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A340-FC3F-7B19-1A22-6CF550FD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0F216-0887-7DB5-1DC2-4CEA5BAD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8338D-6B67-D073-8DE9-FCED4FD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3C9D-BF3C-5DE0-35D0-1CA6AC81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EF10-1DB8-9049-7066-92D1FB41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2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FEDE-6641-CCEF-B8AA-2B8F2B1C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DF538-D7D4-955C-5D15-1A801ACC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697E-152B-54CA-4F96-EB4125DB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B353-D767-6500-31A6-57011E01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D5C9-2F6A-DBDD-3CC4-A8ABB8D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A175D-EE93-AA6F-55DF-8E5525C08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9BCE8-2C52-0861-1D52-D784CB5A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718B-6793-F600-8005-0FBB9910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1388-956A-A7EB-35B1-7D469ECB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DF66-E3BA-D070-3F7C-480EEFE1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34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CD0D-55AF-2763-11AF-0003DB7D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86CB-C125-4391-2754-5634F6F5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7538-FBC1-9858-B2D4-DD25100F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1F0A-171B-7BAC-EB59-8931A5B7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21D3-09BC-407F-56A0-413FF539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96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9088-DDD4-D6B6-2AD5-CAC3923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A8BE-8BA0-E2BA-46E9-76CE2B4F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2272-BBD4-B94C-D880-8FF3E9B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19C0-7073-ECA4-D0E3-6DEF6DE2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D588-9DDD-F9F5-6665-186B49E0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85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FA42-6A84-2CD2-978F-EBEE7861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FE56-741D-C27C-88E4-CF616CDFE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B3C4-433B-2884-C0BA-D62A2F17B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5E3A-D731-BEF1-7D03-8244951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847B-1B6E-74DB-E958-4EA44375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C185-8217-C5B1-1037-B5680A0B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40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31CE-E671-7F34-0127-C15BB1A9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7EA-F49F-5EA8-D6EE-A59CBC23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481C-9C75-CE64-FAB7-090FAB46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CA660-D3B5-A2F1-4896-425B7C14A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F8291-3E12-81DE-DC2E-8A9B461FC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7BF3B-8ED4-37B1-0C52-BB0AF084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E291F-0A75-6D57-81EB-A81F039B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7FD79-0764-F724-737D-138A3D62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96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4E6C-0F82-7E5A-69CE-744681A2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70491-409C-2CAC-D0E5-27946081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E734A-5F84-9692-6DEF-736BBDFE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B3423-84E4-D689-D8E3-888B22EA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0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B8251-5C75-AC47-C94E-9CB13514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79D36-5F18-1739-7E2F-193E56F0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9EA13-B1E3-45F0-2AA3-9EEF7B32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89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DDCE-D2B8-FAB9-90CE-CD9139C1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030E-CC6D-AA4A-1BC7-007FD084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A887-C88E-3845-1CC5-2928430DF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BE197-2865-715C-224A-51020E8F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8F1D-7747-1334-3526-D7EE7283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ACCF1-2B00-B203-A7BA-E3CC0BD9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3E6A-0701-106F-463B-87A5CDB9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D319-6D5C-00D4-64A1-0C0680E92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BEF8-57C4-AF1D-BED8-EAD95952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F26B-F997-5128-6067-0520144F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E60C9-E239-0F6E-45B6-23ACEE61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F3EAF-8840-3E7C-7DD8-408FF20F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5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19DC-6B5E-8619-D95E-B4689888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6A8B-CF9B-C426-947A-077D374E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E6CD-43F6-E40E-13DF-8A4C663C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C17A-C7E4-415C-B600-F58CD973D719}" type="datetimeFigureOut">
              <a:rPr lang="en-AU" smtClean="0"/>
              <a:t>27/07/2024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EDB9-682C-345B-9C33-FBD784CF7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87C4-AC19-FC78-32EE-272410B9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0890-DF95-45CF-B57B-E91CE334B3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72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CB1-5DA7-975E-D1B8-33C500EC3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488"/>
            <a:ext cx="9144000" cy="1880148"/>
          </a:xfrm>
        </p:spPr>
        <p:txBody>
          <a:bodyPr>
            <a:normAutofit/>
          </a:bodyPr>
          <a:lstStyle/>
          <a:p>
            <a:r>
              <a:rPr lang="en-US" sz="6600" b="1" dirty="0"/>
              <a:t>Diamond Price Prediction</a:t>
            </a:r>
            <a:endParaRPr lang="en-AU" sz="6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82B61-BCD0-B9CD-29D3-230C4A57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99" y="2217761"/>
            <a:ext cx="6256777" cy="37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9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8477C-DD9F-451B-33DA-235C4B371EF8}"/>
              </a:ext>
            </a:extLst>
          </p:cNvPr>
          <p:cNvSpPr txBox="1"/>
          <p:nvPr/>
        </p:nvSpPr>
        <p:spPr>
          <a:xfrm>
            <a:off x="1044056" y="999784"/>
            <a:ext cx="10269940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Project Purpose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Arial" panose="020B0604020202020204" pitchFamily="34" charset="0"/>
              </a:rPr>
              <a:t>The primary purpose of this project is to develop a predictive model that accurately estimates the price of diamonds based on various attributes such as carat weight, cut, color, clarity, and possibly other relevant features.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Arial" panose="020B0604020202020204" pitchFamily="34" charset="0"/>
              </a:rPr>
              <a:t>By leveraging machine learning techniques, the project aims to provide valuable insights and predictions that can assist stakeholders in making informed decisions related to diamond pricing.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Business Problem</a:t>
            </a:r>
          </a:p>
          <a:p>
            <a:r>
              <a:rPr lang="en-US" dirty="0">
                <a:cs typeface="Arial" panose="020B0604020202020204" pitchFamily="34" charset="0"/>
              </a:rPr>
              <a:t>The business problem revolves around the challenges faced by stakeholders in the diamond industry, including jewelers, diamond retailers, and consumers:</a:t>
            </a:r>
          </a:p>
          <a:p>
            <a:endParaRPr lang="en-US" sz="1600" dirty="0">
              <a:cs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Dynamic Pricing Strategy: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Developing effective strategies to adjust prices based on real-time market demand, competitor pricing, and customer behavior.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Revenue Optimization: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Maximizing revenue by accurately forecasting and setting prices that reflect market conditions and customer willingness to pay.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Discount Management: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Managing discounts and promotional offers to maintain price integrity while stimulating sales.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</a:rPr>
              <a:t>Price Transparency: </a:t>
            </a:r>
            <a:r>
              <a:rPr lang="en-US" dirty="0">
                <a:cs typeface="Arial" panose="020B0604020202020204" pitchFamily="34" charset="0"/>
              </a:rPr>
              <a:t>Customers often seek transparency in diamond pricing. Providing an accurate and data-driven pricing model can enhance trust and satisfaction among buyers</a:t>
            </a:r>
          </a:p>
        </p:txBody>
      </p:sp>
    </p:spTree>
    <p:extLst>
      <p:ext uri="{BB962C8B-B14F-4D97-AF65-F5344CB8AC3E}">
        <p14:creationId xmlns:p14="http://schemas.microsoft.com/office/powerpoint/2010/main" val="316743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447B1-43DF-37BD-98AD-0C6D78084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" r="9170" b="3206"/>
          <a:stretch/>
        </p:blipFill>
        <p:spPr>
          <a:xfrm>
            <a:off x="6318913" y="2961566"/>
            <a:ext cx="5090615" cy="3318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7F6A9B-1EF5-1187-8931-74A84228CF71}"/>
              </a:ext>
            </a:extLst>
          </p:cNvPr>
          <p:cNvSpPr txBox="1"/>
          <p:nvPr/>
        </p:nvSpPr>
        <p:spPr>
          <a:xfrm>
            <a:off x="591403" y="570384"/>
            <a:ext cx="550459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 description and key features:</a:t>
            </a:r>
          </a:p>
          <a:p>
            <a:endParaRPr lang="en-AU" sz="20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dataset contains the prices and other attributes of with almost 54,000 records. </a:t>
            </a:r>
            <a:endParaRPr lang="en-A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b="1" u="sng" dirty="0"/>
              <a:t>Content</a:t>
            </a:r>
            <a:r>
              <a:rPr lang="en-US" sz="2000" b="1" dirty="0"/>
              <a:t>: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carat weight of the diamond (0.2--5.01)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cut quality of the cut (Fair, Good, Very Good, Premium, Ideal)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 diamond </a:t>
            </a:r>
            <a:r>
              <a:rPr lang="en-US" sz="1600" dirty="0" err="1"/>
              <a:t>colour</a:t>
            </a:r>
            <a:r>
              <a:rPr lang="en-US" sz="1600" dirty="0"/>
              <a:t>, from J (worst) to D (best)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clarity a measurement of how clear the diamond is (I1 (worst), SI2, SI1, VS2, VS1, VVS2, VVS1, IF (best))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depth total depth percentage = z / mean(x, y) = 2 * z / (x + y) (43--79)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table width of top of diamond relative to widest point (43--95)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price in US dollars (18,823)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length in mm (0--10.74)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 width in mm (0--58.9)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z depth in mm (0--31.8)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08BBA0-0EC9-2D5F-0C14-90567F69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33" y="334938"/>
            <a:ext cx="3134411" cy="25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928B1-7969-41A2-5451-691731BD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5" y="303372"/>
            <a:ext cx="5817306" cy="2593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9B3E90-5D52-943E-7E13-0796F201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3" y="3302758"/>
            <a:ext cx="5505901" cy="3251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53719-E456-FDB1-415E-892BA61C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114" y="3241343"/>
            <a:ext cx="5844916" cy="336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10823-B704-A49A-15EB-F51A792DE013}"/>
              </a:ext>
            </a:extLst>
          </p:cNvPr>
          <p:cNvSpPr txBox="1"/>
          <p:nvPr/>
        </p:nvSpPr>
        <p:spPr>
          <a:xfrm>
            <a:off x="6828999" y="863676"/>
            <a:ext cx="44440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The count, mean, min and max rows are self-explanatory.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The std shows the standard deviation, and the 25%, 50% and 75% rows show the corresponding percentiles.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39BB1-2BA0-5C20-7459-5117CA516DE2}"/>
              </a:ext>
            </a:extLst>
          </p:cNvPr>
          <p:cNvSpPr txBox="1"/>
          <p:nvPr/>
        </p:nvSpPr>
        <p:spPr>
          <a:xfrm>
            <a:off x="1158136" y="2866819"/>
            <a:ext cx="9049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H</a:t>
            </a:r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</a:rPr>
              <a:t>istogram to understand distribution of Diamond Prices and carat</a:t>
            </a:r>
            <a:endParaRPr lang="en-AU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33B46-6537-CF91-AB67-9DF1B82A4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t="425" r="5970" b="2643"/>
          <a:stretch/>
        </p:blipFill>
        <p:spPr>
          <a:xfrm>
            <a:off x="1815152" y="218364"/>
            <a:ext cx="7426398" cy="6550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F1388-71E4-6049-2CAB-D17C3BBCEAD4}"/>
              </a:ext>
            </a:extLst>
          </p:cNvPr>
          <p:cNvSpPr txBox="1"/>
          <p:nvPr/>
        </p:nvSpPr>
        <p:spPr>
          <a:xfrm>
            <a:off x="346312" y="419246"/>
            <a:ext cx="1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 </a:t>
            </a:r>
            <a:r>
              <a:rPr lang="en-AU" dirty="0" err="1"/>
              <a:t>Sns.histplot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86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BA3C6-472D-16D2-E221-30AB71A3B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0"/>
          <a:stretch/>
        </p:blipFill>
        <p:spPr>
          <a:xfrm>
            <a:off x="6925363" y="278422"/>
            <a:ext cx="4402278" cy="218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4250D-0698-6088-A865-100F1BDEA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1"/>
          <a:stretch/>
        </p:blipFill>
        <p:spPr>
          <a:xfrm>
            <a:off x="448101" y="650175"/>
            <a:ext cx="6341660" cy="5330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36FD2-CAD1-FDB2-E79A-FF52A3755DEA}"/>
              </a:ext>
            </a:extLst>
          </p:cNvPr>
          <p:cNvSpPr txBox="1"/>
          <p:nvPr/>
        </p:nvSpPr>
        <p:spPr>
          <a:xfrm>
            <a:off x="6789762" y="2463422"/>
            <a:ext cx="48858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CONCLUSIONS :</a:t>
            </a:r>
          </a:p>
          <a:p>
            <a:r>
              <a:rPr lang="en-US" sz="1200" dirty="0"/>
              <a:t>1. Depth is inversely related to Price.</a:t>
            </a:r>
          </a:p>
          <a:p>
            <a:endParaRPr lang="en-US" sz="1200" dirty="0"/>
          </a:p>
          <a:p>
            <a:r>
              <a:rPr lang="en-US" sz="1200" dirty="0"/>
              <a:t>This is because if a Diamond's Depth percentage is too large or small the Diamond will become 'Dark' in appearance because it will no longer return an Attractive amount of light.</a:t>
            </a:r>
          </a:p>
          <a:p>
            <a:r>
              <a:rPr lang="en-US" sz="1200" dirty="0"/>
              <a:t>2. The Price of the Diamond is highly correlated to Carat, and its Dimensions.</a:t>
            </a:r>
          </a:p>
          <a:p>
            <a:endParaRPr lang="en-US" sz="1200" dirty="0"/>
          </a:p>
          <a:p>
            <a:r>
              <a:rPr lang="en-US" sz="1200" dirty="0"/>
              <a:t>3. The Weight (Carat) of a diamond has the most significant impact on its Price.</a:t>
            </a:r>
          </a:p>
          <a:p>
            <a:endParaRPr lang="en-US" sz="1200" dirty="0"/>
          </a:p>
          <a:p>
            <a:r>
              <a:rPr lang="en-US" sz="1200" dirty="0"/>
              <a:t>Since, the larger a stone is, the Rarer it is, one 2 carat diamond will be more 'Expensive' than the total cost of two 1 Carat Diamonds of the same Quality.</a:t>
            </a:r>
          </a:p>
          <a:p>
            <a:r>
              <a:rPr lang="en-US" sz="1200" dirty="0"/>
              <a:t>4. The Length(x) , Width(y) and Height(z) seems to be </a:t>
            </a:r>
            <a:r>
              <a:rPr lang="en-US" sz="1200" dirty="0" err="1"/>
              <a:t>higly</a:t>
            </a:r>
            <a:r>
              <a:rPr lang="en-US" sz="1200" dirty="0"/>
              <a:t> related to Price and even each other.</a:t>
            </a:r>
          </a:p>
          <a:p>
            <a:endParaRPr lang="en-US" sz="1200" dirty="0"/>
          </a:p>
          <a:p>
            <a:r>
              <a:rPr lang="en-US" sz="1200" dirty="0"/>
              <a:t>5. Self Relation </a:t>
            </a:r>
            <a:r>
              <a:rPr lang="en-US" sz="1200" dirty="0" err="1"/>
              <a:t>ie</a:t>
            </a:r>
            <a:r>
              <a:rPr lang="en-US" sz="1200" dirty="0"/>
              <a:t>. of a feature to itself is 1 as expected.</a:t>
            </a:r>
          </a:p>
          <a:p>
            <a:endParaRPr lang="en-US" sz="1200" dirty="0"/>
          </a:p>
          <a:p>
            <a:r>
              <a:rPr lang="en-US" sz="1200" dirty="0"/>
              <a:t>6. Some other Inferences can also be drawn.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33385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058606-069B-37C9-5190-2E459D1F59F7}"/>
              </a:ext>
            </a:extLst>
          </p:cNvPr>
          <p:cNvSpPr txBox="1"/>
          <p:nvPr/>
        </p:nvSpPr>
        <p:spPr>
          <a:xfrm>
            <a:off x="635577" y="303682"/>
            <a:ext cx="1042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ystem-ui"/>
              </a:rPr>
              <a:t>Building Regression Models to find the most accurate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CFEAA-C36F-EA5B-A412-530E303F7CFE}"/>
              </a:ext>
            </a:extLst>
          </p:cNvPr>
          <p:cNvSpPr txBox="1"/>
          <p:nvPr/>
        </p:nvSpPr>
        <p:spPr>
          <a:xfrm>
            <a:off x="735273" y="910032"/>
            <a:ext cx="3843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effectLst/>
                <a:highlight>
                  <a:srgbClr val="FFFFFF"/>
                </a:highlight>
                <a:latin typeface="system-ui"/>
              </a:rPr>
              <a:t>1)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50C11-5D16-D629-D3EA-9F31603DC62E}"/>
              </a:ext>
            </a:extLst>
          </p:cNvPr>
          <p:cNvSpPr txBox="1"/>
          <p:nvPr/>
        </p:nvSpPr>
        <p:spPr>
          <a:xfrm>
            <a:off x="6699344" y="910032"/>
            <a:ext cx="416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effectLst/>
                <a:highlight>
                  <a:srgbClr val="FFFFFF"/>
                </a:highlight>
                <a:latin typeface="system-ui"/>
              </a:rPr>
              <a:t>2) Lasso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DE37B-A552-EBB0-E45E-3C5B40D1A21E}"/>
              </a:ext>
            </a:extLst>
          </p:cNvPr>
          <p:cNvSpPr txBox="1"/>
          <p:nvPr/>
        </p:nvSpPr>
        <p:spPr>
          <a:xfrm>
            <a:off x="632915" y="2969343"/>
            <a:ext cx="368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effectLst/>
                <a:highlight>
                  <a:srgbClr val="FFFFFF"/>
                </a:highlight>
                <a:latin typeface="system-ui"/>
              </a:rPr>
              <a:t>3) Ridge regression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9842C-76A2-7A64-EB72-90EC3CFF4D68}"/>
              </a:ext>
            </a:extLst>
          </p:cNvPr>
          <p:cNvSpPr txBox="1"/>
          <p:nvPr/>
        </p:nvSpPr>
        <p:spPr>
          <a:xfrm>
            <a:off x="6699344" y="2969343"/>
            <a:ext cx="368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effectLst/>
                <a:highlight>
                  <a:srgbClr val="FFFFFF"/>
                </a:highlight>
                <a:latin typeface="system-ui"/>
              </a:rPr>
              <a:t>4) Random Forest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1C0913-02E2-E540-276A-C0CBF7FF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21" y="1274580"/>
            <a:ext cx="2935097" cy="160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704B4-90A7-31BF-8140-A3483BFB2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876"/>
          <a:stretch/>
        </p:blipFill>
        <p:spPr>
          <a:xfrm>
            <a:off x="7410163" y="1274580"/>
            <a:ext cx="4257537" cy="1608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276F1-1671-5114-E014-98CF24902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01" b="1068"/>
          <a:stretch/>
        </p:blipFill>
        <p:spPr>
          <a:xfrm>
            <a:off x="1506720" y="3338674"/>
            <a:ext cx="4339743" cy="1690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2E1763-1A3B-F2AD-A342-02D680104A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0" b="6593"/>
          <a:stretch/>
        </p:blipFill>
        <p:spPr>
          <a:xfrm>
            <a:off x="7695632" y="3338676"/>
            <a:ext cx="3483098" cy="1608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A11FA8-067C-ABC9-A771-01572001515A}"/>
              </a:ext>
            </a:extLst>
          </p:cNvPr>
          <p:cNvSpPr txBox="1"/>
          <p:nvPr/>
        </p:nvSpPr>
        <p:spPr>
          <a:xfrm>
            <a:off x="2115403" y="5069893"/>
            <a:ext cx="768369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  <a:highlight>
                  <a:srgbClr val="FFFFFF"/>
                </a:highlight>
              </a:rPr>
              <a:t>Random Forest Regression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 shows the highest test score (𝑅2 = 0.981), indicating that it explains a significant portion of the variance in the target variable (price).</a:t>
            </a:r>
          </a:p>
          <a:p>
            <a:pPr algn="l"/>
            <a:r>
              <a:rPr lang="en-US" sz="1800" b="0" i="0" dirty="0">
                <a:effectLst/>
                <a:highlight>
                  <a:srgbClr val="FFFFFF"/>
                </a:highlight>
              </a:rPr>
              <a:t>This model is the </a:t>
            </a:r>
            <a:r>
              <a:rPr lang="en-US" sz="1800" b="1" i="0" dirty="0">
                <a:effectLst/>
                <a:highlight>
                  <a:srgbClr val="FFFFFF"/>
                </a:highlight>
              </a:rPr>
              <a:t>most effective among the ones tested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, suggesting it captures complex relationships and interactions between features better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288500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34CF3-FD02-2807-6968-5AECCD2A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5" y="901513"/>
            <a:ext cx="3748093" cy="5017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62308-12BF-351D-C035-191B35C8F436}"/>
              </a:ext>
            </a:extLst>
          </p:cNvPr>
          <p:cNvSpPr txBox="1"/>
          <p:nvPr/>
        </p:nvSpPr>
        <p:spPr>
          <a:xfrm>
            <a:off x="4365088" y="566678"/>
            <a:ext cx="72099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effectLst/>
                <a:highlight>
                  <a:srgbClr val="FFFFFF"/>
                </a:highlight>
              </a:rPr>
              <a:t>Cross-Validation:</a:t>
            </a:r>
          </a:p>
          <a:p>
            <a:pPr algn="l"/>
            <a:endParaRPr lang="en-AU" u="sng" dirty="0">
              <a:highlight>
                <a:srgbClr val="FFFFFF"/>
              </a:highlight>
            </a:endParaRPr>
          </a:p>
          <a:p>
            <a:pPr algn="l"/>
            <a:r>
              <a:rPr lang="en-US" sz="1400" i="0" u="sng" dirty="0">
                <a:effectLst/>
                <a:highlight>
                  <a:srgbClr val="FFFFFF"/>
                </a:highlight>
              </a:rPr>
              <a:t>Output:</a:t>
            </a:r>
            <a:endParaRPr lang="en-US" sz="1600" i="0" u="sng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1400" i="0" dirty="0">
                <a:effectLst/>
                <a:highlight>
                  <a:srgbClr val="FFFFFF"/>
                </a:highlight>
              </a:rPr>
              <a:t>Cross-validated R^2 Scores: [0.89488577 0.89353129 0.89865888 0.89969162 0.89393054]</a:t>
            </a:r>
          </a:p>
          <a:p>
            <a:pPr algn="l"/>
            <a:r>
              <a:rPr lang="en-US" sz="1400" i="0" dirty="0">
                <a:effectLst/>
                <a:highlight>
                  <a:srgbClr val="FFFFFF"/>
                </a:highlight>
              </a:rPr>
              <a:t>Average Cross-validated R^2 Score: 0.8961396183825133</a:t>
            </a:r>
          </a:p>
          <a:p>
            <a:pPr algn="l"/>
            <a:endParaRPr lang="en-US" sz="160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sz="1600" i="0" dirty="0">
                <a:effectLst/>
                <a:highlight>
                  <a:srgbClr val="FFFFFF"/>
                </a:highlight>
              </a:rPr>
              <a:t>This </a:t>
            </a:r>
            <a:r>
              <a:rPr lang="en-US" sz="1600" b="1" i="0" dirty="0">
                <a:effectLst/>
                <a:highlight>
                  <a:srgbClr val="FFFFFF"/>
                </a:highlight>
              </a:rPr>
              <a:t>analysis confirms that the selected model is effective 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and reliable in predicting the target variable, as evidenced by the high average 𝑅2 score.</a:t>
            </a:r>
            <a:endParaRPr lang="en-AU" sz="160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3CEA52-C995-BEDA-0ED2-534748DA9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" t="1622" r="12355" b="7660"/>
          <a:stretch/>
        </p:blipFill>
        <p:spPr>
          <a:xfrm>
            <a:off x="4365088" y="3410295"/>
            <a:ext cx="6346209" cy="3217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6937A-E291-5181-1B8D-4D462B974298}"/>
              </a:ext>
            </a:extLst>
          </p:cNvPr>
          <p:cNvSpPr txBox="1"/>
          <p:nvPr/>
        </p:nvSpPr>
        <p:spPr>
          <a:xfrm>
            <a:off x="4365088" y="2887723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effectLst/>
                <a:highlight>
                  <a:srgbClr val="FFFFFF"/>
                </a:highlight>
                <a:latin typeface="system-ui"/>
              </a:rPr>
              <a:t>Visual representation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15760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714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system-ui</vt:lpstr>
      <vt:lpstr>Times New Roman</vt:lpstr>
      <vt:lpstr>Wingdings</vt:lpstr>
      <vt:lpstr>Office Theme</vt:lpstr>
      <vt:lpstr>Diamond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Vinitha S</dc:creator>
  <cp:lastModifiedBy>Vinitha S</cp:lastModifiedBy>
  <cp:revision>6</cp:revision>
  <dcterms:created xsi:type="dcterms:W3CDTF">2024-07-26T16:14:01Z</dcterms:created>
  <dcterms:modified xsi:type="dcterms:W3CDTF">2024-07-26T23:42:21Z</dcterms:modified>
</cp:coreProperties>
</file>