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58" r:id="rId4"/>
    <p:sldId id="260" r:id="rId5"/>
    <p:sldId id="286" r:id="rId6"/>
    <p:sldId id="287" r:id="rId7"/>
    <p:sldId id="302" r:id="rId8"/>
    <p:sldId id="288" r:id="rId9"/>
    <p:sldId id="277" r:id="rId10"/>
    <p:sldId id="290" r:id="rId11"/>
    <p:sldId id="291" r:id="rId12"/>
    <p:sldId id="292" r:id="rId13"/>
    <p:sldId id="293" r:id="rId14"/>
    <p:sldId id="279" r:id="rId15"/>
    <p:sldId id="280" r:id="rId16"/>
    <p:sldId id="299" r:id="rId17"/>
    <p:sldId id="300" r:id="rId18"/>
    <p:sldId id="282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5E7"/>
    <a:srgbClr val="E8EBF0"/>
    <a:srgbClr val="DFE7F5"/>
    <a:srgbClr val="264274"/>
    <a:srgbClr val="B1C4E5"/>
    <a:srgbClr val="F8F7BA"/>
    <a:srgbClr val="CDF2FF"/>
    <a:srgbClr val="B3EBFF"/>
    <a:srgbClr val="89E0FF"/>
    <a:srgbClr val="F1E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8A6AD-0AF5-4171-9116-585AF2ADFB3C}" type="datetimeFigureOut">
              <a:rPr lang="en-AU" smtClean="0"/>
              <a:t>24/08/2024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08B0B-058B-497C-B03A-DCA2D6358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159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08B0B-058B-497C-B03A-DCA2D6358E6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62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67B7-5646-8164-CC0D-151BF8273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683D5-3E44-3EAC-3C88-D2624CFA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AAE6-0E32-D8D9-821F-CAE836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3EB9-6A45-47BA-99AA-5FCAE17B2F53}" type="datetime1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C8F4-95CD-7DD1-3571-C67888B2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CB48-2DF2-1522-AD84-84BCEECC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68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FA96-80FE-82DA-0065-EC55FE88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82F0-015F-78FB-8E1E-AC25CB05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4C535-FD8A-3EBE-24CC-EE7DCBF4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BDCE-51C4-4D7E-80D3-FAF59C933D86}" type="datetime1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958C8-BAA7-6238-2187-E01D7C97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0F6FB-1511-A46B-CDDC-E12CA5C6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87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3E22F-5E38-A823-EDC3-487F421EF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0DF99-C991-6CF6-88C9-BB3BE6CA0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68DC-7482-1E18-AB8F-FDE33FDB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E2D9-1471-4877-BA7E-223297D02F4F}" type="datetime1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9A33F-4656-C42A-F38F-BE81AD43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BCEF2-2934-DB3A-5B75-0CBE98E4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701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DC7E-D7F1-F91D-E1BF-879DEE6D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4718-980A-C9E9-FB27-38A0A8AA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735C-F361-8EB3-C2CC-23722AA8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B93A-7F55-41A0-8C03-1762BF2ECD35}" type="datetime1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3BFE-E332-3084-7D85-A25404F9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5096-4EB2-B48F-E959-4A921FA3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184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5314-980A-AE93-BD4D-C3171578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988A1-061C-CBD8-17FD-1861AF6E3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9EBBD-82C6-2105-C6D2-E113C887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1D41-A171-453A-A658-EE17A731221A}" type="datetime1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3CE82-3CF0-8132-96FB-78040828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B15A-2800-DFFC-9755-B997D87A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48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C7B3-80DF-F92A-5945-547E1EA7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510D-451F-2ACD-75DE-64F0F6E0D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896D0-4239-D96D-64D8-5FD4FE14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33937-7A22-C247-285D-F3DE31F0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3EBF-E3E2-46CF-90DF-BE328318A1BD}" type="datetime1">
              <a:rPr lang="en-AU" smtClean="0"/>
              <a:t>24/08/2024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6C54E-D2AC-BBCB-40D9-52AEEE08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88399-009D-0E44-B45A-4F6C89F4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904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7C94-A117-E49E-13B5-7C07E6CC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CCF5D-E38F-6706-8D1A-636FC7BF9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0F85B-D6DA-0032-5B7F-5B399011B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D1345-7792-2507-5CF0-2EFDF2456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314D2-0B84-CA3E-329E-2ECDB2D93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6267C-DEE8-480D-17C4-40758703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1A42-295D-4EA6-955A-AEF222CE370D}" type="datetime1">
              <a:rPr lang="en-AU" smtClean="0"/>
              <a:t>24/08/2024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214D8-4E51-DA93-10FB-E87DC9E9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DA009-166D-DB69-01E3-BEE6559E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00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387F-1E21-D549-9FC6-9B5B4BE6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84568-03ED-0179-11AD-4D22D63B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9A81-9F79-450C-AF68-AAEB766B8D01}" type="datetime1">
              <a:rPr lang="en-AU" smtClean="0"/>
              <a:t>24/08/2024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4D2D-6D42-5888-34E3-F8D21C61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30B4B-2E31-575E-EE73-A9B8C697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71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8D3ED-B90B-47FA-309D-3495F6CC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528B-C8FF-4648-B65C-7D43C258DD1C}" type="datetime1">
              <a:rPr lang="en-AU" smtClean="0"/>
              <a:t>24/08/2024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675EE-9AC7-CD34-FB0C-44FCFDEF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BD56A-C910-7A90-47F7-C0E5BE0B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70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6C91-AC55-6699-8BE7-BEFB7F2A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9CCC-9116-9FA4-B9EE-649C6854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DDCE8-DC28-FE67-1A25-FA162C804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A71D9-A277-282A-A796-EFD74042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83A1-FC4C-4EEB-9D3A-3E70E8C19B5D}" type="datetime1">
              <a:rPr lang="en-AU" smtClean="0"/>
              <a:t>24/08/2024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B4153-2152-4724-4E51-D0C850A6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37537-981E-DB9F-433C-B16ADB77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02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1CE7-4A80-39C5-6DDC-BD038177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326FD-7B3C-7A3A-0370-3AE19181C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1189B-B58A-18DE-035D-5FB20D2B4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BDFAE-B4EB-EA0F-E630-B52AB28C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00C2-CF4A-416E-B1E4-265CCC6DDCAE}" type="datetime1">
              <a:rPr lang="en-AU" smtClean="0"/>
              <a:t>24/08/2024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8F988-9685-074D-3498-795EB748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8D1D6-65DE-D589-E6DD-C78E0E9C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99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BF794-BA59-3D78-A540-FCD77339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D77D8-0DDD-5B74-5837-A794000F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2B0D1-2528-DD60-18B6-E5F7F79FF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546D-FC09-4D7A-806D-7E63DE74DFCF}" type="datetime1">
              <a:rPr lang="en-AU" smtClean="0"/>
              <a:t>24/08/2024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61C6D-72AE-8EA8-864D-E8E934193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EA7DD-E08D-D45B-13B5-5FF821F28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EE1B-EC0A-4906-B69B-526CA83857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66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adilashrafi/bank-marketing-classification-task/data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764AFE-03B1-5EA3-0C79-5B94AC6A9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0" y="4565178"/>
            <a:ext cx="3218595" cy="402609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ea typeface="Microsoft Himalaya" panose="01010100010101010101" pitchFamily="2" charset="0"/>
                <a:cs typeface="Microsoft Himalaya" panose="01010100010101010101" pitchFamily="2" charset="0"/>
              </a:rPr>
              <a:t>- Vinitha Sampathkumar</a:t>
            </a:r>
            <a:endParaRPr lang="en-AU" sz="2000" dirty="0"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2E5D0088-9A43-DEB3-9E83-72FC8D22D871}"/>
              </a:ext>
            </a:extLst>
          </p:cNvPr>
          <p:cNvSpPr/>
          <p:nvPr/>
        </p:nvSpPr>
        <p:spPr>
          <a:xfrm>
            <a:off x="0" y="0"/>
            <a:ext cx="9171296" cy="4858603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2038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D3001EC-59AB-4E8D-B0D9-11DF94DA4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425" y="1572747"/>
            <a:ext cx="10222172" cy="2726306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800" b="1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ea typeface="Microsoft Himalaya" panose="01010100010101010101" pitchFamily="2" charset="0"/>
                <a:cs typeface="Microsoft Himalaya" panose="01010100010101010101" pitchFamily="2" charset="0"/>
              </a:rPr>
              <a:t>Predicting Term Deposit Subscription in Bank Marketing Campaign</a:t>
            </a:r>
            <a:endParaRPr lang="en-AU" sz="48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EEA679C-1D88-97AE-4BBB-D3A08F37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1</a:t>
            </a:fld>
            <a:endParaRPr lang="en-AU"/>
          </a:p>
        </p:txBody>
      </p:sp>
      <p:pic>
        <p:nvPicPr>
          <p:cNvPr id="1030" name="Picture 6" descr="Are bank stocks poised for a rebound? Three picks for 2024 - MarketWatch">
            <a:extLst>
              <a:ext uri="{FF2B5EF4-FFF2-40B4-BE49-F238E27FC236}">
                <a16:creationId xmlns:a16="http://schemas.microsoft.com/office/drawing/2014/main" id="{A87DD244-4673-ECC6-A24D-4D035E7F5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128" y="532104"/>
            <a:ext cx="3393743" cy="169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9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64745D1-CC35-E0DB-F8EC-6F70FF9007FB}"/>
              </a:ext>
            </a:extLst>
          </p:cNvPr>
          <p:cNvGrpSpPr/>
          <p:nvPr/>
        </p:nvGrpSpPr>
        <p:grpSpPr>
          <a:xfrm>
            <a:off x="2220656" y="1669438"/>
            <a:ext cx="7570578" cy="4184142"/>
            <a:chOff x="2422475" y="1186419"/>
            <a:chExt cx="5807124" cy="329950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89B817B-041F-1BA2-1780-DBD060A82DFE}"/>
                </a:ext>
              </a:extLst>
            </p:cNvPr>
            <p:cNvSpPr/>
            <p:nvPr/>
          </p:nvSpPr>
          <p:spPr>
            <a:xfrm>
              <a:off x="4390922" y="1186419"/>
              <a:ext cx="1870229" cy="693181"/>
            </a:xfrm>
            <a:prstGeom prst="roundRect">
              <a:avLst/>
            </a:prstGeom>
            <a:solidFill>
              <a:srgbClr val="DFE7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i="0" dirty="0">
                  <a:solidFill>
                    <a:sysClr val="windowText" lastClr="000000"/>
                  </a:solidFill>
                  <a:effectLst/>
                </a:rPr>
                <a:t>Logistic Regression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E8361FB-5669-3C01-06CB-0E131FB47CD5}"/>
                </a:ext>
              </a:extLst>
            </p:cNvPr>
            <p:cNvSpPr/>
            <p:nvPr/>
          </p:nvSpPr>
          <p:spPr>
            <a:xfrm>
              <a:off x="2422475" y="1948013"/>
              <a:ext cx="1870229" cy="693181"/>
            </a:xfrm>
            <a:prstGeom prst="roundRect">
              <a:avLst/>
            </a:prstGeom>
            <a:solidFill>
              <a:srgbClr val="DFE7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i="0" dirty="0">
                  <a:solidFill>
                    <a:sysClr val="windowText" lastClr="000000"/>
                  </a:solidFill>
                  <a:effectLst/>
                </a:rPr>
                <a:t>Support Vector Machines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AFE87E1-78AB-E35C-70E7-C6A138C30B2C}"/>
                </a:ext>
              </a:extLst>
            </p:cNvPr>
            <p:cNvSpPr/>
            <p:nvPr/>
          </p:nvSpPr>
          <p:spPr>
            <a:xfrm>
              <a:off x="2422476" y="2935206"/>
              <a:ext cx="1870229" cy="693181"/>
            </a:xfrm>
            <a:prstGeom prst="roundRect">
              <a:avLst/>
            </a:prstGeom>
            <a:solidFill>
              <a:srgbClr val="DFE7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i="0" dirty="0">
                  <a:solidFill>
                    <a:sysClr val="windowText" lastClr="000000"/>
                  </a:solidFill>
                  <a:effectLst/>
                </a:rPr>
                <a:t> Decision Tree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0DD6FB8-6A56-D697-6F58-49D1865E73F3}"/>
                </a:ext>
              </a:extLst>
            </p:cNvPr>
            <p:cNvSpPr/>
            <p:nvPr/>
          </p:nvSpPr>
          <p:spPr>
            <a:xfrm>
              <a:off x="5407551" y="3792743"/>
              <a:ext cx="1870229" cy="693181"/>
            </a:xfrm>
            <a:prstGeom prst="roundRect">
              <a:avLst/>
            </a:prstGeom>
            <a:solidFill>
              <a:srgbClr val="DFE7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i="0" dirty="0">
                  <a:solidFill>
                    <a:sysClr val="windowText" lastClr="000000"/>
                  </a:solidFill>
                  <a:effectLst/>
                </a:rPr>
                <a:t>XGBoost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513A1F-A588-C73B-EC28-694888656BAE}"/>
                </a:ext>
              </a:extLst>
            </p:cNvPr>
            <p:cNvSpPr/>
            <p:nvPr/>
          </p:nvSpPr>
          <p:spPr>
            <a:xfrm>
              <a:off x="6342666" y="1948012"/>
              <a:ext cx="1870229" cy="693181"/>
            </a:xfrm>
            <a:prstGeom prst="roundRect">
              <a:avLst/>
            </a:prstGeom>
            <a:solidFill>
              <a:srgbClr val="DFE7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i="0" dirty="0">
                  <a:solidFill>
                    <a:sysClr val="windowText" lastClr="000000"/>
                  </a:solidFill>
                  <a:effectLst/>
                </a:rPr>
                <a:t>Naive Bayes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75F2023-D378-B4F8-089E-DD75AE6CB4DA}"/>
                </a:ext>
              </a:extLst>
            </p:cNvPr>
            <p:cNvSpPr/>
            <p:nvPr/>
          </p:nvSpPr>
          <p:spPr>
            <a:xfrm>
              <a:off x="6359370" y="2935206"/>
              <a:ext cx="1870229" cy="693181"/>
            </a:xfrm>
            <a:prstGeom prst="roundRect">
              <a:avLst/>
            </a:prstGeom>
            <a:solidFill>
              <a:srgbClr val="DFE7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i="0" dirty="0">
                  <a:solidFill>
                    <a:sysClr val="windowText" lastClr="000000"/>
                  </a:solidFill>
                  <a:effectLst/>
                </a:rPr>
                <a:t>K-Nearest Neighbour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E48EA52-FAE2-7B09-0679-5DCEEEDFBDF2}"/>
                </a:ext>
              </a:extLst>
            </p:cNvPr>
            <p:cNvSpPr/>
            <p:nvPr/>
          </p:nvSpPr>
          <p:spPr>
            <a:xfrm>
              <a:off x="3374293" y="3792744"/>
              <a:ext cx="1870229" cy="693181"/>
            </a:xfrm>
            <a:prstGeom prst="roundRect">
              <a:avLst/>
            </a:prstGeom>
            <a:solidFill>
              <a:srgbClr val="DFE7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i="0" dirty="0">
                  <a:solidFill>
                    <a:sysClr val="windowText" lastClr="000000"/>
                  </a:solidFill>
                  <a:effectLst/>
                </a:rPr>
                <a:t>Random Forest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7CDB0D-ABCA-50B1-1045-15D546A687C3}"/>
                </a:ext>
              </a:extLst>
            </p:cNvPr>
            <p:cNvSpPr/>
            <p:nvPr/>
          </p:nvSpPr>
          <p:spPr>
            <a:xfrm>
              <a:off x="4390922" y="2334412"/>
              <a:ext cx="1870229" cy="9075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Classification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Models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A26E141-22CD-4454-1973-27EB6B97716A}"/>
              </a:ext>
            </a:extLst>
          </p:cNvPr>
          <p:cNvSpPr txBox="1"/>
          <p:nvPr/>
        </p:nvSpPr>
        <p:spPr>
          <a:xfrm>
            <a:off x="859809" y="434977"/>
            <a:ext cx="4454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64274"/>
                </a:solidFill>
                <a:latin typeface="+mj-lt"/>
              </a:rPr>
              <a:t>Classification Models:</a:t>
            </a:r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E57AED7C-8BD2-2F0C-2600-CCBE773DF931}"/>
              </a:ext>
            </a:extLst>
          </p:cNvPr>
          <p:cNvSpPr/>
          <p:nvPr/>
        </p:nvSpPr>
        <p:spPr>
          <a:xfrm>
            <a:off x="-1" y="-1"/>
            <a:ext cx="1852097" cy="1094951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82E29-9DD8-FCB7-EB5E-F3495C74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10</a:t>
            </a:fld>
            <a:endParaRPr lang="en-AU"/>
          </a:p>
        </p:txBody>
      </p:sp>
      <p:pic>
        <p:nvPicPr>
          <p:cNvPr id="3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530DD218-6029-A234-747B-FBF44126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827395" cy="6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2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FDC36-C4E2-BB26-88B4-419CE4A72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11"/>
          <a:stretch/>
        </p:blipFill>
        <p:spPr>
          <a:xfrm>
            <a:off x="1269242" y="1187356"/>
            <a:ext cx="4019265" cy="5262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17745-BF04-0856-004D-4AB81624D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90" y="1187356"/>
            <a:ext cx="4103439" cy="5262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AD23A4-4307-6E1B-EC17-7F052280EE8C}"/>
              </a:ext>
            </a:extLst>
          </p:cNvPr>
          <p:cNvSpPr txBox="1"/>
          <p:nvPr/>
        </p:nvSpPr>
        <p:spPr>
          <a:xfrm>
            <a:off x="982810" y="345093"/>
            <a:ext cx="4592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B424A-E044-8C5F-2153-8768B1D5051D}"/>
              </a:ext>
            </a:extLst>
          </p:cNvPr>
          <p:cNvSpPr txBox="1"/>
          <p:nvPr/>
        </p:nvSpPr>
        <p:spPr>
          <a:xfrm>
            <a:off x="6617065" y="345093"/>
            <a:ext cx="4592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800" i="0" dirty="0">
                <a:solidFill>
                  <a:sysClr val="windowText" lastClr="000000"/>
                </a:solidFill>
                <a:effectLst/>
              </a:rPr>
              <a:t>Support Vector Machines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6F198E-3CF6-369A-B9FC-758CBE9AE914}"/>
              </a:ext>
            </a:extLst>
          </p:cNvPr>
          <p:cNvSpPr/>
          <p:nvPr/>
        </p:nvSpPr>
        <p:spPr>
          <a:xfrm>
            <a:off x="1276066" y="1392073"/>
            <a:ext cx="2129051" cy="5049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3F2CD-4658-97B6-9063-C795DFA8B46C}"/>
              </a:ext>
            </a:extLst>
          </p:cNvPr>
          <p:cNvSpPr/>
          <p:nvPr/>
        </p:nvSpPr>
        <p:spPr>
          <a:xfrm>
            <a:off x="6599162" y="1385249"/>
            <a:ext cx="2129051" cy="5049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C9741BDF-A855-C27C-51DC-8625F14535C4}"/>
              </a:ext>
            </a:extLst>
          </p:cNvPr>
          <p:cNvSpPr/>
          <p:nvPr/>
        </p:nvSpPr>
        <p:spPr>
          <a:xfrm>
            <a:off x="-1" y="-1"/>
            <a:ext cx="1852097" cy="1094951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F8AFE-E331-C2BD-80E4-D86F70D2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11</a:t>
            </a:fld>
            <a:endParaRPr lang="en-AU"/>
          </a:p>
        </p:txBody>
      </p:sp>
      <p:pic>
        <p:nvPicPr>
          <p:cNvPr id="3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5F673A47-2AD4-40B3-D937-D0935159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827395" cy="6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75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B7EB6D-6AF0-3B2F-C13A-223DFA39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6" y="1021729"/>
            <a:ext cx="4381139" cy="5360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32180-0A46-6F82-552A-7ECC0503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940" y="1021729"/>
            <a:ext cx="4306058" cy="5360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B43AFA-C47F-67AF-03C9-91AD1DAF0402}"/>
              </a:ext>
            </a:extLst>
          </p:cNvPr>
          <p:cNvSpPr txBox="1"/>
          <p:nvPr/>
        </p:nvSpPr>
        <p:spPr>
          <a:xfrm>
            <a:off x="832685" y="313843"/>
            <a:ext cx="4592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 Decision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A4C1E-F292-AA5D-01C6-FAB72CC294B4}"/>
              </a:ext>
            </a:extLst>
          </p:cNvPr>
          <p:cNvSpPr txBox="1"/>
          <p:nvPr/>
        </p:nvSpPr>
        <p:spPr>
          <a:xfrm>
            <a:off x="6466940" y="313843"/>
            <a:ext cx="4592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Random Forest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23AAAC-428E-D0D1-0F74-9FEBED0F91FA}"/>
              </a:ext>
            </a:extLst>
          </p:cNvPr>
          <p:cNvSpPr/>
          <p:nvPr/>
        </p:nvSpPr>
        <p:spPr>
          <a:xfrm>
            <a:off x="1044054" y="1228300"/>
            <a:ext cx="2279176" cy="5049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CA6641-FA7F-4012-2605-1A834C63B029}"/>
              </a:ext>
            </a:extLst>
          </p:cNvPr>
          <p:cNvSpPr/>
          <p:nvPr/>
        </p:nvSpPr>
        <p:spPr>
          <a:xfrm>
            <a:off x="6476334" y="1221476"/>
            <a:ext cx="2279176" cy="50496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C1E9BC68-DAD5-D0FA-3842-7E6E88972161}"/>
              </a:ext>
            </a:extLst>
          </p:cNvPr>
          <p:cNvSpPr/>
          <p:nvPr/>
        </p:nvSpPr>
        <p:spPr>
          <a:xfrm>
            <a:off x="-1" y="-1"/>
            <a:ext cx="1852097" cy="1094951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CF3F7A-D7FC-CDC9-30D1-C95D2866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12</a:t>
            </a:fld>
            <a:endParaRPr lang="en-AU"/>
          </a:p>
        </p:txBody>
      </p:sp>
      <p:pic>
        <p:nvPicPr>
          <p:cNvPr id="4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8EA37716-E4E8-1E73-657E-7C8F338EF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827395" cy="6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72707-22D2-56DD-09E4-859F84D6D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63"/>
          <a:stretch/>
        </p:blipFill>
        <p:spPr>
          <a:xfrm>
            <a:off x="307073" y="1214096"/>
            <a:ext cx="3719015" cy="5071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0B7ED2-2201-D6B0-652D-F31F24BAFD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3" r="8083" b="1795"/>
          <a:stretch/>
        </p:blipFill>
        <p:spPr>
          <a:xfrm>
            <a:off x="4258839" y="1214096"/>
            <a:ext cx="3719015" cy="5071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85383-3793-EACA-E8C9-D2F23F4D49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7"/>
          <a:stretch/>
        </p:blipFill>
        <p:spPr>
          <a:xfrm>
            <a:off x="8210605" y="1248216"/>
            <a:ext cx="3842149" cy="5071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67093E-3348-CFC7-D4DA-9D0295D626DA}"/>
              </a:ext>
            </a:extLst>
          </p:cNvPr>
          <p:cNvSpPr txBox="1"/>
          <p:nvPr/>
        </p:nvSpPr>
        <p:spPr>
          <a:xfrm>
            <a:off x="232184" y="372389"/>
            <a:ext cx="3916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Naive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0A3EE-99B3-9928-6975-BAC01AF39C67}"/>
              </a:ext>
            </a:extLst>
          </p:cNvPr>
          <p:cNvSpPr txBox="1"/>
          <p:nvPr/>
        </p:nvSpPr>
        <p:spPr>
          <a:xfrm>
            <a:off x="4258839" y="376288"/>
            <a:ext cx="3916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800" i="0" dirty="0">
                <a:solidFill>
                  <a:sysClr val="windowText" lastClr="000000"/>
                </a:solidFill>
                <a:effectLst/>
              </a:rPr>
              <a:t>K-Nearest Neighbour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27A12-F0BB-FC85-03A0-4C702AFF434B}"/>
              </a:ext>
            </a:extLst>
          </p:cNvPr>
          <p:cNvSpPr txBox="1"/>
          <p:nvPr/>
        </p:nvSpPr>
        <p:spPr>
          <a:xfrm>
            <a:off x="8210605" y="372389"/>
            <a:ext cx="3916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800" i="0" dirty="0">
                <a:solidFill>
                  <a:sysClr val="windowText" lastClr="000000"/>
                </a:solidFill>
                <a:effectLst/>
              </a:rPr>
              <a:t>XGBoost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9C97F-8891-0CA5-5789-8323ADC35608}"/>
              </a:ext>
            </a:extLst>
          </p:cNvPr>
          <p:cNvSpPr/>
          <p:nvPr/>
        </p:nvSpPr>
        <p:spPr>
          <a:xfrm>
            <a:off x="368489" y="1392073"/>
            <a:ext cx="2279176" cy="5049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219C4-6893-7F91-2B74-50B54808E015}"/>
              </a:ext>
            </a:extLst>
          </p:cNvPr>
          <p:cNvSpPr/>
          <p:nvPr/>
        </p:nvSpPr>
        <p:spPr>
          <a:xfrm>
            <a:off x="4299783" y="1392073"/>
            <a:ext cx="2279176" cy="5049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D215E-5DD4-5C91-4C47-FB0245EDB4D1}"/>
              </a:ext>
            </a:extLst>
          </p:cNvPr>
          <p:cNvSpPr/>
          <p:nvPr/>
        </p:nvSpPr>
        <p:spPr>
          <a:xfrm>
            <a:off x="8244724" y="1392073"/>
            <a:ext cx="2279176" cy="50496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29048FBF-EAD6-4CAF-CDA1-6CDA1BFC98A8}"/>
              </a:ext>
            </a:extLst>
          </p:cNvPr>
          <p:cNvSpPr/>
          <p:nvPr/>
        </p:nvSpPr>
        <p:spPr>
          <a:xfrm>
            <a:off x="-1" y="-1"/>
            <a:ext cx="1852097" cy="1094951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0AE5-2613-0BC7-2713-639B41D2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13</a:t>
            </a:fld>
            <a:endParaRPr lang="en-AU"/>
          </a:p>
        </p:txBody>
      </p:sp>
      <p:pic>
        <p:nvPicPr>
          <p:cNvPr id="4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60CA6A69-59EA-D5E0-17E4-ACE69F75E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827395" cy="6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83C6674E-EB79-5C45-9340-4CDF4D0A09B0}"/>
              </a:ext>
            </a:extLst>
          </p:cNvPr>
          <p:cNvSpPr/>
          <p:nvPr/>
        </p:nvSpPr>
        <p:spPr>
          <a:xfrm>
            <a:off x="-1" y="-1"/>
            <a:ext cx="1852097" cy="1094951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C852F-4A71-9110-142B-413BF26BDE74}"/>
              </a:ext>
            </a:extLst>
          </p:cNvPr>
          <p:cNvSpPr txBox="1"/>
          <p:nvPr/>
        </p:nvSpPr>
        <p:spPr>
          <a:xfrm>
            <a:off x="661915" y="585948"/>
            <a:ext cx="6528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4274"/>
                </a:solidFill>
              </a:rPr>
              <a:t>Model Performance Metrics: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FD308-6502-7612-BB8B-58CFDECF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14</a:t>
            </a:fld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066B3F-FBF3-A56E-FA8A-0EDEF663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65" y="1094949"/>
            <a:ext cx="10115936" cy="54900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3CE848-7251-81F0-F018-657C660AA4F7}"/>
              </a:ext>
            </a:extLst>
          </p:cNvPr>
          <p:cNvSpPr/>
          <p:nvPr/>
        </p:nvSpPr>
        <p:spPr>
          <a:xfrm>
            <a:off x="5445455" y="1344303"/>
            <a:ext cx="1344305" cy="4844955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1A0FB-7269-8F71-88B4-819903D3ADD1}"/>
              </a:ext>
            </a:extLst>
          </p:cNvPr>
          <p:cNvSpPr/>
          <p:nvPr/>
        </p:nvSpPr>
        <p:spPr>
          <a:xfrm>
            <a:off x="9310047" y="1344302"/>
            <a:ext cx="1498980" cy="4844955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9DA30DAF-FD47-8F06-BF5C-E95269D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827395" cy="6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27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CD02E-139C-B789-333E-255EEE477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" t="1258" r="5328"/>
          <a:stretch/>
        </p:blipFill>
        <p:spPr>
          <a:xfrm>
            <a:off x="3009039" y="1170723"/>
            <a:ext cx="6173921" cy="52680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E2529A-4C01-FD88-B54C-5F64D44A23B7}"/>
              </a:ext>
            </a:extLst>
          </p:cNvPr>
          <p:cNvSpPr txBox="1"/>
          <p:nvPr/>
        </p:nvSpPr>
        <p:spPr>
          <a:xfrm>
            <a:off x="1057701" y="585948"/>
            <a:ext cx="35415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4274"/>
                </a:solidFill>
              </a:rPr>
              <a:t>ROC Curve: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4248D28F-2B66-A743-CBE6-E5EAC438A651}"/>
              </a:ext>
            </a:extLst>
          </p:cNvPr>
          <p:cNvSpPr/>
          <p:nvPr/>
        </p:nvSpPr>
        <p:spPr>
          <a:xfrm>
            <a:off x="-1" y="-1"/>
            <a:ext cx="1852097" cy="1094951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D27EE-A778-8A60-B265-92619228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15</a:t>
            </a:fld>
            <a:endParaRPr lang="en-AU"/>
          </a:p>
        </p:txBody>
      </p:sp>
      <p:pic>
        <p:nvPicPr>
          <p:cNvPr id="5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8071D6EB-2F88-567E-7456-E7765645C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827395" cy="6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22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3DB6CE4-4397-F434-FCFB-935B9D78FE2C}"/>
              </a:ext>
            </a:extLst>
          </p:cNvPr>
          <p:cNvSpPr txBox="1"/>
          <p:nvPr/>
        </p:nvSpPr>
        <p:spPr>
          <a:xfrm>
            <a:off x="2074460" y="5826965"/>
            <a:ext cx="7826991" cy="584775"/>
          </a:xfrm>
          <a:prstGeom prst="rect">
            <a:avLst/>
          </a:prstGeom>
          <a:solidFill>
            <a:srgbClr val="E8EBF0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Random Forest: </a:t>
            </a:r>
            <a:r>
              <a:rPr lang="en-US" sz="1600" dirty="0"/>
              <a:t>Good balance between accuracy and interpretability (AUC = 0.90).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XGBoost: </a:t>
            </a:r>
            <a:r>
              <a:rPr lang="en-US" sz="1600" dirty="0"/>
              <a:t>Slightly better accuracy but potentially less interpretable (AUC = 0.89).</a:t>
            </a:r>
            <a:endParaRPr lang="en-AU" sz="1600" dirty="0"/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345ACBB8-B4D9-FF66-3635-89F7201B276D}"/>
              </a:ext>
            </a:extLst>
          </p:cNvPr>
          <p:cNvSpPr/>
          <p:nvPr/>
        </p:nvSpPr>
        <p:spPr>
          <a:xfrm>
            <a:off x="-1" y="-1"/>
            <a:ext cx="1852097" cy="1094951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E849D-E108-0EC5-4ED1-B8C44B92E72B}"/>
              </a:ext>
            </a:extLst>
          </p:cNvPr>
          <p:cNvSpPr txBox="1"/>
          <p:nvPr/>
        </p:nvSpPr>
        <p:spPr>
          <a:xfrm>
            <a:off x="926047" y="349246"/>
            <a:ext cx="10510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64274"/>
                </a:solidFill>
                <a:latin typeface="+mj-lt"/>
              </a:rPr>
              <a:t>Comparison of Random Forest and XGBoost Models After GridSearchCV: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685AE-3F5D-D096-A224-24964C3E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16</a:t>
            </a:fld>
            <a:endParaRPr lang="en-AU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30C9A60-8222-E9D4-1E65-E6ED9A6AC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10279"/>
              </p:ext>
            </p:extLst>
          </p:nvPr>
        </p:nvGraphicFramePr>
        <p:xfrm>
          <a:off x="1719618" y="4259087"/>
          <a:ext cx="852302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699">
                  <a:extLst>
                    <a:ext uri="{9D8B030D-6E8A-4147-A177-3AD203B41FA5}">
                      <a16:colId xmlns:a16="http://schemas.microsoft.com/office/drawing/2014/main" val="1241476871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4151021881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2687374062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963935568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221350179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Classifier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Accuracy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Precision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Recall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F1 Score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8052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latin typeface="+mn-lt"/>
                        </a:rPr>
                        <a:t>Random Forest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86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53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43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41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2577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Random Forest + GridSearchCV</a:t>
                      </a:r>
                      <a:endParaRPr lang="en-AU" sz="1400" b="1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90</a:t>
                      </a:r>
                      <a:endParaRPr lang="en-AU" sz="1400" b="1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88</a:t>
                      </a:r>
                      <a:endParaRPr lang="en-AU" sz="1400" b="1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90</a:t>
                      </a:r>
                      <a:endParaRPr lang="en-AU" sz="1400" b="1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88</a:t>
                      </a:r>
                      <a:endParaRPr lang="en-AU" sz="1400" b="1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248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i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XGBoost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B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90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B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43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B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65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B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45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44133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XGBoost + GridSearchCV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solidFill>
                      <a:srgbClr val="E8EB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90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solidFill>
                      <a:srgbClr val="E8EB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88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solidFill>
                      <a:srgbClr val="E8EB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90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solidFill>
                      <a:srgbClr val="E8EB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88</a:t>
                      </a:r>
                      <a:endParaRPr lang="en-AU" sz="1200" dirty="0">
                        <a:latin typeface="+mn-lt"/>
                      </a:endParaRPr>
                    </a:p>
                  </a:txBody>
                  <a:tcPr anchor="ctr">
                    <a:solidFill>
                      <a:srgbClr val="E8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36210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3F138C2F-AC89-F5E6-A8F8-995F41E21334}"/>
              </a:ext>
            </a:extLst>
          </p:cNvPr>
          <p:cNvGrpSpPr/>
          <p:nvPr/>
        </p:nvGrpSpPr>
        <p:grpSpPr>
          <a:xfrm>
            <a:off x="1692325" y="772367"/>
            <a:ext cx="8671739" cy="3493051"/>
            <a:chOff x="1255595" y="772367"/>
            <a:chExt cx="8671739" cy="34930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FE5689-EE45-2698-583C-076BD2EDF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5595" y="786015"/>
              <a:ext cx="2959561" cy="34794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CE9B8A-41FA-601D-FFBB-064BA8CE8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9189" y="772367"/>
              <a:ext cx="2848145" cy="3473072"/>
            </a:xfrm>
            <a:prstGeom prst="rect">
              <a:avLst/>
            </a:prstGeom>
          </p:spPr>
        </p:pic>
      </p:grpSp>
      <p:pic>
        <p:nvPicPr>
          <p:cNvPr id="4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C587C61E-0D8E-C4EF-8C13-643DEC733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827395" cy="6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9A3ACD5-FDCC-EFEB-3C93-0CC3C2B27FC8}"/>
              </a:ext>
            </a:extLst>
          </p:cNvPr>
          <p:cNvSpPr/>
          <p:nvPr/>
        </p:nvSpPr>
        <p:spPr>
          <a:xfrm rot="13279681">
            <a:off x="4150234" y="3354549"/>
            <a:ext cx="433318" cy="73074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2D93B4-089A-BD4D-343A-723C0E3507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35173" b="1"/>
          <a:stretch/>
        </p:blipFill>
        <p:spPr>
          <a:xfrm>
            <a:off x="4416455" y="2872853"/>
            <a:ext cx="2788738" cy="11678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8FFD89-8CB9-32D2-FF98-48479A648AEE}"/>
              </a:ext>
            </a:extLst>
          </p:cNvPr>
          <p:cNvSpPr/>
          <p:nvPr/>
        </p:nvSpPr>
        <p:spPr>
          <a:xfrm>
            <a:off x="5749791" y="3261817"/>
            <a:ext cx="807958" cy="29342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18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97C0A-8881-3E6F-FBD2-7CF0730D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71"/>
          <a:stretch/>
        </p:blipFill>
        <p:spPr>
          <a:xfrm>
            <a:off x="1016753" y="852985"/>
            <a:ext cx="9130357" cy="4518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428FA-AF46-75FB-6C3A-2180EEE29A5D}"/>
              </a:ext>
            </a:extLst>
          </p:cNvPr>
          <p:cNvSpPr txBox="1"/>
          <p:nvPr/>
        </p:nvSpPr>
        <p:spPr>
          <a:xfrm>
            <a:off x="926047" y="5371465"/>
            <a:ext cx="10333751" cy="984885"/>
          </a:xfrm>
          <a:prstGeom prst="rect">
            <a:avLst/>
          </a:prstGeom>
          <a:solidFill>
            <a:srgbClr val="E8EBF0"/>
          </a:solidFill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264274"/>
                </a:solidFill>
              </a:rPr>
              <a:t>Importance Scores (x-axis):</a:t>
            </a:r>
            <a:endParaRPr lang="en-US" sz="1100" i="1" dirty="0"/>
          </a:p>
          <a:p>
            <a:r>
              <a:rPr lang="en-US" sz="1400" dirty="0"/>
              <a:t>Feature importance scores quantify the contribution of each feature to the model’s performance.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The feature </a:t>
            </a:r>
            <a:r>
              <a:rPr lang="en-US" sz="1400" b="1" dirty="0"/>
              <a:t>Duration_secs </a:t>
            </a:r>
            <a:r>
              <a:rPr lang="en-US" sz="1400" dirty="0"/>
              <a:t>has the highest importance score.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The least important feature according to this chart is </a:t>
            </a:r>
            <a:r>
              <a:rPr lang="en-US" sz="1400" b="1" dirty="0"/>
              <a:t>Credit_default</a:t>
            </a:r>
            <a:r>
              <a:rPr lang="en-US" sz="1400" dirty="0"/>
              <a:t>.</a:t>
            </a:r>
            <a:endParaRPr lang="en-AU" sz="1600" dirty="0"/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23FBE020-6ACA-CFE3-844B-D088B7C691DA}"/>
              </a:ext>
            </a:extLst>
          </p:cNvPr>
          <p:cNvSpPr/>
          <p:nvPr/>
        </p:nvSpPr>
        <p:spPr>
          <a:xfrm>
            <a:off x="-1" y="-1"/>
            <a:ext cx="1852097" cy="1094951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4933F-257D-4F51-AA99-D89CA93844B5}"/>
              </a:ext>
            </a:extLst>
          </p:cNvPr>
          <p:cNvSpPr txBox="1"/>
          <p:nvPr/>
        </p:nvSpPr>
        <p:spPr>
          <a:xfrm>
            <a:off x="1534784" y="331146"/>
            <a:ext cx="4156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64274"/>
                </a:solidFill>
                <a:latin typeface="+mj-lt"/>
              </a:rPr>
              <a:t>Feature Importance 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2ECA-980B-A698-BEC4-259D5553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17</a:t>
            </a:fld>
            <a:endParaRPr lang="en-AU"/>
          </a:p>
        </p:txBody>
      </p:sp>
      <p:pic>
        <p:nvPicPr>
          <p:cNvPr id="6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1A822024-7CD9-9AB8-8ED2-DD0A89F20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827395" cy="6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17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62A2FE-E914-63FE-9B57-59C0D760808F}"/>
              </a:ext>
            </a:extLst>
          </p:cNvPr>
          <p:cNvSpPr txBox="1"/>
          <p:nvPr/>
        </p:nvSpPr>
        <p:spPr>
          <a:xfrm>
            <a:off x="926047" y="419761"/>
            <a:ext cx="1039122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64274"/>
                </a:solidFill>
                <a:latin typeface="+mj-lt"/>
              </a:rPr>
              <a:t>Conclusions:</a:t>
            </a:r>
          </a:p>
          <a:p>
            <a:endParaRPr lang="en-US" sz="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Month of May has the maximum subscriptions followed by August.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Blue-collar, management and technician showed maximum interest in subscription.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Compared to married and single, Divorced people have less interest in term deposits.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People with secondary education followed by tertiary education were subscribed to term deposit.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Generally people who don't have credit in default are interested in a deposit. Majority of the people have a home loan but only few of them opted for a term deposit.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Cellular communication is seen as more effective in comparison to other communication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calls with large duration have more tendency for conversion. Majority of people were not contacted previously before this campaign.</a:t>
            </a:r>
          </a:p>
          <a:p>
            <a:pPr lvl="1"/>
            <a:endParaRPr lang="en-US" sz="1400" dirty="0">
              <a:highlight>
                <a:srgbClr val="FF00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choice between "Random Forest" and "XGBoost" for predicting Effectiveness has been evaluated. Random Forest After GridSearchCV is preferred due to its accuracy of 90% % with F1- Score of (0.8884)and its superior interpretability, which facilitates a clearer understanding and explanation of the model’s predictions compared to XGBoost.</a:t>
            </a:r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45EB66C4-2136-B72A-47C6-B29120E6D36F}"/>
              </a:ext>
            </a:extLst>
          </p:cNvPr>
          <p:cNvSpPr/>
          <p:nvPr/>
        </p:nvSpPr>
        <p:spPr>
          <a:xfrm>
            <a:off x="-1" y="-1"/>
            <a:ext cx="1852097" cy="1094951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49B763-EE29-89D3-4B14-C505ED463440}"/>
              </a:ext>
            </a:extLst>
          </p:cNvPr>
          <p:cNvSpPr/>
          <p:nvPr/>
        </p:nvSpPr>
        <p:spPr>
          <a:xfrm>
            <a:off x="926047" y="5274687"/>
            <a:ext cx="10427753" cy="1122607"/>
          </a:xfrm>
          <a:prstGeom prst="roundRect">
            <a:avLst>
              <a:gd name="adj" fmla="val 0"/>
            </a:avLst>
          </a:prstGeom>
          <a:solidFill>
            <a:srgbClr val="E8EB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>
                <a:solidFill>
                  <a:srgbClr val="264274"/>
                </a:solidFill>
              </a:rPr>
              <a:t>Future Scope:</a:t>
            </a:r>
          </a:p>
          <a:p>
            <a:endParaRPr lang="en-IN" sz="1000" i="1" dirty="0">
              <a:solidFill>
                <a:sysClr val="windowText" lastClr="000000"/>
              </a:solidFill>
            </a:endParaRPr>
          </a:p>
          <a:p>
            <a:r>
              <a:rPr lang="en-IN" sz="1600" i="1" dirty="0">
                <a:solidFill>
                  <a:sysClr val="windowText" lastClr="000000"/>
                </a:solidFill>
              </a:rPr>
              <a:t>	We could also  analyse the impact of positive account balance maintained by the clients and where the previous column = 0 can be potential client database to pitch for Term deposit.</a:t>
            </a:r>
            <a:endParaRPr lang="en-AU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2E419-5354-9164-051A-F7DA19F1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18</a:t>
            </a:fld>
            <a:endParaRPr lang="en-AU"/>
          </a:p>
        </p:txBody>
      </p:sp>
      <p:pic>
        <p:nvPicPr>
          <p:cNvPr id="3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41962D82-D3C1-B9EC-282E-FA9D62E8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827395" cy="6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35922-38F0-F375-FE06-BA05F3B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19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16A44-543A-50F5-2B62-AEFFC1B12DDF}"/>
              </a:ext>
            </a:extLst>
          </p:cNvPr>
          <p:cNvSpPr txBox="1"/>
          <p:nvPr/>
        </p:nvSpPr>
        <p:spPr>
          <a:xfrm>
            <a:off x="1565564" y="2798058"/>
            <a:ext cx="9060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264274"/>
                </a:solidFill>
              </a:rPr>
              <a:t>Thank </a:t>
            </a:r>
            <a:r>
              <a:rPr lang="en-US" sz="4400">
                <a:solidFill>
                  <a:srgbClr val="264274"/>
                </a:solidFill>
              </a:rPr>
              <a:t>You.</a:t>
            </a:r>
            <a:endParaRPr lang="en-US" sz="4400" dirty="0">
              <a:solidFill>
                <a:srgbClr val="264274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7AA496D4-A07F-1EEC-4278-7A97F8B61706}"/>
              </a:ext>
            </a:extLst>
          </p:cNvPr>
          <p:cNvSpPr/>
          <p:nvPr/>
        </p:nvSpPr>
        <p:spPr>
          <a:xfrm>
            <a:off x="0" y="-13648"/>
            <a:ext cx="9089410" cy="4872251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6343D9BE-6BF6-2070-61ED-5155A712AEE4}"/>
              </a:ext>
            </a:extLst>
          </p:cNvPr>
          <p:cNvSpPr/>
          <p:nvPr/>
        </p:nvSpPr>
        <p:spPr>
          <a:xfrm>
            <a:off x="-1" y="0"/>
            <a:ext cx="10952329" cy="4660710"/>
          </a:xfrm>
          <a:prstGeom prst="halfFrame">
            <a:avLst>
              <a:gd name="adj1" fmla="val 82132"/>
              <a:gd name="adj2" fmla="val 56320"/>
            </a:avLst>
          </a:prstGeom>
          <a:solidFill>
            <a:srgbClr val="E8EB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7F0B37BF-6C0B-843D-943C-5428A1261CFC}"/>
              </a:ext>
            </a:extLst>
          </p:cNvPr>
          <p:cNvSpPr/>
          <p:nvPr/>
        </p:nvSpPr>
        <p:spPr>
          <a:xfrm>
            <a:off x="0" y="-13649"/>
            <a:ext cx="9478370" cy="4872251"/>
          </a:xfrm>
          <a:prstGeom prst="halfFrame">
            <a:avLst>
              <a:gd name="adj1" fmla="val 79698"/>
              <a:gd name="adj2" fmla="val 4355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3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6D063A4B-50CE-EC94-71A1-9F130BFE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1"/>
            <a:ext cx="1084999" cy="86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77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17DE-CDF7-0EE7-F513-54A3EFCF16C0}"/>
              </a:ext>
            </a:extLst>
          </p:cNvPr>
          <p:cNvSpPr txBox="1"/>
          <p:nvPr/>
        </p:nvSpPr>
        <p:spPr>
          <a:xfrm>
            <a:off x="960462" y="951510"/>
            <a:ext cx="6097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rgbClr val="264274"/>
                </a:solidFill>
                <a:latin typeface="+mj-lt"/>
              </a:rPr>
              <a:t>Agenda:</a:t>
            </a:r>
            <a:endParaRPr lang="en-AU" sz="1600" b="1" dirty="0">
              <a:solidFill>
                <a:srgbClr val="264274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4BD04-3577-4E64-F6DF-D6BD80756DA2}"/>
              </a:ext>
            </a:extLst>
          </p:cNvPr>
          <p:cNvSpPr txBox="1"/>
          <p:nvPr/>
        </p:nvSpPr>
        <p:spPr>
          <a:xfrm>
            <a:off x="2647666" y="1759632"/>
            <a:ext cx="6170493" cy="369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Understanding Problem Statement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EDA</a:t>
            </a:r>
            <a:r>
              <a:rPr lang="en-US" sz="2000" dirty="0"/>
              <a:t>-Exploring trends in Data Set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Model Building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Hyperparameter Tuning and Model Evaluation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Results &amp; Outcome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Recommendation</a:t>
            </a:r>
            <a:r>
              <a:rPr lang="en-US" sz="2000" dirty="0"/>
              <a:t> to marketing team</a:t>
            </a:r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B55A09D5-5D66-2B68-845F-C5C18A6AF994}"/>
              </a:ext>
            </a:extLst>
          </p:cNvPr>
          <p:cNvSpPr/>
          <p:nvPr/>
        </p:nvSpPr>
        <p:spPr>
          <a:xfrm>
            <a:off x="-1" y="-1"/>
            <a:ext cx="1852097" cy="1094951"/>
          </a:xfrm>
          <a:prstGeom prst="halfFrame">
            <a:avLst>
              <a:gd name="adj1" fmla="val 21343"/>
              <a:gd name="adj2" fmla="val 133047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05A1D-DB00-4ED1-CC1C-131C0B7A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2</a:t>
            </a:fld>
            <a:endParaRPr lang="en-AU"/>
          </a:p>
        </p:txBody>
      </p:sp>
      <p:pic>
        <p:nvPicPr>
          <p:cNvPr id="4100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E670A2E7-FA8B-9759-860A-AD06F3EBA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827395" cy="6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06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A687A9-8540-D79B-1021-DA4147BA5E78}"/>
              </a:ext>
            </a:extLst>
          </p:cNvPr>
          <p:cNvSpPr txBox="1"/>
          <p:nvPr/>
        </p:nvSpPr>
        <p:spPr>
          <a:xfrm>
            <a:off x="2013045" y="1957149"/>
            <a:ext cx="8345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icrosoft Himalaya" panose="01010100010101010101" pitchFamily="2" charset="0"/>
                <a:cs typeface="Microsoft Himalaya" panose="01010100010101010101" pitchFamily="2" charset="0"/>
              </a:rPr>
              <a:t>This dataset pertains to direct marketing campaigns conducted by a Portuguese bank, where the campaigns were primarily executed through phone calls.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icrosoft Himalaya" panose="01010100010101010101" pitchFamily="2" charset="0"/>
                <a:cs typeface="Microsoft Himalaya" panose="01010100010101010101" pitchFamily="2" charset="0"/>
              </a:rPr>
              <a:t>To determine whether clients would subscribe to a term deposit, multiple contacts were often made.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ea typeface="Microsoft Himalaya" panose="01010100010101010101" pitchFamily="2" charset="0"/>
                <a:cs typeface="Microsoft Himalaya" panose="01010100010101010101" pitchFamily="2" charset="0"/>
              </a:rPr>
              <a:t>The goal is to predict whether a client will subscribe to the term deposit (‘yes’) or (‘no’).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icrosoft Himalaya" panose="01010100010101010101" pitchFamily="2" charset="0"/>
                <a:cs typeface="Microsoft Himalaya" panose="01010100010101010101" pitchFamily="2" charset="0"/>
              </a:rPr>
              <a:t>Dataset Link: </a:t>
            </a:r>
            <a:r>
              <a:rPr lang="en-AU" sz="2000" dirty="0">
                <a:ea typeface="Microsoft Himalaya" panose="01010100010101010101" pitchFamily="2" charset="0"/>
                <a:cs typeface="Microsoft Himalaya" panose="01010100010101010101" pitchFamily="2" charset="0"/>
                <a:hlinkClick r:id="rId2"/>
              </a:rPr>
              <a:t>https://www.kaggle.com/datasets/adilashrafi/bank-marketing-classification-task/data</a:t>
            </a:r>
            <a:endParaRPr lang="en-AU" sz="2000" dirty="0"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6B3C7-055E-4C0D-85FB-FD8B214745DA}"/>
              </a:ext>
            </a:extLst>
          </p:cNvPr>
          <p:cNvSpPr txBox="1"/>
          <p:nvPr/>
        </p:nvSpPr>
        <p:spPr>
          <a:xfrm>
            <a:off x="960462" y="951510"/>
            <a:ext cx="6097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rgbClr val="264274"/>
                </a:solidFill>
                <a:latin typeface="+mj-lt"/>
              </a:rPr>
              <a:t>Problem Statement: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74419AC1-ADA3-8889-A44F-4AE2B5518CDB}"/>
              </a:ext>
            </a:extLst>
          </p:cNvPr>
          <p:cNvSpPr/>
          <p:nvPr/>
        </p:nvSpPr>
        <p:spPr>
          <a:xfrm>
            <a:off x="-1" y="-1"/>
            <a:ext cx="1852097" cy="1094951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36068-4B57-E066-C57F-D9452ED0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3</a:t>
            </a:fld>
            <a:endParaRPr lang="en-AU"/>
          </a:p>
        </p:txBody>
      </p:sp>
      <p:pic>
        <p:nvPicPr>
          <p:cNvPr id="7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E9B9F706-9E05-AB7C-A26B-C97841213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827395" cy="6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0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alf Frame 1">
            <a:extLst>
              <a:ext uri="{FF2B5EF4-FFF2-40B4-BE49-F238E27FC236}">
                <a16:creationId xmlns:a16="http://schemas.microsoft.com/office/drawing/2014/main" id="{D02BC8D2-EB35-1E95-3E9F-56AC6C0AE683}"/>
              </a:ext>
            </a:extLst>
          </p:cNvPr>
          <p:cNvSpPr/>
          <p:nvPr/>
        </p:nvSpPr>
        <p:spPr>
          <a:xfrm>
            <a:off x="-1" y="-1"/>
            <a:ext cx="1852097" cy="1094951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43205-3DC5-792B-92F5-DCFB2245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86" y="748116"/>
            <a:ext cx="9675827" cy="5763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7524A-EB9C-15CE-1E45-CA520801DE92}"/>
              </a:ext>
            </a:extLst>
          </p:cNvPr>
          <p:cNvSpPr txBox="1"/>
          <p:nvPr/>
        </p:nvSpPr>
        <p:spPr>
          <a:xfrm>
            <a:off x="1282886" y="285864"/>
            <a:ext cx="396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64274"/>
                </a:solidFill>
                <a:latin typeface="+mj-lt"/>
              </a:rPr>
              <a:t>Data Dictionary</a:t>
            </a:r>
            <a:endParaRPr lang="en-AU" sz="2800" b="1" dirty="0">
              <a:solidFill>
                <a:srgbClr val="264274"/>
              </a:solidFill>
              <a:latin typeface="+mj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A3B511-185C-C5A9-7AAC-FEE3CBA2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4</a:t>
            </a:fld>
            <a:endParaRPr lang="en-AU"/>
          </a:p>
        </p:txBody>
      </p:sp>
      <p:pic>
        <p:nvPicPr>
          <p:cNvPr id="4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8C34DD86-CAA6-9329-2DF3-F0810E4BF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827395" cy="6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2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alf Frame 1">
            <a:extLst>
              <a:ext uri="{FF2B5EF4-FFF2-40B4-BE49-F238E27FC236}">
                <a16:creationId xmlns:a16="http://schemas.microsoft.com/office/drawing/2014/main" id="{477E6007-3260-B66A-7E32-B45B171D961E}"/>
              </a:ext>
            </a:extLst>
          </p:cNvPr>
          <p:cNvSpPr/>
          <p:nvPr/>
        </p:nvSpPr>
        <p:spPr>
          <a:xfrm>
            <a:off x="-1" y="-1"/>
            <a:ext cx="1852097" cy="1094951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917EB-75E4-C409-C349-34B996D8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5</a:t>
            </a:fld>
            <a:endParaRPr lang="en-AU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00A626-44F0-4966-50F2-5CC459E8D170}"/>
              </a:ext>
            </a:extLst>
          </p:cNvPr>
          <p:cNvGrpSpPr/>
          <p:nvPr/>
        </p:nvGrpSpPr>
        <p:grpSpPr>
          <a:xfrm>
            <a:off x="441163" y="869911"/>
            <a:ext cx="11309674" cy="5118177"/>
            <a:chOff x="371837" y="593305"/>
            <a:chExt cx="11309674" cy="51181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51BD99-F34B-31C3-F25C-FB12AFB5E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11" b="14807"/>
            <a:stretch/>
          </p:blipFill>
          <p:spPr>
            <a:xfrm>
              <a:off x="510489" y="593305"/>
              <a:ext cx="11171022" cy="226671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D433281-DD7C-9C16-DB5E-F0A746FC57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0" b="14322"/>
            <a:stretch/>
          </p:blipFill>
          <p:spPr>
            <a:xfrm>
              <a:off x="443552" y="3206751"/>
              <a:ext cx="11237959" cy="242190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408BB9-2467-5FD0-AB82-C331772724A8}"/>
                </a:ext>
              </a:extLst>
            </p:cNvPr>
            <p:cNvSpPr/>
            <p:nvPr/>
          </p:nvSpPr>
          <p:spPr>
            <a:xfrm>
              <a:off x="371837" y="3564841"/>
              <a:ext cx="277302" cy="214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3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9F6A002F-C7C1-F560-4CB4-EFA1D5EDD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827395" cy="6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76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246A7C-58BD-5E9E-AB77-05D57F3F11DE}"/>
              </a:ext>
            </a:extLst>
          </p:cNvPr>
          <p:cNvSpPr txBox="1"/>
          <p:nvPr/>
        </p:nvSpPr>
        <p:spPr>
          <a:xfrm>
            <a:off x="2291118" y="2046111"/>
            <a:ext cx="609713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dataset has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4521</a:t>
            </a:r>
            <a:r>
              <a:rPr lang="en-US" sz="2000" b="1" dirty="0"/>
              <a:t> rows </a:t>
            </a:r>
            <a:r>
              <a:rPr lang="en-US" sz="2000" dirty="0"/>
              <a:t>and </a:t>
            </a:r>
            <a:r>
              <a:rPr lang="en-US" sz="2000" b="1" dirty="0"/>
              <a:t>17 features </a:t>
            </a:r>
            <a:r>
              <a:rPr lang="en-US" sz="2000" dirty="0"/>
              <a:t>(columns).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 categorical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7 Numerical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null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Duplicate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Missing Values.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CB15C-A714-45FC-D43B-7A58270CD9C2}"/>
              </a:ext>
            </a:extLst>
          </p:cNvPr>
          <p:cNvSpPr txBox="1"/>
          <p:nvPr/>
        </p:nvSpPr>
        <p:spPr>
          <a:xfrm>
            <a:off x="960462" y="951510"/>
            <a:ext cx="6097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rgbClr val="264274"/>
                </a:solidFill>
                <a:latin typeface="+mj-lt"/>
              </a:rPr>
              <a:t>Data Exploration: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E48E7421-B9BE-C2E0-A14B-6E8481A9F373}"/>
              </a:ext>
            </a:extLst>
          </p:cNvPr>
          <p:cNvSpPr/>
          <p:nvPr/>
        </p:nvSpPr>
        <p:spPr>
          <a:xfrm>
            <a:off x="-1" y="-1"/>
            <a:ext cx="1852097" cy="1094951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79BE-5E42-6FD1-5E19-DC867CA1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6</a:t>
            </a:fld>
            <a:endParaRPr lang="en-AU"/>
          </a:p>
        </p:txBody>
      </p:sp>
      <p:pic>
        <p:nvPicPr>
          <p:cNvPr id="2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44A3101A-67CC-17C7-F316-48B61211C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827395" cy="6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5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9E4B14-873B-4779-5D83-5449239A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7</a:t>
            </a:fld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CBDBE-99F0-CB32-3D96-9E48D05A7E30}"/>
              </a:ext>
            </a:extLst>
          </p:cNvPr>
          <p:cNvSpPr/>
          <p:nvPr/>
        </p:nvSpPr>
        <p:spPr>
          <a:xfrm>
            <a:off x="1585688" y="259099"/>
            <a:ext cx="3370998" cy="2204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A7F598-75EB-025A-91B9-0DCF4C953A71}"/>
              </a:ext>
            </a:extLst>
          </p:cNvPr>
          <p:cNvGrpSpPr/>
          <p:nvPr/>
        </p:nvGrpSpPr>
        <p:grpSpPr>
          <a:xfrm>
            <a:off x="1665027" y="528310"/>
            <a:ext cx="9096233" cy="6193166"/>
            <a:chOff x="1132763" y="10879"/>
            <a:chExt cx="9785446" cy="67944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B5D406-2D3D-BD87-24B0-2B881260A2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538"/>
            <a:stretch/>
          </p:blipFill>
          <p:spPr>
            <a:xfrm>
              <a:off x="1228299" y="2670802"/>
              <a:ext cx="9689910" cy="41345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A98473-8DA4-2A20-E323-46F25EA6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763" y="279829"/>
              <a:ext cx="9785446" cy="2325138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4CB592-9C32-AB3E-AAB2-F1CB66F492D0}"/>
                </a:ext>
              </a:extLst>
            </p:cNvPr>
            <p:cNvGrpSpPr/>
            <p:nvPr/>
          </p:nvGrpSpPr>
          <p:grpSpPr>
            <a:xfrm>
              <a:off x="1242768" y="10879"/>
              <a:ext cx="3370998" cy="2628209"/>
              <a:chOff x="1039088" y="-120147"/>
              <a:chExt cx="3255820" cy="2516986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98ABCB6-8BA7-3A61-C4CB-99635012B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9088" y="112052"/>
                <a:ext cx="3149574" cy="2284787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DF928C-F17D-51E7-93D6-2E4A723974BF}"/>
                  </a:ext>
                </a:extLst>
              </p:cNvPr>
              <p:cNvSpPr txBox="1"/>
              <p:nvPr/>
            </p:nvSpPr>
            <p:spPr>
              <a:xfrm>
                <a:off x="1523998" y="-120147"/>
                <a:ext cx="277091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i="1" dirty="0"/>
                  <a:t>Distribution of the target variable</a:t>
                </a:r>
                <a:endParaRPr lang="en-AU" sz="1200" i="1" dirty="0"/>
              </a:p>
            </p:txBody>
          </p:sp>
        </p:grpSp>
      </p:grpSp>
      <p:sp>
        <p:nvSpPr>
          <p:cNvPr id="14" name="Half Frame 13">
            <a:extLst>
              <a:ext uri="{FF2B5EF4-FFF2-40B4-BE49-F238E27FC236}">
                <a16:creationId xmlns:a16="http://schemas.microsoft.com/office/drawing/2014/main" id="{788F96BE-157D-9F62-90D7-0DB842CBD657}"/>
              </a:ext>
            </a:extLst>
          </p:cNvPr>
          <p:cNvSpPr/>
          <p:nvPr/>
        </p:nvSpPr>
        <p:spPr>
          <a:xfrm>
            <a:off x="-1" y="-1"/>
            <a:ext cx="1852097" cy="1094951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0280D-1ABA-A599-3E0A-9E7BF1EFD767}"/>
              </a:ext>
            </a:extLst>
          </p:cNvPr>
          <p:cNvSpPr txBox="1"/>
          <p:nvPr/>
        </p:nvSpPr>
        <p:spPr>
          <a:xfrm>
            <a:off x="807691" y="-12624"/>
            <a:ext cx="33709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64274"/>
                </a:solidFill>
                <a:latin typeface="+mj-lt"/>
              </a:rPr>
              <a:t>Visualizations:</a:t>
            </a:r>
            <a:endParaRPr lang="en-US" sz="3600" b="1" dirty="0">
              <a:solidFill>
                <a:srgbClr val="264274"/>
              </a:solidFill>
              <a:latin typeface="+mj-lt"/>
            </a:endParaRPr>
          </a:p>
        </p:txBody>
      </p:sp>
      <p:pic>
        <p:nvPicPr>
          <p:cNvPr id="3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FC4F0620-CBBF-E325-898E-4A97AF65E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827395" cy="6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96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E1BCAD-92F6-5223-6E48-2756397E0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39" y="2511671"/>
            <a:ext cx="8786050" cy="34524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BFB245-D737-E901-DD73-DCBA3156FF46}"/>
              </a:ext>
            </a:extLst>
          </p:cNvPr>
          <p:cNvSpPr txBox="1"/>
          <p:nvPr/>
        </p:nvSpPr>
        <p:spPr>
          <a:xfrm>
            <a:off x="1042347" y="2056979"/>
            <a:ext cx="4867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Summary statistics of numerical columns: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A471E-6F30-240A-78AB-5EEB816B5325}"/>
              </a:ext>
            </a:extLst>
          </p:cNvPr>
          <p:cNvSpPr txBox="1"/>
          <p:nvPr/>
        </p:nvSpPr>
        <p:spPr>
          <a:xfrm>
            <a:off x="960462" y="951510"/>
            <a:ext cx="74806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rgbClr val="264274"/>
                </a:solidFill>
                <a:latin typeface="+mj-lt"/>
              </a:rPr>
              <a:t>Exploratory Data Analysis (EDA):</a:t>
            </a:r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963E1BBD-268C-6F7B-DA4B-3463710D2231}"/>
              </a:ext>
            </a:extLst>
          </p:cNvPr>
          <p:cNvSpPr/>
          <p:nvPr/>
        </p:nvSpPr>
        <p:spPr>
          <a:xfrm>
            <a:off x="-1" y="-1"/>
            <a:ext cx="1852097" cy="1094951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3CC57-2610-4582-107A-191C7732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8</a:t>
            </a:fld>
            <a:endParaRPr lang="en-AU"/>
          </a:p>
        </p:txBody>
      </p:sp>
      <p:pic>
        <p:nvPicPr>
          <p:cNvPr id="3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3A883535-9652-8AF3-3FAB-351E9517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827395" cy="6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95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82263-02B8-287B-2F64-92FE15C53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32"/>
          <a:stretch/>
        </p:blipFill>
        <p:spPr>
          <a:xfrm>
            <a:off x="2108579" y="994882"/>
            <a:ext cx="7649693" cy="5726594"/>
          </a:xfrm>
          <a:prstGeom prst="rect">
            <a:avLst/>
          </a:prstGeom>
        </p:spPr>
      </p:pic>
      <p:sp>
        <p:nvSpPr>
          <p:cNvPr id="2" name="Half Frame 1">
            <a:extLst>
              <a:ext uri="{FF2B5EF4-FFF2-40B4-BE49-F238E27FC236}">
                <a16:creationId xmlns:a16="http://schemas.microsoft.com/office/drawing/2014/main" id="{D2B3853E-45FD-15B5-2C73-FD44C384BDB7}"/>
              </a:ext>
            </a:extLst>
          </p:cNvPr>
          <p:cNvSpPr/>
          <p:nvPr/>
        </p:nvSpPr>
        <p:spPr>
          <a:xfrm>
            <a:off x="-1" y="-1"/>
            <a:ext cx="1852097" cy="1094951"/>
          </a:xfrm>
          <a:prstGeom prst="halfFrame">
            <a:avLst>
              <a:gd name="adj1" fmla="val 82132"/>
              <a:gd name="adj2" fmla="val 33333"/>
            </a:avLst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77BC6-17AA-F339-54A9-822B37C9D894}"/>
              </a:ext>
            </a:extLst>
          </p:cNvPr>
          <p:cNvSpPr txBox="1"/>
          <p:nvPr/>
        </p:nvSpPr>
        <p:spPr>
          <a:xfrm>
            <a:off x="1125940" y="334176"/>
            <a:ext cx="4455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64274"/>
                </a:solidFill>
                <a:latin typeface="+mj-lt"/>
              </a:rPr>
              <a:t>Correlation Heatmap: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CED83-2F08-8303-A45B-088BDF14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EE1B-EC0A-4906-B69B-526CA83857F3}" type="slidenum">
              <a:rPr lang="en-AU" smtClean="0"/>
              <a:t>9</a:t>
            </a:fld>
            <a:endParaRPr lang="en-AU"/>
          </a:p>
        </p:txBody>
      </p:sp>
      <p:pic>
        <p:nvPicPr>
          <p:cNvPr id="3" name="Picture 4" descr="White bank illustration, Online banking Finance Icon, White bank building  transparent background PNG clipart | HiClipart">
            <a:extLst>
              <a:ext uri="{FF2B5EF4-FFF2-40B4-BE49-F238E27FC236}">
                <a16:creationId xmlns:a16="http://schemas.microsoft.com/office/drawing/2014/main" id="{CFB01A06-C45A-8912-0B9B-86895D4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827395" cy="6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43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9714</TotalTime>
  <Words>574</Words>
  <Application>Microsoft Office PowerPoint</Application>
  <PresentationFormat>Widescreen</PresentationFormat>
  <Paragraphs>128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Microsoft Himalaya</vt:lpstr>
      <vt:lpstr>Office Theme</vt:lpstr>
      <vt:lpstr>Predicting Term Deposit Subscription in Bank Marketing Campaign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Vinitha S</dc:creator>
  <cp:lastModifiedBy>Vinitha S</cp:lastModifiedBy>
  <cp:revision>82</cp:revision>
  <dcterms:created xsi:type="dcterms:W3CDTF">2024-08-12T18:24:21Z</dcterms:created>
  <dcterms:modified xsi:type="dcterms:W3CDTF">2024-08-24T04:28:39Z</dcterms:modified>
</cp:coreProperties>
</file>