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0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AD2E-5CC2-7A5D-03E8-ADA77A66A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851E0F5-4E43-B63D-CCFD-EF9D62B2A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FF1ECAD-01B6-6ED2-2776-221576455E6B}"/>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5" name="Footer Placeholder 4">
            <a:extLst>
              <a:ext uri="{FF2B5EF4-FFF2-40B4-BE49-F238E27FC236}">
                <a16:creationId xmlns:a16="http://schemas.microsoft.com/office/drawing/2014/main" id="{5515677F-F3B6-B8DC-FD59-CBF895535F4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872C35-F86E-838A-74A0-7CE8D81B3815}"/>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2515443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24A3-4B68-DD45-27B2-F916997AB26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7D767F5-4090-FB4F-017B-5C3CA9779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96E100B-D442-48F8-3419-2C3B2A8C7B51}"/>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5" name="Footer Placeholder 4">
            <a:extLst>
              <a:ext uri="{FF2B5EF4-FFF2-40B4-BE49-F238E27FC236}">
                <a16:creationId xmlns:a16="http://schemas.microsoft.com/office/drawing/2014/main" id="{72FBE4D8-C4C0-3078-69D2-FAA5C30FAB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D1A4C9-E5CA-AAE7-20A2-5AA999538820}"/>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145438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93EA45-93E2-6CB0-FA4C-0D6DF169E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76EE566-EF21-4CE8-0228-C83ABB4089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4BBA295-F3C8-6B57-393E-57664B58B6DC}"/>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5" name="Footer Placeholder 4">
            <a:extLst>
              <a:ext uri="{FF2B5EF4-FFF2-40B4-BE49-F238E27FC236}">
                <a16:creationId xmlns:a16="http://schemas.microsoft.com/office/drawing/2014/main" id="{60820D05-23AC-B747-97DD-2B82E3663B5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FE3F57-8878-E8D6-892B-085E56903169}"/>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408980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542E-0C11-EDE6-1F8A-5CE16F66A8B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3D81D20-32E1-0AA0-4E3F-3A3D30BE1E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039F64F-D980-DC1C-917A-F4A42150A5E5}"/>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5" name="Footer Placeholder 4">
            <a:extLst>
              <a:ext uri="{FF2B5EF4-FFF2-40B4-BE49-F238E27FC236}">
                <a16:creationId xmlns:a16="http://schemas.microsoft.com/office/drawing/2014/main" id="{B6C0568E-524B-8CE7-6D83-B53673EE1C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7AC467-FBD1-CD63-DA84-4CBFADF92862}"/>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36063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55EA-7F42-B491-D4E6-7CA40F06C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FDE0933-548B-67DF-EA2B-A08461EDC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EC8C22-02FB-3DF9-2449-768E1B9DAA70}"/>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5" name="Footer Placeholder 4">
            <a:extLst>
              <a:ext uri="{FF2B5EF4-FFF2-40B4-BE49-F238E27FC236}">
                <a16:creationId xmlns:a16="http://schemas.microsoft.com/office/drawing/2014/main" id="{675BD31A-C566-8923-9461-B0527F64D6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8DC451-3559-2178-2B6F-E90E3650904D}"/>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202565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AFC5-2296-8386-3B85-860867E733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EF2AE3-C1A1-D434-FF15-1F8CD24A7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E89E4B5-AA96-F0F6-6277-D17945AFB3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A20F990-25AF-F4D5-CF77-3A31FB675680}"/>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6" name="Footer Placeholder 5">
            <a:extLst>
              <a:ext uri="{FF2B5EF4-FFF2-40B4-BE49-F238E27FC236}">
                <a16:creationId xmlns:a16="http://schemas.microsoft.com/office/drawing/2014/main" id="{D4D59539-7A03-38FD-7A15-B8037D9873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5D43197-612C-C652-5B74-7D6439D652B4}"/>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213327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02B4-AEFF-91F3-CE01-9653AB4E65B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669AF27-1D13-66DA-BEC4-2A84CA2F1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3D37FF-9832-6AC8-ABBE-5F24FCE35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7F16A73-52DD-DCC2-7893-9F0012E1F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B368C8-7CFE-07AB-4847-1E13DA54FC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159D4CB-3C73-F315-A483-21D751C22909}"/>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8" name="Footer Placeholder 7">
            <a:extLst>
              <a:ext uri="{FF2B5EF4-FFF2-40B4-BE49-F238E27FC236}">
                <a16:creationId xmlns:a16="http://schemas.microsoft.com/office/drawing/2014/main" id="{6A46E88F-201A-1292-996C-492181F3451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E85F173-9DD3-BCF8-7D67-EF0D5F3F9FC7}"/>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202547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B6C3-E75C-FC6E-408E-164AC476D1F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B1ABC01-E721-2A6B-A858-CF6C763A5DB8}"/>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4" name="Footer Placeholder 3">
            <a:extLst>
              <a:ext uri="{FF2B5EF4-FFF2-40B4-BE49-F238E27FC236}">
                <a16:creationId xmlns:a16="http://schemas.microsoft.com/office/drawing/2014/main" id="{0050EBE5-B3B8-8507-6DFC-BBCEACE3A76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5F7C8FF-1E0A-4644-E7A9-929491DA7262}"/>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241162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1B0B9-58ED-4B28-96D2-BE971B674D5C}"/>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3" name="Footer Placeholder 2">
            <a:extLst>
              <a:ext uri="{FF2B5EF4-FFF2-40B4-BE49-F238E27FC236}">
                <a16:creationId xmlns:a16="http://schemas.microsoft.com/office/drawing/2014/main" id="{BFA96FCF-333E-BC81-1706-C2F70EEAEDC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DD6FD0F-3A45-F856-F6AD-B5183CE223C5}"/>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283046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1CA1-E91C-2E1D-E72E-49FE30A21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2B47497-C9A1-621D-821C-C0FCDC584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D621F73-0FF8-CDDA-73BE-96BDFCA61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728C4-D3BB-2480-06A8-EE3E272016F7}"/>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6" name="Footer Placeholder 5">
            <a:extLst>
              <a:ext uri="{FF2B5EF4-FFF2-40B4-BE49-F238E27FC236}">
                <a16:creationId xmlns:a16="http://schemas.microsoft.com/office/drawing/2014/main" id="{F836197D-2F6B-B57B-8BFA-F7C7C36E170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436A059-D4FB-2F99-3601-77B27CC0A8CB}"/>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424072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D454-A498-5333-6AAA-44D5A40AB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3393727-B9C7-5D3C-A815-FDEF2983E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60B611B-3BF2-0938-7406-4E77CED4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3B758-2C8E-A565-A8E3-074F89B1DA7B}"/>
              </a:ext>
            </a:extLst>
          </p:cNvPr>
          <p:cNvSpPr>
            <a:spLocks noGrp="1"/>
          </p:cNvSpPr>
          <p:nvPr>
            <p:ph type="dt" sz="half" idx="10"/>
          </p:nvPr>
        </p:nvSpPr>
        <p:spPr/>
        <p:txBody>
          <a:bodyPr/>
          <a:lstStyle/>
          <a:p>
            <a:fld id="{E1B258B0-714A-40D6-8B42-3CC1905042C9}" type="datetimeFigureOut">
              <a:rPr lang="en-AU" smtClean="0"/>
              <a:t>28/09/2024</a:t>
            </a:fld>
            <a:endParaRPr lang="en-AU"/>
          </a:p>
        </p:txBody>
      </p:sp>
      <p:sp>
        <p:nvSpPr>
          <p:cNvPr id="6" name="Footer Placeholder 5">
            <a:extLst>
              <a:ext uri="{FF2B5EF4-FFF2-40B4-BE49-F238E27FC236}">
                <a16:creationId xmlns:a16="http://schemas.microsoft.com/office/drawing/2014/main" id="{6945B7FD-CF58-9A40-4C64-8E9DD3EF58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04D15D-AD1F-479F-EED3-A48161414419}"/>
              </a:ext>
            </a:extLst>
          </p:cNvPr>
          <p:cNvSpPr>
            <a:spLocks noGrp="1"/>
          </p:cNvSpPr>
          <p:nvPr>
            <p:ph type="sldNum" sz="quarter" idx="12"/>
          </p:nvPr>
        </p:nvSpPr>
        <p:spPr/>
        <p:txBody>
          <a:bodyPr/>
          <a:lstStyle/>
          <a:p>
            <a:fld id="{9AB62F7C-2F8F-44B1-AFA4-6A016076DB70}" type="slidenum">
              <a:rPr lang="en-AU" smtClean="0"/>
              <a:t>‹#›</a:t>
            </a:fld>
            <a:endParaRPr lang="en-AU"/>
          </a:p>
        </p:txBody>
      </p:sp>
    </p:spTree>
    <p:extLst>
      <p:ext uri="{BB962C8B-B14F-4D97-AF65-F5344CB8AC3E}">
        <p14:creationId xmlns:p14="http://schemas.microsoft.com/office/powerpoint/2010/main" val="333758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60BE0-F964-6CD0-850A-B30C35BA3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EBBF712-64C2-DB97-D4B2-47C461872E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E9CE5C8-5A23-B638-1A17-F0AC7B136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258B0-714A-40D6-8B42-3CC1905042C9}" type="datetimeFigureOut">
              <a:rPr lang="en-AU" smtClean="0"/>
              <a:t>28/09/2024</a:t>
            </a:fld>
            <a:endParaRPr lang="en-AU"/>
          </a:p>
        </p:txBody>
      </p:sp>
      <p:sp>
        <p:nvSpPr>
          <p:cNvPr id="5" name="Footer Placeholder 4">
            <a:extLst>
              <a:ext uri="{FF2B5EF4-FFF2-40B4-BE49-F238E27FC236}">
                <a16:creationId xmlns:a16="http://schemas.microsoft.com/office/drawing/2014/main" id="{4CFAF990-5F5C-82F0-38D9-B0BC42D82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6C3E3E2-6C6D-4CE2-D3EA-22829174F6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B62F7C-2F8F-44B1-AFA4-6A016076DB70}" type="slidenum">
              <a:rPr lang="en-AU" smtClean="0"/>
              <a:t>‹#›</a:t>
            </a:fld>
            <a:endParaRPr lang="en-AU"/>
          </a:p>
        </p:txBody>
      </p:sp>
    </p:spTree>
    <p:extLst>
      <p:ext uri="{BB962C8B-B14F-4D97-AF65-F5344CB8AC3E}">
        <p14:creationId xmlns:p14="http://schemas.microsoft.com/office/powerpoint/2010/main" val="770394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katerynameleshenko/ai-index/data"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i Technology Images - Free Download on Freepik">
            <a:extLst>
              <a:ext uri="{FF2B5EF4-FFF2-40B4-BE49-F238E27FC236}">
                <a16:creationId xmlns:a16="http://schemas.microsoft.com/office/drawing/2014/main" id="{E6AF7242-32E0-B3F4-16BB-6E4C872CB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97828" cy="297719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F22F54E8-51D9-21E5-1C9B-2F2A5BE1B807}"/>
              </a:ext>
            </a:extLst>
          </p:cNvPr>
          <p:cNvSpPr>
            <a:spLocks noGrp="1"/>
          </p:cNvSpPr>
          <p:nvPr>
            <p:ph type="ctrTitle"/>
          </p:nvPr>
        </p:nvSpPr>
        <p:spPr>
          <a:xfrm>
            <a:off x="2998238" y="2639533"/>
            <a:ext cx="8322906" cy="1816359"/>
          </a:xfrm>
        </p:spPr>
        <p:txBody>
          <a:bodyPr>
            <a:normAutofit/>
          </a:bodyPr>
          <a:lstStyle/>
          <a:p>
            <a:pPr algn="l"/>
            <a:r>
              <a:rPr lang="en-US" sz="4400" b="1" dirty="0">
                <a:solidFill>
                  <a:schemeClr val="tx1">
                    <a:lumMod val="75000"/>
                    <a:lumOff val="25000"/>
                  </a:schemeClr>
                </a:solidFill>
                <a:cs typeface="Arial" panose="020B0604020202020204" pitchFamily="34" charset="0"/>
              </a:rPr>
              <a:t>Global AI Index</a:t>
            </a:r>
            <a:br>
              <a:rPr lang="en-US" sz="4400" b="1" dirty="0">
                <a:solidFill>
                  <a:schemeClr val="tx1">
                    <a:lumMod val="75000"/>
                    <a:lumOff val="25000"/>
                  </a:schemeClr>
                </a:solidFill>
                <a:cs typeface="Arial" panose="020B0604020202020204" pitchFamily="34" charset="0"/>
              </a:rPr>
            </a:br>
            <a:r>
              <a:rPr lang="en-US" sz="2400" b="1" dirty="0">
                <a:solidFill>
                  <a:schemeClr val="tx1">
                    <a:lumMod val="75000"/>
                    <a:lumOff val="25000"/>
                  </a:schemeClr>
                </a:solidFill>
                <a:cs typeface="Arial" panose="020B0604020202020204" pitchFamily="34" charset="0"/>
              </a:rPr>
              <a:t>‘Nations' Innovation, Investment and Implementation Levels’</a:t>
            </a:r>
            <a:endParaRPr lang="en-AU" sz="2400" b="1" dirty="0">
              <a:solidFill>
                <a:schemeClr val="tx1">
                  <a:lumMod val="75000"/>
                  <a:lumOff val="25000"/>
                </a:schemeClr>
              </a:solidFill>
              <a:cs typeface="Arial" panose="020B0604020202020204" pitchFamily="34" charset="0"/>
            </a:endParaRPr>
          </a:p>
        </p:txBody>
      </p:sp>
      <p:sp>
        <p:nvSpPr>
          <p:cNvPr id="10" name="Subtitle 2">
            <a:extLst>
              <a:ext uri="{FF2B5EF4-FFF2-40B4-BE49-F238E27FC236}">
                <a16:creationId xmlns:a16="http://schemas.microsoft.com/office/drawing/2014/main" id="{E4149979-60EF-08E7-6E34-021751E3B2A3}"/>
              </a:ext>
            </a:extLst>
          </p:cNvPr>
          <p:cNvSpPr>
            <a:spLocks noGrp="1"/>
          </p:cNvSpPr>
          <p:nvPr>
            <p:ph type="subTitle" idx="1"/>
          </p:nvPr>
        </p:nvSpPr>
        <p:spPr>
          <a:xfrm>
            <a:off x="7937240" y="4354286"/>
            <a:ext cx="2730759" cy="903514"/>
          </a:xfrm>
        </p:spPr>
        <p:txBody>
          <a:bodyPr>
            <a:normAutofit/>
          </a:bodyPr>
          <a:lstStyle/>
          <a:p>
            <a:pPr algn="r">
              <a:lnSpc>
                <a:spcPct val="300000"/>
              </a:lnSpc>
            </a:pPr>
            <a:r>
              <a:rPr lang="en-AU" sz="2000" dirty="0"/>
              <a:t>- Vinitha Sampathkumar</a:t>
            </a:r>
          </a:p>
        </p:txBody>
      </p:sp>
    </p:spTree>
    <p:extLst>
      <p:ext uri="{BB962C8B-B14F-4D97-AF65-F5344CB8AC3E}">
        <p14:creationId xmlns:p14="http://schemas.microsoft.com/office/powerpoint/2010/main" val="374333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00D3A4-AA7D-D8DA-A1B0-746F98664C21}"/>
              </a:ext>
            </a:extLst>
          </p:cNvPr>
          <p:cNvPicPr>
            <a:picLocks noChangeAspect="1"/>
          </p:cNvPicPr>
          <p:nvPr/>
        </p:nvPicPr>
        <p:blipFill>
          <a:blip r:embed="rId2"/>
          <a:stretch>
            <a:fillRect/>
          </a:stretch>
        </p:blipFill>
        <p:spPr>
          <a:xfrm>
            <a:off x="1648407" y="130814"/>
            <a:ext cx="8546461" cy="6655651"/>
          </a:xfrm>
          <a:prstGeom prst="rect">
            <a:avLst/>
          </a:prstGeom>
        </p:spPr>
      </p:pic>
    </p:spTree>
    <p:extLst>
      <p:ext uri="{BB962C8B-B14F-4D97-AF65-F5344CB8AC3E}">
        <p14:creationId xmlns:p14="http://schemas.microsoft.com/office/powerpoint/2010/main" val="277261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288FF0-7C11-EF85-7E6B-54678B045C93}"/>
              </a:ext>
            </a:extLst>
          </p:cNvPr>
          <p:cNvSpPr txBox="1"/>
          <p:nvPr/>
        </p:nvSpPr>
        <p:spPr>
          <a:xfrm>
            <a:off x="537474" y="796000"/>
            <a:ext cx="7088746" cy="584775"/>
          </a:xfrm>
          <a:prstGeom prst="rect">
            <a:avLst/>
          </a:prstGeom>
          <a:noFill/>
        </p:spPr>
        <p:txBody>
          <a:bodyPr wrap="square">
            <a:spAutoFit/>
          </a:bodyPr>
          <a:lstStyle/>
          <a:p>
            <a:r>
              <a:rPr lang="en-AU" sz="3200" b="1" dirty="0">
                <a:solidFill>
                  <a:srgbClr val="264274"/>
                </a:solidFill>
                <a:latin typeface="+mj-lt"/>
              </a:rPr>
              <a:t>Supervised Learning</a:t>
            </a:r>
            <a:endParaRPr lang="en-AU" sz="2400" b="1" dirty="0">
              <a:solidFill>
                <a:srgbClr val="264274"/>
              </a:solidFill>
              <a:latin typeface="+mj-lt"/>
            </a:endParaRPr>
          </a:p>
        </p:txBody>
      </p:sp>
      <p:pic>
        <p:nvPicPr>
          <p:cNvPr id="6" name="Picture 5">
            <a:extLst>
              <a:ext uri="{FF2B5EF4-FFF2-40B4-BE49-F238E27FC236}">
                <a16:creationId xmlns:a16="http://schemas.microsoft.com/office/drawing/2014/main" id="{4AF2CF7A-9A40-9B2C-ACBC-612BB6E4F9C4}"/>
              </a:ext>
            </a:extLst>
          </p:cNvPr>
          <p:cNvPicPr>
            <a:picLocks noChangeAspect="1"/>
          </p:cNvPicPr>
          <p:nvPr/>
        </p:nvPicPr>
        <p:blipFill>
          <a:blip r:embed="rId2"/>
          <a:srcRect r="9517" b="6465"/>
          <a:stretch/>
        </p:blipFill>
        <p:spPr>
          <a:xfrm>
            <a:off x="4883150" y="252479"/>
            <a:ext cx="6836099" cy="1021687"/>
          </a:xfrm>
          <a:prstGeom prst="rect">
            <a:avLst/>
          </a:prstGeom>
        </p:spPr>
      </p:pic>
      <p:pic>
        <p:nvPicPr>
          <p:cNvPr id="8" name="Picture 7">
            <a:extLst>
              <a:ext uri="{FF2B5EF4-FFF2-40B4-BE49-F238E27FC236}">
                <a16:creationId xmlns:a16="http://schemas.microsoft.com/office/drawing/2014/main" id="{C51650C2-D3E7-FF16-8201-D7187E7A1455}"/>
              </a:ext>
            </a:extLst>
          </p:cNvPr>
          <p:cNvPicPr>
            <a:picLocks noChangeAspect="1"/>
          </p:cNvPicPr>
          <p:nvPr/>
        </p:nvPicPr>
        <p:blipFill>
          <a:blip r:embed="rId3"/>
          <a:stretch>
            <a:fillRect/>
          </a:stretch>
        </p:blipFill>
        <p:spPr>
          <a:xfrm>
            <a:off x="807830" y="1467547"/>
            <a:ext cx="4411091" cy="5125737"/>
          </a:xfrm>
          <a:prstGeom prst="rect">
            <a:avLst/>
          </a:prstGeom>
        </p:spPr>
      </p:pic>
      <p:pic>
        <p:nvPicPr>
          <p:cNvPr id="10" name="Picture 9">
            <a:extLst>
              <a:ext uri="{FF2B5EF4-FFF2-40B4-BE49-F238E27FC236}">
                <a16:creationId xmlns:a16="http://schemas.microsoft.com/office/drawing/2014/main" id="{837AFEB4-7A94-8EC8-5979-500A63CB1257}"/>
              </a:ext>
            </a:extLst>
          </p:cNvPr>
          <p:cNvPicPr>
            <a:picLocks noChangeAspect="1"/>
          </p:cNvPicPr>
          <p:nvPr/>
        </p:nvPicPr>
        <p:blipFill>
          <a:blip r:embed="rId4"/>
          <a:stretch>
            <a:fillRect/>
          </a:stretch>
        </p:blipFill>
        <p:spPr>
          <a:xfrm>
            <a:off x="6796833" y="1398848"/>
            <a:ext cx="3896047" cy="5375101"/>
          </a:xfrm>
          <a:prstGeom prst="rect">
            <a:avLst/>
          </a:prstGeom>
        </p:spPr>
      </p:pic>
    </p:spTree>
    <p:extLst>
      <p:ext uri="{BB962C8B-B14F-4D97-AF65-F5344CB8AC3E}">
        <p14:creationId xmlns:p14="http://schemas.microsoft.com/office/powerpoint/2010/main" val="33089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75721-AE7C-D148-A037-214F17F6AEDE}"/>
              </a:ext>
            </a:extLst>
          </p:cNvPr>
          <p:cNvPicPr>
            <a:picLocks noChangeAspect="1"/>
          </p:cNvPicPr>
          <p:nvPr/>
        </p:nvPicPr>
        <p:blipFill>
          <a:blip r:embed="rId2"/>
          <a:stretch>
            <a:fillRect/>
          </a:stretch>
        </p:blipFill>
        <p:spPr>
          <a:xfrm>
            <a:off x="2320732" y="1955548"/>
            <a:ext cx="7675982" cy="3645351"/>
          </a:xfrm>
          <a:prstGeom prst="rect">
            <a:avLst/>
          </a:prstGeom>
        </p:spPr>
      </p:pic>
      <p:sp>
        <p:nvSpPr>
          <p:cNvPr id="2" name="TextBox 1">
            <a:extLst>
              <a:ext uri="{FF2B5EF4-FFF2-40B4-BE49-F238E27FC236}">
                <a16:creationId xmlns:a16="http://schemas.microsoft.com/office/drawing/2014/main" id="{36902E44-571B-D98F-68AA-AB7229D37A27}"/>
              </a:ext>
            </a:extLst>
          </p:cNvPr>
          <p:cNvSpPr txBox="1"/>
          <p:nvPr/>
        </p:nvSpPr>
        <p:spPr>
          <a:xfrm>
            <a:off x="537474" y="796000"/>
            <a:ext cx="11076676" cy="461665"/>
          </a:xfrm>
          <a:prstGeom prst="rect">
            <a:avLst/>
          </a:prstGeom>
          <a:noFill/>
        </p:spPr>
        <p:txBody>
          <a:bodyPr wrap="square">
            <a:spAutoFit/>
          </a:bodyPr>
          <a:lstStyle/>
          <a:p>
            <a:r>
              <a:rPr lang="en-US" sz="2400" b="1" dirty="0">
                <a:solidFill>
                  <a:srgbClr val="264274"/>
                </a:solidFill>
                <a:latin typeface="+mj-lt"/>
              </a:rPr>
              <a:t>Random Row Prediction and Validation in AI Development Clusters</a:t>
            </a:r>
            <a:endParaRPr lang="en-AU" sz="2400" b="1" dirty="0">
              <a:solidFill>
                <a:srgbClr val="264274"/>
              </a:solidFill>
              <a:latin typeface="+mj-lt"/>
            </a:endParaRPr>
          </a:p>
        </p:txBody>
      </p:sp>
    </p:spTree>
    <p:extLst>
      <p:ext uri="{BB962C8B-B14F-4D97-AF65-F5344CB8AC3E}">
        <p14:creationId xmlns:p14="http://schemas.microsoft.com/office/powerpoint/2010/main" val="13699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AE44F-6E2F-10D2-A109-A22B4A845EE6}"/>
              </a:ext>
            </a:extLst>
          </p:cNvPr>
          <p:cNvSpPr txBox="1"/>
          <p:nvPr/>
        </p:nvSpPr>
        <p:spPr>
          <a:xfrm>
            <a:off x="760947" y="902361"/>
            <a:ext cx="10391222" cy="2200602"/>
          </a:xfrm>
          <a:prstGeom prst="rect">
            <a:avLst/>
          </a:prstGeom>
          <a:noFill/>
        </p:spPr>
        <p:txBody>
          <a:bodyPr wrap="square">
            <a:spAutoFit/>
          </a:bodyPr>
          <a:lstStyle/>
          <a:p>
            <a:r>
              <a:rPr lang="en-US" sz="3200" b="1" dirty="0">
                <a:solidFill>
                  <a:srgbClr val="264274"/>
                </a:solidFill>
                <a:latin typeface="+mj-lt"/>
              </a:rPr>
              <a:t>Conclusions:</a:t>
            </a:r>
          </a:p>
          <a:p>
            <a:endParaRPr lang="en-US" sz="3200" b="1" dirty="0">
              <a:solidFill>
                <a:srgbClr val="264274"/>
              </a:solidFill>
              <a:latin typeface="+mj-lt"/>
            </a:endParaRPr>
          </a:p>
          <a:p>
            <a:endParaRPr lang="en-US" sz="300" dirty="0"/>
          </a:p>
          <a:p>
            <a:pPr marL="742950" lvl="1" indent="-285750">
              <a:buFont typeface="Arial" panose="020B0604020202020204" pitchFamily="34" charset="0"/>
              <a:buChar char="•"/>
            </a:pPr>
            <a:r>
              <a:rPr lang="en-US" sz="1400" dirty="0"/>
              <a:t>A strong positive correlation indicates that countries excelling in research are also likely to perform well in developing new AI models. This highlights the importance of investing in academic and industry research as a foundation for innovation.</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Total Score and Commercial Activity suggest that higher overall scores are associated with robust commercial ecosystems, highlighting the importance of business initiatives in fostering AI growth.</a:t>
            </a:r>
          </a:p>
        </p:txBody>
      </p:sp>
      <p:pic>
        <p:nvPicPr>
          <p:cNvPr id="3" name="Picture 2">
            <a:extLst>
              <a:ext uri="{FF2B5EF4-FFF2-40B4-BE49-F238E27FC236}">
                <a16:creationId xmlns:a16="http://schemas.microsoft.com/office/drawing/2014/main" id="{336179A0-9A93-D001-5934-473647FC29E6}"/>
              </a:ext>
            </a:extLst>
          </p:cNvPr>
          <p:cNvPicPr>
            <a:picLocks noChangeAspect="1"/>
          </p:cNvPicPr>
          <p:nvPr/>
        </p:nvPicPr>
        <p:blipFill>
          <a:blip r:embed="rId2"/>
          <a:stretch>
            <a:fillRect/>
          </a:stretch>
        </p:blipFill>
        <p:spPr>
          <a:xfrm>
            <a:off x="1674229" y="4837886"/>
            <a:ext cx="9059441" cy="1182727"/>
          </a:xfrm>
          <a:prstGeom prst="rect">
            <a:avLst/>
          </a:prstGeom>
        </p:spPr>
      </p:pic>
      <p:sp>
        <p:nvSpPr>
          <p:cNvPr id="4" name="Rectangle: Rounded Corners 3">
            <a:extLst>
              <a:ext uri="{FF2B5EF4-FFF2-40B4-BE49-F238E27FC236}">
                <a16:creationId xmlns:a16="http://schemas.microsoft.com/office/drawing/2014/main" id="{D1A685D3-F996-1B4D-C86E-B8841919D1DC}"/>
              </a:ext>
            </a:extLst>
          </p:cNvPr>
          <p:cNvSpPr/>
          <p:nvPr/>
        </p:nvSpPr>
        <p:spPr>
          <a:xfrm>
            <a:off x="882123" y="3318407"/>
            <a:ext cx="10427753" cy="1122607"/>
          </a:xfrm>
          <a:prstGeom prst="roundRect">
            <a:avLst>
              <a:gd name="adj" fmla="val 0"/>
            </a:avLst>
          </a:prstGeom>
          <a:solidFill>
            <a:srgbClr val="E8EB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i="1" dirty="0">
                <a:solidFill>
                  <a:srgbClr val="264274"/>
                </a:solidFill>
              </a:rPr>
              <a:t>Future Scope:</a:t>
            </a:r>
          </a:p>
          <a:p>
            <a:endParaRPr lang="en-IN" sz="1000" i="1" dirty="0">
              <a:solidFill>
                <a:sysClr val="windowText" lastClr="000000"/>
              </a:solidFill>
            </a:endParaRPr>
          </a:p>
          <a:p>
            <a:r>
              <a:rPr lang="en-IN" sz="1600" i="1" dirty="0">
                <a:solidFill>
                  <a:sysClr val="windowText" lastClr="000000"/>
                </a:solidFill>
              </a:rPr>
              <a:t>	</a:t>
            </a:r>
            <a:r>
              <a:rPr lang="en-US" sz="1600" i="1" dirty="0">
                <a:solidFill>
                  <a:sysClr val="windowText" lastClr="000000"/>
                </a:solidFill>
              </a:rPr>
              <a:t>Targeted investments in talent development, infrastructure, and government strategy can significantly enhance AI capabilities, especially in regions currently lagging behind. </a:t>
            </a:r>
          </a:p>
        </p:txBody>
      </p:sp>
    </p:spTree>
    <p:extLst>
      <p:ext uri="{BB962C8B-B14F-4D97-AF65-F5344CB8AC3E}">
        <p14:creationId xmlns:p14="http://schemas.microsoft.com/office/powerpoint/2010/main" val="264742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0BE06-C879-E740-5578-67C7DDB3EECA}"/>
              </a:ext>
            </a:extLst>
          </p:cNvPr>
          <p:cNvSpPr txBox="1"/>
          <p:nvPr/>
        </p:nvSpPr>
        <p:spPr>
          <a:xfrm>
            <a:off x="960462" y="951510"/>
            <a:ext cx="6097136" cy="584775"/>
          </a:xfrm>
          <a:prstGeom prst="rect">
            <a:avLst/>
          </a:prstGeom>
          <a:noFill/>
        </p:spPr>
        <p:txBody>
          <a:bodyPr wrap="square">
            <a:spAutoFit/>
          </a:bodyPr>
          <a:lstStyle/>
          <a:p>
            <a:r>
              <a:rPr lang="en-AU" sz="3200" b="1" dirty="0">
                <a:solidFill>
                  <a:srgbClr val="264274"/>
                </a:solidFill>
                <a:latin typeface="+mj-lt"/>
              </a:rPr>
              <a:t>Agenda:</a:t>
            </a:r>
            <a:endParaRPr lang="en-AU" sz="1600" b="1" dirty="0">
              <a:solidFill>
                <a:srgbClr val="264274"/>
              </a:solidFill>
              <a:latin typeface="+mj-lt"/>
            </a:endParaRPr>
          </a:p>
        </p:txBody>
      </p:sp>
      <p:sp>
        <p:nvSpPr>
          <p:cNvPr id="3" name="TextBox 2">
            <a:extLst>
              <a:ext uri="{FF2B5EF4-FFF2-40B4-BE49-F238E27FC236}">
                <a16:creationId xmlns:a16="http://schemas.microsoft.com/office/drawing/2014/main" id="{86469431-84EE-6FB6-616F-DEEDBC702D55}"/>
              </a:ext>
            </a:extLst>
          </p:cNvPr>
          <p:cNvSpPr txBox="1"/>
          <p:nvPr/>
        </p:nvSpPr>
        <p:spPr>
          <a:xfrm>
            <a:off x="2647666" y="1759632"/>
            <a:ext cx="6170493" cy="3083921"/>
          </a:xfrm>
          <a:prstGeom prst="rect">
            <a:avLst/>
          </a:prstGeom>
          <a:noFill/>
        </p:spPr>
        <p:txBody>
          <a:bodyPr wrap="square">
            <a:spAutoFit/>
          </a:bodyPr>
          <a:lstStyle/>
          <a:p>
            <a:pPr marL="342900" indent="-342900">
              <a:lnSpc>
                <a:spcPct val="200000"/>
              </a:lnSpc>
              <a:buFont typeface="+mj-lt"/>
              <a:buAutoNum type="arabicPeriod"/>
            </a:pPr>
            <a:r>
              <a:rPr lang="en-US" sz="2000" b="1" dirty="0"/>
              <a:t>Understanding Problem Statement</a:t>
            </a:r>
          </a:p>
          <a:p>
            <a:pPr marL="342900" indent="-342900">
              <a:lnSpc>
                <a:spcPct val="200000"/>
              </a:lnSpc>
              <a:buFont typeface="+mj-lt"/>
              <a:buAutoNum type="arabicPeriod"/>
            </a:pPr>
            <a:r>
              <a:rPr lang="en-US" sz="2000" b="1" dirty="0"/>
              <a:t>EDA</a:t>
            </a:r>
            <a:r>
              <a:rPr lang="en-US" sz="2000" dirty="0"/>
              <a:t>-Exploring trends in Data Set</a:t>
            </a:r>
          </a:p>
          <a:p>
            <a:pPr marL="342900" indent="-342900">
              <a:lnSpc>
                <a:spcPct val="200000"/>
              </a:lnSpc>
              <a:buFont typeface="+mj-lt"/>
              <a:buAutoNum type="arabicPeriod"/>
            </a:pPr>
            <a:r>
              <a:rPr lang="en-US" sz="2000" b="1" dirty="0"/>
              <a:t>Unsupervised Learning</a:t>
            </a:r>
          </a:p>
          <a:p>
            <a:pPr marL="342900" indent="-342900">
              <a:lnSpc>
                <a:spcPct val="200000"/>
              </a:lnSpc>
              <a:buFont typeface="+mj-lt"/>
              <a:buAutoNum type="arabicPeriod"/>
            </a:pPr>
            <a:r>
              <a:rPr lang="en-US" sz="2000" b="1" dirty="0"/>
              <a:t>Supervised Learning</a:t>
            </a:r>
          </a:p>
          <a:p>
            <a:pPr marL="342900" indent="-342900">
              <a:lnSpc>
                <a:spcPct val="200000"/>
              </a:lnSpc>
              <a:buFont typeface="+mj-lt"/>
              <a:buAutoNum type="arabicPeriod"/>
            </a:pPr>
            <a:r>
              <a:rPr lang="en-US" sz="2000" b="1" dirty="0"/>
              <a:t>Results &amp; Outcome</a:t>
            </a:r>
          </a:p>
        </p:txBody>
      </p:sp>
      <p:sp>
        <p:nvSpPr>
          <p:cNvPr id="5" name="TextBox 4">
            <a:extLst>
              <a:ext uri="{FF2B5EF4-FFF2-40B4-BE49-F238E27FC236}">
                <a16:creationId xmlns:a16="http://schemas.microsoft.com/office/drawing/2014/main" id="{4E3EE3FB-B487-56F6-697F-E517515FCAAC}"/>
              </a:ext>
            </a:extLst>
          </p:cNvPr>
          <p:cNvSpPr txBox="1"/>
          <p:nvPr/>
        </p:nvSpPr>
        <p:spPr>
          <a:xfrm>
            <a:off x="4528457" y="5440551"/>
            <a:ext cx="6630955" cy="523220"/>
          </a:xfrm>
          <a:prstGeom prst="rect">
            <a:avLst/>
          </a:prstGeom>
          <a:noFill/>
        </p:spPr>
        <p:txBody>
          <a:bodyPr wrap="square">
            <a:spAutoFit/>
          </a:bodyPr>
          <a:lstStyle/>
          <a:p>
            <a:r>
              <a:rPr lang="en-AU" sz="1400" dirty="0"/>
              <a:t>Kaggle dataset: </a:t>
            </a:r>
            <a:r>
              <a:rPr lang="en-AU" sz="1400" dirty="0">
                <a:hlinkClick r:id="rId2"/>
              </a:rPr>
              <a:t>https://www.kaggle.com/datasets/katerynameleshenko/ai-index/data</a:t>
            </a:r>
            <a:br>
              <a:rPr lang="en-AU" sz="1400" dirty="0"/>
            </a:br>
            <a:r>
              <a:rPr lang="en-AU" sz="1400" dirty="0" err="1"/>
              <a:t>Tortoisemedia</a:t>
            </a:r>
            <a:r>
              <a:rPr lang="en-AU" sz="1400" dirty="0"/>
              <a:t>: https://www.tortoisemedia.com/intelligence/global-ai/</a:t>
            </a:r>
          </a:p>
        </p:txBody>
      </p:sp>
    </p:spTree>
    <p:extLst>
      <p:ext uri="{BB962C8B-B14F-4D97-AF65-F5344CB8AC3E}">
        <p14:creationId xmlns:p14="http://schemas.microsoft.com/office/powerpoint/2010/main" val="2031141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B70AD-BF10-88A3-77C1-C5A9763D64BD}"/>
              </a:ext>
            </a:extLst>
          </p:cNvPr>
          <p:cNvPicPr>
            <a:picLocks noChangeAspect="1"/>
          </p:cNvPicPr>
          <p:nvPr/>
        </p:nvPicPr>
        <p:blipFill>
          <a:blip r:embed="rId2"/>
          <a:stretch>
            <a:fillRect/>
          </a:stretch>
        </p:blipFill>
        <p:spPr>
          <a:xfrm>
            <a:off x="2805404" y="1602837"/>
            <a:ext cx="6277529" cy="2816101"/>
          </a:xfrm>
          <a:prstGeom prst="rect">
            <a:avLst/>
          </a:prstGeom>
        </p:spPr>
      </p:pic>
      <p:sp>
        <p:nvSpPr>
          <p:cNvPr id="4" name="TextBox 3">
            <a:extLst>
              <a:ext uri="{FF2B5EF4-FFF2-40B4-BE49-F238E27FC236}">
                <a16:creationId xmlns:a16="http://schemas.microsoft.com/office/drawing/2014/main" id="{F6944BB3-3460-0E26-E499-7D6A418B94FE}"/>
              </a:ext>
            </a:extLst>
          </p:cNvPr>
          <p:cNvSpPr txBox="1"/>
          <p:nvPr/>
        </p:nvSpPr>
        <p:spPr>
          <a:xfrm>
            <a:off x="2401078" y="4614994"/>
            <a:ext cx="7483152" cy="1938992"/>
          </a:xfrm>
          <a:prstGeom prst="rect">
            <a:avLst/>
          </a:prstGeom>
          <a:noFill/>
        </p:spPr>
        <p:txBody>
          <a:bodyPr wrap="square">
            <a:spAutoFit/>
          </a:bodyPr>
          <a:lstStyle/>
          <a:p>
            <a:pPr algn="l"/>
            <a:r>
              <a:rPr lang="en-US" sz="1200" b="1" i="0" dirty="0">
                <a:effectLst/>
              </a:rPr>
              <a:t>Implementation</a:t>
            </a:r>
          </a:p>
          <a:p>
            <a:pPr lvl="1">
              <a:buFont typeface="Arial" panose="020B0604020202020204" pitchFamily="34" charset="0"/>
              <a:buChar char="•"/>
            </a:pPr>
            <a:r>
              <a:rPr lang="en-US" sz="1200" b="1" i="0" dirty="0">
                <a:effectLst/>
              </a:rPr>
              <a:t>Talent</a:t>
            </a:r>
            <a:r>
              <a:rPr lang="en-US" sz="1200" b="0" i="0" dirty="0">
                <a:effectLst/>
              </a:rPr>
              <a:t> Measures the availability of skilled AI practitioners..</a:t>
            </a:r>
          </a:p>
          <a:p>
            <a:pPr lvl="1">
              <a:buFont typeface="Arial" panose="020B0604020202020204" pitchFamily="34" charset="0"/>
              <a:buChar char="•"/>
            </a:pPr>
            <a:r>
              <a:rPr lang="en-US" sz="1200" b="1" i="0" dirty="0">
                <a:effectLst/>
              </a:rPr>
              <a:t>Infrastructure</a:t>
            </a:r>
            <a:r>
              <a:rPr lang="en-US" sz="1200" b="0" i="0" dirty="0">
                <a:effectLst/>
              </a:rPr>
              <a:t> assesses the scale of advanced computing infrastructure and semiconductor manufacturing.</a:t>
            </a:r>
          </a:p>
          <a:p>
            <a:pPr lvl="1">
              <a:buFont typeface="Arial" panose="020B0604020202020204" pitchFamily="34" charset="0"/>
              <a:buChar char="•"/>
            </a:pPr>
            <a:r>
              <a:rPr lang="en-US" sz="1200" b="1" i="0" dirty="0">
                <a:effectLst/>
              </a:rPr>
              <a:t>Operating Environment</a:t>
            </a:r>
            <a:r>
              <a:rPr lang="en-US" sz="1200" b="0" i="0" dirty="0">
                <a:effectLst/>
              </a:rPr>
              <a:t> focuses on the regulatory context of and public opinion on artificial intelligence.</a:t>
            </a:r>
          </a:p>
          <a:p>
            <a:pPr algn="l"/>
            <a:r>
              <a:rPr lang="en-US" sz="1200" b="1" i="0" dirty="0">
                <a:effectLst/>
              </a:rPr>
              <a:t>Innovation</a:t>
            </a:r>
          </a:p>
          <a:p>
            <a:pPr lvl="1">
              <a:buFont typeface="Arial" panose="020B0604020202020204" pitchFamily="34" charset="0"/>
              <a:buChar char="•"/>
            </a:pPr>
            <a:r>
              <a:rPr lang="en-US" sz="1200" b="1" i="0" dirty="0">
                <a:effectLst/>
              </a:rPr>
              <a:t>Research</a:t>
            </a:r>
            <a:r>
              <a:rPr lang="en-US" sz="1200" b="0" i="0" dirty="0">
                <a:effectLst/>
              </a:rPr>
              <a:t> looks at the quantity and quality of specialist academic and industry research.</a:t>
            </a:r>
          </a:p>
          <a:p>
            <a:pPr lvl="1">
              <a:buFont typeface="Arial" panose="020B0604020202020204" pitchFamily="34" charset="0"/>
              <a:buChar char="•"/>
            </a:pPr>
            <a:r>
              <a:rPr lang="en-US" sz="1200" b="1" i="0" dirty="0">
                <a:effectLst/>
              </a:rPr>
              <a:t>Development</a:t>
            </a:r>
            <a:r>
              <a:rPr lang="en-US" sz="1200" b="0" i="0" dirty="0">
                <a:effectLst/>
              </a:rPr>
              <a:t> Focuses on new AI models and their applications in patents across various fields.</a:t>
            </a:r>
          </a:p>
          <a:p>
            <a:pPr algn="l"/>
            <a:r>
              <a:rPr lang="en-US" sz="1200" b="1" i="0" dirty="0">
                <a:effectLst/>
              </a:rPr>
              <a:t>Investment</a:t>
            </a:r>
          </a:p>
          <a:p>
            <a:pPr lvl="1">
              <a:buFont typeface="Arial" panose="020B0604020202020204" pitchFamily="34" charset="0"/>
              <a:buChar char="•"/>
            </a:pPr>
            <a:r>
              <a:rPr lang="en-US" sz="1200" b="1" i="0" dirty="0">
                <a:effectLst/>
              </a:rPr>
              <a:t>Government Strategy</a:t>
            </a:r>
            <a:r>
              <a:rPr lang="en-US" sz="1200" b="0" i="0" dirty="0">
                <a:effectLst/>
              </a:rPr>
              <a:t> Gauges government commitment through spending and national strategies.</a:t>
            </a:r>
          </a:p>
          <a:p>
            <a:pPr lvl="1">
              <a:buFont typeface="Arial" panose="020B0604020202020204" pitchFamily="34" charset="0"/>
              <a:buChar char="•"/>
            </a:pPr>
            <a:r>
              <a:rPr lang="en-US" sz="1200" b="1" i="0" dirty="0">
                <a:effectLst/>
              </a:rPr>
              <a:t>Commercial</a:t>
            </a:r>
            <a:r>
              <a:rPr lang="en-US" sz="1200" b="0" i="0" dirty="0">
                <a:effectLst/>
              </a:rPr>
              <a:t> Focuses on new AI models and their applications in patents across various fields.</a:t>
            </a:r>
          </a:p>
        </p:txBody>
      </p:sp>
      <p:sp>
        <p:nvSpPr>
          <p:cNvPr id="5" name="TextBox 4">
            <a:extLst>
              <a:ext uri="{FF2B5EF4-FFF2-40B4-BE49-F238E27FC236}">
                <a16:creationId xmlns:a16="http://schemas.microsoft.com/office/drawing/2014/main" id="{74513C3A-F5AF-C004-68E5-A576ED7528DD}"/>
              </a:ext>
            </a:extLst>
          </p:cNvPr>
          <p:cNvSpPr txBox="1"/>
          <p:nvPr/>
        </p:nvSpPr>
        <p:spPr>
          <a:xfrm>
            <a:off x="300554" y="460955"/>
            <a:ext cx="6097136" cy="523220"/>
          </a:xfrm>
          <a:prstGeom prst="rect">
            <a:avLst/>
          </a:prstGeom>
          <a:noFill/>
        </p:spPr>
        <p:txBody>
          <a:bodyPr wrap="square">
            <a:spAutoFit/>
          </a:bodyPr>
          <a:lstStyle/>
          <a:p>
            <a:r>
              <a:rPr lang="en-AU" sz="2800" b="1" dirty="0">
                <a:solidFill>
                  <a:srgbClr val="264274"/>
                </a:solidFill>
                <a:latin typeface="+mj-lt"/>
              </a:rPr>
              <a:t>Understanding Problem Statement</a:t>
            </a:r>
          </a:p>
        </p:txBody>
      </p:sp>
      <p:sp>
        <p:nvSpPr>
          <p:cNvPr id="7" name="TextBox 6">
            <a:extLst>
              <a:ext uri="{FF2B5EF4-FFF2-40B4-BE49-F238E27FC236}">
                <a16:creationId xmlns:a16="http://schemas.microsoft.com/office/drawing/2014/main" id="{A0E8EA60-B148-4665-17E4-397AABD83564}"/>
              </a:ext>
            </a:extLst>
          </p:cNvPr>
          <p:cNvSpPr txBox="1"/>
          <p:nvPr/>
        </p:nvSpPr>
        <p:spPr>
          <a:xfrm>
            <a:off x="964164" y="984175"/>
            <a:ext cx="8795656" cy="369332"/>
          </a:xfrm>
          <a:prstGeom prst="rect">
            <a:avLst/>
          </a:prstGeom>
          <a:noFill/>
        </p:spPr>
        <p:txBody>
          <a:bodyPr wrap="square">
            <a:spAutoFit/>
          </a:bodyPr>
          <a:lstStyle/>
          <a:p>
            <a:r>
              <a:rPr lang="en-US" b="1" dirty="0">
                <a:solidFill>
                  <a:schemeClr val="accent1">
                    <a:lumMod val="50000"/>
                  </a:schemeClr>
                </a:solidFill>
              </a:rPr>
              <a:t>Problem Statement: </a:t>
            </a:r>
            <a:r>
              <a:rPr lang="en-US" b="1" dirty="0"/>
              <a:t>Predicting AI Development Potential among the Cluster</a:t>
            </a:r>
            <a:endParaRPr lang="en-AU" b="1" dirty="0"/>
          </a:p>
        </p:txBody>
      </p:sp>
    </p:spTree>
    <p:extLst>
      <p:ext uri="{BB962C8B-B14F-4D97-AF65-F5344CB8AC3E}">
        <p14:creationId xmlns:p14="http://schemas.microsoft.com/office/powerpoint/2010/main" val="123246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58FB8E-BBB7-FF68-B1CC-B03BAC6AB756}"/>
              </a:ext>
            </a:extLst>
          </p:cNvPr>
          <p:cNvSpPr txBox="1"/>
          <p:nvPr/>
        </p:nvSpPr>
        <p:spPr>
          <a:xfrm>
            <a:off x="2770090" y="1490008"/>
            <a:ext cx="6097136" cy="1938992"/>
          </a:xfrm>
          <a:prstGeom prst="rect">
            <a:avLst/>
          </a:prstGeom>
          <a:noFill/>
        </p:spPr>
        <p:txBody>
          <a:bodyPr wrap="square">
            <a:spAutoFit/>
          </a:bodyPr>
          <a:lstStyle/>
          <a:p>
            <a:pPr marL="285750" indent="-285750">
              <a:buFont typeface="Arial" panose="020B0604020202020204" pitchFamily="34" charset="0"/>
              <a:buChar char="•"/>
            </a:pPr>
            <a:r>
              <a:rPr lang="en-US" sz="2000" dirty="0"/>
              <a:t>The dataset has </a:t>
            </a:r>
            <a:r>
              <a:rPr kumimoji="0" lang="en-US" altLang="en-US" sz="2000" b="1" i="0" u="none" strike="noStrike" cap="none" normalizeH="0" baseline="0" dirty="0">
                <a:ln>
                  <a:noFill/>
                </a:ln>
                <a:solidFill>
                  <a:schemeClr val="tx1"/>
                </a:solidFill>
                <a:effectLst/>
              </a:rPr>
              <a:t>62</a:t>
            </a:r>
            <a:r>
              <a:rPr lang="en-US" sz="2000" b="1" dirty="0"/>
              <a:t> rows </a:t>
            </a:r>
            <a:r>
              <a:rPr lang="en-US" sz="2000" dirty="0"/>
              <a:t>and </a:t>
            </a:r>
            <a:r>
              <a:rPr lang="en-US" sz="2000" b="1" dirty="0"/>
              <a:t>13 features </a:t>
            </a:r>
            <a:r>
              <a:rPr lang="en-US" sz="2000" dirty="0"/>
              <a:t>(columns). </a:t>
            </a:r>
          </a:p>
          <a:p>
            <a:pPr marL="285750" indent="-285750">
              <a:buFont typeface="Arial" panose="020B0604020202020204" pitchFamily="34" charset="0"/>
              <a:buChar char="•"/>
            </a:pPr>
            <a:r>
              <a:rPr lang="en-US" sz="2000" dirty="0"/>
              <a:t>5 categorical features. </a:t>
            </a:r>
          </a:p>
          <a:p>
            <a:pPr marL="285750" indent="-285750">
              <a:buFont typeface="Arial" panose="020B0604020202020204" pitchFamily="34" charset="0"/>
              <a:buChar char="•"/>
            </a:pPr>
            <a:r>
              <a:rPr lang="en-US" sz="2000" dirty="0"/>
              <a:t>8 Numerical features. </a:t>
            </a:r>
          </a:p>
          <a:p>
            <a:pPr marL="285750" indent="-285750">
              <a:buFont typeface="Arial" panose="020B0604020202020204" pitchFamily="34" charset="0"/>
              <a:buChar char="•"/>
            </a:pPr>
            <a:r>
              <a:rPr lang="en-US" sz="2000" dirty="0"/>
              <a:t>No null values. </a:t>
            </a:r>
          </a:p>
          <a:p>
            <a:pPr marL="285750" indent="-285750">
              <a:buFont typeface="Arial" panose="020B0604020202020204" pitchFamily="34" charset="0"/>
              <a:buChar char="•"/>
            </a:pPr>
            <a:r>
              <a:rPr lang="en-US" sz="2000" dirty="0"/>
              <a:t>No Duplicate values. </a:t>
            </a:r>
          </a:p>
          <a:p>
            <a:pPr marL="285750" indent="-285750">
              <a:buFont typeface="Arial" panose="020B0604020202020204" pitchFamily="34" charset="0"/>
              <a:buChar char="•"/>
            </a:pPr>
            <a:r>
              <a:rPr lang="en-US" sz="2000" dirty="0"/>
              <a:t>No Missing Values.</a:t>
            </a:r>
            <a:endParaRPr lang="en-AU" sz="2000" dirty="0"/>
          </a:p>
        </p:txBody>
      </p:sp>
      <p:sp>
        <p:nvSpPr>
          <p:cNvPr id="3" name="TextBox 2">
            <a:extLst>
              <a:ext uri="{FF2B5EF4-FFF2-40B4-BE49-F238E27FC236}">
                <a16:creationId xmlns:a16="http://schemas.microsoft.com/office/drawing/2014/main" id="{D1151DED-DDA6-95C3-BDF1-7FA91515B09D}"/>
              </a:ext>
            </a:extLst>
          </p:cNvPr>
          <p:cNvSpPr txBox="1"/>
          <p:nvPr/>
        </p:nvSpPr>
        <p:spPr>
          <a:xfrm>
            <a:off x="1328024" y="1029048"/>
            <a:ext cx="6097136" cy="461665"/>
          </a:xfrm>
          <a:prstGeom prst="rect">
            <a:avLst/>
          </a:prstGeom>
          <a:noFill/>
        </p:spPr>
        <p:txBody>
          <a:bodyPr wrap="square">
            <a:spAutoFit/>
          </a:bodyPr>
          <a:lstStyle/>
          <a:p>
            <a:r>
              <a:rPr lang="en-AU" sz="2400" b="1" dirty="0">
                <a:solidFill>
                  <a:srgbClr val="264274"/>
                </a:solidFill>
                <a:latin typeface="+mj-lt"/>
              </a:rPr>
              <a:t>Data Exploration:</a:t>
            </a:r>
          </a:p>
        </p:txBody>
      </p:sp>
      <p:sp>
        <p:nvSpPr>
          <p:cNvPr id="4" name="TextBox 3">
            <a:extLst>
              <a:ext uri="{FF2B5EF4-FFF2-40B4-BE49-F238E27FC236}">
                <a16:creationId xmlns:a16="http://schemas.microsoft.com/office/drawing/2014/main" id="{B1CA6EE9-DAF1-2884-34E2-6A551A9C711C}"/>
              </a:ext>
            </a:extLst>
          </p:cNvPr>
          <p:cNvSpPr txBox="1"/>
          <p:nvPr/>
        </p:nvSpPr>
        <p:spPr>
          <a:xfrm>
            <a:off x="300554" y="460955"/>
            <a:ext cx="6097136" cy="523220"/>
          </a:xfrm>
          <a:prstGeom prst="rect">
            <a:avLst/>
          </a:prstGeom>
          <a:noFill/>
        </p:spPr>
        <p:txBody>
          <a:bodyPr wrap="square">
            <a:spAutoFit/>
          </a:bodyPr>
          <a:lstStyle/>
          <a:p>
            <a:r>
              <a:rPr lang="en-US" sz="2800" b="1" dirty="0">
                <a:solidFill>
                  <a:srgbClr val="264274"/>
                </a:solidFill>
                <a:latin typeface="+mj-lt"/>
              </a:rPr>
              <a:t>EDA-Exploring trends in Data Set</a:t>
            </a:r>
          </a:p>
        </p:txBody>
      </p:sp>
      <p:pic>
        <p:nvPicPr>
          <p:cNvPr id="10" name="Picture 9">
            <a:extLst>
              <a:ext uri="{FF2B5EF4-FFF2-40B4-BE49-F238E27FC236}">
                <a16:creationId xmlns:a16="http://schemas.microsoft.com/office/drawing/2014/main" id="{C7CDB351-5DAB-A999-E4E0-EFB723E10794}"/>
              </a:ext>
            </a:extLst>
          </p:cNvPr>
          <p:cNvPicPr>
            <a:picLocks noChangeAspect="1"/>
          </p:cNvPicPr>
          <p:nvPr/>
        </p:nvPicPr>
        <p:blipFill>
          <a:blip r:embed="rId2"/>
          <a:stretch>
            <a:fillRect/>
          </a:stretch>
        </p:blipFill>
        <p:spPr>
          <a:xfrm>
            <a:off x="1922161" y="3950883"/>
            <a:ext cx="8779576" cy="2344169"/>
          </a:xfrm>
          <a:prstGeom prst="rect">
            <a:avLst/>
          </a:prstGeom>
        </p:spPr>
      </p:pic>
      <p:sp>
        <p:nvSpPr>
          <p:cNvPr id="11" name="TextBox 10">
            <a:extLst>
              <a:ext uri="{FF2B5EF4-FFF2-40B4-BE49-F238E27FC236}">
                <a16:creationId xmlns:a16="http://schemas.microsoft.com/office/drawing/2014/main" id="{E328293F-A226-9D0B-6D37-37C14F335223}"/>
              </a:ext>
            </a:extLst>
          </p:cNvPr>
          <p:cNvSpPr txBox="1"/>
          <p:nvPr/>
        </p:nvSpPr>
        <p:spPr>
          <a:xfrm>
            <a:off x="1328024" y="3489219"/>
            <a:ext cx="6097136" cy="461665"/>
          </a:xfrm>
          <a:prstGeom prst="rect">
            <a:avLst/>
          </a:prstGeom>
          <a:noFill/>
        </p:spPr>
        <p:txBody>
          <a:bodyPr wrap="square">
            <a:spAutoFit/>
          </a:bodyPr>
          <a:lstStyle/>
          <a:p>
            <a:r>
              <a:rPr lang="en-AU" sz="2400" b="1" dirty="0">
                <a:solidFill>
                  <a:srgbClr val="264274"/>
                </a:solidFill>
                <a:latin typeface="+mj-lt"/>
              </a:rPr>
              <a:t>Basic statistics:</a:t>
            </a:r>
          </a:p>
        </p:txBody>
      </p:sp>
    </p:spTree>
    <p:extLst>
      <p:ext uri="{BB962C8B-B14F-4D97-AF65-F5344CB8AC3E}">
        <p14:creationId xmlns:p14="http://schemas.microsoft.com/office/powerpoint/2010/main" val="326749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58087-2408-D051-1CA4-5CB2DABAA850}"/>
              </a:ext>
            </a:extLst>
          </p:cNvPr>
          <p:cNvSpPr txBox="1"/>
          <p:nvPr/>
        </p:nvSpPr>
        <p:spPr>
          <a:xfrm>
            <a:off x="359822" y="279736"/>
            <a:ext cx="3370998" cy="523220"/>
          </a:xfrm>
          <a:prstGeom prst="rect">
            <a:avLst/>
          </a:prstGeom>
          <a:noFill/>
        </p:spPr>
        <p:txBody>
          <a:bodyPr wrap="square">
            <a:spAutoFit/>
          </a:bodyPr>
          <a:lstStyle/>
          <a:p>
            <a:r>
              <a:rPr lang="en-US" sz="2800" b="1" dirty="0">
                <a:solidFill>
                  <a:srgbClr val="264274"/>
                </a:solidFill>
                <a:latin typeface="+mj-lt"/>
              </a:rPr>
              <a:t>Visualizations:</a:t>
            </a:r>
            <a:endParaRPr lang="en-US" sz="3600" b="1" dirty="0">
              <a:solidFill>
                <a:srgbClr val="264274"/>
              </a:solidFill>
              <a:latin typeface="+mj-lt"/>
            </a:endParaRPr>
          </a:p>
        </p:txBody>
      </p:sp>
      <p:pic>
        <p:nvPicPr>
          <p:cNvPr id="6" name="Picture 5">
            <a:extLst>
              <a:ext uri="{FF2B5EF4-FFF2-40B4-BE49-F238E27FC236}">
                <a16:creationId xmlns:a16="http://schemas.microsoft.com/office/drawing/2014/main" id="{C0D12362-0105-B88C-855D-9DF6F1BF0402}"/>
              </a:ext>
            </a:extLst>
          </p:cNvPr>
          <p:cNvPicPr>
            <a:picLocks noChangeAspect="1"/>
          </p:cNvPicPr>
          <p:nvPr/>
        </p:nvPicPr>
        <p:blipFill>
          <a:blip r:embed="rId2"/>
          <a:stretch>
            <a:fillRect/>
          </a:stretch>
        </p:blipFill>
        <p:spPr>
          <a:xfrm>
            <a:off x="2501900" y="279736"/>
            <a:ext cx="8418509" cy="6323237"/>
          </a:xfrm>
          <a:prstGeom prst="rect">
            <a:avLst/>
          </a:prstGeom>
        </p:spPr>
      </p:pic>
      <p:pic>
        <p:nvPicPr>
          <p:cNvPr id="7" name="Picture 6">
            <a:extLst>
              <a:ext uri="{FF2B5EF4-FFF2-40B4-BE49-F238E27FC236}">
                <a16:creationId xmlns:a16="http://schemas.microsoft.com/office/drawing/2014/main" id="{40A99464-A4C4-B184-2A91-01C9FCB92D5D}"/>
              </a:ext>
            </a:extLst>
          </p:cNvPr>
          <p:cNvPicPr>
            <a:picLocks noChangeAspect="1"/>
          </p:cNvPicPr>
          <p:nvPr/>
        </p:nvPicPr>
        <p:blipFill>
          <a:blip r:embed="rId3"/>
          <a:stretch>
            <a:fillRect/>
          </a:stretch>
        </p:blipFill>
        <p:spPr>
          <a:xfrm>
            <a:off x="8211617" y="4462555"/>
            <a:ext cx="2797276" cy="2048626"/>
          </a:xfrm>
          <a:prstGeom prst="rect">
            <a:avLst/>
          </a:prstGeom>
        </p:spPr>
      </p:pic>
      <p:pic>
        <p:nvPicPr>
          <p:cNvPr id="4" name="Picture 3">
            <a:extLst>
              <a:ext uri="{FF2B5EF4-FFF2-40B4-BE49-F238E27FC236}">
                <a16:creationId xmlns:a16="http://schemas.microsoft.com/office/drawing/2014/main" id="{FF67B455-C777-B636-A158-E4C3E96E5CA1}"/>
              </a:ext>
            </a:extLst>
          </p:cNvPr>
          <p:cNvPicPr>
            <a:picLocks noChangeAspect="1"/>
          </p:cNvPicPr>
          <p:nvPr/>
        </p:nvPicPr>
        <p:blipFill>
          <a:blip r:embed="rId4"/>
          <a:stretch>
            <a:fillRect/>
          </a:stretch>
        </p:blipFill>
        <p:spPr>
          <a:xfrm>
            <a:off x="184050" y="3333704"/>
            <a:ext cx="2388358" cy="1047795"/>
          </a:xfrm>
          <a:prstGeom prst="rect">
            <a:avLst/>
          </a:prstGeom>
        </p:spPr>
      </p:pic>
    </p:spTree>
    <p:extLst>
      <p:ext uri="{BB962C8B-B14F-4D97-AF65-F5344CB8AC3E}">
        <p14:creationId xmlns:p14="http://schemas.microsoft.com/office/powerpoint/2010/main" val="229412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0D304-8A5C-18E1-CC8E-A1D50E20A090}"/>
              </a:ext>
            </a:extLst>
          </p:cNvPr>
          <p:cNvPicPr>
            <a:picLocks noChangeAspect="1"/>
          </p:cNvPicPr>
          <p:nvPr/>
        </p:nvPicPr>
        <p:blipFill>
          <a:blip r:embed="rId2"/>
          <a:srcRect l="11056" t="1874" r="11477" b="1816"/>
          <a:stretch/>
        </p:blipFill>
        <p:spPr>
          <a:xfrm>
            <a:off x="261257" y="858620"/>
            <a:ext cx="5759581" cy="5604384"/>
          </a:xfrm>
          <a:prstGeom prst="rect">
            <a:avLst/>
          </a:prstGeom>
        </p:spPr>
      </p:pic>
      <p:pic>
        <p:nvPicPr>
          <p:cNvPr id="7" name="Picture 6">
            <a:extLst>
              <a:ext uri="{FF2B5EF4-FFF2-40B4-BE49-F238E27FC236}">
                <a16:creationId xmlns:a16="http://schemas.microsoft.com/office/drawing/2014/main" id="{7F559599-7810-91D3-6F23-874B6C685C07}"/>
              </a:ext>
            </a:extLst>
          </p:cNvPr>
          <p:cNvPicPr>
            <a:picLocks noChangeAspect="1"/>
          </p:cNvPicPr>
          <p:nvPr/>
        </p:nvPicPr>
        <p:blipFill>
          <a:blip r:embed="rId3"/>
          <a:srcRect r="24928"/>
          <a:stretch/>
        </p:blipFill>
        <p:spPr>
          <a:xfrm>
            <a:off x="6020838" y="947969"/>
            <a:ext cx="5579822" cy="4962062"/>
          </a:xfrm>
          <a:prstGeom prst="rect">
            <a:avLst/>
          </a:prstGeom>
        </p:spPr>
      </p:pic>
      <p:pic>
        <p:nvPicPr>
          <p:cNvPr id="9" name="Picture 8">
            <a:extLst>
              <a:ext uri="{FF2B5EF4-FFF2-40B4-BE49-F238E27FC236}">
                <a16:creationId xmlns:a16="http://schemas.microsoft.com/office/drawing/2014/main" id="{E6F4F4AB-2261-AE44-3AA1-74FEDAFB80C5}"/>
              </a:ext>
            </a:extLst>
          </p:cNvPr>
          <p:cNvPicPr>
            <a:picLocks noChangeAspect="1"/>
          </p:cNvPicPr>
          <p:nvPr/>
        </p:nvPicPr>
        <p:blipFill>
          <a:blip r:embed="rId4"/>
          <a:srcRect r="7279"/>
          <a:stretch/>
        </p:blipFill>
        <p:spPr>
          <a:xfrm>
            <a:off x="10319921" y="100713"/>
            <a:ext cx="1772552" cy="1169395"/>
          </a:xfrm>
          <a:prstGeom prst="rect">
            <a:avLst/>
          </a:prstGeom>
        </p:spPr>
      </p:pic>
      <p:sp>
        <p:nvSpPr>
          <p:cNvPr id="3" name="TextBox 2">
            <a:extLst>
              <a:ext uri="{FF2B5EF4-FFF2-40B4-BE49-F238E27FC236}">
                <a16:creationId xmlns:a16="http://schemas.microsoft.com/office/drawing/2014/main" id="{AFD2BBEF-71E3-ADE2-2223-82045537D64E}"/>
              </a:ext>
            </a:extLst>
          </p:cNvPr>
          <p:cNvSpPr txBox="1"/>
          <p:nvPr/>
        </p:nvSpPr>
        <p:spPr>
          <a:xfrm>
            <a:off x="463550" y="301638"/>
            <a:ext cx="4260850" cy="646331"/>
          </a:xfrm>
          <a:prstGeom prst="rect">
            <a:avLst/>
          </a:prstGeom>
          <a:noFill/>
        </p:spPr>
        <p:txBody>
          <a:bodyPr wrap="square">
            <a:spAutoFit/>
          </a:bodyPr>
          <a:lstStyle/>
          <a:p>
            <a:r>
              <a:rPr lang="en-US" b="1" dirty="0">
                <a:solidFill>
                  <a:schemeClr val="accent1">
                    <a:lumMod val="50000"/>
                  </a:schemeClr>
                </a:solidFill>
              </a:rPr>
              <a:t>Number of countries by region, cluster, Income group and political regime</a:t>
            </a:r>
            <a:endParaRPr lang="en-AU" b="1" dirty="0">
              <a:solidFill>
                <a:schemeClr val="accent1">
                  <a:lumMod val="50000"/>
                </a:schemeClr>
              </a:solidFill>
            </a:endParaRPr>
          </a:p>
        </p:txBody>
      </p:sp>
    </p:spTree>
    <p:extLst>
      <p:ext uri="{BB962C8B-B14F-4D97-AF65-F5344CB8AC3E}">
        <p14:creationId xmlns:p14="http://schemas.microsoft.com/office/powerpoint/2010/main" val="105977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5A6B4D-09CB-EB31-11B7-AA7F7A209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125" y="571500"/>
            <a:ext cx="9850794" cy="5910476"/>
          </a:xfrm>
          <a:prstGeom prst="rect">
            <a:avLst/>
          </a:prstGeom>
        </p:spPr>
      </p:pic>
    </p:spTree>
    <p:extLst>
      <p:ext uri="{BB962C8B-B14F-4D97-AF65-F5344CB8AC3E}">
        <p14:creationId xmlns:p14="http://schemas.microsoft.com/office/powerpoint/2010/main" val="284459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C55155-46DB-AB14-FEA4-6CD0893881A0}"/>
              </a:ext>
            </a:extLst>
          </p:cNvPr>
          <p:cNvPicPr>
            <a:picLocks noChangeAspect="1"/>
          </p:cNvPicPr>
          <p:nvPr/>
        </p:nvPicPr>
        <p:blipFill>
          <a:blip r:embed="rId2"/>
          <a:stretch>
            <a:fillRect/>
          </a:stretch>
        </p:blipFill>
        <p:spPr>
          <a:xfrm>
            <a:off x="482377" y="824807"/>
            <a:ext cx="6528024" cy="5523713"/>
          </a:xfrm>
          <a:prstGeom prst="rect">
            <a:avLst/>
          </a:prstGeom>
        </p:spPr>
      </p:pic>
      <p:sp>
        <p:nvSpPr>
          <p:cNvPr id="7" name="TextBox 6">
            <a:extLst>
              <a:ext uri="{FF2B5EF4-FFF2-40B4-BE49-F238E27FC236}">
                <a16:creationId xmlns:a16="http://schemas.microsoft.com/office/drawing/2014/main" id="{4E36D4DA-C6DD-EB67-DC37-BEA697F80704}"/>
              </a:ext>
            </a:extLst>
          </p:cNvPr>
          <p:cNvSpPr txBox="1"/>
          <p:nvPr/>
        </p:nvSpPr>
        <p:spPr>
          <a:xfrm>
            <a:off x="7397749" y="259837"/>
            <a:ext cx="4311873" cy="5693866"/>
          </a:xfrm>
          <a:prstGeom prst="rect">
            <a:avLst/>
          </a:prstGeom>
          <a:noFill/>
        </p:spPr>
        <p:txBody>
          <a:bodyPr wrap="square">
            <a:spAutoFit/>
          </a:bodyPr>
          <a:lstStyle/>
          <a:p>
            <a:r>
              <a:rPr lang="en-US" sz="1400" i="1" dirty="0"/>
              <a:t>Key Observations:</a:t>
            </a:r>
          </a:p>
          <a:p>
            <a:endParaRPr lang="en-US" sz="1400" i="1" dirty="0"/>
          </a:p>
          <a:p>
            <a:r>
              <a:rPr lang="en-US" sz="1400" b="1" dirty="0"/>
              <a:t>High Correlations:</a:t>
            </a:r>
            <a:endParaRPr lang="en-US" sz="1400" dirty="0"/>
          </a:p>
          <a:p>
            <a:pPr marL="285750" indent="-285750">
              <a:buFont typeface="Arial" panose="020B0604020202020204" pitchFamily="34" charset="0"/>
              <a:buChar char="•"/>
            </a:pPr>
            <a:r>
              <a:rPr lang="en-US" sz="1400" dirty="0"/>
              <a:t>Research and Total Score (0.946): Indicates that higher research capabilities strongly correlate with higher overall scores.</a:t>
            </a:r>
          </a:p>
          <a:p>
            <a:pPr marL="285750" indent="-285750">
              <a:buFont typeface="Arial" panose="020B0604020202020204" pitchFamily="34" charset="0"/>
              <a:buChar char="•"/>
            </a:pPr>
            <a:r>
              <a:rPr lang="en-US" sz="1400" dirty="0"/>
              <a:t>Research and Talent (0.810): Suggests that areas with more talent tend to have better research outputs.</a:t>
            </a:r>
          </a:p>
          <a:p>
            <a:pPr marL="285750" indent="-285750">
              <a:buFont typeface="Arial" panose="020B0604020202020204" pitchFamily="34" charset="0"/>
              <a:buChar char="•"/>
            </a:pPr>
            <a:r>
              <a:rPr lang="en-US" sz="1400" dirty="0"/>
              <a:t>Development and Total Score (0.866): Highlights that development efforts are closely linked to overall success.</a:t>
            </a:r>
          </a:p>
          <a:p>
            <a:pPr marL="285750" indent="-285750">
              <a:buFont typeface="Arial" panose="020B0604020202020204" pitchFamily="34" charset="0"/>
              <a:buChar char="•"/>
            </a:pPr>
            <a:endParaRPr lang="en-US" sz="1400" b="1" dirty="0"/>
          </a:p>
          <a:p>
            <a:r>
              <a:rPr lang="en-US" sz="1400" b="1" dirty="0"/>
              <a:t>Moderate Correlations:</a:t>
            </a:r>
            <a:endParaRPr lang="en-US" sz="1400" dirty="0"/>
          </a:p>
          <a:p>
            <a:pPr marL="285750" indent="-285750">
              <a:buFont typeface="Arial" panose="020B0604020202020204" pitchFamily="34" charset="0"/>
              <a:buChar char="•"/>
            </a:pPr>
            <a:r>
              <a:rPr lang="en-US" sz="1400" dirty="0"/>
              <a:t>Talent and Commercial (0.795): Suggests a relationship where talent availability impacts commercial success.</a:t>
            </a:r>
          </a:p>
          <a:p>
            <a:pPr marL="285750" indent="-285750">
              <a:buFont typeface="Arial" panose="020B0604020202020204" pitchFamily="34" charset="0"/>
              <a:buChar char="•"/>
            </a:pPr>
            <a:r>
              <a:rPr lang="en-US" sz="1400" dirty="0"/>
              <a:t>Infrastructure and Research (0.617): Indicates that better infrastructure may support more effective research.</a:t>
            </a:r>
          </a:p>
          <a:p>
            <a:endParaRPr lang="en-US" sz="1400" b="1" dirty="0"/>
          </a:p>
          <a:p>
            <a:r>
              <a:rPr lang="en-US" sz="1400" b="1" dirty="0"/>
              <a:t>Lower Correlations:</a:t>
            </a:r>
            <a:endParaRPr lang="en-US" sz="1400" dirty="0"/>
          </a:p>
          <a:p>
            <a:pPr marL="285750" indent="-285750">
              <a:buFont typeface="Arial" panose="020B0604020202020204" pitchFamily="34" charset="0"/>
              <a:buChar char="•"/>
            </a:pPr>
            <a:r>
              <a:rPr lang="en-US" sz="1400" dirty="0"/>
              <a:t>Operating Environment shows relatively low correlations with other factors, suggesting it may have a lesser impact on AI implementation and outcomes compared to other indicators.</a:t>
            </a:r>
            <a:endParaRPr lang="en-AU" sz="1400" dirty="0"/>
          </a:p>
        </p:txBody>
      </p:sp>
      <p:sp>
        <p:nvSpPr>
          <p:cNvPr id="2" name="TextBox 1">
            <a:extLst>
              <a:ext uri="{FF2B5EF4-FFF2-40B4-BE49-F238E27FC236}">
                <a16:creationId xmlns:a16="http://schemas.microsoft.com/office/drawing/2014/main" id="{7DFEF2F1-E85D-C812-D467-D271185E0C7D}"/>
              </a:ext>
            </a:extLst>
          </p:cNvPr>
          <p:cNvSpPr txBox="1"/>
          <p:nvPr/>
        </p:nvSpPr>
        <p:spPr>
          <a:xfrm>
            <a:off x="236940" y="259837"/>
            <a:ext cx="4455993" cy="584775"/>
          </a:xfrm>
          <a:prstGeom prst="rect">
            <a:avLst/>
          </a:prstGeom>
          <a:noFill/>
        </p:spPr>
        <p:txBody>
          <a:bodyPr wrap="square">
            <a:spAutoFit/>
          </a:bodyPr>
          <a:lstStyle/>
          <a:p>
            <a:r>
              <a:rPr lang="en-US" sz="3200" b="1" dirty="0">
                <a:solidFill>
                  <a:srgbClr val="264274"/>
                </a:solidFill>
                <a:latin typeface="+mj-lt"/>
              </a:rPr>
              <a:t>Correlation Heatmap:</a:t>
            </a:r>
          </a:p>
        </p:txBody>
      </p:sp>
    </p:spTree>
    <p:extLst>
      <p:ext uri="{BB962C8B-B14F-4D97-AF65-F5344CB8AC3E}">
        <p14:creationId xmlns:p14="http://schemas.microsoft.com/office/powerpoint/2010/main" val="425139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F6AF81-6E1D-9385-4FD9-CDDBABD502B0}"/>
              </a:ext>
            </a:extLst>
          </p:cNvPr>
          <p:cNvSpPr txBox="1"/>
          <p:nvPr/>
        </p:nvSpPr>
        <p:spPr>
          <a:xfrm>
            <a:off x="537474" y="796000"/>
            <a:ext cx="7088746" cy="584775"/>
          </a:xfrm>
          <a:prstGeom prst="rect">
            <a:avLst/>
          </a:prstGeom>
          <a:noFill/>
        </p:spPr>
        <p:txBody>
          <a:bodyPr wrap="square">
            <a:spAutoFit/>
          </a:bodyPr>
          <a:lstStyle/>
          <a:p>
            <a:r>
              <a:rPr lang="en-AU" sz="3200" b="1" dirty="0">
                <a:solidFill>
                  <a:srgbClr val="264274"/>
                </a:solidFill>
                <a:latin typeface="+mj-lt"/>
              </a:rPr>
              <a:t>Unsupervised Learning</a:t>
            </a:r>
            <a:r>
              <a:rPr lang="en-AU" sz="2400" b="1" dirty="0">
                <a:solidFill>
                  <a:srgbClr val="264274"/>
                </a:solidFill>
                <a:latin typeface="+mj-lt"/>
              </a:rPr>
              <a:t>(Clustering)</a:t>
            </a:r>
            <a:endParaRPr lang="en-AU" sz="3200" b="1" dirty="0">
              <a:solidFill>
                <a:srgbClr val="264274"/>
              </a:solidFill>
              <a:latin typeface="+mj-lt"/>
            </a:endParaRPr>
          </a:p>
        </p:txBody>
      </p:sp>
      <p:sp>
        <p:nvSpPr>
          <p:cNvPr id="8" name="TextBox 7">
            <a:extLst>
              <a:ext uri="{FF2B5EF4-FFF2-40B4-BE49-F238E27FC236}">
                <a16:creationId xmlns:a16="http://schemas.microsoft.com/office/drawing/2014/main" id="{A9FBCDFE-3A90-3E9B-15F0-CAD05AF3A962}"/>
              </a:ext>
            </a:extLst>
          </p:cNvPr>
          <p:cNvSpPr txBox="1"/>
          <p:nvPr/>
        </p:nvSpPr>
        <p:spPr>
          <a:xfrm>
            <a:off x="2705100" y="1641024"/>
            <a:ext cx="6470650" cy="3139321"/>
          </a:xfrm>
          <a:prstGeom prst="rect">
            <a:avLst/>
          </a:prstGeom>
          <a:noFill/>
        </p:spPr>
        <p:txBody>
          <a:bodyPr wrap="square">
            <a:spAutoFit/>
          </a:bodyPr>
          <a:lstStyle/>
          <a:p>
            <a:pPr marL="342900" indent="-342900">
              <a:buFont typeface="+mj-lt"/>
              <a:buAutoNum type="arabicPeriod"/>
            </a:pPr>
            <a:r>
              <a:rPr lang="en-AU" dirty="0"/>
              <a:t>Univariate Clustering on Total score and Research </a:t>
            </a:r>
          </a:p>
          <a:p>
            <a:pPr marL="342900" indent="-342900">
              <a:buFont typeface="+mj-lt"/>
              <a:buAutoNum type="arabicPeriod"/>
            </a:pPr>
            <a:endParaRPr lang="en-AU" dirty="0"/>
          </a:p>
          <a:p>
            <a:pPr marL="342900" indent="-342900">
              <a:buFont typeface="+mj-lt"/>
              <a:buAutoNum type="arabicPeriod"/>
            </a:pPr>
            <a:r>
              <a:rPr lang="en-US" dirty="0"/>
              <a:t>Bivariate Clustering</a:t>
            </a:r>
          </a:p>
          <a:p>
            <a:pPr marL="800100" lvl="1" indent="-342900">
              <a:buFont typeface="Arial" panose="020B0604020202020204" pitchFamily="34" charset="0"/>
              <a:buChar char="•"/>
            </a:pPr>
            <a:r>
              <a:rPr lang="en-US" dirty="0"/>
              <a:t>Implementation - Infrastructure + Operating Environment</a:t>
            </a:r>
          </a:p>
          <a:p>
            <a:pPr marL="800100" lvl="1" indent="-342900">
              <a:buFont typeface="Arial" panose="020B0604020202020204" pitchFamily="34" charset="0"/>
              <a:buChar char="•"/>
            </a:pPr>
            <a:r>
              <a:rPr lang="en-US" dirty="0"/>
              <a:t>Innovation - Research + Development </a:t>
            </a:r>
          </a:p>
          <a:p>
            <a:pPr marL="800100" lvl="1" indent="-342900">
              <a:buFont typeface="Arial" panose="020B0604020202020204" pitchFamily="34" charset="0"/>
              <a:buChar char="•"/>
            </a:pPr>
            <a:r>
              <a:rPr lang="en-US" dirty="0"/>
              <a:t>Investment - Government Strategy + Commercial </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342900" indent="-342900">
              <a:buFont typeface="+mj-lt"/>
              <a:buAutoNum type="arabicPeriod"/>
            </a:pPr>
            <a:r>
              <a:rPr lang="en-AU" dirty="0"/>
              <a:t>Multivariate Clustering on Talent, Infrastructure, Operating Environment, Research, Development, Government Strategy, Commercial, Total score, Region, Cluster, Income group</a:t>
            </a:r>
          </a:p>
        </p:txBody>
      </p:sp>
    </p:spTree>
    <p:extLst>
      <p:ext uri="{BB962C8B-B14F-4D97-AF65-F5344CB8AC3E}">
        <p14:creationId xmlns:p14="http://schemas.microsoft.com/office/powerpoint/2010/main" val="402474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528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Global AI Index ‘Nations' Innovation, Investment and Implementation Levels’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Vinitha S</dc:creator>
  <cp:lastModifiedBy>Vinitha S</cp:lastModifiedBy>
  <cp:revision>5</cp:revision>
  <dcterms:created xsi:type="dcterms:W3CDTF">2024-09-27T15:13:39Z</dcterms:created>
  <dcterms:modified xsi:type="dcterms:W3CDTF">2024-09-27T23:40:40Z</dcterms:modified>
</cp:coreProperties>
</file>