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676" r:id="rId2"/>
    <p:sldId id="783" r:id="rId3"/>
    <p:sldId id="785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007033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99" autoAdjust="0"/>
    <p:restoredTop sz="94660"/>
  </p:normalViewPr>
  <p:slideViewPr>
    <p:cSldViewPr>
      <p:cViewPr varScale="1">
        <p:scale>
          <a:sx n="102" d="100"/>
          <a:sy n="102" d="100"/>
        </p:scale>
        <p:origin x="-148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79D4333-801B-4544-B638-ED1329AD1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Week 1</a:t>
            </a:r>
          </a:p>
          <a:p>
            <a:pPr lvl="0"/>
            <a:r>
              <a:rPr lang="en-US" noProof="0" dirty="0" smtClean="0"/>
              <a:t>Actual: 24 hours (4 P, 20 F)</a:t>
            </a:r>
          </a:p>
          <a:p>
            <a:pPr lvl="0"/>
            <a:r>
              <a:rPr lang="en-US" noProof="0" dirty="0" smtClean="0"/>
              <a:t>Week 2</a:t>
            </a:r>
          </a:p>
          <a:p>
            <a:pPr lvl="0"/>
            <a:r>
              <a:rPr lang="en-US" noProof="0" dirty="0" smtClean="0"/>
              <a:t>Actual: ~40 hours (50% P, F)</a:t>
            </a:r>
          </a:p>
          <a:p>
            <a:pPr lvl="0"/>
            <a:r>
              <a:rPr lang="en-US" noProof="0" dirty="0" smtClean="0"/>
              <a:t>Actual total </a:t>
            </a:r>
            <a:r>
              <a:rPr lang="en-US" noProof="0" dirty="0" err="1" smtClean="0"/>
              <a:t>utilisation</a:t>
            </a:r>
            <a:r>
              <a:rPr lang="en-US" noProof="0" dirty="0" smtClean="0"/>
              <a:t>: 64 hours / 40%</a:t>
            </a:r>
          </a:p>
          <a:p>
            <a:pPr lvl="0"/>
            <a:r>
              <a:rPr lang="en-US" noProof="0" dirty="0" smtClean="0"/>
              <a:t>The impact in Sprint 1 has been moderate while we have been ramping up, although Francois does need to get the Eurex feed to Rabbit working as soon as possible.</a:t>
            </a:r>
          </a:p>
          <a:p>
            <a:pPr lvl="0"/>
            <a:r>
              <a:rPr lang="en-US" noProof="0" dirty="0" smtClean="0"/>
              <a:t>The real issue is that if this pattern is repeated, we are 1 FTE down for the whole project, or ~180 man days, which has to be made up somehow.</a:t>
            </a:r>
          </a:p>
          <a:p>
            <a:pPr lvl="0"/>
            <a:r>
              <a:rPr lang="en-US" noProof="0" dirty="0" smtClean="0"/>
              <a:t>It should be said that P and F both seem like good guys who are integrating well with the team during the time they do have, and we are glad to have them.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3F497E7-68F7-41DC-8EAA-6E3B40B52C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Arial" pitchFamily="34" charset="0"/>
              <a:ea typeface="MS PGothic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ACCCB4-72A7-432D-B5F8-135C4850F96F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 cover graphic dark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66713" y="2046288"/>
            <a:ext cx="84105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8834438" y="6735763"/>
            <a:ext cx="28892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fld id="{4009BF67-C47E-40EA-B53E-66C28FB54B10}" type="slidenum">
              <a:rPr lang="en-US" sz="800">
                <a:latin typeface="Arial" charset="0"/>
                <a:cs typeface="Arial" charset="0"/>
              </a:rPr>
              <a:pPr algn="r" eaLnBrk="0" hangingPunct="0">
                <a:defRPr/>
              </a:pPr>
              <a:t>‹#›</a:t>
            </a:fld>
            <a:endParaRPr lang="en-US" sz="800" dirty="0">
              <a:latin typeface="Arial" charset="0"/>
              <a:cs typeface="Arial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66713" y="6719888"/>
            <a:ext cx="2514600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9090025" algn="r"/>
              </a:tabLst>
              <a:defRPr/>
            </a:pPr>
            <a:r>
              <a:rPr lang="en-US" sz="800" dirty="0">
                <a:latin typeface="Arial" charset="0"/>
                <a:cs typeface="Arial" charset="0"/>
              </a:rPr>
              <a:t>© Copyright 2010 EMC Corporation. All rights reserved.</a:t>
            </a:r>
          </a:p>
        </p:txBody>
      </p:sp>
      <p:pic>
        <p:nvPicPr>
          <p:cNvPr id="7" name="Picture 7" descr="EMC_tag_2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567613" y="260350"/>
            <a:ext cx="12096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7388" y="873125"/>
            <a:ext cx="6921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SpringSourc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85075" y="631825"/>
            <a:ext cx="15589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06575" y="4351338"/>
            <a:ext cx="4494213" cy="304800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806575" y="2219325"/>
            <a:ext cx="4494213" cy="1612900"/>
          </a:xfrm>
          <a:extLst/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219200"/>
            <a:ext cx="6921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SpringSource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3463" y="977900"/>
            <a:ext cx="15589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219200"/>
            <a:ext cx="6921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SpringSource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3463" y="977900"/>
            <a:ext cx="15589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371600"/>
            <a:ext cx="6921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SpringSource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5863" y="1130300"/>
            <a:ext cx="15589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38" y="461963"/>
            <a:ext cx="2101850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713" y="461963"/>
            <a:ext cx="6156325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758950"/>
            <a:ext cx="4129087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8950"/>
            <a:ext cx="4129088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219200"/>
            <a:ext cx="6921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SpringSource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3463" y="977900"/>
            <a:ext cx="15589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219200"/>
            <a:ext cx="6921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pringSource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3463" y="977900"/>
            <a:ext cx="15589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219200"/>
            <a:ext cx="6921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SpringSource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3463" y="977900"/>
            <a:ext cx="15589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gray">
          <a:xfrm>
            <a:off x="309563" y="317500"/>
            <a:ext cx="8524875" cy="1152525"/>
          </a:xfrm>
          <a:prstGeom prst="roundRect">
            <a:avLst>
              <a:gd name="adj" fmla="val 6380"/>
            </a:avLst>
          </a:prstGeom>
          <a:solidFill>
            <a:srgbClr val="DDDDDD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gray">
          <a:xfrm>
            <a:off x="366713" y="376238"/>
            <a:ext cx="8410575" cy="1036637"/>
          </a:xfrm>
          <a:prstGeom prst="roundRect">
            <a:avLst>
              <a:gd name="adj" fmla="val 6380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66713" y="1758950"/>
            <a:ext cx="84105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8834438" y="6735763"/>
            <a:ext cx="28892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fld id="{C63A19A2-E6F0-4F82-897E-30D5CBAA9DAD}" type="slidenum">
              <a:rPr lang="en-US" sz="800">
                <a:latin typeface="Arial" charset="0"/>
                <a:cs typeface="Arial" charset="0"/>
              </a:rPr>
              <a:pPr algn="r" eaLnBrk="0" hangingPunct="0">
                <a:defRPr/>
              </a:pPr>
              <a:t>‹#›</a:t>
            </a:fld>
            <a:endParaRPr lang="en-US" sz="800" dirty="0">
              <a:latin typeface="Arial" charset="0"/>
              <a:cs typeface="Arial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gray">
          <a:xfrm>
            <a:off x="366713" y="6719888"/>
            <a:ext cx="2514600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9090025" algn="r"/>
              </a:tabLst>
              <a:defRPr/>
            </a:pPr>
            <a:r>
              <a:rPr lang="en-US" sz="800" dirty="0">
                <a:latin typeface="Arial" charset="0"/>
                <a:cs typeface="Arial" charset="0"/>
              </a:rPr>
              <a:t>© Copyright 2010 EMC Corporation. All rights reserved.</a:t>
            </a:r>
          </a:p>
        </p:txBody>
      </p:sp>
      <p:pic>
        <p:nvPicPr>
          <p:cNvPr id="1031" name="Picture 7" descr="EMC_tag_29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7280275" y="666750"/>
            <a:ext cx="12096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596900" y="461963"/>
            <a:ext cx="62801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58000" y="1219200"/>
            <a:ext cx="6921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9" descr="SpringSource_Logo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383463" y="977900"/>
            <a:ext cx="15589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9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MS PGothic" pitchFamily="34" charset="-128"/>
          <a:cs typeface="MS PGothic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MS PGothic" pitchFamily="34" charset="-128"/>
          <a:cs typeface="MS PGothic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MS PGothic" pitchFamily="34" charset="-128"/>
          <a:cs typeface="MS PGothic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MS PGothic" pitchFamily="34" charset="-128"/>
          <a:cs typeface="MS PGothic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MS PGothic" pitchFamily="34" charset="-128"/>
          <a:cs typeface="MS PGothic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6858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084263" indent="-1698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371600" indent="-10953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74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6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.uk/imgres?imgurl=http://www.preferredtrade.com/MainSite/Images/logos/logo+tagline-BVB.jpg&amp;imgrefurl=http://www.preferredtrade.com/MainSite/PoliciesDisclosures/BCP.aspx&amp;usg=__GxcIPld5tjyXN6Bl8T3-qgpR9KI=&amp;h=1069&amp;w=1417&amp;sz=282&amp;hl=en&amp;start=4&amp;itbs=1&amp;tbnid=Yla3o4jVyD2UHM:&amp;tbnh=113&amp;tbnw=150&amp;prev=/images?q=newedge&amp;hl=en&amp;gbv=2&amp;tbs=isch: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1"/>
          <p:cNvSpPr>
            <a:spLocks noGrp="1"/>
          </p:cNvSpPr>
          <p:nvPr>
            <p:ph type="subTitle" idx="1"/>
          </p:nvPr>
        </p:nvSpPr>
        <p:spPr>
          <a:xfrm>
            <a:off x="1752600" y="4343400"/>
            <a:ext cx="4494213" cy="304800"/>
          </a:xfrm>
        </p:spPr>
        <p:txBody>
          <a:bodyPr/>
          <a:lstStyle/>
          <a:p>
            <a:r>
              <a:rPr lang="en-US" dirty="0" smtClean="0">
                <a:ea typeface="MS PGothic"/>
              </a:rPr>
              <a:t>Tue 22 February, 2011</a:t>
            </a:r>
          </a:p>
        </p:txBody>
      </p:sp>
      <p:sp>
        <p:nvSpPr>
          <p:cNvPr id="8195" name="Title 2"/>
          <p:cNvSpPr>
            <a:spLocks noGrp="1"/>
          </p:cNvSpPr>
          <p:nvPr>
            <p:ph type="ctrTitle"/>
          </p:nvPr>
        </p:nvSpPr>
        <p:spPr>
          <a:xfrm>
            <a:off x="1600200" y="2209800"/>
            <a:ext cx="4899025" cy="1612900"/>
          </a:xfrm>
        </p:spPr>
        <p:txBody>
          <a:bodyPr/>
          <a:lstStyle/>
          <a:p>
            <a:r>
              <a:rPr lang="en-US" dirty="0" smtClean="0">
                <a:ea typeface="MS PGothic"/>
              </a:rPr>
              <a:t>NVision: Trade Explorer Scalability</a:t>
            </a:r>
          </a:p>
        </p:txBody>
      </p:sp>
      <p:pic>
        <p:nvPicPr>
          <p:cNvPr id="8196" name="Picture 2" descr="http://t3.gstatic.com/images?q=tbn:Yla3o4jVyD2UHM:http://www.preferredtrade.com/MainSite/Images/logos/logo%2Btagline-BV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25" y="152400"/>
            <a:ext cx="14287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a typeface="MS PGothic"/>
              </a:rPr>
              <a:t>Agenda</a:t>
            </a:r>
            <a:endParaRPr lang="en-US" dirty="0" smtClean="0">
              <a:ea typeface="MS PGothic"/>
            </a:endParaRPr>
          </a:p>
        </p:txBody>
      </p:sp>
      <p:sp>
        <p:nvSpPr>
          <p:cNvPr id="9219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GB" dirty="0" smtClean="0">
                <a:ea typeface="MS PGothic"/>
              </a:rPr>
              <a:t>Trade Explorer – Scalability Questions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GB" dirty="0" smtClean="0">
                <a:ea typeface="MS PGothic"/>
              </a:rPr>
              <a:t>Possible Solutions</a:t>
            </a:r>
            <a:endParaRPr lang="en-US" dirty="0" smtClean="0">
              <a:ea typeface="MS PGothic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en-GB" dirty="0" smtClean="0">
                <a:ea typeface="MS PGothic"/>
              </a:rPr>
              <a:t>Next Steps</a:t>
            </a:r>
            <a:endParaRPr lang="en-US" dirty="0" smtClean="0">
              <a:ea typeface="MS PGothic"/>
            </a:endParaRPr>
          </a:p>
          <a:p>
            <a:pPr marL="457200" indent="-457200">
              <a:buFont typeface="Wingdings" pitchFamily="2" charset="2"/>
              <a:buNone/>
            </a:pPr>
            <a:endParaRPr lang="en-US" dirty="0" smtClean="0">
              <a:ea typeface="MS P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GB" dirty="0" smtClean="0">
                <a:ea typeface="MS PGothic"/>
              </a:rPr>
              <a:t>Trade Explorer – Scalability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How will users decide which of the 90-odd Exchanges for Listed Derivatives have a particular problem with breaks?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How can Newedge create and update new Trade Explorers as exchanges are added onto NVision and the trade flow evolves?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Will NVision show GMI breaks by environment as well as a summary?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How will the Trade Explorer support different asset classes, which may have different filters (e.g. client)?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How will the Trade Explorer support client filtering in general, and filtering on any of the subset of FIX fields which are indexed?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How can Newedge create custom Trade Explorers that do not map neatly to Exchanges?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How are breaks summarised by core system across exchanges, and by region?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09-white-external-template-v2">
  <a:themeElements>
    <a:clrScheme name="">
      <a:dk1>
        <a:srgbClr val="000000"/>
      </a:dk1>
      <a:lt1>
        <a:srgbClr val="FFFFFF"/>
      </a:lt1>
      <a:dk2>
        <a:srgbClr val="005596"/>
      </a:dk2>
      <a:lt2>
        <a:srgbClr val="969696"/>
      </a:lt2>
      <a:accent1>
        <a:srgbClr val="00AFDB"/>
      </a:accent1>
      <a:accent2>
        <a:srgbClr val="D18316"/>
      </a:accent2>
      <a:accent3>
        <a:srgbClr val="FFFFFF"/>
      </a:accent3>
      <a:accent4>
        <a:srgbClr val="000000"/>
      </a:accent4>
      <a:accent5>
        <a:srgbClr val="AAD4EA"/>
      </a:accent5>
      <a:accent6>
        <a:srgbClr val="BD7613"/>
      </a:accent6>
      <a:hlink>
        <a:srgbClr val="B5121B"/>
      </a:hlink>
      <a:folHlink>
        <a:srgbClr val="6AA121"/>
      </a:folHlink>
    </a:clrScheme>
    <a:fontScheme name="2009-white-external-template-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9-white-external-template-v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external-template-v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external-template-v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external-template-v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external-template-v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external-template-v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external-template-v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external-template-v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external-template-v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external-template-v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external-template-v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external-template-v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external-template-v2 13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5274A6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external-template-v2 14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DAF8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external-template-v2 15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73A8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external-template-v2 16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A2EA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2009 Customer EMC_Presentation_Template</Template>
  <TotalTime>16750</TotalTime>
  <Words>153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2009-white-external-template-v2</vt:lpstr>
      <vt:lpstr>NVision: Trade Explorer Scalability</vt:lpstr>
      <vt:lpstr>Agenda</vt:lpstr>
      <vt:lpstr>Trade Explorer – Scalability Questions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BANA / ML Account Process</dc:title>
  <dc:creator>Michael Barrovecchio</dc:creator>
  <cp:lastModifiedBy>EMC</cp:lastModifiedBy>
  <cp:revision>333</cp:revision>
  <dcterms:created xsi:type="dcterms:W3CDTF">2010-07-05T15:47:15Z</dcterms:created>
  <dcterms:modified xsi:type="dcterms:W3CDTF">2011-02-23T17:14:55Z</dcterms:modified>
</cp:coreProperties>
</file>