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a:t>
            </a:r>
            <a:r>
              <a:rPr lang="en-US" sz="2000" b="1" dirty="0" smtClean="0">
                <a:solidFill>
                  <a:schemeClr val="bg1"/>
                </a:solidFill>
                <a:latin typeface="Arial" pitchFamily="34" charset="0"/>
                <a:cs typeface="Arial" pitchFamily="34" charset="0"/>
              </a:rPr>
              <a:t>By:</a:t>
            </a:r>
          </a:p>
          <a:p>
            <a:r>
              <a:rPr lang="en-US" sz="2000" b="1" dirty="0" smtClean="0">
                <a:solidFill>
                  <a:schemeClr val="bg1"/>
                </a:solidFill>
                <a:latin typeface="Arial" pitchFamily="34" charset="0"/>
                <a:cs typeface="Arial" pitchFamily="34" charset="0"/>
              </a:rPr>
              <a:t>    </a:t>
            </a:r>
            <a:r>
              <a:rPr lang="en-US" sz="2000" b="1" dirty="0" err="1" smtClean="0">
                <a:solidFill>
                  <a:schemeClr val="bg1"/>
                </a:solidFill>
                <a:latin typeface="Arial" pitchFamily="34" charset="0"/>
                <a:cs typeface="Arial" pitchFamily="34" charset="0"/>
              </a:rPr>
              <a:t>Vinitha.K</a:t>
            </a:r>
            <a:endParaRPr lang="en-US" sz="2000" b="1" dirty="0">
              <a:solidFill>
                <a:schemeClr val="bg1"/>
              </a:solidFill>
              <a:latin typeface="Arial" pitchFamily="34" charset="0"/>
              <a:cs typeface="Arial" pitchFamily="34" charset="0"/>
            </a:endParaRPr>
          </a:p>
          <a:p>
            <a:r>
              <a:rPr lang="en-US" sz="2000" b="1" dirty="0" smtClean="0">
                <a:solidFill>
                  <a:schemeClr val="bg1"/>
                </a:solidFill>
                <a:latin typeface="Arial"/>
                <a:cs typeface="Arial"/>
              </a:rPr>
              <a:t>  </a:t>
            </a:r>
            <a:r>
              <a:rPr lang="en-US" sz="2000" b="1" dirty="0" smtClean="0">
                <a:solidFill>
                  <a:schemeClr val="bg1"/>
                </a:solidFill>
                <a:latin typeface="Arial"/>
                <a:cs typeface="Arial"/>
              </a:rPr>
              <a:t>  </a:t>
            </a:r>
            <a:r>
              <a:rPr lang="en-US" sz="2000" b="1" dirty="0" smtClean="0">
                <a:solidFill>
                  <a:schemeClr val="bg1"/>
                </a:solidFill>
                <a:latin typeface="Arial"/>
                <a:cs typeface="Arial"/>
              </a:rPr>
              <a:t>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    </a:t>
            </a:r>
            <a:r>
              <a:rPr lang="en-US" sz="2000" b="1" dirty="0" smtClean="0">
                <a:solidFill>
                  <a:schemeClr val="bg1"/>
                </a:solidFill>
                <a:latin typeface="Arial"/>
                <a:cs typeface="Arial"/>
              </a:rPr>
              <a:t>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a:t>
            </a:r>
            <a:r>
              <a:rPr lang="en-US" sz="2400" b="1" dirty="0" smtClean="0">
                <a:latin typeface="Calibri" pitchFamily="34" charset="0"/>
                <a:cs typeface="Calibri" pitchFamily="34" charset="0"/>
              </a:rPr>
              <a:t>Software: </a:t>
            </a:r>
            <a:r>
              <a:rPr lang="en-US" sz="2400" dirty="0" smtClean="0">
                <a:latin typeface="Calibri" pitchFamily="34" charset="0"/>
                <a:cs typeface="Calibri" pitchFamily="34" charset="0"/>
              </a:rPr>
              <a:t>Employ </a:t>
            </a:r>
            <a:r>
              <a:rPr lang="en-US" sz="2400" dirty="0" smtClean="0">
                <a:latin typeface="Calibri" pitchFamily="34" charset="0"/>
                <a:cs typeface="Calibri" pitchFamily="34" charset="0"/>
              </a:rPr>
              <a:t>reputable antivirus and antimalware software and keep it updated regularly. These programs can detect and remove key loggers and other malicious software from your system</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a:t>
            </a:r>
            <a:r>
              <a:rPr lang="en-US" sz="2400" b="1" dirty="0" smtClean="0">
                <a:latin typeface="Calibri" pitchFamily="34" charset="0"/>
                <a:cs typeface="Calibri" pitchFamily="34" charset="0"/>
              </a:rPr>
              <a:t>:</a:t>
            </a:r>
            <a:r>
              <a:rPr lang="en-US" sz="2400" dirty="0" smtClean="0"/>
              <a:t> Software updates often include security patches that address vulnerabilities discovered since the previous version. These vulnerabilities could be exploited by hackers to gain unauthorized access to your system, steal data, or cause other types of damage.</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832640"/>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Links</a:t>
            </a:r>
            <a:r>
              <a:rPr lang="en-US" sz="2400" b="1" dirty="0" smtClean="0">
                <a:latin typeface="Calibri" pitchFamily="34" charset="0"/>
                <a:cs typeface="Calibri" pitchFamily="34" charset="0"/>
              </a:rPr>
              <a:t>:</a:t>
            </a:r>
            <a:r>
              <a:rPr lang="en-US" sz="2400" dirty="0" smtClean="0"/>
              <a:t> Before opening any email attachment or clicking on a link, verify the sender's email address. Be wary of emails from unknown or suspicious senders, especially if they contain unexpected attachments or links.</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b="1" dirty="0" smtClean="0">
                <a:latin typeface="Calibri" pitchFamily="34" charset="0"/>
                <a:cs typeface="Calibri" pitchFamily="34" charset="0"/>
              </a:rPr>
              <a:t>:</a:t>
            </a:r>
            <a:r>
              <a:rPr lang="en-US" sz="2400" dirty="0" smtClean="0"/>
              <a:t> Be cautious of emails, pop-ups, or messages that prompt you to click on links or provide personal information. Avoid clicking on suspicious links or downloading attachments from unknown sources. Verify the legitimacy of websites and email senders before interacting with them.</a:t>
            </a:r>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a:t>
            </a:r>
            <a:r>
              <a:rPr lang="en-US" sz="2400" b="1" dirty="0" smtClean="0">
                <a:latin typeface="Calibri" pitchFamily="34" charset="0"/>
                <a:cs typeface="Calibri" pitchFamily="34" charset="0"/>
              </a:rPr>
              <a:t>:</a:t>
            </a:r>
            <a:r>
              <a:rPr lang="en-US" sz="2400" dirty="0" smtClean="0"/>
              <a:t> Virtual keyboards can help protect against </a:t>
            </a:r>
            <a:r>
              <a:rPr lang="en-US" sz="2400" dirty="0" err="1" smtClean="0"/>
              <a:t>keyloggers</a:t>
            </a:r>
            <a:r>
              <a:rPr lang="en-US" sz="2400" dirty="0" smtClean="0"/>
              <a:t>, which are malicious programs designed to record and steal keystrokes from your physical keyboard. Since virtual keyboards input characters through mouse clicks or </a:t>
            </a:r>
            <a:r>
              <a:rPr lang="en-US" sz="2400" dirty="0" err="1" smtClean="0"/>
              <a:t>touchscreen</a:t>
            </a:r>
            <a:r>
              <a:rPr lang="en-US" sz="2400" dirty="0" smtClean="0"/>
              <a:t> taps, </a:t>
            </a:r>
            <a:r>
              <a:rPr lang="en-US" sz="2400" dirty="0" err="1" smtClean="0"/>
              <a:t>keyloggers</a:t>
            </a:r>
            <a:r>
              <a:rPr lang="en-US" sz="2400" dirty="0" smtClean="0"/>
              <a:t> may not be able to capture the keystrokes.</a:t>
            </a:r>
            <a:endParaRPr lang="en-US" sz="2400" dirty="0" smtClean="0">
              <a:latin typeface="Calibri" pitchFamily="34" charset="0"/>
              <a:cs typeface="Calibri" pitchFamily="34" charset="0"/>
            </a:endParaRP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t>
            </a:r>
            <a:r>
              <a:rPr lang="en-US" sz="2400" b="1" dirty="0" smtClean="0">
                <a:latin typeface="Calibri" pitchFamily="34" charset="0"/>
                <a:cs typeface="Calibri" pitchFamily="34" charset="0"/>
              </a:rPr>
              <a:t>Accounts:</a:t>
            </a:r>
            <a:r>
              <a:rPr lang="en-US" sz="2400" dirty="0" smtClean="0"/>
              <a:t> monitoring your accounts regularly, you can detect any signs of identity theft, such as unauthorized credit inquiries or new accounts opened in your name, and take immediate action to address the issue.</a:t>
            </a:r>
            <a:endParaRPr lang="en-US" sz="2400"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a:t>
            </a:r>
            <a:r>
              <a:rPr lang="en-US" sz="2400" b="1" dirty="0" err="1" smtClean="0">
                <a:latin typeface="Calibri" pitchFamily="34" charset="0"/>
                <a:cs typeface="Calibri" pitchFamily="34" charset="0"/>
              </a:rPr>
              <a:t>Employees:</a:t>
            </a:r>
            <a:r>
              <a:rPr lang="en-US" sz="2400" dirty="0" err="1" smtClean="0"/>
              <a:t>Provide</a:t>
            </a:r>
            <a:r>
              <a:rPr lang="en-US" sz="2400" dirty="0" smtClean="0"/>
              <a:t> comprehensive </a:t>
            </a:r>
            <a:r>
              <a:rPr lang="en-US" sz="2400" dirty="0" err="1" smtClean="0"/>
              <a:t>cybersecurity</a:t>
            </a:r>
            <a:r>
              <a:rPr lang="en-US" sz="2400" dirty="0" smtClean="0"/>
              <a:t> awareness training to all employees, regardless of their role or level of technical expertise. This training should cover topics such as recognizing phishing attempts, identifying malicious software, creating strong passwords, and understanding social engineering tactics.</a:t>
            </a:r>
            <a:endParaRPr lang="en-US" sz="2400" dirty="0" smtClean="0">
              <a:latin typeface="Calibri" pitchFamily="34" charset="0"/>
              <a:cs typeface="Calibri" pitchFamily="34" charset="0"/>
            </a:endParaRP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2677656"/>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Data: </a:t>
            </a:r>
            <a:r>
              <a:rPr lang="en-US" sz="2400" dirty="0" smtClean="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1296</Words>
  <Application>Microsoft Office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33</cp:revision>
  <dcterms:created xsi:type="dcterms:W3CDTF">2021-05-26T16:50:10Z</dcterms:created>
  <dcterms:modified xsi:type="dcterms:W3CDTF">2024-04-04T10:25:06Z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