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sz="3600" b="0" i="0" dirty="0">
                <a:solidFill>
                  <a:srgbClr val="0D0D0D"/>
                </a:solidFill>
                <a:effectLst/>
                <a:latin typeface="Söhne"/>
              </a:rPr>
              <a:t>In today's digital 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A.VINITHA</a:t>
            </a:r>
          </a:p>
          <a:p>
            <a:pPr marL="457200" indent="-457200">
              <a:buAutoNum type="arabicPeriod"/>
            </a:pPr>
            <a:r>
              <a:rPr lang="en-US" sz="2000" b="1" dirty="0">
                <a:solidFill>
                  <a:srgbClr val="FFFF00"/>
                </a:solidFill>
                <a:latin typeface="Arial"/>
                <a:cs typeface="Arial"/>
              </a:rPr>
              <a:t>College Name:   VV COLLEGE  OF ENGINEERING</a:t>
            </a:r>
          </a:p>
          <a:p>
            <a:pPr marL="457200" indent="-457200">
              <a:buAutoNum type="arabicPeriod"/>
            </a:pPr>
            <a:r>
              <a:rPr lang="en-US" sz="2000" b="1" dirty="0">
                <a:solidFill>
                  <a:srgbClr val="FFFF00"/>
                </a:solidFill>
                <a:latin typeface="Arial"/>
                <a:cs typeface="Arial"/>
              </a:rPr>
              <a:t>Department: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b="0" i="0" dirty="0">
                <a:solidFill>
                  <a:srgbClr val="0D0D0D"/>
                </a:solidFill>
                <a:effectLst/>
                <a:latin typeface="Söhne"/>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US" sz="1200" b="1" i="0" dirty="0">
              <a:solidFill>
                <a:srgbClr val="0D0D0D"/>
              </a:solidFill>
              <a:effectLst/>
              <a:latin typeface="Söhne"/>
            </a:endParaRPr>
          </a:p>
          <a:p>
            <a:pPr marL="305435" indent="-305435"/>
            <a:endParaRPr lang="en-US" sz="1200" b="1" dirty="0">
              <a:solidFill>
                <a:srgbClr val="0D0D0D"/>
              </a:solidFill>
              <a:latin typeface="Söhne"/>
            </a:endParaRPr>
          </a:p>
          <a:p>
            <a:pPr marL="0" indent="0">
              <a:buNone/>
            </a:pPr>
            <a:r>
              <a:rPr lang="en-US" sz="1200" b="1" i="0" dirty="0">
                <a:solidFill>
                  <a:srgbClr val="0D0D0D"/>
                </a:solidFill>
                <a:effectLst/>
                <a:latin typeface="Söhne"/>
              </a:rPr>
              <a:t>Aim</a:t>
            </a:r>
            <a:r>
              <a:rPr lang="en-US" sz="1200" b="0" i="0" dirty="0">
                <a:solidFill>
                  <a:srgbClr val="0D0D0D"/>
                </a:solidFill>
                <a:effectLst/>
                <a:latin typeface="Söhne"/>
              </a:rPr>
              <a:t>: Develop comprehensive cybersecurity strategies aimed at detecting, preventing, and mitigating keylogger attacks.</a:t>
            </a:r>
            <a:endParaRPr lang="en-IN" sz="1200" b="1" dirty="0">
              <a:latin typeface="Calibri"/>
              <a:cs typeface="Calibri"/>
            </a:endParaRPr>
          </a:p>
          <a:p>
            <a:pPr algn="l">
              <a:buFont typeface="Arial" panose="020B0604020202020204" pitchFamily="34" charset="0"/>
              <a:buChar char="•"/>
            </a:pPr>
            <a:r>
              <a:rPr lang="en-US" sz="1200" b="1" i="0" dirty="0">
                <a:solidFill>
                  <a:srgbClr val="0D0D0D"/>
                </a:solidFill>
                <a:effectLst/>
                <a:latin typeface="Söhne"/>
              </a:rPr>
              <a:t>Data Collection</a:t>
            </a:r>
            <a:r>
              <a:rPr lang="en-US" sz="1200" b="0" i="0" dirty="0">
                <a:solidFill>
                  <a:srgbClr val="0D0D0D"/>
                </a:solidFill>
                <a:effectLst/>
                <a:latin typeface="Söhne"/>
              </a:rPr>
              <a:t>: Gather historical data on keylogger incidents Collecting data from various sources such as cybersecurity reports, incident databases, and user feedback.</a:t>
            </a:r>
          </a:p>
          <a:p>
            <a:pPr algn="l">
              <a:buFont typeface="Arial" panose="020B0604020202020204" pitchFamily="34" charset="0"/>
              <a:buChar char="•"/>
            </a:pPr>
            <a:r>
              <a:rPr lang="en-US" sz="1200" b="0" i="0" dirty="0">
                <a:solidFill>
                  <a:srgbClr val="0D0D0D"/>
                </a:solidFill>
                <a:effectLst/>
                <a:latin typeface="Söhne"/>
              </a:rPr>
              <a:t>This data includes information on past keylogger attacks, attack vectors, target demographics, and affected </a:t>
            </a:r>
            <a:r>
              <a:rPr lang="en-US" sz="1200" b="0" i="0" dirty="0" err="1">
                <a:solidFill>
                  <a:srgbClr val="0D0D0D"/>
                </a:solidFill>
                <a:effectLst/>
                <a:latin typeface="Söhne"/>
              </a:rPr>
              <a:t>systems.The</a:t>
            </a:r>
            <a:r>
              <a:rPr lang="en-US" sz="1200" b="0" i="0" dirty="0">
                <a:solidFill>
                  <a:srgbClr val="0D0D0D"/>
                </a:solidFill>
                <a:effectLst/>
                <a:latin typeface="Söhne"/>
              </a:rPr>
              <a:t> goal is to gather insights into keylogger prevalence, distribution methods, and attack patterns.</a:t>
            </a:r>
          </a:p>
          <a:p>
            <a:pPr algn="l"/>
            <a:r>
              <a:rPr lang="en-US" sz="1200" dirty="0">
                <a:solidFill>
                  <a:srgbClr val="0D0D0D"/>
                </a:solidFill>
                <a:latin typeface="Söhne"/>
              </a:rPr>
              <a:t> </a:t>
            </a:r>
            <a:r>
              <a:rPr lang="en-US" sz="1200" b="1" i="0" dirty="0">
                <a:solidFill>
                  <a:srgbClr val="0D0D0D"/>
                </a:solidFill>
                <a:effectLst/>
                <a:latin typeface="Söhne"/>
              </a:rPr>
              <a:t>Data Preprocessing</a:t>
            </a:r>
            <a:r>
              <a:rPr lang="en-US" sz="1200" b="0" i="0" dirty="0">
                <a:solidFill>
                  <a:srgbClr val="0D0D0D"/>
                </a:solidFill>
                <a:effectLst/>
                <a:latin typeface="Söhne"/>
              </a:rPr>
              <a:t>: Clean and preprocess collected data</a:t>
            </a:r>
          </a:p>
          <a:p>
            <a:pPr algn="l">
              <a:buFont typeface="Arial" panose="020B0604020202020204" pitchFamily="34" charset="0"/>
              <a:buChar char="•"/>
            </a:pPr>
            <a:r>
              <a:rPr lang="en-US" sz="1200" b="0" i="0" dirty="0">
                <a:solidFill>
                  <a:srgbClr val="0D0D0D"/>
                </a:solidFill>
                <a:effectLst/>
                <a:latin typeface="Söhne"/>
              </a:rPr>
              <a:t>This involves removing noise, inconsistencies, and irrelevant information from the collected data.</a:t>
            </a:r>
          </a:p>
          <a:p>
            <a:pPr algn="l">
              <a:buFont typeface="Arial" panose="020B0604020202020204" pitchFamily="34" charset="0"/>
              <a:buChar char="•"/>
            </a:pPr>
            <a:r>
              <a:rPr lang="en-US" sz="1200" b="0" i="0" dirty="0">
                <a:solidFill>
                  <a:srgbClr val="0D0D0D"/>
                </a:solidFill>
                <a:effectLst/>
                <a:latin typeface="Söhne"/>
              </a:rPr>
              <a:t>Data preprocessing techniques may include data cleaning, normalization, feature scaling, and handling missing </a:t>
            </a:r>
            <a:r>
              <a:rPr lang="en-US" sz="1200" b="0" i="0" dirty="0" err="1">
                <a:solidFill>
                  <a:srgbClr val="0D0D0D"/>
                </a:solidFill>
                <a:effectLst/>
                <a:latin typeface="Söhne"/>
              </a:rPr>
              <a:t>values.The</a:t>
            </a:r>
            <a:r>
              <a:rPr lang="en-US" sz="1200" b="0" i="0" dirty="0">
                <a:solidFill>
                  <a:srgbClr val="0D0D0D"/>
                </a:solidFill>
                <a:effectLst/>
                <a:latin typeface="Söhne"/>
              </a:rPr>
              <a:t> aim is to prepare the data for analysis and model training by ensuring its quality and suitability.</a:t>
            </a:r>
          </a:p>
          <a:p>
            <a:pPr marL="0" indent="0">
              <a:buNone/>
            </a:pPr>
            <a:r>
              <a:rPr lang="en-US" sz="1200" dirty="0">
                <a:solidFill>
                  <a:srgbClr val="0D0D0D"/>
                </a:solidFill>
                <a:latin typeface="Söhne"/>
              </a:rPr>
              <a:t>       </a:t>
            </a:r>
            <a:r>
              <a:rPr lang="en-US" sz="1200" b="1" i="0" dirty="0">
                <a:solidFill>
                  <a:srgbClr val="0D0D0D"/>
                </a:solidFill>
                <a:effectLst/>
                <a:latin typeface="Söhne"/>
              </a:rPr>
              <a:t>Machine Learning Algorithms</a:t>
            </a:r>
            <a:r>
              <a:rPr lang="en-US" sz="1200" b="0" i="0" dirty="0">
                <a:solidFill>
                  <a:srgbClr val="0D0D0D"/>
                </a:solidFill>
                <a:effectLst/>
                <a:latin typeface="Söhne"/>
              </a:rPr>
              <a:t>:</a:t>
            </a:r>
          </a:p>
          <a:p>
            <a:pPr algn="l">
              <a:buFont typeface="Arial" panose="020B0604020202020204" pitchFamily="34" charset="0"/>
              <a:buChar char="•"/>
            </a:pPr>
            <a:r>
              <a:rPr lang="en-IN" sz="1200" b="0" i="0" dirty="0">
                <a:solidFill>
                  <a:srgbClr val="0D0D0D"/>
                </a:solidFill>
                <a:effectLst/>
                <a:latin typeface="Söhne"/>
              </a:rPr>
              <a:t>Machine learning algorithms are applied to </a:t>
            </a:r>
            <a:r>
              <a:rPr lang="en-IN" sz="1200" b="0" i="0" dirty="0" err="1">
                <a:solidFill>
                  <a:srgbClr val="0D0D0D"/>
                </a:solidFill>
                <a:effectLst/>
                <a:latin typeface="Söhne"/>
              </a:rPr>
              <a:t>analyze</a:t>
            </a:r>
            <a:r>
              <a:rPr lang="en-IN" sz="1200" b="0" i="0" dirty="0">
                <a:solidFill>
                  <a:srgbClr val="0D0D0D"/>
                </a:solidFill>
                <a:effectLst/>
                <a:latin typeface="Söhne"/>
              </a:rPr>
              <a:t> patterns in the </a:t>
            </a:r>
            <a:r>
              <a:rPr lang="en-IN" sz="1200" b="0" i="0" dirty="0" err="1">
                <a:solidFill>
                  <a:srgbClr val="0D0D0D"/>
                </a:solidFill>
                <a:effectLst/>
                <a:latin typeface="Söhne"/>
              </a:rPr>
              <a:t>preprocessed</a:t>
            </a:r>
            <a:r>
              <a:rPr lang="en-IN" sz="1200" b="0" i="0" dirty="0">
                <a:solidFill>
                  <a:srgbClr val="0D0D0D"/>
                </a:solidFill>
                <a:effectLst/>
                <a:latin typeface="Söhne"/>
              </a:rPr>
              <a:t> data and detect keylogger activity.</a:t>
            </a:r>
          </a:p>
          <a:p>
            <a:pPr algn="l">
              <a:buFont typeface="Arial" panose="020B0604020202020204" pitchFamily="34" charset="0"/>
              <a:buChar char="•"/>
            </a:pPr>
            <a:r>
              <a:rPr lang="en-IN" sz="1200" b="0" i="0" dirty="0">
                <a:solidFill>
                  <a:srgbClr val="0D0D0D"/>
                </a:solidFill>
                <a:effectLst/>
                <a:latin typeface="Söhne"/>
              </a:rPr>
              <a:t>Algorithms may include supervised learning models (e.g., classification algorithms), unsupervised learning models (e.g., clustering algorithms), or hybrid approaches.ML algorithms leverage features such as keystroke dynamics, user </a:t>
            </a:r>
            <a:r>
              <a:rPr lang="en-IN" sz="1200" b="0" i="0" dirty="0" err="1">
                <a:solidFill>
                  <a:srgbClr val="0D0D0D"/>
                </a:solidFill>
                <a:effectLst/>
                <a:latin typeface="Söhne"/>
              </a:rPr>
              <a:t>behavior</a:t>
            </a:r>
            <a:r>
              <a:rPr lang="en-IN" sz="1200" b="0" i="0" dirty="0">
                <a:solidFill>
                  <a:srgbClr val="0D0D0D"/>
                </a:solidFill>
                <a:effectLst/>
                <a:latin typeface="Söhne"/>
              </a:rPr>
              <a:t>, and system anomalies to identify suspicious activity indicative of keyloggers.</a:t>
            </a:r>
          </a:p>
          <a:p>
            <a:pPr algn="l"/>
            <a:r>
              <a:rPr lang="en-US" sz="1200" b="1" i="0" dirty="0">
                <a:solidFill>
                  <a:srgbClr val="0D0D0D"/>
                </a:solidFill>
                <a:effectLst/>
                <a:latin typeface="Söhne"/>
              </a:rPr>
              <a:t>Deployment</a:t>
            </a:r>
            <a:r>
              <a:rPr lang="en-US" sz="1200" b="0" i="0" dirty="0">
                <a:solidFill>
                  <a:srgbClr val="0D0D0D"/>
                </a:solidFill>
                <a:effectLst/>
                <a:latin typeface="Söhne"/>
              </a:rPr>
              <a:t>: Implement trained models into security </a:t>
            </a:r>
            <a:r>
              <a:rPr lang="en-US" sz="1200" b="0" i="0" dirty="0" err="1">
                <a:solidFill>
                  <a:srgbClr val="0D0D0D"/>
                </a:solidFill>
                <a:effectLst/>
                <a:latin typeface="Söhne"/>
              </a:rPr>
              <a:t>systemsTrained</a:t>
            </a:r>
            <a:r>
              <a:rPr lang="en-US" sz="1200" b="0" i="0" dirty="0">
                <a:solidFill>
                  <a:srgbClr val="0D0D0D"/>
                </a:solidFill>
                <a:effectLst/>
                <a:latin typeface="Söhne"/>
              </a:rPr>
              <a:t> machine learning models are deployed into security systems to continuously monitor and detect keylogger activity in real-time.</a:t>
            </a:r>
          </a:p>
          <a:p>
            <a:pPr algn="l">
              <a:buFont typeface="Arial" panose="020B0604020202020204" pitchFamily="34" charset="0"/>
              <a:buChar char="•"/>
            </a:pPr>
            <a:r>
              <a:rPr lang="en-US" sz="1200" b="0" i="0" dirty="0">
                <a:solidFill>
                  <a:srgbClr val="0D0D0D"/>
                </a:solidFill>
                <a:effectLst/>
                <a:latin typeface="Söhne"/>
              </a:rPr>
              <a:t>Deployment may involve integrating ML models into existing security infrastructure, such as intrusion detection systems (IDS) or endpoint security </a:t>
            </a:r>
            <a:r>
              <a:rPr lang="en-US" sz="1200" b="0" i="0" dirty="0" err="1">
                <a:solidFill>
                  <a:srgbClr val="0D0D0D"/>
                </a:solidFill>
                <a:effectLst/>
                <a:latin typeface="Söhne"/>
              </a:rPr>
              <a:t>solutions.The</a:t>
            </a:r>
            <a:r>
              <a:rPr lang="en-US" sz="1200" b="0" i="0" dirty="0">
                <a:solidFill>
                  <a:srgbClr val="0D0D0D"/>
                </a:solidFill>
                <a:effectLst/>
                <a:latin typeface="Söhne"/>
              </a:rPr>
              <a:t> aim is to create proactive defense mechanisms that can automatically detect and respond to keylogger threats.</a:t>
            </a:r>
          </a:p>
          <a:p>
            <a:pPr algn="l"/>
            <a:r>
              <a:rPr lang="en-US" sz="1200" b="1" i="0" dirty="0">
                <a:solidFill>
                  <a:srgbClr val="0D0D0D"/>
                </a:solidFill>
                <a:effectLst/>
                <a:latin typeface="Söhne"/>
              </a:rPr>
              <a:t>Evaluation</a:t>
            </a:r>
            <a:r>
              <a:rPr lang="en-US" sz="1200" b="0" i="0" dirty="0">
                <a:solidFill>
                  <a:srgbClr val="0D0D0D"/>
                </a:solidFill>
                <a:effectLst/>
                <a:latin typeface="Söhne"/>
              </a:rPr>
              <a:t>: Regularly evaluate model </a:t>
            </a:r>
            <a:r>
              <a:rPr lang="en-US" sz="1200" b="0" i="0" dirty="0" err="1">
                <a:solidFill>
                  <a:srgbClr val="0D0D0D"/>
                </a:solidFill>
                <a:effectLst/>
                <a:latin typeface="Söhne"/>
              </a:rPr>
              <a:t>effectivenessModel</a:t>
            </a:r>
            <a:r>
              <a:rPr lang="en-US" sz="1200" b="0" i="0" dirty="0">
                <a:solidFill>
                  <a:srgbClr val="0D0D0D"/>
                </a:solidFill>
                <a:effectLst/>
                <a:latin typeface="Söhne"/>
              </a:rPr>
              <a:t> performance is evaluated using metrics such as detection accuracy, false positive rate, and response </a:t>
            </a:r>
            <a:r>
              <a:rPr lang="en-US" sz="1200" b="0" i="0" dirty="0" err="1">
                <a:solidFill>
                  <a:srgbClr val="0D0D0D"/>
                </a:solidFill>
                <a:effectLst/>
                <a:latin typeface="Söhne"/>
              </a:rPr>
              <a:t>time.Evaluation</a:t>
            </a:r>
            <a:r>
              <a:rPr lang="en-US" sz="1200" b="0" i="0" dirty="0">
                <a:solidFill>
                  <a:srgbClr val="0D0D0D"/>
                </a:solidFill>
                <a:effectLst/>
                <a:latin typeface="Söhne"/>
              </a:rPr>
              <a:t> involves testing models on real-world data, conducting simulations, and analyzing performance against known </a:t>
            </a:r>
            <a:r>
              <a:rPr lang="en-US" sz="1200" b="0" i="0" dirty="0" err="1">
                <a:solidFill>
                  <a:srgbClr val="0D0D0D"/>
                </a:solidFill>
                <a:effectLst/>
                <a:latin typeface="Söhne"/>
              </a:rPr>
              <a:t>benchmarks.The</a:t>
            </a:r>
            <a:r>
              <a:rPr lang="en-US" sz="1200" b="0" i="0" dirty="0">
                <a:solidFill>
                  <a:srgbClr val="0D0D0D"/>
                </a:solidFill>
                <a:effectLst/>
                <a:latin typeface="Söhne"/>
              </a:rPr>
              <a:t> goal is to assess the effectiveness of deployed models, identify areas for improvement, and refine cybersecurity defense mechanisms accordingly.</a:t>
            </a:r>
          </a:p>
          <a:p>
            <a:pPr algn="l">
              <a:buFont typeface="Arial" panose="020B0604020202020204" pitchFamily="34" charset="0"/>
              <a:buChar char="•"/>
            </a:pPr>
            <a:endParaRPr lang="en-US" sz="1200" b="0" i="0" dirty="0">
              <a:solidFill>
                <a:srgbClr val="0D0D0D"/>
              </a:solidFill>
              <a:effectLst/>
              <a:latin typeface="Söhne"/>
            </a:endParaRPr>
          </a:p>
          <a:p>
            <a:pPr algn="l">
              <a:buFont typeface="Arial" panose="020B0604020202020204" pitchFamily="34" charset="0"/>
              <a:buChar char="•"/>
            </a:pPr>
            <a:endParaRPr lang="en-IN" sz="1200" b="0" i="0" dirty="0">
              <a:solidFill>
                <a:srgbClr val="0D0D0D"/>
              </a:solidFill>
              <a:effectLst/>
              <a:latin typeface="Söhne"/>
            </a:endParaRPr>
          </a:p>
          <a:p>
            <a:pPr marL="0" indent="0">
              <a:buNone/>
            </a:pPr>
            <a:endParaRPr lang="en-US" sz="1200" b="0" i="0" dirty="0">
              <a:solidFill>
                <a:srgbClr val="0D0D0D"/>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i="0" dirty="0">
                <a:solidFill>
                  <a:srgbClr val="0D0D0D"/>
                </a:solidFill>
                <a:effectLst/>
                <a:latin typeface="Söhne"/>
              </a:rPr>
              <a:t>In today's digital age</a:t>
            </a:r>
            <a:r>
              <a:rPr lang="en-IN" sz="1800" b="1" dirty="0">
                <a:solidFill>
                  <a:srgbClr val="0F0F0F"/>
                </a:solidFill>
                <a:ea typeface="+mn-lt"/>
                <a:cs typeface="+mn-lt"/>
              </a:rPr>
              <a:t>.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67132"/>
          </a:xfrm>
        </p:spPr>
        <p:txBody>
          <a:bodyPr>
            <a:normAutofit/>
          </a:bodyPr>
          <a:lstStyle/>
          <a:p>
            <a:pPr marL="305435" indent="-305435"/>
            <a:r>
              <a:rPr lang="en-IN" sz="1400" dirty="0">
                <a:ea typeface="+mn-lt"/>
                <a:cs typeface="+mn-lt"/>
              </a:rPr>
              <a:t>In the Algorithm section, describe the machine learning algorithm chosen for today ‘</a:t>
            </a:r>
            <a:r>
              <a:rPr lang="en-IN" sz="1400" dirty="0" err="1">
                <a:ea typeface="+mn-lt"/>
                <a:cs typeface="+mn-lt"/>
              </a:rPr>
              <a:t>sdigital</a:t>
            </a:r>
            <a:r>
              <a:rPr lang="en-IN" sz="1400" dirty="0">
                <a:ea typeface="+mn-lt"/>
                <a:cs typeface="+mn-lt"/>
              </a:rPr>
              <a:t> age. Here's an example structure for this section:</a:t>
            </a:r>
            <a:endParaRPr lang="en-IN" sz="1400" dirty="0"/>
          </a:p>
          <a:p>
            <a:pPr algn="l">
              <a:buFont typeface="Arial" panose="020B0604020202020204" pitchFamily="34" charset="0"/>
              <a:buChar char="•"/>
            </a:pPr>
            <a:r>
              <a:rPr lang="en-IN" sz="1400" b="1" dirty="0">
                <a:ea typeface="+mn-lt"/>
                <a:cs typeface="+mn-lt"/>
              </a:rPr>
              <a:t>Algorithm Selection:</a:t>
            </a:r>
            <a:r>
              <a:rPr lang="en-US" sz="1400" b="0" i="0" dirty="0">
                <a:solidFill>
                  <a:srgbClr val="0D0D0D"/>
                </a:solidFill>
                <a:effectLst/>
                <a:latin typeface="Söhne"/>
              </a:rPr>
              <a:t> In this step, appropriate machine learning algorithms are chosen to detect keyloggers </a:t>
            </a:r>
            <a:r>
              <a:rPr lang="en-US" sz="1400" b="0" i="0" dirty="0" err="1">
                <a:solidFill>
                  <a:srgbClr val="0D0D0D"/>
                </a:solidFill>
                <a:effectLst/>
                <a:latin typeface="Söhne"/>
              </a:rPr>
              <a:t>effectively.Algorithms</a:t>
            </a:r>
            <a:r>
              <a:rPr lang="en-US" sz="1400" b="0" i="0" dirty="0">
                <a:solidFill>
                  <a:srgbClr val="0D0D0D"/>
                </a:solidFill>
                <a:effectLst/>
                <a:latin typeface="Söhne"/>
              </a:rPr>
              <a:t> commonly used for this purpose include decision trees, random forests, support vector machines (SVM), logistic regression, and neural </a:t>
            </a:r>
            <a:r>
              <a:rPr lang="en-US" sz="1400" b="0" i="0" dirty="0" err="1">
                <a:solidFill>
                  <a:srgbClr val="0D0D0D"/>
                </a:solidFill>
                <a:effectLst/>
                <a:latin typeface="Söhne"/>
              </a:rPr>
              <a:t>networks.The</a:t>
            </a:r>
            <a:r>
              <a:rPr lang="en-US" sz="1400" b="0" i="0" dirty="0">
                <a:solidFill>
                  <a:srgbClr val="0D0D0D"/>
                </a:solidFill>
                <a:effectLst/>
                <a:latin typeface="Söhne"/>
              </a:rPr>
              <a:t> selection is based on factors such as the nature of the data, complexity of the problem, and desired performance metrics</a:t>
            </a:r>
          </a:p>
          <a:p>
            <a:pPr algn="l">
              <a:buFont typeface="Arial" panose="020B0604020202020204" pitchFamily="34" charset="0"/>
              <a:buChar char="•"/>
            </a:pPr>
            <a:r>
              <a:rPr lang="en-IN" sz="1400" b="1" dirty="0">
                <a:ea typeface="+mn-lt"/>
                <a:cs typeface="+mn-lt"/>
              </a:rPr>
              <a:t>Data Input:</a:t>
            </a:r>
            <a:r>
              <a:rPr lang="en-US" sz="1400" b="0" i="0" dirty="0">
                <a:solidFill>
                  <a:srgbClr val="0D0D0D"/>
                </a:solidFill>
                <a:effectLst/>
                <a:latin typeface="Söhne"/>
              </a:rPr>
              <a:t> Data input involves collecting relevant data that will be used to train the machine learning </a:t>
            </a:r>
            <a:r>
              <a:rPr lang="en-US" sz="1400" b="0" i="0" dirty="0" err="1">
                <a:solidFill>
                  <a:srgbClr val="0D0D0D"/>
                </a:solidFill>
                <a:effectLst/>
                <a:latin typeface="Söhne"/>
              </a:rPr>
              <a:t>model.This</a:t>
            </a:r>
            <a:r>
              <a:rPr lang="en-US" sz="1400" b="0" i="0" dirty="0">
                <a:solidFill>
                  <a:srgbClr val="0D0D0D"/>
                </a:solidFill>
                <a:effectLst/>
                <a:latin typeface="Söhne"/>
              </a:rPr>
              <a:t> includes historical data on keylogger incidents, user behavior patterns, system logs, and any other relevant data </a:t>
            </a:r>
            <a:r>
              <a:rPr lang="en-US" sz="1400" b="0" i="0" dirty="0" err="1">
                <a:solidFill>
                  <a:srgbClr val="0D0D0D"/>
                </a:solidFill>
                <a:effectLst/>
                <a:latin typeface="Söhne"/>
              </a:rPr>
              <a:t>sources.The</a:t>
            </a:r>
            <a:r>
              <a:rPr lang="en-US" sz="1400" b="0" i="0" dirty="0">
                <a:solidFill>
                  <a:srgbClr val="0D0D0D"/>
                </a:solidFill>
                <a:effectLst/>
                <a:latin typeface="Söhne"/>
              </a:rPr>
              <a:t> data is typically structured into features (e.g., keystroke dynamics, system activities) and labels (indicating whether a keylogger is present).</a:t>
            </a:r>
          </a:p>
          <a:p>
            <a:pPr algn="l">
              <a:buFont typeface="Arial" panose="020B0604020202020204" pitchFamily="34" charset="0"/>
              <a:buChar char="•"/>
            </a:pPr>
            <a:r>
              <a:rPr lang="en-IN" sz="1400" b="1" dirty="0">
                <a:ea typeface="+mn-lt"/>
                <a:cs typeface="+mn-lt"/>
              </a:rPr>
              <a:t>Training Process:</a:t>
            </a:r>
            <a:r>
              <a:rPr lang="en-US" sz="1400" b="0" i="0" dirty="0">
                <a:solidFill>
                  <a:srgbClr val="0D0D0D"/>
                </a:solidFill>
                <a:effectLst/>
                <a:latin typeface="Söhne"/>
              </a:rPr>
              <a:t> In the training process, the selected machine learning algorithm is trained on the input </a:t>
            </a:r>
            <a:r>
              <a:rPr lang="en-US" sz="1400" b="0" i="0" dirty="0" err="1">
                <a:solidFill>
                  <a:srgbClr val="0D0D0D"/>
                </a:solidFill>
                <a:effectLst/>
                <a:latin typeface="Söhne"/>
              </a:rPr>
              <a:t>data.The</a:t>
            </a:r>
            <a:r>
              <a:rPr lang="en-US" sz="1400" b="0" i="0" dirty="0">
                <a:solidFill>
                  <a:srgbClr val="0D0D0D"/>
                </a:solidFill>
                <a:effectLst/>
                <a:latin typeface="Söhne"/>
              </a:rPr>
              <a:t> algorithm learns patterns and relationships within the data to distinguish between normal user behavior and keylogger </a:t>
            </a:r>
            <a:r>
              <a:rPr lang="en-US" sz="1400" b="0" i="0" dirty="0" err="1">
                <a:solidFill>
                  <a:srgbClr val="0D0D0D"/>
                </a:solidFill>
                <a:effectLst/>
                <a:latin typeface="Söhne"/>
              </a:rPr>
              <a:t>activity.Training</a:t>
            </a:r>
            <a:r>
              <a:rPr lang="en-US" sz="1400" b="0" i="0" dirty="0">
                <a:solidFill>
                  <a:srgbClr val="0D0D0D"/>
                </a:solidFill>
                <a:effectLst/>
                <a:latin typeface="Söhne"/>
              </a:rPr>
              <a:t> involves iterative optimization of the algorithm's parameters to minimize prediction errors and maximize performance.</a:t>
            </a:r>
            <a:endParaRPr lang="en-IN" sz="1400" dirty="0"/>
          </a:p>
          <a:p>
            <a:pPr algn="l"/>
            <a:r>
              <a:rPr lang="en-US" b="1" i="0" dirty="0">
                <a:solidFill>
                  <a:srgbClr val="0D0D0D"/>
                </a:solidFill>
                <a:effectLst/>
                <a:latin typeface="Söhne"/>
              </a:rPr>
              <a:t>Prediction Process</a:t>
            </a:r>
            <a:r>
              <a:rPr lang="en-US" b="0" i="0" dirty="0">
                <a:solidFill>
                  <a:srgbClr val="0D0D0D"/>
                </a:solidFill>
                <a:effectLst/>
                <a:latin typeface="Söhne"/>
              </a:rPr>
              <a:t>:</a:t>
            </a:r>
          </a:p>
          <a:p>
            <a:pPr algn="l">
              <a:buFont typeface="Arial" panose="020B0604020202020204" pitchFamily="34" charset="0"/>
              <a:buChar char="•"/>
            </a:pPr>
            <a:r>
              <a:rPr lang="en-US" sz="1400" b="0" i="0" dirty="0">
                <a:solidFill>
                  <a:srgbClr val="0D0D0D"/>
                </a:solidFill>
                <a:effectLst/>
                <a:latin typeface="Söhne"/>
              </a:rPr>
              <a:t>Once the model is trained, it can be used to predict whether keylogger activity is present in new, unseen </a:t>
            </a:r>
            <a:r>
              <a:rPr lang="en-US" sz="1400" b="0" i="0" dirty="0" err="1">
                <a:solidFill>
                  <a:srgbClr val="0D0D0D"/>
                </a:solidFill>
                <a:effectLst/>
                <a:latin typeface="Söhne"/>
              </a:rPr>
              <a:t>data.During</a:t>
            </a:r>
            <a:r>
              <a:rPr lang="en-US" sz="1400" b="0" i="0" dirty="0">
                <a:solidFill>
                  <a:srgbClr val="0D0D0D"/>
                </a:solidFill>
                <a:effectLst/>
                <a:latin typeface="Söhne"/>
              </a:rPr>
              <a:t> the prediction process, the trained model analyzes input data and generates predictions or probabilities indicating the likelihood of keylogger </a:t>
            </a:r>
            <a:r>
              <a:rPr lang="en-US" sz="1400" b="0" i="0" dirty="0" err="1">
                <a:solidFill>
                  <a:srgbClr val="0D0D0D"/>
                </a:solidFill>
                <a:effectLst/>
                <a:latin typeface="Söhne"/>
              </a:rPr>
              <a:t>activity.Predictions</a:t>
            </a:r>
            <a:r>
              <a:rPr lang="en-US" sz="1400" b="0" i="0" dirty="0">
                <a:solidFill>
                  <a:srgbClr val="0D0D0D"/>
                </a:solidFill>
                <a:effectLst/>
                <a:latin typeface="Söhne"/>
              </a:rPr>
              <a:t> are based on learned patterns and decision boundaries derived from the training data, allowing the model to classify instances as either benign or indicative of a keylogger threat.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today’s digital age.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C52-E6F3-0541-2E6E-42B42B9742DF}"/>
              </a:ext>
            </a:extLst>
          </p:cNvPr>
          <p:cNvSpPr>
            <a:spLocks noGrp="1"/>
          </p:cNvSpPr>
          <p:nvPr>
            <p:ph type="title"/>
          </p:nvPr>
        </p:nvSpPr>
        <p:spPr/>
        <p:txBody>
          <a:bodyPr/>
          <a:lstStyle/>
          <a:p>
            <a:r>
              <a:rPr lang="en-IN" dirty="0">
                <a:solidFill>
                  <a:schemeClr val="accent1">
                    <a:lumMod val="60000"/>
                    <a:lumOff val="40000"/>
                  </a:schemeClr>
                </a:solidFill>
              </a:rPr>
              <a:t>conclusion</a:t>
            </a:r>
          </a:p>
        </p:txBody>
      </p:sp>
      <p:sp>
        <p:nvSpPr>
          <p:cNvPr id="3" name="Content Placeholder 2">
            <a:extLst>
              <a:ext uri="{FF2B5EF4-FFF2-40B4-BE49-F238E27FC236}">
                <a16:creationId xmlns:a16="http://schemas.microsoft.com/office/drawing/2014/main" id="{9CE05FB7-D0FC-489F-2D6B-B773ED99077A}"/>
              </a:ext>
            </a:extLst>
          </p:cNvPr>
          <p:cNvSpPr>
            <a:spLocks noGrp="1"/>
          </p:cNvSpPr>
          <p:nvPr>
            <p:ph idx="1"/>
          </p:nvPr>
        </p:nvSpPr>
        <p:spPr/>
        <p:txBody>
          <a:bodyPr/>
          <a:lstStyle/>
          <a:p>
            <a:r>
              <a:rPr lang="en-US" altLang="en-US" dirty="0">
                <a:solidFill>
                  <a:srgbClr val="000000"/>
                </a:solidFill>
                <a:latin typeface="Söhne"/>
              </a:rPr>
              <a:t>T</a:t>
            </a:r>
            <a:r>
              <a:rPr kumimoji="0" lang="en-US" altLang="en-US" sz="1600" b="0" i="0" u="none" strike="noStrike" cap="none" normalizeH="0" baseline="0" dirty="0">
                <a:ln>
                  <a:noFill/>
                </a:ln>
                <a:solidFill>
                  <a:srgbClr val="000000"/>
                </a:solidFill>
                <a:effectLst/>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p>
          <a:p>
            <a:endParaRPr lang="en-IN" dirty="0"/>
          </a:p>
        </p:txBody>
      </p:sp>
    </p:spTree>
    <p:extLst>
      <p:ext uri="{BB962C8B-B14F-4D97-AF65-F5344CB8AC3E}">
        <p14:creationId xmlns:p14="http://schemas.microsoft.com/office/powerpoint/2010/main" val="131657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0" i="0" dirty="0">
                <a:solidFill>
                  <a:srgbClr val="0D0D0D"/>
                </a:solidFill>
                <a:effectLst/>
                <a:latin typeface="Söhne"/>
              </a:rPr>
              <a:t>Ongoing research and development efforts to stay ahead of emerging keylogger threats, anticipate future attack vectors, and innovate new countermeasures to protect against evolving cybersecurity risks.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1047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In today's digital age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vinitha asokan</cp:lastModifiedBy>
  <cp:revision>24</cp:revision>
  <dcterms:created xsi:type="dcterms:W3CDTF">2021-05-26T16:50:10Z</dcterms:created>
  <dcterms:modified xsi:type="dcterms:W3CDTF">2024-04-02T16:45:42Z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