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25"/>
  </p:notesMasterIdLst>
  <p:handoutMasterIdLst>
    <p:handoutMasterId r:id="rId26"/>
  </p:handoutMasterIdLst>
  <p:sldIdLst>
    <p:sldId id="259" r:id="rId3"/>
    <p:sldId id="260" r:id="rId4"/>
    <p:sldId id="261" r:id="rId5"/>
    <p:sldId id="262" r:id="rId6"/>
    <p:sldId id="265" r:id="rId7"/>
    <p:sldId id="266" r:id="rId8"/>
    <p:sldId id="278" r:id="rId9"/>
    <p:sldId id="267" r:id="rId10"/>
    <p:sldId id="263" r:id="rId11"/>
    <p:sldId id="268" r:id="rId12"/>
    <p:sldId id="279" r:id="rId13"/>
    <p:sldId id="269" r:id="rId14"/>
    <p:sldId id="270" r:id="rId15"/>
    <p:sldId id="280" r:id="rId16"/>
    <p:sldId id="271" r:id="rId17"/>
    <p:sldId id="272" r:id="rId18"/>
    <p:sldId id="273" r:id="rId19"/>
    <p:sldId id="274" r:id="rId20"/>
    <p:sldId id="275" r:id="rId21"/>
    <p:sldId id="276" r:id="rId22"/>
    <p:sldId id="277" r:id="rId23"/>
    <p:sldId id="264" r:id="rId2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orient="horz" pos="288">
          <p15:clr>
            <a:srgbClr val="A4A3A4"/>
          </p15:clr>
        </p15:guide>
        <p15:guide id="3" orient="horz" pos="19656" userDrawn="1">
          <p15:clr>
            <a:srgbClr val="A4A3A4"/>
          </p15:clr>
        </p15:guide>
        <p15:guide id="4" orient="horz">
          <p15:clr>
            <a:srgbClr val="A4A3A4"/>
          </p15:clr>
        </p15:guide>
        <p15:guide id="5" pos="744" userDrawn="1">
          <p15:clr>
            <a:srgbClr val="A4A3A4"/>
          </p15:clr>
        </p15:guide>
        <p15:guide id="6" pos="270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94" autoAdjust="0"/>
  </p:normalViewPr>
  <p:slideViewPr>
    <p:cSldViewPr snapToGrid="0" snapToObjects="1" showGuides="1">
      <p:cViewPr varScale="1">
        <p:scale>
          <a:sx n="19" d="100"/>
          <a:sy n="19" d="100"/>
        </p:scale>
        <p:origin x="1618" y="144"/>
      </p:cViewPr>
      <p:guideLst>
        <p:guide orient="horz" pos="2976"/>
        <p:guide orient="horz" pos="288"/>
        <p:guide orient="horz" pos="19656"/>
        <p:guide orient="horz"/>
        <p:guide pos="744"/>
        <p:guide pos="2700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32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68" name="Text Placeholder 3">
            <a:extLst>
              <a:ext uri="{FF2B5EF4-FFF2-40B4-BE49-F238E27FC236}">
                <a16:creationId xmlns:a16="http://schemas.microsoft.com/office/drawing/2014/main" id="{DB9999D9-B032-DE43-B280-10F7DE4240AE}"/>
              </a:ext>
            </a:extLst>
          </p:cNvPr>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9" name="Text Placeholder 5">
            <a:extLst>
              <a:ext uri="{FF2B5EF4-FFF2-40B4-BE49-F238E27FC236}">
                <a16:creationId xmlns:a16="http://schemas.microsoft.com/office/drawing/2014/main" id="{994A3D29-FC6C-EE4B-9ABE-E27DC2BD9EF6}"/>
              </a:ext>
            </a:extLst>
          </p:cNvPr>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70" name="Text Placeholder 5">
            <a:extLst>
              <a:ext uri="{FF2B5EF4-FFF2-40B4-BE49-F238E27FC236}">
                <a16:creationId xmlns:a16="http://schemas.microsoft.com/office/drawing/2014/main" id="{C65F0DEA-8BC8-144D-86B3-7990A2E4004F}"/>
              </a:ext>
            </a:extLst>
          </p:cNvPr>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71" name="Text Placeholder 3">
            <a:extLst>
              <a:ext uri="{FF2B5EF4-FFF2-40B4-BE49-F238E27FC236}">
                <a16:creationId xmlns:a16="http://schemas.microsoft.com/office/drawing/2014/main" id="{1BAC3C61-4427-734A-B001-E64F967B25F9}"/>
              </a:ext>
            </a:extLst>
          </p:cNvPr>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2" name="Text Placeholder 5">
            <a:extLst>
              <a:ext uri="{FF2B5EF4-FFF2-40B4-BE49-F238E27FC236}">
                <a16:creationId xmlns:a16="http://schemas.microsoft.com/office/drawing/2014/main" id="{0D89AF1C-2149-914E-939B-BC1D31AB8886}"/>
              </a:ext>
            </a:extLst>
          </p:cNvPr>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73" name="Text Placeholder 3">
            <a:extLst>
              <a:ext uri="{FF2B5EF4-FFF2-40B4-BE49-F238E27FC236}">
                <a16:creationId xmlns:a16="http://schemas.microsoft.com/office/drawing/2014/main" id="{B5C2A6A1-4D50-144B-B660-E3B3A1643D2A}"/>
              </a:ext>
            </a:extLst>
          </p:cNvPr>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4" name="Text Placeholder 5">
            <a:extLst>
              <a:ext uri="{FF2B5EF4-FFF2-40B4-BE49-F238E27FC236}">
                <a16:creationId xmlns:a16="http://schemas.microsoft.com/office/drawing/2014/main" id="{1C34E6F0-82AA-D444-B7AF-5A1C80FFB726}"/>
              </a:ext>
            </a:extLst>
          </p:cNvPr>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75" name="Text Placeholder 5">
            <a:extLst>
              <a:ext uri="{FF2B5EF4-FFF2-40B4-BE49-F238E27FC236}">
                <a16:creationId xmlns:a16="http://schemas.microsoft.com/office/drawing/2014/main" id="{BC84A125-71A3-DA49-B2C2-2357C57BB744}"/>
              </a:ext>
            </a:extLst>
          </p:cNvPr>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76" name="Text Placeholder 3">
            <a:extLst>
              <a:ext uri="{FF2B5EF4-FFF2-40B4-BE49-F238E27FC236}">
                <a16:creationId xmlns:a16="http://schemas.microsoft.com/office/drawing/2014/main" id="{57A858F6-F615-844B-891A-B3F9BC20DF06}"/>
              </a:ext>
            </a:extLst>
          </p:cNvPr>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0" name="Text Placeholder 5">
            <a:extLst>
              <a:ext uri="{FF2B5EF4-FFF2-40B4-BE49-F238E27FC236}">
                <a16:creationId xmlns:a16="http://schemas.microsoft.com/office/drawing/2014/main" id="{AD1F9F7A-B02D-A44F-BC2C-F04BD0DF641D}"/>
              </a:ext>
            </a:extLst>
          </p:cNvPr>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81" name="Text Placeholder 3">
            <a:extLst>
              <a:ext uri="{FF2B5EF4-FFF2-40B4-BE49-F238E27FC236}">
                <a16:creationId xmlns:a16="http://schemas.microsoft.com/office/drawing/2014/main" id="{1DC6238A-456D-D042-86DC-A4EFC7437FE9}"/>
              </a:ext>
            </a:extLst>
          </p:cNvPr>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2" name="Text Placeholder 5">
            <a:extLst>
              <a:ext uri="{FF2B5EF4-FFF2-40B4-BE49-F238E27FC236}">
                <a16:creationId xmlns:a16="http://schemas.microsoft.com/office/drawing/2014/main" id="{CA5DA6C8-3282-EB48-9A7F-09D4C1F189FD}"/>
              </a:ext>
            </a:extLst>
          </p:cNvPr>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83" name="Text Placeholder 3">
            <a:extLst>
              <a:ext uri="{FF2B5EF4-FFF2-40B4-BE49-F238E27FC236}">
                <a16:creationId xmlns:a16="http://schemas.microsoft.com/office/drawing/2014/main" id="{F825EF5F-3C91-8A4E-A34D-607F96067AFA}"/>
              </a:ext>
            </a:extLst>
          </p:cNvPr>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4" name="Text Placeholder 3">
            <a:extLst>
              <a:ext uri="{FF2B5EF4-FFF2-40B4-BE49-F238E27FC236}">
                <a16:creationId xmlns:a16="http://schemas.microsoft.com/office/drawing/2014/main" id="{7AC7A3C2-6531-4C48-BD62-4A78A9645126}"/>
              </a:ext>
            </a:extLst>
          </p:cNvPr>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5" name="Text Placeholder 76">
            <a:extLst>
              <a:ext uri="{FF2B5EF4-FFF2-40B4-BE49-F238E27FC236}">
                <a16:creationId xmlns:a16="http://schemas.microsoft.com/office/drawing/2014/main" id="{DD976D66-55E1-F948-8D24-0A598972B7A5}"/>
              </a:ext>
            </a:extLst>
          </p:cNvPr>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6" name="Text Placeholder 76">
            <a:extLst>
              <a:ext uri="{FF2B5EF4-FFF2-40B4-BE49-F238E27FC236}">
                <a16:creationId xmlns:a16="http://schemas.microsoft.com/office/drawing/2014/main" id="{2C2C6634-C788-A24C-8B1A-6EA0542E53B4}"/>
              </a:ext>
            </a:extLst>
          </p:cNvPr>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7" name="Text Placeholder 76">
            <a:extLst>
              <a:ext uri="{FF2B5EF4-FFF2-40B4-BE49-F238E27FC236}">
                <a16:creationId xmlns:a16="http://schemas.microsoft.com/office/drawing/2014/main" id="{0AAD872F-A38B-B049-9E5A-B1F7AD2DF912}"/>
              </a:ext>
            </a:extLst>
          </p:cNvPr>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9.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B8960428-AECF-6B4B-B332-48160A87CED3}"/>
              </a:ext>
            </a:extLst>
          </p:cNvPr>
          <p:cNvSpPr>
            <a:spLocks noChangeArrowheads="1"/>
          </p:cNvSpPr>
          <p:nvPr userDrawn="1"/>
        </p:nvSpPr>
        <p:spPr bwMode="auto">
          <a:xfrm>
            <a:off x="0" y="31191530"/>
            <a:ext cx="43891200" cy="1726870"/>
          </a:xfrm>
          <a:prstGeom prst="rect">
            <a:avLst/>
          </a:prstGeom>
          <a:solidFill>
            <a:schemeClr val="tx2">
              <a:lumMod val="20000"/>
              <a:lumOff val="8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ectangle 36">
            <a:extLst>
              <a:ext uri="{FF2B5EF4-FFF2-40B4-BE49-F238E27FC236}">
                <a16:creationId xmlns:a16="http://schemas.microsoft.com/office/drawing/2014/main" id="{09FD8DB9-A9C7-874D-87B2-9285AECC9E3B}"/>
              </a:ext>
            </a:extLst>
          </p:cNvPr>
          <p:cNvSpPr>
            <a:spLocks noChangeArrowheads="1"/>
          </p:cNvSpPr>
          <p:nvPr userDrawn="1"/>
        </p:nvSpPr>
        <p:spPr bwMode="auto">
          <a:xfrm>
            <a:off x="0" y="-15834"/>
            <a:ext cx="43891200" cy="5186922"/>
          </a:xfrm>
          <a:prstGeom prst="rect">
            <a:avLst/>
          </a:prstGeom>
          <a:solidFill>
            <a:schemeClr val="tx2">
              <a:lumMod val="20000"/>
              <a:lumOff val="8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DB092838-408F-4440-B2D2-A65569FD0EE5}"/>
              </a:ext>
            </a:extLst>
          </p:cNvPr>
          <p:cNvSpPr/>
          <p:nvPr userDrawn="1"/>
        </p:nvSpPr>
        <p:spPr>
          <a:xfrm>
            <a:off x="731517" y="4135663"/>
            <a:ext cx="42428163" cy="27683945"/>
          </a:xfrm>
          <a:prstGeom prst="roundRect">
            <a:avLst>
              <a:gd name="adj" fmla="val 0"/>
            </a:avLst>
          </a:prstGeom>
          <a:solidFill>
            <a:schemeClr val="accent1">
              <a:lumMod val="75000"/>
            </a:schemeClr>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graphicFrame>
        <p:nvGraphicFramePr>
          <p:cNvPr id="8" name="Table 7">
            <a:extLst>
              <a:ext uri="{FF2B5EF4-FFF2-40B4-BE49-F238E27FC236}">
                <a16:creationId xmlns:a16="http://schemas.microsoft.com/office/drawing/2014/main" id="{92E70B1A-DF92-E041-BAA3-6AAA5B1121FB}"/>
              </a:ext>
            </a:extLst>
          </p:cNvPr>
          <p:cNvGraphicFramePr>
            <a:graphicFrameLocks noGrp="1"/>
          </p:cNvGraphicFramePr>
          <p:nvPr userDrawn="1">
            <p:extLst>
              <p:ext uri="{D42A27DB-BD31-4B8C-83A1-F6EECF244321}">
                <p14:modId xmlns:p14="http://schemas.microsoft.com/office/powerpoint/2010/main" val="1396690760"/>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08AC385-11A2-2049-8324-1F2AE96CCA9F}"/>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pic>
        <p:nvPicPr>
          <p:cNvPr id="3" name="Picture 2" descr="A picture containing text, clipart&#10;&#10;Description automatically generated">
            <a:extLst>
              <a:ext uri="{FF2B5EF4-FFF2-40B4-BE49-F238E27FC236}">
                <a16:creationId xmlns:a16="http://schemas.microsoft.com/office/drawing/2014/main" id="{64C72AF8-5136-2780-B077-DBA0AFB69D88}"/>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31518" y="750892"/>
            <a:ext cx="6714312" cy="2614058"/>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946E5B6B-C0EB-774F-84E6-DB70C1B05BBB}"/>
              </a:ext>
            </a:extLst>
          </p:cNvPr>
          <p:cNvSpPr>
            <a:spLocks noChangeArrowheads="1"/>
          </p:cNvSpPr>
          <p:nvPr userDrawn="1"/>
        </p:nvSpPr>
        <p:spPr bwMode="auto">
          <a:xfrm>
            <a:off x="0" y="31191530"/>
            <a:ext cx="43891200" cy="1726870"/>
          </a:xfrm>
          <a:prstGeom prst="rect">
            <a:avLst/>
          </a:prstGeom>
          <a:solidFill>
            <a:schemeClr val="tx2">
              <a:lumMod val="20000"/>
              <a:lumOff val="8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Rectangle 36">
            <a:extLst>
              <a:ext uri="{FF2B5EF4-FFF2-40B4-BE49-F238E27FC236}">
                <a16:creationId xmlns:a16="http://schemas.microsoft.com/office/drawing/2014/main" id="{630A12C4-97F8-4F40-B1A5-92179D7A776E}"/>
              </a:ext>
            </a:extLst>
          </p:cNvPr>
          <p:cNvSpPr>
            <a:spLocks noChangeArrowheads="1"/>
          </p:cNvSpPr>
          <p:nvPr userDrawn="1"/>
        </p:nvSpPr>
        <p:spPr bwMode="auto">
          <a:xfrm>
            <a:off x="0" y="-15834"/>
            <a:ext cx="43891200" cy="5186922"/>
          </a:xfrm>
          <a:prstGeom prst="rect">
            <a:avLst/>
          </a:prstGeom>
          <a:solidFill>
            <a:schemeClr val="tx2">
              <a:lumMod val="20000"/>
              <a:lumOff val="8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5" name="Rounded Rectangle 4">
            <a:extLst>
              <a:ext uri="{FF2B5EF4-FFF2-40B4-BE49-F238E27FC236}">
                <a16:creationId xmlns:a16="http://schemas.microsoft.com/office/drawing/2014/main" id="{F0E3A844-C1E6-A44D-8098-DA3E856EA7D8}"/>
              </a:ext>
            </a:extLst>
          </p:cNvPr>
          <p:cNvSpPr/>
          <p:nvPr userDrawn="1"/>
        </p:nvSpPr>
        <p:spPr>
          <a:xfrm>
            <a:off x="731517" y="4135663"/>
            <a:ext cx="42428163" cy="27683945"/>
          </a:xfrm>
          <a:prstGeom prst="roundRect">
            <a:avLst>
              <a:gd name="adj" fmla="val 0"/>
            </a:avLst>
          </a:prstGeom>
          <a:solidFill>
            <a:schemeClr val="accent1">
              <a:lumMod val="75000"/>
            </a:schemeClr>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pic>
        <p:nvPicPr>
          <p:cNvPr id="7" name="Picture 6" descr="A picture containing text, clipart&#10;&#10;Description automatically generated">
            <a:extLst>
              <a:ext uri="{FF2B5EF4-FFF2-40B4-BE49-F238E27FC236}">
                <a16:creationId xmlns:a16="http://schemas.microsoft.com/office/drawing/2014/main" id="{B8AB68A9-E7AA-9025-41EA-ECA49B6C9E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17" y="549457"/>
            <a:ext cx="7759340" cy="3020915"/>
          </a:xfrm>
          <a:prstGeom prst="rect">
            <a:avLst/>
          </a:prstGeom>
        </p:spPr>
      </p:pic>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C81E68D3-E3E9-F6FD-D4A3-85B4E01FF34B}"/>
              </a:ext>
            </a:extLst>
          </p:cNvPr>
          <p:cNvSpPr txBox="1"/>
          <p:nvPr/>
        </p:nvSpPr>
        <p:spPr>
          <a:xfrm>
            <a:off x="4702628" y="9215212"/>
            <a:ext cx="34485943" cy="5940088"/>
          </a:xfrm>
          <a:prstGeom prst="rect">
            <a:avLst/>
          </a:prstGeom>
          <a:noFill/>
        </p:spPr>
        <p:txBody>
          <a:bodyPr wrap="square" rtlCol="0">
            <a:spAutoFit/>
          </a:bodyPr>
          <a:lstStyle/>
          <a:p>
            <a:pPr algn="ctr"/>
            <a:r>
              <a:rPr lang="en-IN" sz="19000" b="1" dirty="0">
                <a:solidFill>
                  <a:srgbClr val="002060"/>
                </a:solidFill>
                <a:latin typeface="Times New Roman" panose="02020603050405020304" pitchFamily="18" charset="0"/>
                <a:cs typeface="Times New Roman" panose="02020603050405020304" pitchFamily="18" charset="0"/>
              </a:rPr>
              <a:t>Access360: Maximizing Mobility for Hamilton’s ATS Riders</a:t>
            </a:r>
          </a:p>
        </p:txBody>
      </p:sp>
      <p:sp>
        <p:nvSpPr>
          <p:cNvPr id="23" name="TextBox 22">
            <a:extLst>
              <a:ext uri="{FF2B5EF4-FFF2-40B4-BE49-F238E27FC236}">
                <a16:creationId xmlns:a16="http://schemas.microsoft.com/office/drawing/2014/main" id="{D953874F-CA1B-4C92-B1EE-B30A09D2C174}"/>
              </a:ext>
            </a:extLst>
          </p:cNvPr>
          <p:cNvSpPr txBox="1"/>
          <p:nvPr/>
        </p:nvSpPr>
        <p:spPr>
          <a:xfrm>
            <a:off x="33400897" y="23905027"/>
            <a:ext cx="19071771" cy="3416320"/>
          </a:xfrm>
          <a:prstGeom prst="rect">
            <a:avLst/>
          </a:prstGeom>
          <a:noFill/>
        </p:spPr>
        <p:txBody>
          <a:bodyPr wrap="square" rtlCol="0">
            <a:spAutoFit/>
          </a:bodyPr>
          <a:lstStyle/>
          <a:p>
            <a:r>
              <a:rPr lang="en-IN" sz="7200" dirty="0">
                <a:solidFill>
                  <a:srgbClr val="002060"/>
                </a:solidFill>
                <a:latin typeface="Times New Roman" panose="02020603050405020304" pitchFamily="18" charset="0"/>
                <a:cs typeface="Times New Roman" panose="02020603050405020304" pitchFamily="18" charset="0"/>
              </a:rPr>
              <a:t>Presented By: </a:t>
            </a:r>
          </a:p>
          <a:p>
            <a:r>
              <a:rPr lang="en-IN" sz="7200" dirty="0">
                <a:solidFill>
                  <a:srgbClr val="002060"/>
                </a:solidFill>
                <a:latin typeface="Times New Roman" panose="02020603050405020304" pitchFamily="18" charset="0"/>
                <a:cs typeface="Times New Roman" panose="02020603050405020304" pitchFamily="18" charset="0"/>
              </a:rPr>
              <a:t>Vinit Padia</a:t>
            </a:r>
          </a:p>
          <a:p>
            <a:endParaRPr lang="en-IN" sz="7200" dirty="0">
              <a:solidFill>
                <a:srgbClr val="002060"/>
              </a:solidFill>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3ACCCC80-376A-6ED5-CDC3-7F1E2614F7B7}"/>
              </a:ext>
            </a:extLst>
          </p:cNvPr>
          <p:cNvGrpSpPr/>
          <p:nvPr/>
        </p:nvGrpSpPr>
        <p:grpSpPr>
          <a:xfrm>
            <a:off x="4637314" y="25371103"/>
            <a:ext cx="8842208" cy="2917330"/>
            <a:chOff x="38811262" y="2632976"/>
            <a:chExt cx="4347400" cy="1434347"/>
          </a:xfrm>
        </p:grpSpPr>
        <p:pic>
          <p:nvPicPr>
            <p:cNvPr id="3" name="Picture 2" descr="Icon&#10;&#10;Description automatically generated">
              <a:extLst>
                <a:ext uri="{FF2B5EF4-FFF2-40B4-BE49-F238E27FC236}">
                  <a16:creationId xmlns:a16="http://schemas.microsoft.com/office/drawing/2014/main" id="{ACA873D7-4507-8958-F9A4-DE85FFF01C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08662" y="2632976"/>
              <a:ext cx="1350000" cy="1350000"/>
            </a:xfrm>
            <a:prstGeom prst="rect">
              <a:avLst/>
            </a:prstGeom>
          </p:spPr>
        </p:pic>
        <p:pic>
          <p:nvPicPr>
            <p:cNvPr id="4" name="Picture 3" descr="Icon&#10;&#10;Description automatically generated">
              <a:extLst>
                <a:ext uri="{FF2B5EF4-FFF2-40B4-BE49-F238E27FC236}">
                  <a16:creationId xmlns:a16="http://schemas.microsoft.com/office/drawing/2014/main" id="{A6AD1D97-1A42-315A-45FA-EF88D55D9D5E}"/>
                </a:ext>
              </a:extLst>
            </p:cNvPr>
            <p:cNvPicPr>
              <a:picLocks/>
            </p:cNvPicPr>
            <p:nvPr/>
          </p:nvPicPr>
          <p:blipFill rotWithShape="1">
            <a:blip r:embed="rId3" cstate="print">
              <a:extLst>
                <a:ext uri="{28A0092B-C50C-407E-A947-70E740481C1C}">
                  <a14:useLocalDpi xmlns:a14="http://schemas.microsoft.com/office/drawing/2010/main" val="0"/>
                </a:ext>
              </a:extLst>
            </a:blip>
            <a:srcRect l="9485" t="4137" r="9561" b="-4137"/>
            <a:stretch/>
          </p:blipFill>
          <p:spPr>
            <a:xfrm>
              <a:off x="40233600" y="2686364"/>
              <a:ext cx="1552377" cy="1350000"/>
            </a:xfrm>
            <a:prstGeom prst="rect">
              <a:avLst/>
            </a:prstGeom>
          </p:spPr>
        </p:pic>
        <p:pic>
          <p:nvPicPr>
            <p:cNvPr id="5" name="Picture 4" descr="A picture containing text, first-aid kit, clipart&#10;&#10;Description automatically generated">
              <a:extLst>
                <a:ext uri="{FF2B5EF4-FFF2-40B4-BE49-F238E27FC236}">
                  <a16:creationId xmlns:a16="http://schemas.microsoft.com/office/drawing/2014/main" id="{C5301ED6-AD6B-30CC-DD6C-810C4A7EA644}"/>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811262" y="2717323"/>
              <a:ext cx="1350000" cy="1350000"/>
            </a:xfrm>
            <a:prstGeom prst="rect">
              <a:avLst/>
            </a:prstGeom>
          </p:spPr>
        </p:pic>
      </p:grpSp>
    </p:spTree>
    <p:extLst>
      <p:ext uri="{BB962C8B-B14F-4D97-AF65-F5344CB8AC3E}">
        <p14:creationId xmlns:p14="http://schemas.microsoft.com/office/powerpoint/2010/main" val="229519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Intra-Regional Trips</a:t>
            </a:r>
          </a:p>
        </p:txBody>
      </p:sp>
      <p:sp>
        <p:nvSpPr>
          <p:cNvPr id="4" name="TextBox 3">
            <a:extLst>
              <a:ext uri="{FF2B5EF4-FFF2-40B4-BE49-F238E27FC236}">
                <a16:creationId xmlns:a16="http://schemas.microsoft.com/office/drawing/2014/main" id="{61869EAA-463A-ABAD-B934-51187F43EBA3}"/>
              </a:ext>
            </a:extLst>
          </p:cNvPr>
          <p:cNvSpPr txBox="1"/>
          <p:nvPr/>
        </p:nvSpPr>
        <p:spPr>
          <a:xfrm>
            <a:off x="3396343" y="8595118"/>
            <a:ext cx="35400343" cy="12280285"/>
          </a:xfrm>
          <a:prstGeom prst="rect">
            <a:avLst/>
          </a:prstGeom>
          <a:noFill/>
        </p:spPr>
        <p:txBody>
          <a:bodyPr wrap="square" rtlCol="0">
            <a:spAutoFit/>
          </a:bodyPr>
          <a:lstStyle/>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To determine the regions in which the community bussing services can be introduced, it was crucial to identify the FSAs with the highest intra-region trip count.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For this purpose, we considered the top 20 busiest Origin FSAs and filtered the trips having the same Origin and Destination FSAs.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Thus, we identified the Top 10 FSAs having highest Intra-region trips.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In order to understand the demand for the ATS services in these FSAs, daily intra-region trip count was calculated for the Top 10 FSAs.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206120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Intra-Regional Trips</a:t>
            </a:r>
          </a:p>
        </p:txBody>
      </p:sp>
      <p:pic>
        <p:nvPicPr>
          <p:cNvPr id="6" name="Picture 5" descr="Diagram&#10;&#10;Description automatically generated">
            <a:extLst>
              <a:ext uri="{FF2B5EF4-FFF2-40B4-BE49-F238E27FC236}">
                <a16:creationId xmlns:a16="http://schemas.microsoft.com/office/drawing/2014/main" id="{692A9A21-45C4-D565-454B-EA3AE9328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8483" y="8890554"/>
            <a:ext cx="23578457" cy="16158049"/>
          </a:xfrm>
          <a:prstGeom prst="rect">
            <a:avLst/>
          </a:prstGeom>
          <a:ln w="19050">
            <a:solidFill>
              <a:schemeClr val="tx1"/>
            </a:solidFill>
          </a:ln>
        </p:spPr>
      </p:pic>
      <p:pic>
        <p:nvPicPr>
          <p:cNvPr id="3" name="Picture 2">
            <a:extLst>
              <a:ext uri="{FF2B5EF4-FFF2-40B4-BE49-F238E27FC236}">
                <a16:creationId xmlns:a16="http://schemas.microsoft.com/office/drawing/2014/main" id="{6DC943D3-1FDA-6658-5CCB-66254BA247A6}"/>
              </a:ext>
            </a:extLst>
          </p:cNvPr>
          <p:cNvPicPr>
            <a:picLocks noChangeAspect="1"/>
          </p:cNvPicPr>
          <p:nvPr/>
        </p:nvPicPr>
        <p:blipFill>
          <a:blip r:embed="rId3"/>
          <a:stretch>
            <a:fillRect/>
          </a:stretch>
        </p:blipFill>
        <p:spPr>
          <a:xfrm>
            <a:off x="3396343" y="8890554"/>
            <a:ext cx="10918710" cy="15740478"/>
          </a:xfrm>
          <a:prstGeom prst="rect">
            <a:avLst/>
          </a:prstGeom>
        </p:spPr>
      </p:pic>
      <p:sp>
        <p:nvSpPr>
          <p:cNvPr id="4" name="TextBox 3">
            <a:extLst>
              <a:ext uri="{FF2B5EF4-FFF2-40B4-BE49-F238E27FC236}">
                <a16:creationId xmlns:a16="http://schemas.microsoft.com/office/drawing/2014/main" id="{C4D92F90-D146-5DF2-6B9A-AD59849486E1}"/>
              </a:ext>
            </a:extLst>
          </p:cNvPr>
          <p:cNvSpPr txBox="1"/>
          <p:nvPr/>
        </p:nvSpPr>
        <p:spPr>
          <a:xfrm>
            <a:off x="3396343" y="25754895"/>
            <a:ext cx="38020597" cy="4524315"/>
          </a:xfrm>
          <a:prstGeom prst="rect">
            <a:avLst/>
          </a:prstGeom>
          <a:noFill/>
        </p:spPr>
        <p:txBody>
          <a:bodyPr wrap="square" rtlCol="0">
            <a:spAutoFit/>
          </a:bodyPr>
          <a:lstStyle/>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The Table indicates the Top 10 Origin FSAs along with the Total Intra-Region trips and the Daily Trips in these Top 10 regions.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The Top 10 Origin FSAs are represented in the Heat Map on the right. </a:t>
            </a:r>
          </a:p>
        </p:txBody>
      </p:sp>
    </p:spTree>
    <p:extLst>
      <p:ext uri="{BB962C8B-B14F-4D97-AF65-F5344CB8AC3E}">
        <p14:creationId xmlns:p14="http://schemas.microsoft.com/office/powerpoint/2010/main" val="120858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Cluster Analysis</a:t>
            </a:r>
          </a:p>
        </p:txBody>
      </p:sp>
      <p:pic>
        <p:nvPicPr>
          <p:cNvPr id="4" name="Picture 3" descr="Shape&#10;&#10;Description automatically generated with medium confidence">
            <a:extLst>
              <a:ext uri="{FF2B5EF4-FFF2-40B4-BE49-F238E27FC236}">
                <a16:creationId xmlns:a16="http://schemas.microsoft.com/office/drawing/2014/main" id="{FE1A1504-16A7-1F1A-29A4-063B7A7E9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915" y="9054232"/>
            <a:ext cx="18941143" cy="11007044"/>
          </a:xfrm>
          <a:prstGeom prst="rect">
            <a:avLst/>
          </a:prstGeom>
          <a:ln w="19050">
            <a:solidFill>
              <a:schemeClr val="tx1"/>
            </a:solidFill>
          </a:ln>
        </p:spPr>
      </p:pic>
      <p:pic>
        <p:nvPicPr>
          <p:cNvPr id="7" name="Picture 6" descr="Diagram&#10;&#10;Description automatically generated with low confidence">
            <a:extLst>
              <a:ext uri="{FF2B5EF4-FFF2-40B4-BE49-F238E27FC236}">
                <a16:creationId xmlns:a16="http://schemas.microsoft.com/office/drawing/2014/main" id="{65E83464-FD46-0D8E-49E7-013F15A3B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9373" y="9054232"/>
            <a:ext cx="18941143" cy="11007044"/>
          </a:xfrm>
          <a:prstGeom prst="rect">
            <a:avLst/>
          </a:prstGeom>
          <a:ln w="19050">
            <a:solidFill>
              <a:schemeClr val="tx1"/>
            </a:solidFill>
          </a:ln>
        </p:spPr>
      </p:pic>
      <p:sp>
        <p:nvSpPr>
          <p:cNvPr id="3" name="TextBox 2">
            <a:extLst>
              <a:ext uri="{FF2B5EF4-FFF2-40B4-BE49-F238E27FC236}">
                <a16:creationId xmlns:a16="http://schemas.microsoft.com/office/drawing/2014/main" id="{4622538D-B164-AF6E-1E87-50B2DED24C2B}"/>
              </a:ext>
            </a:extLst>
          </p:cNvPr>
          <p:cNvSpPr txBox="1"/>
          <p:nvPr/>
        </p:nvSpPr>
        <p:spPr>
          <a:xfrm>
            <a:off x="2579915" y="7946236"/>
            <a:ext cx="18941143" cy="1107996"/>
          </a:xfrm>
          <a:prstGeom prst="rect">
            <a:avLst/>
          </a:prstGeom>
          <a:noFill/>
        </p:spPr>
        <p:txBody>
          <a:bodyPr wrap="square" rtlCol="0">
            <a:spAutoFit/>
          </a:bodyPr>
          <a:lstStyle/>
          <a:p>
            <a:r>
              <a:rPr lang="en-IN" sz="6600" dirty="0">
                <a:solidFill>
                  <a:srgbClr val="002060"/>
                </a:solidFill>
                <a:latin typeface="+mj-lt"/>
                <a:cs typeface="Times New Roman" panose="02020603050405020304" pitchFamily="18" charset="0"/>
              </a:rPr>
              <a:t>Cluster 1</a:t>
            </a:r>
          </a:p>
        </p:txBody>
      </p:sp>
      <p:sp>
        <p:nvSpPr>
          <p:cNvPr id="5" name="TextBox 4">
            <a:extLst>
              <a:ext uri="{FF2B5EF4-FFF2-40B4-BE49-F238E27FC236}">
                <a16:creationId xmlns:a16="http://schemas.microsoft.com/office/drawing/2014/main" id="{827A6BC0-209E-131E-198B-6C1672C549E3}"/>
              </a:ext>
            </a:extLst>
          </p:cNvPr>
          <p:cNvSpPr txBox="1"/>
          <p:nvPr/>
        </p:nvSpPr>
        <p:spPr>
          <a:xfrm>
            <a:off x="22713044" y="7744606"/>
            <a:ext cx="18941143" cy="1107996"/>
          </a:xfrm>
          <a:prstGeom prst="rect">
            <a:avLst/>
          </a:prstGeom>
          <a:noFill/>
        </p:spPr>
        <p:txBody>
          <a:bodyPr wrap="square" rtlCol="0">
            <a:spAutoFit/>
          </a:bodyPr>
          <a:lstStyle/>
          <a:p>
            <a:r>
              <a:rPr lang="en-IN" sz="6600" dirty="0">
                <a:solidFill>
                  <a:srgbClr val="002060"/>
                </a:solidFill>
                <a:latin typeface="+mj-lt"/>
                <a:cs typeface="Times New Roman" panose="02020603050405020304" pitchFamily="18" charset="0"/>
              </a:rPr>
              <a:t>Cluster 2</a:t>
            </a:r>
          </a:p>
        </p:txBody>
      </p:sp>
      <p:sp>
        <p:nvSpPr>
          <p:cNvPr id="8" name="TextBox 7">
            <a:extLst>
              <a:ext uri="{FF2B5EF4-FFF2-40B4-BE49-F238E27FC236}">
                <a16:creationId xmlns:a16="http://schemas.microsoft.com/office/drawing/2014/main" id="{77407DAC-5CC3-FA81-5659-F9B593572BAF}"/>
              </a:ext>
            </a:extLst>
          </p:cNvPr>
          <p:cNvSpPr txBox="1"/>
          <p:nvPr/>
        </p:nvSpPr>
        <p:spPr>
          <a:xfrm>
            <a:off x="2579915" y="20356167"/>
            <a:ext cx="18941143" cy="2308324"/>
          </a:xfrm>
          <a:prstGeom prst="rect">
            <a:avLst/>
          </a:prstGeom>
          <a:noFill/>
        </p:spPr>
        <p:txBody>
          <a:bodyPr wrap="square" rtlCol="0">
            <a:spAutoFit/>
          </a:bodyPr>
          <a:lstStyle/>
          <a:p>
            <a:pPr algn="just"/>
            <a:r>
              <a:rPr lang="en-IN" sz="7200" dirty="0">
                <a:solidFill>
                  <a:srgbClr val="002060"/>
                </a:solidFill>
                <a:latin typeface="+mj-lt"/>
                <a:cs typeface="Times New Roman" panose="02020603050405020304" pitchFamily="18" charset="0"/>
              </a:rPr>
              <a:t>For Cluster 1, L9A, L9C, L8N, L8P and L8V have been grouped together.</a:t>
            </a:r>
          </a:p>
        </p:txBody>
      </p:sp>
      <p:sp>
        <p:nvSpPr>
          <p:cNvPr id="6" name="TextBox 5">
            <a:extLst>
              <a:ext uri="{FF2B5EF4-FFF2-40B4-BE49-F238E27FC236}">
                <a16:creationId xmlns:a16="http://schemas.microsoft.com/office/drawing/2014/main" id="{0183D6D4-0DBE-66D3-5A35-0EBBF56F52DA}"/>
              </a:ext>
            </a:extLst>
          </p:cNvPr>
          <p:cNvSpPr txBox="1"/>
          <p:nvPr/>
        </p:nvSpPr>
        <p:spPr>
          <a:xfrm>
            <a:off x="22729373" y="20508567"/>
            <a:ext cx="18941143" cy="3416320"/>
          </a:xfrm>
          <a:prstGeom prst="rect">
            <a:avLst/>
          </a:prstGeom>
          <a:noFill/>
        </p:spPr>
        <p:txBody>
          <a:bodyPr wrap="square" rtlCol="0">
            <a:spAutoFit/>
          </a:bodyPr>
          <a:lstStyle/>
          <a:p>
            <a:pPr algn="just"/>
            <a:r>
              <a:rPr lang="en-IN" sz="7200" dirty="0">
                <a:solidFill>
                  <a:srgbClr val="002060"/>
                </a:solidFill>
                <a:latin typeface="+mj-lt"/>
                <a:cs typeface="Times New Roman" panose="02020603050405020304" pitchFamily="18" charset="0"/>
              </a:rPr>
              <a:t>For Cluster 2, L8E, L8G and L8K have been grouped together.</a:t>
            </a:r>
          </a:p>
          <a:p>
            <a:pPr algn="just"/>
            <a:endParaRPr lang="en-IN" sz="7200" dirty="0">
              <a:solidFill>
                <a:srgbClr val="002060"/>
              </a:solidFill>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15D59000-203E-721F-73BD-C4C97618B70D}"/>
              </a:ext>
            </a:extLst>
          </p:cNvPr>
          <p:cNvSpPr txBox="1"/>
          <p:nvPr/>
        </p:nvSpPr>
        <p:spPr>
          <a:xfrm>
            <a:off x="2579915" y="24065799"/>
            <a:ext cx="39090601" cy="2308324"/>
          </a:xfrm>
          <a:prstGeom prst="rect">
            <a:avLst/>
          </a:prstGeom>
          <a:noFill/>
        </p:spPr>
        <p:txBody>
          <a:bodyPr wrap="square" rtlCol="0">
            <a:spAutoFit/>
          </a:bodyPr>
          <a:lstStyle/>
          <a:p>
            <a:pPr algn="just"/>
            <a:r>
              <a:rPr lang="en-IN" sz="7200" dirty="0">
                <a:solidFill>
                  <a:srgbClr val="002060"/>
                </a:solidFill>
                <a:latin typeface="+mj-lt"/>
                <a:cs typeface="Times New Roman" panose="02020603050405020304" pitchFamily="18" charset="0"/>
              </a:rPr>
              <a:t>Based on the fewer number of daily intra-region trips in these FSAs, it was decided to form two Clusters based on the proximity of the FSAs. </a:t>
            </a:r>
          </a:p>
        </p:txBody>
      </p:sp>
    </p:spTree>
    <p:extLst>
      <p:ext uri="{BB962C8B-B14F-4D97-AF65-F5344CB8AC3E}">
        <p14:creationId xmlns:p14="http://schemas.microsoft.com/office/powerpoint/2010/main" val="9349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Cluster Analysis</a:t>
            </a:r>
          </a:p>
        </p:txBody>
      </p:sp>
      <p:sp>
        <p:nvSpPr>
          <p:cNvPr id="3" name="TextBox 2">
            <a:extLst>
              <a:ext uri="{FF2B5EF4-FFF2-40B4-BE49-F238E27FC236}">
                <a16:creationId xmlns:a16="http://schemas.microsoft.com/office/drawing/2014/main" id="{65970256-2753-4E93-DABA-71C9616E2493}"/>
              </a:ext>
            </a:extLst>
          </p:cNvPr>
          <p:cNvSpPr txBox="1"/>
          <p:nvPr/>
        </p:nvSpPr>
        <p:spPr>
          <a:xfrm>
            <a:off x="3396343" y="8686800"/>
            <a:ext cx="38451418" cy="15604272"/>
          </a:xfrm>
          <a:prstGeom prst="rect">
            <a:avLst/>
          </a:prstGeom>
          <a:noFill/>
        </p:spPr>
        <p:txBody>
          <a:bodyPr wrap="square" rtlCol="0">
            <a:spAutoFit/>
          </a:bodyPr>
          <a:lstStyle/>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In order to justify the introduction of a potential community bussing service within the Cluster, it was crucial to identify the average trip duration within the cluster.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The average Trip duration within the Cluster was computed by calculating the trip duration of each FSA amongst other FSAs within the same cluster.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Based on the above, the average trip durations for Cluster 1 and Cluster 2 were found to be reasonable to recommend the community bussing services within these clusters.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To further support the recommendation, the 2019 dataset showed similar busiest FSAs. However, the daily intra-region trip count for 2019 was almost twice as that of 2022. This can be primarily accounted on Pre &amp; Post COVID times.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algn="just"/>
            <a:endParaRPr lang="en-IN" sz="7200" dirty="0">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377424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Cluster 1 Analysis</a:t>
            </a:r>
          </a:p>
        </p:txBody>
      </p:sp>
      <p:pic>
        <p:nvPicPr>
          <p:cNvPr id="9" name="Picture 8" descr="Chart, bar chart&#10;&#10;Description automatically generated">
            <a:extLst>
              <a:ext uri="{FF2B5EF4-FFF2-40B4-BE49-F238E27FC236}">
                <a16:creationId xmlns:a16="http://schemas.microsoft.com/office/drawing/2014/main" id="{680BA17F-4065-1B27-EC74-1E37458F5F3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395829" y="8442212"/>
            <a:ext cx="25538400" cy="16192800"/>
          </a:xfrm>
          <a:prstGeom prst="rect">
            <a:avLst/>
          </a:prstGeom>
          <a:ln w="19050">
            <a:solidFill>
              <a:schemeClr val="tx1"/>
            </a:solidFill>
          </a:ln>
        </p:spPr>
      </p:pic>
      <p:pic>
        <p:nvPicPr>
          <p:cNvPr id="14" name="Picture 13">
            <a:extLst>
              <a:ext uri="{FF2B5EF4-FFF2-40B4-BE49-F238E27FC236}">
                <a16:creationId xmlns:a16="http://schemas.microsoft.com/office/drawing/2014/main" id="{D42978DF-DEFB-4B57-CAFC-129324388AB9}"/>
              </a:ext>
            </a:extLst>
          </p:cNvPr>
          <p:cNvPicPr>
            <a:picLocks noChangeAspect="1"/>
          </p:cNvPicPr>
          <p:nvPr/>
        </p:nvPicPr>
        <p:blipFill>
          <a:blip r:embed="rId3"/>
          <a:stretch>
            <a:fillRect/>
          </a:stretch>
        </p:blipFill>
        <p:spPr>
          <a:xfrm>
            <a:off x="31547315" y="11745396"/>
            <a:ext cx="7656676" cy="9427608"/>
          </a:xfrm>
          <a:prstGeom prst="rect">
            <a:avLst/>
          </a:prstGeom>
        </p:spPr>
      </p:pic>
      <p:sp>
        <p:nvSpPr>
          <p:cNvPr id="3" name="TextBox 2">
            <a:extLst>
              <a:ext uri="{FF2B5EF4-FFF2-40B4-BE49-F238E27FC236}">
                <a16:creationId xmlns:a16="http://schemas.microsoft.com/office/drawing/2014/main" id="{65970256-2753-4E93-DABA-71C9616E2493}"/>
              </a:ext>
            </a:extLst>
          </p:cNvPr>
          <p:cNvSpPr txBox="1"/>
          <p:nvPr/>
        </p:nvSpPr>
        <p:spPr>
          <a:xfrm>
            <a:off x="3395830" y="25514579"/>
            <a:ext cx="38451418" cy="1200329"/>
          </a:xfrm>
          <a:prstGeom prst="rect">
            <a:avLst/>
          </a:prstGeom>
          <a:noFill/>
        </p:spPr>
        <p:txBody>
          <a:bodyPr wrap="square" rtlCol="0">
            <a:spAutoFit/>
          </a:bodyPr>
          <a:lstStyle/>
          <a:p>
            <a:pPr algn="just"/>
            <a:r>
              <a:rPr lang="en-IN" sz="7200" dirty="0">
                <a:solidFill>
                  <a:srgbClr val="002060"/>
                </a:solidFill>
                <a:latin typeface="+mj-lt"/>
                <a:cs typeface="Times New Roman" panose="02020603050405020304" pitchFamily="18" charset="0"/>
              </a:rPr>
              <a:t>The average trip duration within Cluster 1 was found to be 21 minutes. </a:t>
            </a:r>
          </a:p>
        </p:txBody>
      </p:sp>
    </p:spTree>
    <p:extLst>
      <p:ext uri="{BB962C8B-B14F-4D97-AF65-F5344CB8AC3E}">
        <p14:creationId xmlns:p14="http://schemas.microsoft.com/office/powerpoint/2010/main" val="89373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Cluster 2 Analysis</a:t>
            </a:r>
          </a:p>
        </p:txBody>
      </p:sp>
      <p:pic>
        <p:nvPicPr>
          <p:cNvPr id="4" name="Picture 3" descr="Chart, bar chart&#10;&#10;Description automatically generated">
            <a:extLst>
              <a:ext uri="{FF2B5EF4-FFF2-40B4-BE49-F238E27FC236}">
                <a16:creationId xmlns:a16="http://schemas.microsoft.com/office/drawing/2014/main" id="{1D5891FA-AA44-BE92-7741-5D1385C6A36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395829" y="8606118"/>
            <a:ext cx="23175559" cy="15012032"/>
          </a:xfrm>
          <a:prstGeom prst="rect">
            <a:avLst/>
          </a:prstGeom>
          <a:ln w="19050">
            <a:solidFill>
              <a:schemeClr val="tx1"/>
            </a:solidFill>
          </a:ln>
        </p:spPr>
      </p:pic>
      <p:pic>
        <p:nvPicPr>
          <p:cNvPr id="5" name="Picture 4">
            <a:extLst>
              <a:ext uri="{FF2B5EF4-FFF2-40B4-BE49-F238E27FC236}">
                <a16:creationId xmlns:a16="http://schemas.microsoft.com/office/drawing/2014/main" id="{D9530619-7DF6-C95F-A4E8-BBA50AE5B7F1}"/>
              </a:ext>
            </a:extLst>
          </p:cNvPr>
          <p:cNvPicPr>
            <a:picLocks/>
          </p:cNvPicPr>
          <p:nvPr/>
        </p:nvPicPr>
        <p:blipFill>
          <a:blip r:embed="rId3"/>
          <a:stretch>
            <a:fillRect/>
          </a:stretch>
        </p:blipFill>
        <p:spPr>
          <a:xfrm>
            <a:off x="30410878" y="11745000"/>
            <a:ext cx="7297200" cy="9428400"/>
          </a:xfrm>
          <a:prstGeom prst="rect">
            <a:avLst/>
          </a:prstGeom>
        </p:spPr>
      </p:pic>
      <p:sp>
        <p:nvSpPr>
          <p:cNvPr id="3" name="TextBox 2">
            <a:extLst>
              <a:ext uri="{FF2B5EF4-FFF2-40B4-BE49-F238E27FC236}">
                <a16:creationId xmlns:a16="http://schemas.microsoft.com/office/drawing/2014/main" id="{F290CEBF-6DA7-A5DF-BB24-92F46A87E469}"/>
              </a:ext>
            </a:extLst>
          </p:cNvPr>
          <p:cNvSpPr txBox="1"/>
          <p:nvPr/>
        </p:nvSpPr>
        <p:spPr>
          <a:xfrm>
            <a:off x="3396343" y="25479746"/>
            <a:ext cx="38451418" cy="1200329"/>
          </a:xfrm>
          <a:prstGeom prst="rect">
            <a:avLst/>
          </a:prstGeom>
          <a:noFill/>
        </p:spPr>
        <p:txBody>
          <a:bodyPr wrap="square" rtlCol="0">
            <a:spAutoFit/>
          </a:bodyPr>
          <a:lstStyle/>
          <a:p>
            <a:pPr algn="just"/>
            <a:r>
              <a:rPr lang="en-IN" sz="7200" dirty="0">
                <a:solidFill>
                  <a:srgbClr val="002060"/>
                </a:solidFill>
                <a:latin typeface="+mj-lt"/>
                <a:cs typeface="Times New Roman" panose="02020603050405020304" pitchFamily="18" charset="0"/>
              </a:rPr>
              <a:t>The average trip duration within Cluster 2 was found to be 21.3 minutes. </a:t>
            </a:r>
          </a:p>
        </p:txBody>
      </p:sp>
    </p:spTree>
    <p:extLst>
      <p:ext uri="{BB962C8B-B14F-4D97-AF65-F5344CB8AC3E}">
        <p14:creationId xmlns:p14="http://schemas.microsoft.com/office/powerpoint/2010/main" val="120014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2" y="5911763"/>
            <a:ext cx="26832953"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Cluster Analysis – Ambulatory vs Non Ambulatory</a:t>
            </a:r>
          </a:p>
        </p:txBody>
      </p:sp>
      <p:pic>
        <p:nvPicPr>
          <p:cNvPr id="4" name="Picture 3" descr="Chart&#10;&#10;Description automatically generated">
            <a:extLst>
              <a:ext uri="{FF2B5EF4-FFF2-40B4-BE49-F238E27FC236}">
                <a16:creationId xmlns:a16="http://schemas.microsoft.com/office/drawing/2014/main" id="{A0104A90-6CFD-7B19-6549-C9F7F68065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396342" y="8131631"/>
            <a:ext cx="19910957" cy="11919855"/>
          </a:xfrm>
          <a:prstGeom prst="rect">
            <a:avLst/>
          </a:prstGeom>
          <a:ln w="19050">
            <a:solidFill>
              <a:schemeClr val="tx1"/>
            </a:solidFill>
          </a:ln>
        </p:spPr>
      </p:pic>
      <p:pic>
        <p:nvPicPr>
          <p:cNvPr id="6" name="Picture 5" descr="Chart, timeline&#10;&#10;Description automatically generated">
            <a:extLst>
              <a:ext uri="{FF2B5EF4-FFF2-40B4-BE49-F238E27FC236}">
                <a16:creationId xmlns:a16="http://schemas.microsoft.com/office/drawing/2014/main" id="{072315A3-5928-139D-D29C-481DA555A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342" y="20503331"/>
            <a:ext cx="29889829" cy="9642638"/>
          </a:xfrm>
          <a:prstGeom prst="rect">
            <a:avLst/>
          </a:prstGeom>
          <a:ln w="19050">
            <a:solidFill>
              <a:schemeClr val="tx1"/>
            </a:solidFill>
          </a:ln>
        </p:spPr>
      </p:pic>
      <p:sp>
        <p:nvSpPr>
          <p:cNvPr id="3" name="TextBox 2">
            <a:extLst>
              <a:ext uri="{FF2B5EF4-FFF2-40B4-BE49-F238E27FC236}">
                <a16:creationId xmlns:a16="http://schemas.microsoft.com/office/drawing/2014/main" id="{F9064295-6A1A-7BA6-32DD-1FE09DCA7A6E}"/>
              </a:ext>
            </a:extLst>
          </p:cNvPr>
          <p:cNvSpPr txBox="1"/>
          <p:nvPr/>
        </p:nvSpPr>
        <p:spPr>
          <a:xfrm>
            <a:off x="24665491" y="8131631"/>
            <a:ext cx="16859027" cy="10064294"/>
          </a:xfrm>
          <a:prstGeom prst="rect">
            <a:avLst/>
          </a:prstGeom>
          <a:noFill/>
        </p:spPr>
        <p:txBody>
          <a:bodyPr wrap="square" rtlCol="0">
            <a:spAutoFit/>
          </a:bodyPr>
          <a:lstStyle/>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The Ambulatory and Non Ambulatory space type was identified for the two Clusters, and Ambulatory trips were found to be dominant. </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IN" sz="7200" dirty="0">
                <a:solidFill>
                  <a:srgbClr val="002060"/>
                </a:solidFill>
                <a:latin typeface="+mj-lt"/>
                <a:cs typeface="Times New Roman" panose="02020603050405020304" pitchFamily="18" charset="0"/>
              </a:rPr>
              <a:t>This will be significant to determine the space distribution in suggested vehicle type for the community bussing services.</a:t>
            </a:r>
          </a:p>
          <a:p>
            <a:pPr marL="857250" indent="-857250" algn="just">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7204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2" y="5911763"/>
            <a:ext cx="26832953"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Conclusion/Recommendations</a:t>
            </a:r>
          </a:p>
        </p:txBody>
      </p:sp>
      <p:sp>
        <p:nvSpPr>
          <p:cNvPr id="3" name="TextBox 2">
            <a:extLst>
              <a:ext uri="{FF2B5EF4-FFF2-40B4-BE49-F238E27FC236}">
                <a16:creationId xmlns:a16="http://schemas.microsoft.com/office/drawing/2014/main" id="{7D452E69-DABA-9E8B-569E-FB6FD007FBB8}"/>
              </a:ext>
            </a:extLst>
          </p:cNvPr>
          <p:cNvSpPr txBox="1"/>
          <p:nvPr/>
        </p:nvSpPr>
        <p:spPr>
          <a:xfrm>
            <a:off x="3396342" y="8175992"/>
            <a:ext cx="37359771" cy="1200329"/>
          </a:xfrm>
          <a:prstGeom prst="rect">
            <a:avLst/>
          </a:prstGeom>
          <a:noFill/>
        </p:spPr>
        <p:txBody>
          <a:bodyPr wrap="square" rtlCol="0">
            <a:spAutoFit/>
          </a:bodyPr>
          <a:lstStyle/>
          <a:p>
            <a:pPr marL="1143000" indent="-1143000">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p:txBody>
      </p:sp>
      <p:pic>
        <p:nvPicPr>
          <p:cNvPr id="7" name="Picture 6" descr="Chart, bar chart&#10;&#10;Description automatically generated">
            <a:extLst>
              <a:ext uri="{FF2B5EF4-FFF2-40B4-BE49-F238E27FC236}">
                <a16:creationId xmlns:a16="http://schemas.microsoft.com/office/drawing/2014/main" id="{FB09945A-8F00-EEE3-0795-B858A30DE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769" y="8241306"/>
            <a:ext cx="24296915" cy="13681208"/>
          </a:xfrm>
          <a:prstGeom prst="rect">
            <a:avLst/>
          </a:prstGeom>
          <a:ln w="19050">
            <a:solidFill>
              <a:schemeClr val="tx1"/>
            </a:solidFill>
          </a:ln>
        </p:spPr>
      </p:pic>
      <p:sp>
        <p:nvSpPr>
          <p:cNvPr id="8" name="TextBox 7">
            <a:extLst>
              <a:ext uri="{FF2B5EF4-FFF2-40B4-BE49-F238E27FC236}">
                <a16:creationId xmlns:a16="http://schemas.microsoft.com/office/drawing/2014/main" id="{6BC674B3-E7A8-8FFB-9D6B-D914DEE86FFA}"/>
              </a:ext>
            </a:extLst>
          </p:cNvPr>
          <p:cNvSpPr txBox="1"/>
          <p:nvPr/>
        </p:nvSpPr>
        <p:spPr>
          <a:xfrm>
            <a:off x="9927769" y="22131228"/>
            <a:ext cx="24296914" cy="7848302"/>
          </a:xfrm>
          <a:prstGeom prst="rect">
            <a:avLst/>
          </a:prstGeom>
          <a:noFill/>
        </p:spPr>
        <p:txBody>
          <a:bodyPr wrap="square" rtlCol="0">
            <a:spAutoFit/>
          </a:bodyPr>
          <a:lstStyle/>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The COVID-19 outbreak had a noticeable impact on the number of trips recorded in the early part of the new dataset. However, there was a gradual recovery in the Spring of 2022.</a:t>
            </a:r>
          </a:p>
          <a:p>
            <a:pPr algn="just"/>
            <a:endParaRPr lang="en-US"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The gradual rise in ridership indicates the emergence of an upward trend that is expected to continue and result in increased demand for ATS services.</a:t>
            </a:r>
          </a:p>
        </p:txBody>
      </p:sp>
    </p:spTree>
    <p:extLst>
      <p:ext uri="{BB962C8B-B14F-4D97-AF65-F5344CB8AC3E}">
        <p14:creationId xmlns:p14="http://schemas.microsoft.com/office/powerpoint/2010/main" val="80752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2" y="5911763"/>
            <a:ext cx="26832953"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Conclusion/Recommendations</a:t>
            </a:r>
          </a:p>
        </p:txBody>
      </p:sp>
      <p:sp>
        <p:nvSpPr>
          <p:cNvPr id="3" name="TextBox 2">
            <a:extLst>
              <a:ext uri="{FF2B5EF4-FFF2-40B4-BE49-F238E27FC236}">
                <a16:creationId xmlns:a16="http://schemas.microsoft.com/office/drawing/2014/main" id="{7D452E69-DABA-9E8B-569E-FB6FD007FBB8}"/>
              </a:ext>
            </a:extLst>
          </p:cNvPr>
          <p:cNvSpPr txBox="1"/>
          <p:nvPr/>
        </p:nvSpPr>
        <p:spPr>
          <a:xfrm>
            <a:off x="3396342" y="8175992"/>
            <a:ext cx="37359771" cy="1200329"/>
          </a:xfrm>
          <a:prstGeom prst="rect">
            <a:avLst/>
          </a:prstGeom>
          <a:noFill/>
        </p:spPr>
        <p:txBody>
          <a:bodyPr wrap="square" rtlCol="0">
            <a:spAutoFit/>
          </a:bodyPr>
          <a:lstStyle/>
          <a:p>
            <a:pPr marL="1143000" indent="-1143000">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6BC674B3-E7A8-8FFB-9D6B-D914DEE86FFA}"/>
              </a:ext>
            </a:extLst>
          </p:cNvPr>
          <p:cNvSpPr txBox="1"/>
          <p:nvPr/>
        </p:nvSpPr>
        <p:spPr>
          <a:xfrm>
            <a:off x="3396341" y="8175992"/>
            <a:ext cx="26832953" cy="20036254"/>
          </a:xfrm>
          <a:prstGeom prst="rect">
            <a:avLst/>
          </a:prstGeom>
          <a:noFill/>
        </p:spPr>
        <p:txBody>
          <a:bodyPr wrap="square" rtlCol="0">
            <a:spAutoFit/>
          </a:bodyPr>
          <a:lstStyle/>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According to the analysis of the Origin FSA data, the top three areas of origin have an average of 15 daily trips, which is not sufficient to justify starting a community bussing service for a single FSA.</a:t>
            </a:r>
          </a:p>
          <a:p>
            <a:pPr algn="just"/>
            <a:endParaRPr lang="en-US"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Therefore, it is recommended that the top Origin FSAs be clustered based on proximity to each other to enable the implementation of a community bussing service.</a:t>
            </a:r>
          </a:p>
          <a:p>
            <a:pPr marL="857250" indent="-857250" algn="just">
              <a:buFont typeface="Arial" panose="020B0604020202020204" pitchFamily="34" charset="0"/>
              <a:buChar char="•"/>
            </a:pPr>
            <a:endParaRPr lang="en-US"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Based on the analysis, we have identified two clusters, Cluster 1 and Cluster 2, as mentioned in the previous slides. On combining the FSA trips of the clusters, we observe that Cluster 1 has a daily count of 37 trips and Cluster 2 has a daily count of 30 trips.</a:t>
            </a:r>
          </a:p>
          <a:p>
            <a:pPr marL="857250" indent="-857250" algn="just">
              <a:buFont typeface="Arial" panose="020B0604020202020204" pitchFamily="34" charset="0"/>
              <a:buChar char="•"/>
            </a:pPr>
            <a:endParaRPr lang="en-US"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Thus, a community bussing services in these two clusters can be proposed catering not only to ATS riders but also to other members of the community. However, it should be emphasized that the stops for the community bussing will be selected </a:t>
            </a:r>
            <a:r>
              <a:rPr lang="en-US" sz="7200" b="1" dirty="0">
                <a:solidFill>
                  <a:srgbClr val="002060"/>
                </a:solidFill>
                <a:latin typeface="+mj-lt"/>
                <a:cs typeface="Times New Roman" panose="02020603050405020304" pitchFamily="18" charset="0"/>
              </a:rPr>
              <a:t>based on the busiest postal codes for ATS</a:t>
            </a:r>
            <a:r>
              <a:rPr lang="en-US" sz="7200" dirty="0">
                <a:solidFill>
                  <a:srgbClr val="002060"/>
                </a:solidFill>
                <a:latin typeface="+mj-lt"/>
                <a:cs typeface="Times New Roman" panose="02020603050405020304" pitchFamily="18" charset="0"/>
              </a:rPr>
              <a:t>.</a:t>
            </a:r>
          </a:p>
        </p:txBody>
      </p:sp>
      <p:pic>
        <p:nvPicPr>
          <p:cNvPr id="6" name="Picture 5">
            <a:extLst>
              <a:ext uri="{FF2B5EF4-FFF2-40B4-BE49-F238E27FC236}">
                <a16:creationId xmlns:a16="http://schemas.microsoft.com/office/drawing/2014/main" id="{302B6411-453F-6099-0860-33B274BDAE85}"/>
              </a:ext>
            </a:extLst>
          </p:cNvPr>
          <p:cNvPicPr>
            <a:picLocks noChangeAspect="1"/>
          </p:cNvPicPr>
          <p:nvPr/>
        </p:nvPicPr>
        <p:blipFill>
          <a:blip r:embed="rId2"/>
          <a:stretch>
            <a:fillRect/>
          </a:stretch>
        </p:blipFill>
        <p:spPr>
          <a:xfrm>
            <a:off x="30822732" y="8175992"/>
            <a:ext cx="9339942" cy="13464516"/>
          </a:xfrm>
          <a:prstGeom prst="rect">
            <a:avLst/>
          </a:prstGeom>
        </p:spPr>
      </p:pic>
    </p:spTree>
    <p:extLst>
      <p:ext uri="{BB962C8B-B14F-4D97-AF65-F5344CB8AC3E}">
        <p14:creationId xmlns:p14="http://schemas.microsoft.com/office/powerpoint/2010/main" val="179005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2" y="5911763"/>
            <a:ext cx="26832953"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Conclusion/Recommendations</a:t>
            </a:r>
          </a:p>
        </p:txBody>
      </p:sp>
      <p:sp>
        <p:nvSpPr>
          <p:cNvPr id="3" name="TextBox 2">
            <a:extLst>
              <a:ext uri="{FF2B5EF4-FFF2-40B4-BE49-F238E27FC236}">
                <a16:creationId xmlns:a16="http://schemas.microsoft.com/office/drawing/2014/main" id="{7D452E69-DABA-9E8B-569E-FB6FD007FBB8}"/>
              </a:ext>
            </a:extLst>
          </p:cNvPr>
          <p:cNvSpPr txBox="1"/>
          <p:nvPr/>
        </p:nvSpPr>
        <p:spPr>
          <a:xfrm>
            <a:off x="3396342" y="8175992"/>
            <a:ext cx="37359771" cy="1200329"/>
          </a:xfrm>
          <a:prstGeom prst="rect">
            <a:avLst/>
          </a:prstGeom>
          <a:noFill/>
        </p:spPr>
        <p:txBody>
          <a:bodyPr wrap="square" rtlCol="0">
            <a:spAutoFit/>
          </a:bodyPr>
          <a:lstStyle/>
          <a:p>
            <a:pPr marL="1143000" indent="-1143000">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6BC674B3-E7A8-8FFB-9D6B-D914DEE86FFA}"/>
              </a:ext>
            </a:extLst>
          </p:cNvPr>
          <p:cNvSpPr txBox="1"/>
          <p:nvPr/>
        </p:nvSpPr>
        <p:spPr>
          <a:xfrm>
            <a:off x="3135089" y="23406440"/>
            <a:ext cx="37359770" cy="8956298"/>
          </a:xfrm>
          <a:prstGeom prst="rect">
            <a:avLst/>
          </a:prstGeom>
          <a:noFill/>
        </p:spPr>
        <p:txBody>
          <a:bodyPr wrap="square" rtlCol="0">
            <a:spAutoFit/>
          </a:bodyPr>
          <a:lstStyle/>
          <a:p>
            <a:pPr marL="857250" indent="-857250">
              <a:buFont typeface="Arial" panose="020B0604020202020204" pitchFamily="34" charset="0"/>
              <a:buChar char="•"/>
            </a:pPr>
            <a:r>
              <a:rPr lang="en-US" sz="7200" dirty="0">
                <a:solidFill>
                  <a:srgbClr val="002060"/>
                </a:solidFill>
                <a:latin typeface="+mj-lt"/>
                <a:cs typeface="Times New Roman" panose="02020603050405020304" pitchFamily="18" charset="0"/>
              </a:rPr>
              <a:t>Based on the 2022 dataset, it is observed that the peak hour is on the rise from 8:00 am which continues till midnight. </a:t>
            </a:r>
          </a:p>
          <a:p>
            <a:pPr marL="857250" indent="-857250">
              <a:buFont typeface="Arial" panose="020B0604020202020204" pitchFamily="34" charset="0"/>
              <a:buChar char="•"/>
            </a:pPr>
            <a:r>
              <a:rPr lang="en-US" sz="7200" dirty="0">
                <a:solidFill>
                  <a:srgbClr val="002060"/>
                </a:solidFill>
                <a:latin typeface="+mj-lt"/>
                <a:cs typeface="Times New Roman" panose="02020603050405020304" pitchFamily="18" charset="0"/>
              </a:rPr>
              <a:t>Keeping this in mind, we propose the community bus service starting at 7:00 am with the last bus departing at 11:30 pm. </a:t>
            </a:r>
          </a:p>
          <a:p>
            <a:pPr marL="857250" indent="-857250">
              <a:buFont typeface="Arial" panose="020B0604020202020204" pitchFamily="34" charset="0"/>
              <a:buChar char="•"/>
            </a:pPr>
            <a:r>
              <a:rPr lang="en-US" sz="7200" dirty="0">
                <a:solidFill>
                  <a:srgbClr val="002060"/>
                </a:solidFill>
                <a:latin typeface="+mj-lt"/>
                <a:cs typeface="Times New Roman" panose="02020603050405020304" pitchFamily="18" charset="0"/>
              </a:rPr>
              <a:t>The proposed interval for the bus services is 45 mins. This proposed interval can accommodate approximately 250 passengers daily including around 45 non ambulatory riders based on the vehicle design suggested in the next slide.</a:t>
            </a:r>
          </a:p>
          <a:p>
            <a:pPr marL="857250" indent="-857250">
              <a:buFont typeface="Arial" panose="020B0604020202020204" pitchFamily="34" charset="0"/>
              <a:buChar char="•"/>
            </a:pPr>
            <a:endParaRPr lang="en-US" sz="7200" dirty="0">
              <a:solidFill>
                <a:srgbClr val="002060"/>
              </a:solidFill>
              <a:latin typeface="+mj-lt"/>
              <a:cs typeface="Times New Roman" panose="02020603050405020304" pitchFamily="18" charset="0"/>
            </a:endParaRPr>
          </a:p>
        </p:txBody>
      </p:sp>
      <p:pic>
        <p:nvPicPr>
          <p:cNvPr id="6" name="Picture 5" descr="Chart, line chart&#10;&#10;Description automatically generated">
            <a:extLst>
              <a:ext uri="{FF2B5EF4-FFF2-40B4-BE49-F238E27FC236}">
                <a16:creationId xmlns:a16="http://schemas.microsoft.com/office/drawing/2014/main" id="{B8035947-6FCC-4D06-098A-D507EF09B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9" y="8065492"/>
            <a:ext cx="17242969" cy="14258764"/>
          </a:xfrm>
          <a:prstGeom prst="rect">
            <a:avLst/>
          </a:prstGeom>
          <a:ln w="19050">
            <a:solidFill>
              <a:schemeClr val="tx1"/>
            </a:solidFill>
          </a:ln>
        </p:spPr>
      </p:pic>
      <p:pic>
        <p:nvPicPr>
          <p:cNvPr id="9" name="Picture 8" descr="Chart, line chart&#10;&#10;Description automatically generated">
            <a:extLst>
              <a:ext uri="{FF2B5EF4-FFF2-40B4-BE49-F238E27FC236}">
                <a16:creationId xmlns:a16="http://schemas.microsoft.com/office/drawing/2014/main" id="{9098443B-46CD-AB1D-1ED8-6D7D5F1B362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3513143" y="8064656"/>
            <a:ext cx="17242970" cy="14259600"/>
          </a:xfrm>
          <a:prstGeom prst="rect">
            <a:avLst/>
          </a:prstGeom>
          <a:ln w="19050">
            <a:solidFill>
              <a:schemeClr val="tx1"/>
            </a:solidFill>
          </a:ln>
        </p:spPr>
      </p:pic>
    </p:spTree>
    <p:extLst>
      <p:ext uri="{BB962C8B-B14F-4D97-AF65-F5344CB8AC3E}">
        <p14:creationId xmlns:p14="http://schemas.microsoft.com/office/powerpoint/2010/main" val="157390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06286"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2" y="6925008"/>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Problem Statement</a:t>
            </a:r>
          </a:p>
        </p:txBody>
      </p:sp>
      <p:sp>
        <p:nvSpPr>
          <p:cNvPr id="3" name="TextBox 2">
            <a:extLst>
              <a:ext uri="{FF2B5EF4-FFF2-40B4-BE49-F238E27FC236}">
                <a16:creationId xmlns:a16="http://schemas.microsoft.com/office/drawing/2014/main" id="{5F4AF0B7-F718-F4C7-8B91-EA195B99BF01}"/>
              </a:ext>
            </a:extLst>
          </p:cNvPr>
          <p:cNvSpPr txBox="1"/>
          <p:nvPr/>
        </p:nvSpPr>
        <p:spPr>
          <a:xfrm>
            <a:off x="3396342" y="9929119"/>
            <a:ext cx="37359771" cy="14927163"/>
          </a:xfrm>
          <a:prstGeom prst="rect">
            <a:avLst/>
          </a:prstGeom>
          <a:noFill/>
        </p:spPr>
        <p:txBody>
          <a:bodyPr wrap="square" rtlCol="0">
            <a:spAutoFit/>
          </a:bodyPr>
          <a:lstStyle/>
          <a:p>
            <a:pPr algn="just"/>
            <a:r>
              <a:rPr lang="en-US" sz="7200" dirty="0">
                <a:solidFill>
                  <a:srgbClr val="002060"/>
                </a:solidFill>
                <a:latin typeface="+mj-lt"/>
                <a:cs typeface="Times New Roman" panose="02020603050405020304" pitchFamily="18" charset="0"/>
              </a:rPr>
              <a:t>This phase aims to investigate potential solutions for addressing the issue highlighted in the previously stated problem statement. The main objective is to enhance the accessibility and connectivity of the existing ATS riders in Hamilton by identifying viable alternatives, such as community bussing services, as well as facilitating their integration with any present and future transit options.</a:t>
            </a:r>
          </a:p>
          <a:p>
            <a:endParaRPr lang="en-US" sz="7200" dirty="0">
              <a:solidFill>
                <a:srgbClr val="002060"/>
              </a:solidFill>
              <a:latin typeface="+mj-lt"/>
              <a:cs typeface="Times New Roman" panose="02020603050405020304" pitchFamily="18" charset="0"/>
            </a:endParaRPr>
          </a:p>
          <a:p>
            <a:r>
              <a:rPr lang="en-US" sz="10000" u="sng" dirty="0">
                <a:solidFill>
                  <a:srgbClr val="002060"/>
                </a:solidFill>
                <a:latin typeface="+mj-lt"/>
                <a:cs typeface="Times New Roman" panose="02020603050405020304" pitchFamily="18" charset="0"/>
              </a:rPr>
              <a:t>Approach</a:t>
            </a:r>
          </a:p>
          <a:p>
            <a:endParaRPr lang="en-US" sz="7200" u="sng" dirty="0">
              <a:solidFill>
                <a:srgbClr val="002060"/>
              </a:solidFill>
              <a:latin typeface="+mj-lt"/>
              <a:cs typeface="Times New Roman" panose="02020603050405020304" pitchFamily="18" charset="0"/>
            </a:endParaRPr>
          </a:p>
          <a:p>
            <a:pPr algn="just"/>
            <a:r>
              <a:rPr lang="en-US" sz="7200" dirty="0">
                <a:solidFill>
                  <a:srgbClr val="002060"/>
                </a:solidFill>
                <a:latin typeface="+mj-lt"/>
                <a:cs typeface="Times New Roman" panose="02020603050405020304" pitchFamily="18" charset="0"/>
              </a:rPr>
              <a:t>Similar to the previous phase, a comprehensive analysis of the given dataset and the previous dataset has been conducted, revealing certain pivotal metrics. The primary focus of this phase has been on developing potential community bussing routes and solutions, based on clustering FSAs in proximity to one another.</a:t>
            </a:r>
          </a:p>
          <a:p>
            <a:endParaRPr lang="en-IN" sz="7200" dirty="0">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465190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2" y="5911763"/>
            <a:ext cx="26832953"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Conclusion/Recommendations</a:t>
            </a:r>
          </a:p>
        </p:txBody>
      </p:sp>
      <p:sp>
        <p:nvSpPr>
          <p:cNvPr id="3" name="TextBox 2">
            <a:extLst>
              <a:ext uri="{FF2B5EF4-FFF2-40B4-BE49-F238E27FC236}">
                <a16:creationId xmlns:a16="http://schemas.microsoft.com/office/drawing/2014/main" id="{7D452E69-DABA-9E8B-569E-FB6FD007FBB8}"/>
              </a:ext>
            </a:extLst>
          </p:cNvPr>
          <p:cNvSpPr txBox="1"/>
          <p:nvPr/>
        </p:nvSpPr>
        <p:spPr>
          <a:xfrm>
            <a:off x="3396342" y="8175992"/>
            <a:ext cx="37359771" cy="1200329"/>
          </a:xfrm>
          <a:prstGeom prst="rect">
            <a:avLst/>
          </a:prstGeom>
          <a:noFill/>
        </p:spPr>
        <p:txBody>
          <a:bodyPr wrap="square" rtlCol="0">
            <a:spAutoFit/>
          </a:bodyPr>
          <a:lstStyle/>
          <a:p>
            <a:pPr marL="1143000" indent="-1143000">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6BC674B3-E7A8-8FFB-9D6B-D914DEE86FFA}"/>
              </a:ext>
            </a:extLst>
          </p:cNvPr>
          <p:cNvSpPr txBox="1"/>
          <p:nvPr/>
        </p:nvSpPr>
        <p:spPr>
          <a:xfrm>
            <a:off x="3135087" y="19749558"/>
            <a:ext cx="37359770" cy="10064294"/>
          </a:xfrm>
          <a:prstGeom prst="rect">
            <a:avLst/>
          </a:prstGeom>
          <a:noFill/>
        </p:spPr>
        <p:txBody>
          <a:bodyPr wrap="square" rtlCol="0">
            <a:spAutoFit/>
          </a:bodyPr>
          <a:lstStyle/>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The model we suggest for the community bussing services is the ‘The Friendly Bus’, which is also currently being used by TTC.</a:t>
            </a: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It has a step-in floor height of only 8 inches, meaning Equal Access with no wheelchair lifts required. </a:t>
            </a: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The seating and floor plan layout of each fleet can be customized to suit individual requirements. To ensure maximum seating capacity, the paratransit bus provides nine passenger seats along with two designated positions for mobility equipment.</a:t>
            </a: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This design can easily accommodate the demand of ATS riders in the clusters as well as cater to other members of the community traveling along the same route.</a:t>
            </a:r>
          </a:p>
        </p:txBody>
      </p:sp>
      <p:pic>
        <p:nvPicPr>
          <p:cNvPr id="5" name="Picture 4" descr="A picture containing outdoor, road, building, parked&#10;&#10;Description automatically generated">
            <a:extLst>
              <a:ext uri="{FF2B5EF4-FFF2-40B4-BE49-F238E27FC236}">
                <a16:creationId xmlns:a16="http://schemas.microsoft.com/office/drawing/2014/main" id="{7AA4B48A-8C12-DE0B-C5AE-820355719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8457" y="7702650"/>
            <a:ext cx="18933030" cy="11205263"/>
          </a:xfrm>
          <a:prstGeom prst="rect">
            <a:avLst/>
          </a:prstGeom>
          <a:ln w="19050">
            <a:solidFill>
              <a:schemeClr val="tx1"/>
            </a:solidFill>
          </a:ln>
        </p:spPr>
      </p:pic>
      <p:sp>
        <p:nvSpPr>
          <p:cNvPr id="4" name="TextBox 3">
            <a:extLst>
              <a:ext uri="{FF2B5EF4-FFF2-40B4-BE49-F238E27FC236}">
                <a16:creationId xmlns:a16="http://schemas.microsoft.com/office/drawing/2014/main" id="{345B21F1-12F1-AF43-9A43-ECB83BA68455}"/>
              </a:ext>
            </a:extLst>
          </p:cNvPr>
          <p:cNvSpPr txBox="1"/>
          <p:nvPr/>
        </p:nvSpPr>
        <p:spPr>
          <a:xfrm>
            <a:off x="12348457" y="18907913"/>
            <a:ext cx="24050171" cy="487997"/>
          </a:xfrm>
          <a:prstGeom prst="rect">
            <a:avLst/>
          </a:prstGeom>
          <a:noFill/>
        </p:spPr>
        <p:txBody>
          <a:bodyPr wrap="square" rtlCol="0">
            <a:spAutoFit/>
          </a:bodyPr>
          <a:lstStyle/>
          <a:p>
            <a:r>
              <a:rPr lang="en-IN" sz="2500" b="1" i="1" dirty="0">
                <a:cs typeface="Times New Roman" panose="02020603050405020304" pitchFamily="18" charset="0"/>
              </a:rPr>
              <a:t>Source: http://www.americanbusproducts.com/friendlybus/image-library.html</a:t>
            </a:r>
          </a:p>
        </p:txBody>
      </p:sp>
    </p:spTree>
    <p:extLst>
      <p:ext uri="{BB962C8B-B14F-4D97-AF65-F5344CB8AC3E}">
        <p14:creationId xmlns:p14="http://schemas.microsoft.com/office/powerpoint/2010/main" val="2038855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660366"/>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2" y="5911763"/>
            <a:ext cx="26832953"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Conclusion/Recommendations</a:t>
            </a:r>
          </a:p>
        </p:txBody>
      </p:sp>
      <p:sp>
        <p:nvSpPr>
          <p:cNvPr id="3" name="TextBox 2">
            <a:extLst>
              <a:ext uri="{FF2B5EF4-FFF2-40B4-BE49-F238E27FC236}">
                <a16:creationId xmlns:a16="http://schemas.microsoft.com/office/drawing/2014/main" id="{7D452E69-DABA-9E8B-569E-FB6FD007FBB8}"/>
              </a:ext>
            </a:extLst>
          </p:cNvPr>
          <p:cNvSpPr txBox="1"/>
          <p:nvPr/>
        </p:nvSpPr>
        <p:spPr>
          <a:xfrm>
            <a:off x="3396342" y="8175992"/>
            <a:ext cx="37359771" cy="1200329"/>
          </a:xfrm>
          <a:prstGeom prst="rect">
            <a:avLst/>
          </a:prstGeom>
          <a:noFill/>
        </p:spPr>
        <p:txBody>
          <a:bodyPr wrap="square" rtlCol="0">
            <a:spAutoFit/>
          </a:bodyPr>
          <a:lstStyle/>
          <a:p>
            <a:pPr marL="1143000" indent="-1143000">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6BC674B3-E7A8-8FFB-9D6B-D914DEE86FFA}"/>
              </a:ext>
            </a:extLst>
          </p:cNvPr>
          <p:cNvSpPr txBox="1"/>
          <p:nvPr/>
        </p:nvSpPr>
        <p:spPr>
          <a:xfrm>
            <a:off x="2612574" y="20302156"/>
            <a:ext cx="37359770" cy="10064294"/>
          </a:xfrm>
          <a:prstGeom prst="rect">
            <a:avLst/>
          </a:prstGeom>
          <a:noFill/>
        </p:spPr>
        <p:txBody>
          <a:bodyPr wrap="square" rtlCol="0">
            <a:spAutoFit/>
          </a:bodyPr>
          <a:lstStyle/>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Based on 2022 dataset, it is observed that 58.0% of the ATS trips, fall on the upcoming LRT corridor, of which 39.1% trips originate outside the corridor but finish within the LRT Corridor, and 18.9% of the trips Originate and End within the LRT corridor. </a:t>
            </a:r>
          </a:p>
          <a:p>
            <a:pPr marL="857250" indent="-857250" algn="just">
              <a:buFont typeface="Arial" panose="020B0604020202020204" pitchFamily="34" charset="0"/>
              <a:buChar char="•"/>
            </a:pPr>
            <a:endParaRPr lang="en-US"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When compared to the 2019 dataset, it is a significant increase in the percentage of trips falling on the LRT corridor, thus, providing an opportunity to integrate more ATS riders with LRT.</a:t>
            </a:r>
          </a:p>
          <a:p>
            <a:pPr marL="857250" indent="-857250" algn="just">
              <a:buFont typeface="Arial" panose="020B0604020202020204" pitchFamily="34" charset="0"/>
              <a:buChar char="•"/>
            </a:pPr>
            <a:endParaRPr lang="en-US" sz="7200" dirty="0">
              <a:solidFill>
                <a:srgbClr val="002060"/>
              </a:solidFill>
              <a:latin typeface="+mj-lt"/>
              <a:cs typeface="Times New Roman" panose="02020603050405020304" pitchFamily="18" charset="0"/>
            </a:endParaRPr>
          </a:p>
          <a:p>
            <a:pPr marL="857250" indent="-857250" algn="just">
              <a:buFont typeface="Arial" panose="020B0604020202020204" pitchFamily="34" charset="0"/>
              <a:buChar char="•"/>
            </a:pPr>
            <a:r>
              <a:rPr lang="en-US" sz="7200" dirty="0">
                <a:solidFill>
                  <a:srgbClr val="002060"/>
                </a:solidFill>
                <a:latin typeface="+mj-lt"/>
                <a:cs typeface="Times New Roman" panose="02020603050405020304" pitchFamily="18" charset="0"/>
              </a:rPr>
              <a:t>Thus, converting maximum of these riders to the LRT can help reduce the burden on ATS in the region and allow ATS to concentrate on other high demand areas.</a:t>
            </a:r>
          </a:p>
        </p:txBody>
      </p:sp>
      <p:pic>
        <p:nvPicPr>
          <p:cNvPr id="4" name="Picture 3">
            <a:extLst>
              <a:ext uri="{FF2B5EF4-FFF2-40B4-BE49-F238E27FC236}">
                <a16:creationId xmlns:a16="http://schemas.microsoft.com/office/drawing/2014/main" id="{C07B4A59-FFC2-BC15-2557-62DC46738D37}"/>
              </a:ext>
            </a:extLst>
          </p:cNvPr>
          <p:cNvPicPr>
            <a:picLocks/>
          </p:cNvPicPr>
          <p:nvPr/>
        </p:nvPicPr>
        <p:blipFill>
          <a:blip r:embed="rId2"/>
          <a:stretch>
            <a:fillRect/>
          </a:stretch>
        </p:blipFill>
        <p:spPr>
          <a:xfrm>
            <a:off x="23551661" y="10099786"/>
            <a:ext cx="15375600" cy="8924400"/>
          </a:xfrm>
          <a:prstGeom prst="rect">
            <a:avLst/>
          </a:prstGeom>
          <a:ln w="19050">
            <a:solidFill>
              <a:schemeClr val="tx1"/>
            </a:solidFill>
          </a:ln>
        </p:spPr>
      </p:pic>
      <p:pic>
        <p:nvPicPr>
          <p:cNvPr id="6" name="Picture 5">
            <a:extLst>
              <a:ext uri="{FF2B5EF4-FFF2-40B4-BE49-F238E27FC236}">
                <a16:creationId xmlns:a16="http://schemas.microsoft.com/office/drawing/2014/main" id="{D74FF5FF-B556-0DE4-A351-E929A6B2C0B4}"/>
              </a:ext>
            </a:extLst>
          </p:cNvPr>
          <p:cNvPicPr>
            <a:picLocks noChangeAspect="1"/>
          </p:cNvPicPr>
          <p:nvPr/>
        </p:nvPicPr>
        <p:blipFill>
          <a:blip r:embed="rId3"/>
          <a:stretch>
            <a:fillRect/>
          </a:stretch>
        </p:blipFill>
        <p:spPr>
          <a:xfrm>
            <a:off x="3396342" y="10099786"/>
            <a:ext cx="15375650" cy="8924366"/>
          </a:xfrm>
          <a:prstGeom prst="rect">
            <a:avLst/>
          </a:prstGeom>
          <a:ln>
            <a:solidFill>
              <a:schemeClr val="tx1"/>
            </a:solidFill>
          </a:ln>
        </p:spPr>
      </p:pic>
      <p:sp>
        <p:nvSpPr>
          <p:cNvPr id="5" name="TextBox 4">
            <a:extLst>
              <a:ext uri="{FF2B5EF4-FFF2-40B4-BE49-F238E27FC236}">
                <a16:creationId xmlns:a16="http://schemas.microsoft.com/office/drawing/2014/main" id="{82E965E7-A0CE-AE20-CC81-5A37928F0CA3}"/>
              </a:ext>
            </a:extLst>
          </p:cNvPr>
          <p:cNvSpPr txBox="1"/>
          <p:nvPr/>
        </p:nvSpPr>
        <p:spPr>
          <a:xfrm>
            <a:off x="3331028" y="8919761"/>
            <a:ext cx="15440964" cy="1107996"/>
          </a:xfrm>
          <a:prstGeom prst="rect">
            <a:avLst/>
          </a:prstGeom>
          <a:noFill/>
        </p:spPr>
        <p:txBody>
          <a:bodyPr wrap="square" rtlCol="0">
            <a:spAutoFit/>
          </a:bodyPr>
          <a:lstStyle/>
          <a:p>
            <a:r>
              <a:rPr lang="en-IN" sz="6600" dirty="0">
                <a:solidFill>
                  <a:srgbClr val="002060"/>
                </a:solidFill>
                <a:latin typeface="+mj-lt"/>
                <a:cs typeface="Times New Roman" panose="02020603050405020304" pitchFamily="18" charset="0"/>
              </a:rPr>
              <a:t>2019 Dataset</a:t>
            </a:r>
          </a:p>
        </p:txBody>
      </p:sp>
      <p:sp>
        <p:nvSpPr>
          <p:cNvPr id="7" name="TextBox 6">
            <a:extLst>
              <a:ext uri="{FF2B5EF4-FFF2-40B4-BE49-F238E27FC236}">
                <a16:creationId xmlns:a16="http://schemas.microsoft.com/office/drawing/2014/main" id="{CB858B18-84EB-F360-0E43-8FA3C5B5A7CA}"/>
              </a:ext>
            </a:extLst>
          </p:cNvPr>
          <p:cNvSpPr txBox="1"/>
          <p:nvPr/>
        </p:nvSpPr>
        <p:spPr>
          <a:xfrm>
            <a:off x="23486297" y="8991790"/>
            <a:ext cx="15440964" cy="1107996"/>
          </a:xfrm>
          <a:prstGeom prst="rect">
            <a:avLst/>
          </a:prstGeom>
          <a:noFill/>
        </p:spPr>
        <p:txBody>
          <a:bodyPr wrap="square" rtlCol="0">
            <a:spAutoFit/>
          </a:bodyPr>
          <a:lstStyle/>
          <a:p>
            <a:r>
              <a:rPr lang="en-IN" sz="6600" dirty="0">
                <a:solidFill>
                  <a:srgbClr val="002060"/>
                </a:solidFill>
                <a:latin typeface="+mj-lt"/>
                <a:cs typeface="Times New Roman" panose="02020603050405020304" pitchFamily="18" charset="0"/>
              </a:rPr>
              <a:t>2022 Dataset</a:t>
            </a:r>
          </a:p>
        </p:txBody>
      </p:sp>
    </p:spTree>
    <p:extLst>
      <p:ext uri="{BB962C8B-B14F-4D97-AF65-F5344CB8AC3E}">
        <p14:creationId xmlns:p14="http://schemas.microsoft.com/office/powerpoint/2010/main" val="467955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06286"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A1200E6-FD7E-1B16-1FDD-AC21F0963CA1}"/>
              </a:ext>
            </a:extLst>
          </p:cNvPr>
          <p:cNvSpPr txBox="1"/>
          <p:nvPr/>
        </p:nvSpPr>
        <p:spPr>
          <a:xfrm>
            <a:off x="4702628" y="16459200"/>
            <a:ext cx="34485943" cy="3170099"/>
          </a:xfrm>
          <a:prstGeom prst="rect">
            <a:avLst/>
          </a:prstGeom>
          <a:noFill/>
        </p:spPr>
        <p:txBody>
          <a:bodyPr wrap="square" rtlCol="0">
            <a:spAutoFit/>
          </a:bodyPr>
          <a:lstStyle/>
          <a:p>
            <a:pPr algn="ctr"/>
            <a:r>
              <a:rPr lang="en-IN" sz="20000" b="1" dirty="0">
                <a:solidFill>
                  <a:srgbClr val="002060"/>
                </a:solidFill>
                <a:latin typeface="Times New Roman" panose="02020603050405020304" pitchFamily="18" charset="0"/>
                <a:cs typeface="Times New Roman" panose="02020603050405020304" pitchFamily="18" charset="0"/>
              </a:rPr>
              <a:t>THANK YOU</a:t>
            </a:r>
            <a:endParaRPr lang="en-IN"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04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06286"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6727371"/>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Data Background</a:t>
            </a:r>
          </a:p>
        </p:txBody>
      </p:sp>
      <p:sp>
        <p:nvSpPr>
          <p:cNvPr id="3" name="TextBox 2">
            <a:extLst>
              <a:ext uri="{FF2B5EF4-FFF2-40B4-BE49-F238E27FC236}">
                <a16:creationId xmlns:a16="http://schemas.microsoft.com/office/drawing/2014/main" id="{5F4AF0B7-F718-F4C7-8B91-EA195B99BF01}"/>
              </a:ext>
            </a:extLst>
          </p:cNvPr>
          <p:cNvSpPr txBox="1"/>
          <p:nvPr/>
        </p:nvSpPr>
        <p:spPr>
          <a:xfrm>
            <a:off x="3396342" y="9646289"/>
            <a:ext cx="37359771" cy="6740307"/>
          </a:xfrm>
          <a:prstGeom prst="rect">
            <a:avLst/>
          </a:prstGeom>
          <a:noFill/>
        </p:spPr>
        <p:txBody>
          <a:bodyPr wrap="square" rtlCol="0">
            <a:spAutoFit/>
          </a:bodyPr>
          <a:lstStyle/>
          <a:p>
            <a:pPr algn="just"/>
            <a:r>
              <a:rPr lang="en-US" sz="7200" dirty="0">
                <a:solidFill>
                  <a:srgbClr val="002060"/>
                </a:solidFill>
                <a:latin typeface="+mj-lt"/>
                <a:cs typeface="Times New Roman" panose="02020603050405020304" pitchFamily="18" charset="0"/>
              </a:rPr>
              <a:t>The dataset under consideration is composed of approximately half a million ATS records of 2022. This dataset was cross-referenced with the 2019 dataset to understand the change in the ridership patterns. The purpose of the Phase 2 analysis is to assess the feasibility of utilizing community buses to complement ATS services. ATS is investigating potential solutions to enhance connectivity with existing public transportation options. The analysis aims to address various questions that would assist in achieving these objectives.</a:t>
            </a:r>
            <a:endParaRPr lang="en-IN" sz="7200" dirty="0">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279268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06286"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6727371"/>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Methodology</a:t>
            </a:r>
          </a:p>
        </p:txBody>
      </p:sp>
      <p:sp>
        <p:nvSpPr>
          <p:cNvPr id="3" name="TextBox 2">
            <a:extLst>
              <a:ext uri="{FF2B5EF4-FFF2-40B4-BE49-F238E27FC236}">
                <a16:creationId xmlns:a16="http://schemas.microsoft.com/office/drawing/2014/main" id="{5F4AF0B7-F718-F4C7-8B91-EA195B99BF01}"/>
              </a:ext>
            </a:extLst>
          </p:cNvPr>
          <p:cNvSpPr txBox="1"/>
          <p:nvPr/>
        </p:nvSpPr>
        <p:spPr>
          <a:xfrm>
            <a:off x="3396342" y="9430690"/>
            <a:ext cx="37359771" cy="7848302"/>
          </a:xfrm>
          <a:prstGeom prst="rect">
            <a:avLst/>
          </a:prstGeom>
          <a:noFill/>
        </p:spPr>
        <p:txBody>
          <a:bodyPr wrap="square" rtlCol="0">
            <a:spAutoFit/>
          </a:bodyPr>
          <a:lstStyle/>
          <a:p>
            <a:pPr algn="just"/>
            <a:r>
              <a:rPr lang="en-US" sz="7200" dirty="0">
                <a:solidFill>
                  <a:srgbClr val="002060"/>
                </a:solidFill>
                <a:latin typeface="+mj-lt"/>
                <a:cs typeface="Times New Roman" panose="02020603050405020304" pitchFamily="18" charset="0"/>
              </a:rPr>
              <a:t>Prior to conducting a detailed analysis of the given dataset to investigate key metrics, a comprehensive rundown was carried out. This involved addressing the following tasks:</a:t>
            </a:r>
          </a:p>
          <a:p>
            <a:pPr algn="just"/>
            <a:endParaRPr lang="en-US" sz="7200" dirty="0">
              <a:solidFill>
                <a:srgbClr val="002060"/>
              </a:solidFill>
              <a:latin typeface="+mj-lt"/>
              <a:cs typeface="Times New Roman" panose="02020603050405020304" pitchFamily="18" charset="0"/>
            </a:endParaRPr>
          </a:p>
          <a:p>
            <a:pPr marL="1143000" indent="-1143000" algn="just">
              <a:buFont typeface="Arial" panose="020B0604020202020204" pitchFamily="34" charset="0"/>
              <a:buChar char="•"/>
            </a:pPr>
            <a:r>
              <a:rPr lang="en-US" sz="7200" dirty="0">
                <a:solidFill>
                  <a:srgbClr val="002060"/>
                </a:solidFill>
                <a:latin typeface="+mj-lt"/>
                <a:cs typeface="Times New Roman" panose="02020603050405020304" pitchFamily="18" charset="0"/>
              </a:rPr>
              <a:t>Removal of Duplicate &amp; Null Values</a:t>
            </a:r>
          </a:p>
          <a:p>
            <a:pPr marL="1143000" indent="-1143000" algn="just">
              <a:buFont typeface="Arial" panose="020B0604020202020204" pitchFamily="34" charset="0"/>
              <a:buChar char="•"/>
            </a:pPr>
            <a:r>
              <a:rPr lang="en-US" sz="7200" dirty="0">
                <a:solidFill>
                  <a:srgbClr val="002060"/>
                </a:solidFill>
                <a:latin typeface="+mj-lt"/>
                <a:cs typeface="Times New Roman" panose="02020603050405020304" pitchFamily="18" charset="0"/>
              </a:rPr>
              <a:t>Unified Date &amp; Time Format</a:t>
            </a:r>
          </a:p>
          <a:p>
            <a:pPr marL="1143000" indent="-1143000" algn="just">
              <a:buFont typeface="Arial" panose="020B0604020202020204" pitchFamily="34" charset="0"/>
              <a:buChar char="•"/>
            </a:pPr>
            <a:r>
              <a:rPr lang="en-US" sz="7200" dirty="0">
                <a:solidFill>
                  <a:srgbClr val="002060"/>
                </a:solidFill>
                <a:latin typeface="+mj-lt"/>
                <a:cs typeface="Times New Roman" panose="02020603050405020304" pitchFamily="18" charset="0"/>
              </a:rPr>
              <a:t>Unified Postal Code Formats</a:t>
            </a:r>
          </a:p>
          <a:p>
            <a:pPr marL="1143000" indent="-1143000" algn="just">
              <a:buFont typeface="Arial" panose="020B0604020202020204" pitchFamily="34" charset="0"/>
              <a:buChar char="•"/>
            </a:pPr>
            <a:r>
              <a:rPr lang="en-US" sz="7200" dirty="0">
                <a:solidFill>
                  <a:srgbClr val="002060"/>
                </a:solidFill>
                <a:latin typeface="+mj-lt"/>
                <a:cs typeface="Times New Roman" panose="02020603050405020304" pitchFamily="18" charset="0"/>
              </a:rPr>
              <a:t>Introduction of Calculated Fields</a:t>
            </a:r>
          </a:p>
        </p:txBody>
      </p:sp>
    </p:spTree>
    <p:extLst>
      <p:ext uri="{BB962C8B-B14F-4D97-AF65-F5344CB8AC3E}">
        <p14:creationId xmlns:p14="http://schemas.microsoft.com/office/powerpoint/2010/main" val="57662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Trips by Time</a:t>
            </a:r>
          </a:p>
        </p:txBody>
      </p:sp>
      <p:pic>
        <p:nvPicPr>
          <p:cNvPr id="4" name="Picture 3" descr="Chart, line chart&#10;&#10;Description automatically generated">
            <a:extLst>
              <a:ext uri="{FF2B5EF4-FFF2-40B4-BE49-F238E27FC236}">
                <a16:creationId xmlns:a16="http://schemas.microsoft.com/office/drawing/2014/main" id="{DD8C4717-6D28-9C21-E991-094DEE3C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5314" y="8615372"/>
            <a:ext cx="17569543" cy="12660903"/>
          </a:xfrm>
          <a:prstGeom prst="rect">
            <a:avLst/>
          </a:prstGeom>
          <a:ln w="19050">
            <a:solidFill>
              <a:schemeClr val="tx1"/>
            </a:solidFill>
          </a:ln>
        </p:spPr>
      </p:pic>
      <p:pic>
        <p:nvPicPr>
          <p:cNvPr id="8" name="Picture 7" descr="Chart, line chart&#10;&#10;Description automatically generated">
            <a:extLst>
              <a:ext uri="{FF2B5EF4-FFF2-40B4-BE49-F238E27FC236}">
                <a16:creationId xmlns:a16="http://schemas.microsoft.com/office/drawing/2014/main" id="{412512EE-6B10-ED4D-2B45-FDF3EA552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343" y="8686800"/>
            <a:ext cx="17569543" cy="12589475"/>
          </a:xfrm>
          <a:prstGeom prst="rect">
            <a:avLst/>
          </a:prstGeom>
          <a:ln w="19050">
            <a:solidFill>
              <a:schemeClr val="tx1"/>
            </a:solidFill>
          </a:ln>
        </p:spPr>
      </p:pic>
      <p:pic>
        <p:nvPicPr>
          <p:cNvPr id="11" name="Picture 10">
            <a:extLst>
              <a:ext uri="{FF2B5EF4-FFF2-40B4-BE49-F238E27FC236}">
                <a16:creationId xmlns:a16="http://schemas.microsoft.com/office/drawing/2014/main" id="{5D304E17-118D-4A78-AF70-ABB4A288FE8F}"/>
              </a:ext>
            </a:extLst>
          </p:cNvPr>
          <p:cNvPicPr>
            <a:picLocks noChangeAspect="1"/>
          </p:cNvPicPr>
          <p:nvPr/>
        </p:nvPicPr>
        <p:blipFill>
          <a:blip r:embed="rId4"/>
          <a:stretch>
            <a:fillRect/>
          </a:stretch>
        </p:blipFill>
        <p:spPr>
          <a:xfrm>
            <a:off x="3396344" y="24453753"/>
            <a:ext cx="15684900" cy="4493436"/>
          </a:xfrm>
          <a:prstGeom prst="rect">
            <a:avLst/>
          </a:prstGeom>
        </p:spPr>
      </p:pic>
      <p:sp>
        <p:nvSpPr>
          <p:cNvPr id="3" name="TextBox 2">
            <a:extLst>
              <a:ext uri="{FF2B5EF4-FFF2-40B4-BE49-F238E27FC236}">
                <a16:creationId xmlns:a16="http://schemas.microsoft.com/office/drawing/2014/main" id="{7D4AE5AB-06FA-C7AF-943E-AB0C70F54F19}"/>
              </a:ext>
            </a:extLst>
          </p:cNvPr>
          <p:cNvSpPr txBox="1"/>
          <p:nvPr/>
        </p:nvSpPr>
        <p:spPr>
          <a:xfrm>
            <a:off x="3396343" y="22246029"/>
            <a:ext cx="15684900" cy="1200329"/>
          </a:xfrm>
          <a:prstGeom prst="rect">
            <a:avLst/>
          </a:prstGeom>
          <a:noFill/>
        </p:spPr>
        <p:txBody>
          <a:bodyPr wrap="square" rtlCol="0">
            <a:spAutoFit/>
          </a:bodyPr>
          <a:lstStyle/>
          <a:p>
            <a:pPr algn="ctr"/>
            <a:r>
              <a:rPr lang="en-IN" sz="7200" b="1" u="sng" dirty="0">
                <a:solidFill>
                  <a:srgbClr val="002060"/>
                </a:solidFill>
                <a:latin typeface="+mj-lt"/>
                <a:cs typeface="Times New Roman" panose="02020603050405020304" pitchFamily="18" charset="0"/>
              </a:rPr>
              <a:t>Peak Hours</a:t>
            </a:r>
          </a:p>
        </p:txBody>
      </p:sp>
      <p:sp>
        <p:nvSpPr>
          <p:cNvPr id="5" name="TextBox 4">
            <a:extLst>
              <a:ext uri="{FF2B5EF4-FFF2-40B4-BE49-F238E27FC236}">
                <a16:creationId xmlns:a16="http://schemas.microsoft.com/office/drawing/2014/main" id="{5F9C80BC-940B-2BE4-11CA-56E592F05A78}"/>
              </a:ext>
            </a:extLst>
          </p:cNvPr>
          <p:cNvSpPr txBox="1"/>
          <p:nvPr/>
        </p:nvSpPr>
        <p:spPr>
          <a:xfrm>
            <a:off x="22925314" y="23054911"/>
            <a:ext cx="17569543" cy="6740307"/>
          </a:xfrm>
          <a:prstGeom prst="rect">
            <a:avLst/>
          </a:prstGeom>
          <a:noFill/>
        </p:spPr>
        <p:txBody>
          <a:bodyPr wrap="square" rtlCol="0">
            <a:spAutoFit/>
          </a:bodyPr>
          <a:lstStyle/>
          <a:p>
            <a:pPr algn="just"/>
            <a:r>
              <a:rPr lang="en-US" sz="7200" dirty="0">
                <a:solidFill>
                  <a:srgbClr val="002060"/>
                </a:solidFill>
                <a:latin typeface="+mj-lt"/>
                <a:cs typeface="Times New Roman" panose="02020603050405020304" pitchFamily="18" charset="0"/>
              </a:rPr>
              <a:t>Based on the analysis, a shift in the Peak Hours is observed in 2022, as compared to the 2019 data.</a:t>
            </a:r>
          </a:p>
          <a:p>
            <a:pPr algn="just"/>
            <a:r>
              <a:rPr lang="en-US" sz="7200" dirty="0">
                <a:solidFill>
                  <a:srgbClr val="002060"/>
                </a:solidFill>
                <a:latin typeface="+mj-lt"/>
                <a:cs typeface="Times New Roman" panose="02020603050405020304" pitchFamily="18" charset="0"/>
              </a:rPr>
              <a:t>Identifying Peak Hours was crucial in determining the hours of services for the proposed community bussing. </a:t>
            </a:r>
          </a:p>
        </p:txBody>
      </p:sp>
    </p:spTree>
    <p:extLst>
      <p:ext uri="{BB962C8B-B14F-4D97-AF65-F5344CB8AC3E}">
        <p14:creationId xmlns:p14="http://schemas.microsoft.com/office/powerpoint/2010/main" val="235848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Trips by Weekday</a:t>
            </a:r>
          </a:p>
        </p:txBody>
      </p:sp>
      <p:pic>
        <p:nvPicPr>
          <p:cNvPr id="5" name="Picture 4" descr="Chart, bar chart&#10;&#10;Description automatically generated">
            <a:extLst>
              <a:ext uri="{FF2B5EF4-FFF2-40B4-BE49-F238E27FC236}">
                <a16:creationId xmlns:a16="http://schemas.microsoft.com/office/drawing/2014/main" id="{D61CCF8A-E665-D140-76F2-C2D57959C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4233" y="8319464"/>
            <a:ext cx="18549257" cy="14072522"/>
          </a:xfrm>
          <a:prstGeom prst="rect">
            <a:avLst/>
          </a:prstGeom>
          <a:ln w="19050">
            <a:solidFill>
              <a:schemeClr val="tx1"/>
            </a:solidFill>
          </a:ln>
        </p:spPr>
      </p:pic>
      <p:pic>
        <p:nvPicPr>
          <p:cNvPr id="7" name="Picture 6" descr="Chart, bar chart&#10;&#10;Description automatically generated">
            <a:extLst>
              <a:ext uri="{FF2B5EF4-FFF2-40B4-BE49-F238E27FC236}">
                <a16:creationId xmlns:a16="http://schemas.microsoft.com/office/drawing/2014/main" id="{FA5FE475-B326-4935-5056-046FF84D4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454" y="8387477"/>
            <a:ext cx="18549258" cy="14072523"/>
          </a:xfrm>
          <a:prstGeom prst="rect">
            <a:avLst/>
          </a:prstGeom>
          <a:ln w="19050">
            <a:solidFill>
              <a:schemeClr val="tx1"/>
            </a:solidFill>
          </a:ln>
        </p:spPr>
      </p:pic>
      <p:sp>
        <p:nvSpPr>
          <p:cNvPr id="3" name="TextBox 2">
            <a:extLst>
              <a:ext uri="{FF2B5EF4-FFF2-40B4-BE49-F238E27FC236}">
                <a16:creationId xmlns:a16="http://schemas.microsoft.com/office/drawing/2014/main" id="{5EF1A93E-EA70-C9C3-938C-41A46F49C5C6}"/>
              </a:ext>
            </a:extLst>
          </p:cNvPr>
          <p:cNvSpPr txBox="1"/>
          <p:nvPr/>
        </p:nvSpPr>
        <p:spPr>
          <a:xfrm>
            <a:off x="3091454" y="22790540"/>
            <a:ext cx="38662036" cy="4524315"/>
          </a:xfrm>
          <a:prstGeom prst="rect">
            <a:avLst/>
          </a:prstGeom>
          <a:noFill/>
        </p:spPr>
        <p:txBody>
          <a:bodyPr wrap="square" rtlCol="0">
            <a:spAutoFit/>
          </a:bodyPr>
          <a:lstStyle/>
          <a:p>
            <a:pPr algn="just"/>
            <a:r>
              <a:rPr lang="en-IN" sz="7200" dirty="0">
                <a:solidFill>
                  <a:srgbClr val="002060"/>
                </a:solidFill>
                <a:latin typeface="+mj-lt"/>
                <a:cs typeface="Times New Roman" panose="02020603050405020304" pitchFamily="18" charset="0"/>
              </a:rPr>
              <a:t>The comparison of the Trips by the day of the week, it is observed that in both the 2019 and 2022 datasets, Monday through Friday remain the busiest time of the week.</a:t>
            </a:r>
          </a:p>
          <a:p>
            <a:pPr algn="just"/>
            <a:r>
              <a:rPr lang="en-IN" sz="7200" dirty="0">
                <a:solidFill>
                  <a:srgbClr val="002060"/>
                </a:solidFill>
                <a:latin typeface="+mj-lt"/>
                <a:cs typeface="Times New Roman" panose="02020603050405020304" pitchFamily="18" charset="0"/>
              </a:rPr>
              <a:t>The above conclusion helped us to recommend the days of services for the proposed community bussing service (Monday through Friday). </a:t>
            </a:r>
          </a:p>
        </p:txBody>
      </p:sp>
    </p:spTree>
    <p:extLst>
      <p:ext uri="{BB962C8B-B14F-4D97-AF65-F5344CB8AC3E}">
        <p14:creationId xmlns:p14="http://schemas.microsoft.com/office/powerpoint/2010/main" val="241808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Ambulatory vs Non Ambulatory</a:t>
            </a:r>
          </a:p>
        </p:txBody>
      </p:sp>
      <p:sp>
        <p:nvSpPr>
          <p:cNvPr id="11" name="TextBox 10">
            <a:extLst>
              <a:ext uri="{FF2B5EF4-FFF2-40B4-BE49-F238E27FC236}">
                <a16:creationId xmlns:a16="http://schemas.microsoft.com/office/drawing/2014/main" id="{6272396E-476A-273F-2D26-E79B45AFCC90}"/>
              </a:ext>
            </a:extLst>
          </p:cNvPr>
          <p:cNvSpPr txBox="1"/>
          <p:nvPr/>
        </p:nvSpPr>
        <p:spPr>
          <a:xfrm>
            <a:off x="3396344" y="8851723"/>
            <a:ext cx="36622103" cy="14496276"/>
          </a:xfrm>
          <a:prstGeom prst="rect">
            <a:avLst/>
          </a:prstGeom>
          <a:noFill/>
        </p:spPr>
        <p:txBody>
          <a:bodyPr wrap="square" rtlCol="0">
            <a:spAutoFit/>
          </a:bodyPr>
          <a:lstStyle/>
          <a:p>
            <a:pPr marL="857250" indent="-857250">
              <a:buFont typeface="Arial" panose="020B0604020202020204" pitchFamily="34" charset="0"/>
              <a:buChar char="•"/>
            </a:pPr>
            <a:r>
              <a:rPr lang="en-IN" sz="7200" dirty="0">
                <a:solidFill>
                  <a:srgbClr val="002060"/>
                </a:solidFill>
                <a:latin typeface="+mj-lt"/>
                <a:cs typeface="Times New Roman" panose="02020603050405020304" pitchFamily="18" charset="0"/>
              </a:rPr>
              <a:t>On analysing the ‘Ambulatory’ field, which had a ‘Flag’ type response, the resulting percentage of Ambulatory versus Non Ambulatory trips indicated a large discrepancy from the percentage mentioned by the judges in the keynote session. </a:t>
            </a:r>
          </a:p>
          <a:p>
            <a:endParaRPr lang="en-IN" sz="7200" dirty="0">
              <a:solidFill>
                <a:srgbClr val="002060"/>
              </a:solidFill>
              <a:latin typeface="+mj-lt"/>
              <a:cs typeface="Times New Roman" panose="02020603050405020304" pitchFamily="18" charset="0"/>
            </a:endParaRPr>
          </a:p>
          <a:p>
            <a:pPr marL="857250" indent="-857250">
              <a:buFont typeface="Arial" panose="020B0604020202020204" pitchFamily="34" charset="0"/>
              <a:buChar char="•"/>
            </a:pPr>
            <a:r>
              <a:rPr lang="en-IN" sz="7200" dirty="0">
                <a:solidFill>
                  <a:srgbClr val="002060"/>
                </a:solidFill>
                <a:latin typeface="+mj-lt"/>
                <a:cs typeface="Times New Roman" panose="02020603050405020304" pitchFamily="18" charset="0"/>
              </a:rPr>
              <a:t>A definition of Ambulatory Trips was provided in the Phase-2 documents with specified certain space types to be considered as Ambulatory. </a:t>
            </a:r>
          </a:p>
          <a:p>
            <a:endParaRPr lang="en-IN" sz="7200" dirty="0">
              <a:solidFill>
                <a:srgbClr val="002060"/>
              </a:solidFill>
              <a:latin typeface="+mj-lt"/>
              <a:cs typeface="Times New Roman" panose="02020603050405020304" pitchFamily="18" charset="0"/>
            </a:endParaRPr>
          </a:p>
          <a:p>
            <a:pPr marL="857250" indent="-857250">
              <a:buFont typeface="Arial" panose="020B0604020202020204" pitchFamily="34" charset="0"/>
              <a:buChar char="•"/>
            </a:pPr>
            <a:r>
              <a:rPr lang="en-IN" sz="7200" dirty="0">
                <a:solidFill>
                  <a:srgbClr val="002060"/>
                </a:solidFill>
                <a:latin typeface="+mj-lt"/>
                <a:cs typeface="Times New Roman" panose="02020603050405020304" pitchFamily="18" charset="0"/>
              </a:rPr>
              <a:t>Basis the definition provided, AM(Ambulatory), WK(Walker),XA(Extra Large Ambulatory), AW (Extra Large Walker) have been considered as Ambulatory.</a:t>
            </a:r>
          </a:p>
          <a:p>
            <a:pPr marL="857250" indent="-857250">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a:p>
            <a:pPr marL="857250" indent="-857250">
              <a:buFont typeface="Arial" panose="020B0604020202020204" pitchFamily="34" charset="0"/>
              <a:buChar char="•"/>
            </a:pPr>
            <a:r>
              <a:rPr lang="en-IN" sz="7200" dirty="0">
                <a:solidFill>
                  <a:srgbClr val="002060"/>
                </a:solidFill>
                <a:latin typeface="+mj-lt"/>
                <a:cs typeface="Times New Roman" panose="02020603050405020304" pitchFamily="18" charset="0"/>
              </a:rPr>
              <a:t>The resulting calculated field helped us to deduce a result in line with actual proportion of Ambulatory versus Non Ambulatory trips. The same is presented below.</a:t>
            </a:r>
          </a:p>
          <a:p>
            <a:pPr marL="857250" indent="-857250">
              <a:buFont typeface="Arial" panose="020B0604020202020204" pitchFamily="34" charset="0"/>
              <a:buChar char="•"/>
            </a:pPr>
            <a:endParaRPr lang="en-IN" sz="7200" dirty="0">
              <a:solidFill>
                <a:srgbClr val="002060"/>
              </a:solidFill>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0C3EAD74-29E0-B014-20EE-30B24832F1EB}"/>
              </a:ext>
            </a:extLst>
          </p:cNvPr>
          <p:cNvSpPr txBox="1"/>
          <p:nvPr/>
        </p:nvSpPr>
        <p:spPr>
          <a:xfrm>
            <a:off x="11866296" y="22952884"/>
            <a:ext cx="9727985" cy="1200329"/>
          </a:xfrm>
          <a:prstGeom prst="rect">
            <a:avLst/>
          </a:prstGeom>
          <a:noFill/>
        </p:spPr>
        <p:txBody>
          <a:bodyPr wrap="square" rtlCol="0">
            <a:spAutoFit/>
          </a:bodyPr>
          <a:lstStyle/>
          <a:p>
            <a:r>
              <a:rPr lang="en-IN" sz="7200" dirty="0">
                <a:solidFill>
                  <a:srgbClr val="002060"/>
                </a:solidFill>
                <a:latin typeface="+mj-lt"/>
                <a:cs typeface="Times New Roman" panose="02020603050405020304" pitchFamily="18" charset="0"/>
              </a:rPr>
              <a:t>Dataset</a:t>
            </a:r>
          </a:p>
        </p:txBody>
      </p:sp>
      <p:sp>
        <p:nvSpPr>
          <p:cNvPr id="10" name="TextBox 9">
            <a:extLst>
              <a:ext uri="{FF2B5EF4-FFF2-40B4-BE49-F238E27FC236}">
                <a16:creationId xmlns:a16="http://schemas.microsoft.com/office/drawing/2014/main" id="{8B3C0099-F609-E57A-F60F-BBA07259A9DF}"/>
              </a:ext>
            </a:extLst>
          </p:cNvPr>
          <p:cNvSpPr txBox="1"/>
          <p:nvPr/>
        </p:nvSpPr>
        <p:spPr>
          <a:xfrm>
            <a:off x="28208425" y="22952884"/>
            <a:ext cx="6831334" cy="1200329"/>
          </a:xfrm>
          <a:prstGeom prst="rect">
            <a:avLst/>
          </a:prstGeom>
          <a:noFill/>
        </p:spPr>
        <p:txBody>
          <a:bodyPr wrap="square" rtlCol="0">
            <a:spAutoFit/>
          </a:bodyPr>
          <a:lstStyle/>
          <a:p>
            <a:r>
              <a:rPr lang="en-IN" sz="7200" dirty="0">
                <a:solidFill>
                  <a:srgbClr val="002060"/>
                </a:solidFill>
                <a:latin typeface="+mj-lt"/>
                <a:cs typeface="Times New Roman" panose="02020603050405020304" pitchFamily="18" charset="0"/>
              </a:rPr>
              <a:t>Calculated</a:t>
            </a:r>
          </a:p>
        </p:txBody>
      </p:sp>
      <p:pic>
        <p:nvPicPr>
          <p:cNvPr id="13" name="Picture 12" descr="A picture containing text, clipart, businesscard, screenshot&#10;&#10;Description automatically generated">
            <a:extLst>
              <a:ext uri="{FF2B5EF4-FFF2-40B4-BE49-F238E27FC236}">
                <a16:creationId xmlns:a16="http://schemas.microsoft.com/office/drawing/2014/main" id="{CF86B13E-F32C-6D2D-A15D-4DB711C05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6296" y="24137709"/>
            <a:ext cx="20158607" cy="6637592"/>
          </a:xfrm>
          <a:prstGeom prst="rect">
            <a:avLst/>
          </a:prstGeom>
          <a:ln w="19050">
            <a:solidFill>
              <a:schemeClr val="tx1"/>
            </a:solidFill>
          </a:ln>
        </p:spPr>
      </p:pic>
    </p:spTree>
    <p:extLst>
      <p:ext uri="{BB962C8B-B14F-4D97-AF65-F5344CB8AC3E}">
        <p14:creationId xmlns:p14="http://schemas.microsoft.com/office/powerpoint/2010/main" val="89755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Ambulatory vs Non Ambulatory</a:t>
            </a:r>
          </a:p>
        </p:txBody>
      </p:sp>
      <p:sp>
        <p:nvSpPr>
          <p:cNvPr id="15" name="TextBox 14">
            <a:extLst>
              <a:ext uri="{FF2B5EF4-FFF2-40B4-BE49-F238E27FC236}">
                <a16:creationId xmlns:a16="http://schemas.microsoft.com/office/drawing/2014/main" id="{2EDD406C-42B2-A07F-E85A-8DBF92C5DB6C}"/>
              </a:ext>
            </a:extLst>
          </p:cNvPr>
          <p:cNvSpPr txBox="1"/>
          <p:nvPr/>
        </p:nvSpPr>
        <p:spPr>
          <a:xfrm>
            <a:off x="4272962" y="23790371"/>
            <a:ext cx="36982614" cy="2308324"/>
          </a:xfrm>
          <a:prstGeom prst="rect">
            <a:avLst/>
          </a:prstGeom>
          <a:noFill/>
        </p:spPr>
        <p:txBody>
          <a:bodyPr wrap="square" rtlCol="0">
            <a:spAutoFit/>
          </a:bodyPr>
          <a:lstStyle/>
          <a:p>
            <a:r>
              <a:rPr lang="en-IN" sz="7200" dirty="0">
                <a:solidFill>
                  <a:srgbClr val="002060"/>
                </a:solidFill>
                <a:latin typeface="+mj-lt"/>
                <a:cs typeface="Times New Roman" panose="02020603050405020304" pitchFamily="18" charset="0"/>
              </a:rPr>
              <a:t>On considering the correct calculated field for Ambulatory trips, it is observed that the peak hours for Requested Pick Up time, remained in line with over-all peak hours of ATS services for 2022.</a:t>
            </a:r>
          </a:p>
        </p:txBody>
      </p:sp>
      <p:pic>
        <p:nvPicPr>
          <p:cNvPr id="16" name="Picture 15" descr="Chart, line chart&#10;&#10;Description automatically generated">
            <a:extLst>
              <a:ext uri="{FF2B5EF4-FFF2-40B4-BE49-F238E27FC236}">
                <a16:creationId xmlns:a16="http://schemas.microsoft.com/office/drawing/2014/main" id="{25B7CA8F-6353-AC33-CF7B-76055E0D2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7395" y="7927700"/>
            <a:ext cx="23336410" cy="14643988"/>
          </a:xfrm>
          <a:prstGeom prst="rect">
            <a:avLst/>
          </a:prstGeom>
          <a:ln w="19050">
            <a:solidFill>
              <a:schemeClr val="tx1"/>
            </a:solidFill>
          </a:ln>
        </p:spPr>
      </p:pic>
    </p:spTree>
    <p:extLst>
      <p:ext uri="{BB962C8B-B14F-4D97-AF65-F5344CB8AC3E}">
        <p14:creationId xmlns:p14="http://schemas.microsoft.com/office/powerpoint/2010/main" val="387661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03D875E-C780-09BF-6AFC-6337748C9422}"/>
              </a:ext>
            </a:extLst>
          </p:cNvPr>
          <p:cNvSpPr/>
          <p:nvPr/>
        </p:nvSpPr>
        <p:spPr>
          <a:xfrm>
            <a:off x="1371600" y="4767942"/>
            <a:ext cx="41148000" cy="26386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11D9559-FF42-BD01-6E53-5ABAA5C40162}"/>
              </a:ext>
            </a:extLst>
          </p:cNvPr>
          <p:cNvSpPr txBox="1"/>
          <p:nvPr/>
        </p:nvSpPr>
        <p:spPr>
          <a:xfrm>
            <a:off x="3396343" y="5911763"/>
            <a:ext cx="25537886" cy="1631216"/>
          </a:xfrm>
          <a:prstGeom prst="rect">
            <a:avLst/>
          </a:prstGeom>
          <a:noFill/>
        </p:spPr>
        <p:txBody>
          <a:bodyPr wrap="square" rtlCol="0">
            <a:spAutoFit/>
          </a:bodyPr>
          <a:lstStyle/>
          <a:p>
            <a:r>
              <a:rPr lang="en-IN" sz="10000" u="sng" dirty="0">
                <a:solidFill>
                  <a:srgbClr val="002060"/>
                </a:solidFill>
                <a:latin typeface="+mj-lt"/>
                <a:cs typeface="Times New Roman" panose="02020603050405020304" pitchFamily="18" charset="0"/>
              </a:rPr>
              <a:t>Top 10 Origin Forward Sortation Areas (FSA)</a:t>
            </a:r>
          </a:p>
        </p:txBody>
      </p:sp>
      <p:pic>
        <p:nvPicPr>
          <p:cNvPr id="5" name="Picture 4" descr="Chart, bar chart&#10;&#10;Description automatically generated">
            <a:extLst>
              <a:ext uri="{FF2B5EF4-FFF2-40B4-BE49-F238E27FC236}">
                <a16:creationId xmlns:a16="http://schemas.microsoft.com/office/drawing/2014/main" id="{F0CC0E0C-F491-34B4-8EC7-E733919D7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8139248"/>
            <a:ext cx="13911943" cy="15861259"/>
          </a:xfrm>
          <a:prstGeom prst="rect">
            <a:avLst/>
          </a:prstGeom>
          <a:ln w="19050">
            <a:solidFill>
              <a:schemeClr val="tx1"/>
            </a:solidFill>
          </a:ln>
        </p:spPr>
      </p:pic>
      <p:sp>
        <p:nvSpPr>
          <p:cNvPr id="3" name="TextBox 2">
            <a:extLst>
              <a:ext uri="{FF2B5EF4-FFF2-40B4-BE49-F238E27FC236}">
                <a16:creationId xmlns:a16="http://schemas.microsoft.com/office/drawing/2014/main" id="{042907B8-3DE0-F831-C20D-44AAD9022A36}"/>
              </a:ext>
            </a:extLst>
          </p:cNvPr>
          <p:cNvSpPr txBox="1"/>
          <p:nvPr/>
        </p:nvSpPr>
        <p:spPr>
          <a:xfrm>
            <a:off x="3200400" y="24597118"/>
            <a:ext cx="35400343" cy="3416320"/>
          </a:xfrm>
          <a:prstGeom prst="rect">
            <a:avLst/>
          </a:prstGeom>
          <a:noFill/>
        </p:spPr>
        <p:txBody>
          <a:bodyPr wrap="square" rtlCol="0">
            <a:spAutoFit/>
          </a:bodyPr>
          <a:lstStyle/>
          <a:p>
            <a:pPr algn="just"/>
            <a:r>
              <a:rPr lang="en-IN" sz="7200" dirty="0">
                <a:solidFill>
                  <a:srgbClr val="002060"/>
                </a:solidFill>
                <a:latin typeface="+mj-lt"/>
                <a:cs typeface="Times New Roman" panose="02020603050405020304" pitchFamily="18" charset="0"/>
              </a:rPr>
              <a:t>The comparison of the Origin FSA indicate that in both the 2019 and 2022 dataset, the Top 5 Origin Postal Code remain unchanged (highlighted in Blue), with 2 postal codes in each dataset having different results (</a:t>
            </a:r>
            <a:r>
              <a:rPr lang="en-IN" sz="7200" dirty="0">
                <a:solidFill>
                  <a:schemeClr val="accent6"/>
                </a:solidFill>
                <a:latin typeface="+mj-lt"/>
                <a:cs typeface="Times New Roman" panose="02020603050405020304" pitchFamily="18" charset="0"/>
              </a:rPr>
              <a:t>highlighted in orange</a:t>
            </a:r>
            <a:r>
              <a:rPr lang="en-IN" sz="7200" dirty="0">
                <a:solidFill>
                  <a:srgbClr val="002060"/>
                </a:solidFill>
                <a:latin typeface="+mj-lt"/>
                <a:cs typeface="Times New Roman" panose="02020603050405020304" pitchFamily="18" charset="0"/>
              </a:rPr>
              <a:t>).</a:t>
            </a:r>
          </a:p>
        </p:txBody>
      </p:sp>
      <p:pic>
        <p:nvPicPr>
          <p:cNvPr id="6" name="Picture 5" descr="Chart, bar chart&#10;&#10;Description automatically generated">
            <a:extLst>
              <a:ext uri="{FF2B5EF4-FFF2-40B4-BE49-F238E27FC236}">
                <a16:creationId xmlns:a16="http://schemas.microsoft.com/office/drawing/2014/main" id="{E5C0E7C6-412C-AAB0-B3EC-161B604B954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4690343" y="8139248"/>
            <a:ext cx="13910400" cy="15861600"/>
          </a:xfrm>
          <a:prstGeom prst="rect">
            <a:avLst/>
          </a:prstGeom>
          <a:ln w="19050">
            <a:solidFill>
              <a:schemeClr val="tx1"/>
            </a:solidFill>
          </a:ln>
        </p:spPr>
      </p:pic>
    </p:spTree>
    <p:extLst>
      <p:ext uri="{BB962C8B-B14F-4D97-AF65-F5344CB8AC3E}">
        <p14:creationId xmlns:p14="http://schemas.microsoft.com/office/powerpoint/2010/main" val="2554724306"/>
      </p:ext>
    </p:extLst>
  </p:cSld>
  <p:clrMapOvr>
    <a:masterClrMapping/>
  </p:clrMapOvr>
</p:sld>
</file>

<file path=ppt/theme/theme1.xml><?xml version="1.0" encoding="utf-8"?>
<a:theme xmlns:a="http://schemas.openxmlformats.org/drawingml/2006/main" name="36x48-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1689</TotalTime>
  <Words>1596</Words>
  <Application>Microsoft Office PowerPoint</Application>
  <PresentationFormat>Custom</PresentationFormat>
  <Paragraphs>104</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Arial Black</vt:lpstr>
      <vt:lpstr>Calibri</vt:lpstr>
      <vt:lpstr>Times New Roman</vt:lpstr>
      <vt:lpstr>Trebuchet MS</vt:lpstr>
      <vt:lpstr>36x48-Template</vt:lpstr>
      <vt:lpstr>Without guides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MC25</dc:title>
  <dc:subject>Research poster presentation template</dc:subject>
  <dc:creator>PosterPresentations.com</dc:creator>
  <cp:keywords>MC25</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Padia, Vinit [Student]</cp:lastModifiedBy>
  <cp:revision>206</cp:revision>
  <dcterms:created xsi:type="dcterms:W3CDTF">2012-02-03T19:11:35Z</dcterms:created>
  <dcterms:modified xsi:type="dcterms:W3CDTF">2023-11-13T23:32:15Z</dcterms:modified>
  <cp:category>Research poster templates</cp:category>
</cp:coreProperties>
</file>