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6" r:id="rId7"/>
    <p:sldId id="269" r:id="rId8"/>
    <p:sldId id="261" r:id="rId9"/>
    <p:sldId id="262" r:id="rId10"/>
    <p:sldId id="263" r:id="rId11"/>
    <p:sldId id="265" r:id="rId12"/>
    <p:sldId id="273" r:id="rId13"/>
    <p:sldId id="264" r:id="rId14"/>
    <p:sldId id="268" r:id="rId15"/>
    <p:sldId id="272" r:id="rId16"/>
    <p:sldId id="271" r:id="rId17"/>
    <p:sldId id="27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08621811-14F1-463D-BF88-D8754F47516C}" type="datetimeFigureOut">
              <a:rPr lang="en-US" smtClean="0"/>
              <a:t>28-Apr-21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450D82D8-822F-4F4D-910A-E57F46A3F5F9}"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8621811-14F1-463D-BF88-D8754F47516C}" type="datetimeFigureOut">
              <a:rPr lang="en-US" smtClean="0"/>
              <a:t>28-Apr-21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50D82D8-822F-4F4D-910A-E57F46A3F5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8621811-14F1-463D-BF88-D8754F47516C}" type="datetimeFigureOut">
              <a:rPr lang="en-US" smtClean="0"/>
              <a:t>28-Apr-21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50D82D8-822F-4F4D-910A-E57F46A3F5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8621811-14F1-463D-BF88-D8754F47516C}" type="datetimeFigureOut">
              <a:rPr lang="en-US" smtClean="0"/>
              <a:t>28-Apr-21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50D82D8-822F-4F4D-910A-E57F46A3F5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8621811-14F1-463D-BF88-D8754F47516C}" type="datetimeFigureOut">
              <a:rPr lang="en-US" smtClean="0"/>
              <a:t>28-Apr-21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50D82D8-822F-4F4D-910A-E57F46A3F5F9}"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8621811-14F1-463D-BF88-D8754F47516C}" type="datetimeFigureOut">
              <a:rPr lang="en-US" smtClean="0"/>
              <a:t>28-Apr-21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50D82D8-822F-4F4D-910A-E57F46A3F5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8621811-14F1-463D-BF88-D8754F47516C}" type="datetimeFigureOut">
              <a:rPr lang="en-US" smtClean="0"/>
              <a:t>28-Apr-21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50D82D8-822F-4F4D-910A-E57F46A3F5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8621811-14F1-463D-BF88-D8754F47516C}" type="datetimeFigureOut">
              <a:rPr lang="en-US" smtClean="0"/>
              <a:t>28-Apr-21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50D82D8-822F-4F4D-910A-E57F46A3F5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08621811-14F1-463D-BF88-D8754F47516C}" type="datetimeFigureOut">
              <a:rPr lang="en-US" smtClean="0"/>
              <a:t>28-Apr-21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50D82D8-822F-4F4D-910A-E57F46A3F5F9}"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8621811-14F1-463D-BF88-D8754F47516C}" type="datetimeFigureOut">
              <a:rPr lang="en-US" smtClean="0"/>
              <a:t>28-Apr-21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50D82D8-822F-4F4D-910A-E57F46A3F5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08621811-14F1-463D-BF88-D8754F47516C}" type="datetimeFigureOut">
              <a:rPr lang="en-US" smtClean="0"/>
              <a:t>28-Apr-21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50D82D8-822F-4F4D-910A-E57F46A3F5F9}"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8621811-14F1-463D-BF88-D8754F47516C}" type="datetimeFigureOut">
              <a:rPr lang="en-US" smtClean="0"/>
              <a:t>28-Apr-21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50D82D8-822F-4F4D-910A-E57F46A3F5F9}"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81000"/>
            <a:ext cx="8382000" cy="3428999"/>
          </a:xfrm>
        </p:spPr>
        <p:txBody>
          <a:bodyPr>
            <a:normAutofit/>
          </a:bodyPr>
          <a:lstStyle/>
          <a:p>
            <a:r>
              <a:rPr lang="en-US" dirty="0" smtClean="0"/>
              <a:t>Name:- Vinit Amul Pol	</a:t>
            </a:r>
            <a:br>
              <a:rPr lang="en-US" dirty="0" smtClean="0"/>
            </a:br>
            <a:r>
              <a:rPr lang="en-US" dirty="0" smtClean="0"/>
              <a:t>Class:-TYIT</a:t>
            </a:r>
            <a:br>
              <a:rPr lang="en-US" dirty="0" smtClean="0"/>
            </a:br>
            <a:r>
              <a:rPr lang="en-US" dirty="0" smtClean="0"/>
              <a:t>Guide Name:-Trupti Kulkarni</a:t>
            </a:r>
            <a:br>
              <a:rPr lang="en-US" dirty="0" smtClean="0"/>
            </a:br>
            <a:endParaRPr lang="en-US" dirty="0"/>
          </a:p>
        </p:txBody>
      </p:sp>
      <p:sp>
        <p:nvSpPr>
          <p:cNvPr id="3" name="Subtitle 2"/>
          <p:cNvSpPr>
            <a:spLocks noGrp="1"/>
          </p:cNvSpPr>
          <p:nvPr>
            <p:ph type="subTitle" idx="1"/>
          </p:nvPr>
        </p:nvSpPr>
        <p:spPr>
          <a:xfrm>
            <a:off x="1219200" y="3276600"/>
            <a:ext cx="6781800" cy="1905000"/>
          </a:xfrm>
        </p:spPr>
        <p:txBody>
          <a:bodyPr>
            <a:normAutofit/>
          </a:bodyPr>
          <a:lstStyle/>
          <a:p>
            <a:r>
              <a:rPr lang="en-US" sz="3600" b="1" dirty="0" smtClean="0">
                <a:solidFill>
                  <a:schemeClr val="tx1"/>
                </a:solidFill>
                <a:latin typeface="+mj-lt"/>
              </a:rPr>
              <a:t>Topic :- Smart Traffic Management System with Real Time Analysis</a:t>
            </a:r>
            <a:endParaRPr lang="en-US" sz="3600" b="1" dirty="0">
              <a:solidFill>
                <a:schemeClr val="tx1"/>
              </a:solidFill>
              <a:latin typeface="+mj-lt"/>
            </a:endParaRPr>
          </a:p>
        </p:txBody>
      </p:sp>
    </p:spTree>
    <p:extLst>
      <p:ext uri="{BB962C8B-B14F-4D97-AF65-F5344CB8AC3E}">
        <p14:creationId xmlns:p14="http://schemas.microsoft.com/office/powerpoint/2010/main" val="2146264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How it work</a:t>
            </a:r>
            <a:r>
              <a:rPr lang="en-US" dirty="0" smtClean="0"/>
              <a:t> </a:t>
            </a:r>
            <a:endParaRPr lang="en-US" dirty="0"/>
          </a:p>
        </p:txBody>
      </p:sp>
      <p:sp>
        <p:nvSpPr>
          <p:cNvPr id="3" name="Content Placeholder 2"/>
          <p:cNvSpPr>
            <a:spLocks noGrp="1"/>
          </p:cNvSpPr>
          <p:nvPr>
            <p:ph idx="1"/>
          </p:nvPr>
        </p:nvSpPr>
        <p:spPr>
          <a:xfrm>
            <a:off x="457200" y="1295400"/>
            <a:ext cx="8305800" cy="5029200"/>
          </a:xfrm>
        </p:spPr>
        <p:txBody>
          <a:bodyPr>
            <a:normAutofit/>
          </a:bodyPr>
          <a:lstStyle/>
          <a:p>
            <a:pPr marL="514350" indent="-514350">
              <a:buFont typeface="+mj-lt"/>
              <a:buAutoNum type="romanLcPeriod"/>
            </a:pPr>
            <a:r>
              <a:rPr lang="en-US" sz="2000" dirty="0"/>
              <a:t>The system is used with allotted timing in traffic signal based on level of traffic on land it calculate level of traffic on each road is divided onto three section which is programmed </a:t>
            </a:r>
            <a:r>
              <a:rPr lang="en-US" sz="2000" dirty="0" smtClean="0"/>
              <a:t>by Arduino </a:t>
            </a:r>
            <a:r>
              <a:rPr lang="en-US" sz="2000" dirty="0" err="1" smtClean="0"/>
              <a:t>uno</a:t>
            </a:r>
            <a:r>
              <a:rPr lang="en-US" sz="2000" dirty="0" smtClean="0"/>
              <a:t> . </a:t>
            </a:r>
            <a:r>
              <a:rPr lang="en-US" sz="2000" dirty="0"/>
              <a:t>Each section house an ultrasonic sensor to determine the present obstacle by finding the distance taken for transmitted signals to be received In addition </a:t>
            </a:r>
            <a:r>
              <a:rPr lang="en-US" sz="2000" dirty="0" smtClean="0"/>
              <a:t>to find </a:t>
            </a:r>
            <a:r>
              <a:rPr lang="en-US" sz="2000" dirty="0"/>
              <a:t>the level of traffic in the area based on vehicle present in section level of traffic classified as low , medium , </a:t>
            </a:r>
            <a:r>
              <a:rPr lang="en-US" sz="2000" dirty="0" smtClean="0"/>
              <a:t>High</a:t>
            </a:r>
          </a:p>
          <a:p>
            <a:pPr marL="514350" indent="-514350">
              <a:buFont typeface="+mj-lt"/>
              <a:buAutoNum type="romanLcPeriod"/>
            </a:pPr>
            <a:r>
              <a:rPr lang="en-US" sz="2000" dirty="0"/>
              <a:t>The </a:t>
            </a:r>
            <a:r>
              <a:rPr lang="en-US" sz="2000" dirty="0" smtClean="0"/>
              <a:t>Arduino </a:t>
            </a:r>
            <a:r>
              <a:rPr lang="en-US" sz="2000" dirty="0" err="1" smtClean="0"/>
              <a:t>uno</a:t>
            </a:r>
            <a:r>
              <a:rPr lang="en-US" sz="2000" dirty="0" smtClean="0"/>
              <a:t> </a:t>
            </a:r>
            <a:r>
              <a:rPr lang="en-US" sz="2000" dirty="0"/>
              <a:t>determines the level of traffic and allots timing to the traffic light indicators which are the red, yellow, and green LED’s the ultrasonic sensors determine the level of traffic. As shown in the figure, the densities on Road </a:t>
            </a:r>
            <a:r>
              <a:rPr lang="en-US" sz="2000" smtClean="0"/>
              <a:t>2 way</a:t>
            </a:r>
            <a:r>
              <a:rPr lang="en-US" sz="2000" smtClean="0"/>
              <a:t> </a:t>
            </a:r>
            <a:r>
              <a:rPr lang="en-US" sz="2000" dirty="0"/>
              <a:t>are respectively low, medium, no traffic and high. The corresponding values displayed on the </a:t>
            </a:r>
            <a:r>
              <a:rPr lang="en-US" sz="2000" dirty="0" smtClean="0"/>
              <a:t>Arduino shell terminal </a:t>
            </a:r>
            <a:r>
              <a:rPr lang="en-US" sz="2000" dirty="0"/>
              <a:t>confirm that the sensors read the same values.</a:t>
            </a:r>
          </a:p>
          <a:p>
            <a:pPr marL="514350" indent="-514350">
              <a:buFont typeface="+mj-lt"/>
              <a:buAutoNum type="romanLcPeriod"/>
            </a:pPr>
            <a:endParaRPr lang="en-US" sz="2000" dirty="0" smtClean="0"/>
          </a:p>
          <a:p>
            <a:pPr marL="514350" indent="-514350">
              <a:buFont typeface="+mj-lt"/>
              <a:buAutoNum type="romanLcPeriod"/>
            </a:pPr>
            <a:endParaRPr lang="en-US" sz="2000" dirty="0" smtClean="0"/>
          </a:p>
        </p:txBody>
      </p:sp>
    </p:spTree>
    <p:extLst>
      <p:ext uri="{BB962C8B-B14F-4D97-AF65-F5344CB8AC3E}">
        <p14:creationId xmlns:p14="http://schemas.microsoft.com/office/powerpoint/2010/main" val="1253653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1316736"/>
            <a:ext cx="7865403" cy="3834384"/>
          </a:xfrm>
          <a:prstGeom prst="rect">
            <a:avLst/>
          </a:prstGeom>
        </p:spPr>
      </p:pic>
    </p:spTree>
    <p:extLst>
      <p:ext uri="{BB962C8B-B14F-4D97-AF65-F5344CB8AC3E}">
        <p14:creationId xmlns:p14="http://schemas.microsoft.com/office/powerpoint/2010/main" val="1020782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1855528"/>
            <a:ext cx="7835900" cy="3616569"/>
          </a:xfrm>
          <a:prstGeom prst="rect">
            <a:avLst/>
          </a:prstGeom>
        </p:spPr>
      </p:pic>
    </p:spTree>
    <p:extLst>
      <p:ext uri="{BB962C8B-B14F-4D97-AF65-F5344CB8AC3E}">
        <p14:creationId xmlns:p14="http://schemas.microsoft.com/office/powerpoint/2010/main" val="4277900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Specialty </a:t>
            </a:r>
            <a:endParaRPr lang="en-US" sz="3200" dirty="0"/>
          </a:p>
        </p:txBody>
      </p:sp>
      <p:sp>
        <p:nvSpPr>
          <p:cNvPr id="3" name="Content Placeholder 2"/>
          <p:cNvSpPr>
            <a:spLocks noGrp="1"/>
          </p:cNvSpPr>
          <p:nvPr>
            <p:ph idx="1"/>
          </p:nvPr>
        </p:nvSpPr>
        <p:spPr>
          <a:xfrm>
            <a:off x="457200" y="1295400"/>
            <a:ext cx="8229600" cy="4525963"/>
          </a:xfrm>
        </p:spPr>
        <p:txBody>
          <a:bodyPr>
            <a:normAutofit/>
          </a:bodyPr>
          <a:lstStyle/>
          <a:p>
            <a:pPr marL="514350" indent="-514350">
              <a:buFont typeface="+mj-lt"/>
              <a:buAutoNum type="romanUcPeriod"/>
            </a:pPr>
            <a:r>
              <a:rPr lang="en-US" sz="2000" dirty="0" smtClean="0"/>
              <a:t>Special for future </a:t>
            </a:r>
            <a:r>
              <a:rPr lang="en-US" sz="2000" dirty="0"/>
              <a:t>scope This project still has space for improvement and can be extended by displaying traffic data in an application that can be accessed by the public. </a:t>
            </a:r>
            <a:endParaRPr lang="en-US" sz="2000" dirty="0" smtClean="0"/>
          </a:p>
          <a:p>
            <a:pPr marL="514350" indent="-514350">
              <a:buFont typeface="+mj-lt"/>
              <a:buAutoNum type="romanUcPeriod"/>
            </a:pPr>
            <a:r>
              <a:rPr lang="en-US" sz="2000" dirty="0" smtClean="0"/>
              <a:t>In </a:t>
            </a:r>
            <a:r>
              <a:rPr lang="en-US" sz="2000" dirty="0"/>
              <a:t>addition the system can be made more efficient by using a camera with higher resolution or by replacing the HCSR04 ultrasonic sensors with industrial grade sensors that serve the same purpose</a:t>
            </a:r>
            <a:r>
              <a:rPr lang="en-US" sz="2000" dirty="0" smtClean="0"/>
              <a:t>.</a:t>
            </a:r>
          </a:p>
          <a:p>
            <a:pPr marL="514350" indent="-514350">
              <a:buFont typeface="+mj-lt"/>
              <a:buAutoNum type="romanUcPeriod"/>
            </a:pPr>
            <a:r>
              <a:rPr lang="en-US" sz="2000" dirty="0" smtClean="0"/>
              <a:t> </a:t>
            </a:r>
            <a:r>
              <a:rPr lang="en-US" sz="2000" dirty="0"/>
              <a:t>Further changes can also be made to the system that permits emergency vehicles to be given the highest priority in any situation</a:t>
            </a:r>
          </a:p>
        </p:txBody>
      </p:sp>
    </p:spTree>
    <p:extLst>
      <p:ext uri="{BB962C8B-B14F-4D97-AF65-F5344CB8AC3E}">
        <p14:creationId xmlns:p14="http://schemas.microsoft.com/office/powerpoint/2010/main" val="142741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Advantage of project </a:t>
            </a:r>
            <a:endParaRPr lang="en-US" sz="3200" dirty="0"/>
          </a:p>
        </p:txBody>
      </p:sp>
      <p:sp>
        <p:nvSpPr>
          <p:cNvPr id="3" name="Content Placeholder 2"/>
          <p:cNvSpPr>
            <a:spLocks noGrp="1"/>
          </p:cNvSpPr>
          <p:nvPr>
            <p:ph idx="1"/>
          </p:nvPr>
        </p:nvSpPr>
        <p:spPr/>
        <p:txBody>
          <a:bodyPr>
            <a:normAutofit/>
          </a:bodyPr>
          <a:lstStyle/>
          <a:p>
            <a:pPr marL="0" indent="0">
              <a:buNone/>
            </a:pPr>
            <a:r>
              <a:rPr lang="en-US" sz="2000" dirty="0"/>
              <a:t>This </a:t>
            </a:r>
            <a:r>
              <a:rPr lang="en-US" sz="2000" dirty="0" smtClean="0"/>
              <a:t>Arduino Uno </a:t>
            </a:r>
            <a:r>
              <a:rPr lang="en-US" sz="2000" dirty="0"/>
              <a:t>Smart Traffic system is a very efficient system for managing Traffics, especially when the Ambulance is on the road. So that Traffic management system becomes easy. </a:t>
            </a:r>
            <a:r>
              <a:rPr lang="en-US" sz="2000" dirty="0" smtClean="0"/>
              <a:t>And many more are there since it is so useful in day to day life.</a:t>
            </a:r>
            <a:endParaRPr lang="en-US" sz="2000" dirty="0"/>
          </a:p>
        </p:txBody>
      </p:sp>
    </p:spTree>
    <p:extLst>
      <p:ext uri="{BB962C8B-B14F-4D97-AF65-F5344CB8AC3E}">
        <p14:creationId xmlns:p14="http://schemas.microsoft.com/office/powerpoint/2010/main" val="3236474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52400"/>
            <a:ext cx="8534400" cy="4862870"/>
          </a:xfrm>
          <a:prstGeom prst="rect">
            <a:avLst/>
          </a:prstGeom>
        </p:spPr>
        <p:txBody>
          <a:bodyPr wrap="square">
            <a:spAutoFit/>
          </a:bodyPr>
          <a:lstStyle/>
          <a:p>
            <a:r>
              <a:rPr lang="en-US" sz="3200" dirty="0"/>
              <a:t>Conclusion </a:t>
            </a:r>
            <a:r>
              <a:rPr lang="en-US" sz="3200" dirty="0" smtClean="0"/>
              <a:t>:-</a:t>
            </a:r>
            <a:endParaRPr lang="en-US" dirty="0" smtClean="0"/>
          </a:p>
          <a:p>
            <a:r>
              <a:rPr lang="en-US" dirty="0" smtClean="0"/>
              <a:t> </a:t>
            </a:r>
            <a:r>
              <a:rPr lang="en-US" sz="2000" dirty="0" smtClean="0"/>
              <a:t>1.This</a:t>
            </a:r>
            <a:r>
              <a:rPr lang="en-US" sz="2000" dirty="0"/>
              <a:t> research presents an effective solution for rapid growth of traffic flow particularly in big cities which is  increasing day by day and traditional systems have some limitations as they fail to manage current traffic effectively. </a:t>
            </a:r>
            <a:endParaRPr lang="en-US" sz="2000" dirty="0" smtClean="0"/>
          </a:p>
          <a:p>
            <a:r>
              <a:rPr lang="en-US" sz="2000" dirty="0" smtClean="0"/>
              <a:t>2.Keeping</a:t>
            </a:r>
            <a:r>
              <a:rPr lang="en-US" sz="2000" dirty="0"/>
              <a:t> in view  the state of the art approach for traffic management systems  a smart traffic management system is proposed to control road traffic  situations more efficiently and effectively</a:t>
            </a:r>
            <a:r>
              <a:rPr lang="en-US" sz="2000" dirty="0" smtClean="0"/>
              <a:t>.</a:t>
            </a:r>
          </a:p>
          <a:p>
            <a:r>
              <a:rPr lang="en-US" sz="2000" dirty="0" smtClean="0"/>
              <a:t>3.</a:t>
            </a:r>
            <a:r>
              <a:rPr lang="en-US" sz="2000" dirty="0"/>
              <a:t> It changes the signal timing intelligently according to traffic density on the particular  roadside and regulates traffic flow by communicating with local server more effectively than ever before.  </a:t>
            </a:r>
            <a:endParaRPr lang="en-US" sz="2000" dirty="0" smtClean="0"/>
          </a:p>
          <a:p>
            <a:r>
              <a:rPr lang="en-US" sz="2000" dirty="0" smtClean="0"/>
              <a:t>4.The</a:t>
            </a:r>
            <a:r>
              <a:rPr lang="en-US" sz="2000" dirty="0"/>
              <a:t> decentralized approach makes it optimized and effective as the system works even if a local server or centralized server has  crashed. The centralized server communicates the nearest rescue department in case of an emergency situation which provides timely  human safety. </a:t>
            </a:r>
          </a:p>
        </p:txBody>
      </p:sp>
    </p:spTree>
    <p:extLst>
      <p:ext uri="{BB962C8B-B14F-4D97-AF65-F5344CB8AC3E}">
        <p14:creationId xmlns:p14="http://schemas.microsoft.com/office/powerpoint/2010/main" val="1026564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5287962"/>
          </a:xfrm>
        </p:spPr>
        <p:txBody>
          <a:bodyPr>
            <a:normAutofit fontScale="90000"/>
          </a:bodyPr>
          <a:lstStyle/>
          <a:p>
            <a:pPr algn="l"/>
            <a:r>
              <a:rPr lang="en-US" sz="4000" dirty="0"/>
              <a:t>References</a:t>
            </a:r>
            <a:r>
              <a:rPr lang="en-US" sz="1800" dirty="0"/>
              <a:t/>
            </a:r>
            <a:br>
              <a:rPr lang="en-US" sz="1800" dirty="0"/>
            </a:br>
            <a:r>
              <a:rPr lang="en-US" sz="2200" dirty="0"/>
              <a:t>1. W. S. Associate, "Transportation and Economy Report," MDOT State Long Range Transportation Plan, Karachi, 2007</a:t>
            </a:r>
            <a:r>
              <a:rPr lang="en-US" sz="2200" dirty="0" smtClean="0"/>
              <a:t>.</a:t>
            </a:r>
            <a:br>
              <a:rPr lang="en-US" sz="2200" dirty="0" smtClean="0"/>
            </a:br>
            <a:r>
              <a:rPr lang="en-US" sz="2200" dirty="0" smtClean="0"/>
              <a:t>2</a:t>
            </a:r>
            <a:r>
              <a:rPr lang="en-US" sz="2200" dirty="0"/>
              <a:t>. K. S. D. M. R. B. Patan Rizwan, </a:t>
            </a:r>
            <a:r>
              <a:rPr lang="en-US" sz="2200" dirty="0" smtClean="0"/>
              <a:t>"</a:t>
            </a:r>
            <a:r>
              <a:rPr lang="en-US" sz="2200" dirty="0" err="1" smtClean="0"/>
              <a:t>Realtime</a:t>
            </a:r>
            <a:r>
              <a:rPr lang="en-US" sz="2200" dirty="0"/>
              <a:t> Smart Traffic Management System for Smart Cities by Using Internet of Things and  Big Data," in International Conference on Emerging Technological Trends [ICETT], Kollam, 2016 3. C. S. D. L. T. Authority, "Annual Vehicle Statistics," Annual Vehicle Statistics 2015, Karachi, 2015.</a:t>
            </a:r>
            <a:br>
              <a:rPr lang="en-US" sz="2200" dirty="0"/>
            </a:br>
            <a:r>
              <a:rPr lang="en-US" sz="2200" dirty="0" smtClean="0"/>
              <a:t/>
            </a:r>
            <a:br>
              <a:rPr lang="en-US" sz="2200" dirty="0" smtClean="0"/>
            </a:br>
            <a:r>
              <a:rPr lang="en-US" sz="2200" dirty="0"/>
              <a:t/>
            </a:r>
            <a:br>
              <a:rPr lang="en-US" sz="2200" dirty="0"/>
            </a:br>
            <a:r>
              <a:rPr lang="en-US" dirty="0" smtClean="0"/>
              <a:t/>
            </a:r>
            <a:br>
              <a:rPr lang="en-US" dirty="0" smtClean="0"/>
            </a:br>
            <a:r>
              <a:rPr lang="en-US" dirty="0"/>
              <a:t/>
            </a:r>
            <a:br>
              <a:rPr lang="en-US" dirty="0"/>
            </a:br>
            <a:r>
              <a:rPr lang="en-US" dirty="0" smtClean="0"/>
              <a:t> </a:t>
            </a:r>
            <a:endParaRPr lang="en-US" dirty="0"/>
          </a:p>
        </p:txBody>
      </p:sp>
    </p:spTree>
    <p:extLst>
      <p:ext uri="{BB962C8B-B14F-4D97-AF65-F5344CB8AC3E}">
        <p14:creationId xmlns:p14="http://schemas.microsoft.com/office/powerpoint/2010/main" val="3955593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2286000"/>
            <a:ext cx="6400800" cy="1569660"/>
          </a:xfrm>
          <a:prstGeom prst="rect">
            <a:avLst/>
          </a:prstGeom>
        </p:spPr>
        <p:txBody>
          <a:bodyPr wrap="square">
            <a:spAutoFit/>
          </a:bodyPr>
          <a:lstStyle/>
          <a:p>
            <a:r>
              <a:rPr lang="en-US" sz="9600" i="1" dirty="0"/>
              <a:t>Thank you</a:t>
            </a:r>
          </a:p>
        </p:txBody>
      </p:sp>
    </p:spTree>
    <p:extLst>
      <p:ext uri="{BB962C8B-B14F-4D97-AF65-F5344CB8AC3E}">
        <p14:creationId xmlns:p14="http://schemas.microsoft.com/office/powerpoint/2010/main" val="3152016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a:t>
            </a:r>
            <a:endParaRPr lang="en-US" dirty="0"/>
          </a:p>
        </p:txBody>
      </p:sp>
      <p:sp>
        <p:nvSpPr>
          <p:cNvPr id="3" name="Content Placeholder 2"/>
          <p:cNvSpPr>
            <a:spLocks noGrp="1"/>
          </p:cNvSpPr>
          <p:nvPr>
            <p:ph idx="1"/>
          </p:nvPr>
        </p:nvSpPr>
        <p:spPr/>
        <p:txBody>
          <a:bodyPr/>
          <a:lstStyle/>
          <a:p>
            <a:r>
              <a:rPr lang="en-US" dirty="0" smtClean="0"/>
              <a:t>Aim </a:t>
            </a:r>
          </a:p>
          <a:p>
            <a:r>
              <a:rPr lang="en-US" dirty="0" smtClean="0"/>
              <a:t>Requirement </a:t>
            </a:r>
          </a:p>
          <a:p>
            <a:r>
              <a:rPr lang="en-US" dirty="0" smtClean="0"/>
              <a:t>Hardware and software </a:t>
            </a:r>
          </a:p>
          <a:p>
            <a:r>
              <a:rPr lang="en-US" dirty="0" smtClean="0"/>
              <a:t>Language &amp; platform </a:t>
            </a:r>
          </a:p>
          <a:p>
            <a:r>
              <a:rPr lang="en-US" dirty="0" smtClean="0"/>
              <a:t>How it work &amp; specialty</a:t>
            </a:r>
          </a:p>
          <a:p>
            <a:r>
              <a:rPr lang="en-US" dirty="0" smtClean="0"/>
              <a:t>Advantages and Use </a:t>
            </a:r>
          </a:p>
          <a:p>
            <a:r>
              <a:rPr lang="en-US" dirty="0" smtClean="0"/>
              <a:t>Conclusion </a:t>
            </a:r>
          </a:p>
          <a:p>
            <a:r>
              <a:rPr lang="en-US" dirty="0" smtClean="0"/>
              <a:t>References</a:t>
            </a:r>
            <a:endParaRPr lang="en-US" dirty="0"/>
          </a:p>
        </p:txBody>
      </p:sp>
    </p:spTree>
    <p:extLst>
      <p:ext uri="{BB962C8B-B14F-4D97-AF65-F5344CB8AC3E}">
        <p14:creationId xmlns:p14="http://schemas.microsoft.com/office/powerpoint/2010/main" val="4133176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Aim of project </a:t>
            </a:r>
            <a:endParaRPr lang="en-US" sz="3200" dirty="0"/>
          </a:p>
        </p:txBody>
      </p:sp>
      <p:sp>
        <p:nvSpPr>
          <p:cNvPr id="3" name="Content Placeholder 2"/>
          <p:cNvSpPr>
            <a:spLocks noGrp="1"/>
          </p:cNvSpPr>
          <p:nvPr>
            <p:ph idx="1"/>
          </p:nvPr>
        </p:nvSpPr>
        <p:spPr>
          <a:xfrm>
            <a:off x="533400" y="1371600"/>
            <a:ext cx="8229600" cy="4525963"/>
          </a:xfrm>
        </p:spPr>
        <p:txBody>
          <a:bodyPr>
            <a:normAutofit/>
          </a:bodyPr>
          <a:lstStyle/>
          <a:p>
            <a:pPr>
              <a:buFont typeface="Wingdings" panose="05000000000000000000" pitchFamily="2" charset="2"/>
              <a:buChar char="§"/>
            </a:pPr>
            <a:r>
              <a:rPr lang="en-US" sz="2000" dirty="0" smtClean="0"/>
              <a:t>The purpose of designing traffic management system for globally increases accident in day to day life this project will help to maintaining the traffic rules and regulati</a:t>
            </a:r>
            <a:r>
              <a:rPr lang="en-US" sz="2400" dirty="0" smtClean="0"/>
              <a:t>on.</a:t>
            </a:r>
            <a:endParaRPr lang="en-US" sz="2800" dirty="0" smtClean="0"/>
          </a:p>
          <a:p>
            <a:pPr>
              <a:buFont typeface="Wingdings" panose="05000000000000000000" pitchFamily="2" charset="2"/>
              <a:buChar char="§"/>
            </a:pPr>
            <a:r>
              <a:rPr lang="en-US" sz="2000" dirty="0"/>
              <a:t>The first traffic light was invented in London in 1980’s to control cause of horse carriages it was operated manually works but today it work on electricity very smooth movement traffic This system works like clockwork with the light changes at regular interval The main purpose of system </a:t>
            </a:r>
            <a:r>
              <a:rPr lang="en-US" sz="2000" dirty="0" err="1" smtClean="0"/>
              <a:t>allocat</a:t>
            </a:r>
            <a:r>
              <a:rPr lang="en-US" sz="2000" dirty="0" smtClean="0"/>
              <a:t> </a:t>
            </a:r>
            <a:r>
              <a:rPr lang="en-US" sz="2000" dirty="0"/>
              <a:t>each road based on amount of traffic The amount of traffic on signal classified under three levels low, medium and high these level are determine by </a:t>
            </a:r>
            <a:r>
              <a:rPr lang="en-US" sz="2000" dirty="0" smtClean="0"/>
              <a:t>Arduino Uno based </a:t>
            </a:r>
            <a:r>
              <a:rPr lang="en-US" sz="2000" dirty="0"/>
              <a:t>on inputs received from the Ultrasonic sensor and </a:t>
            </a:r>
            <a:r>
              <a:rPr lang="en-US" sz="2000" dirty="0" smtClean="0"/>
              <a:t>camera.</a:t>
            </a:r>
            <a:endParaRPr lang="en-US" sz="2000" dirty="0"/>
          </a:p>
          <a:p>
            <a:pPr marL="0" indent="0">
              <a:buNone/>
            </a:pPr>
            <a:endParaRPr lang="en-US" sz="3600" dirty="0"/>
          </a:p>
        </p:txBody>
      </p:sp>
    </p:spTree>
    <p:extLst>
      <p:ext uri="{BB962C8B-B14F-4D97-AF65-F5344CB8AC3E}">
        <p14:creationId xmlns:p14="http://schemas.microsoft.com/office/powerpoint/2010/main" val="177083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Requirement </a:t>
            </a:r>
            <a:endParaRPr lang="en-US" sz="3200" dirty="0"/>
          </a:p>
        </p:txBody>
      </p:sp>
      <p:sp>
        <p:nvSpPr>
          <p:cNvPr id="3" name="Content Placeholder 2"/>
          <p:cNvSpPr>
            <a:spLocks noGrp="1"/>
          </p:cNvSpPr>
          <p:nvPr>
            <p:ph idx="1"/>
          </p:nvPr>
        </p:nvSpPr>
        <p:spPr>
          <a:xfrm>
            <a:off x="457200" y="1295400"/>
            <a:ext cx="8305800" cy="5029200"/>
          </a:xfrm>
        </p:spPr>
        <p:txBody>
          <a:bodyPr>
            <a:normAutofit/>
          </a:bodyPr>
          <a:lstStyle/>
          <a:p>
            <a:pPr>
              <a:buFont typeface="Wingdings" panose="05000000000000000000" pitchFamily="2" charset="2"/>
              <a:buChar char="Ø"/>
            </a:pPr>
            <a:r>
              <a:rPr lang="en-US" sz="2000" dirty="0" smtClean="0"/>
              <a:t>Cardboard</a:t>
            </a:r>
          </a:p>
          <a:p>
            <a:pPr>
              <a:buFont typeface="Wingdings" panose="05000000000000000000" pitchFamily="2" charset="2"/>
              <a:buChar char="Ø"/>
            </a:pPr>
            <a:r>
              <a:rPr lang="en-US" sz="2000" dirty="0" smtClean="0"/>
              <a:t>Traffic signal light’s</a:t>
            </a:r>
          </a:p>
          <a:p>
            <a:pPr>
              <a:buFont typeface="Wingdings" panose="05000000000000000000" pitchFamily="2" charset="2"/>
              <a:buChar char="Ø"/>
            </a:pPr>
            <a:r>
              <a:rPr lang="en-US" sz="2000" dirty="0" smtClean="0"/>
              <a:t> Arduino Uno</a:t>
            </a:r>
          </a:p>
          <a:p>
            <a:pPr>
              <a:buFont typeface="Wingdings" panose="05000000000000000000" pitchFamily="2" charset="2"/>
              <a:buChar char="Ø"/>
            </a:pPr>
            <a:r>
              <a:rPr lang="en-US" sz="2000" dirty="0" smtClean="0"/>
              <a:t>Ultrasonic sensor </a:t>
            </a:r>
          </a:p>
          <a:p>
            <a:pPr>
              <a:buFont typeface="Wingdings" panose="05000000000000000000" pitchFamily="2" charset="2"/>
              <a:buChar char="Ø"/>
            </a:pPr>
            <a:r>
              <a:rPr lang="en-US" sz="2000" dirty="0" smtClean="0"/>
              <a:t>Toy </a:t>
            </a:r>
            <a:r>
              <a:rPr lang="en-US" sz="2000" dirty="0" smtClean="0"/>
              <a:t>Vehicle</a:t>
            </a:r>
          </a:p>
          <a:p>
            <a:pPr>
              <a:buFont typeface="Wingdings" panose="05000000000000000000" pitchFamily="2" charset="2"/>
              <a:buChar char="Ø"/>
            </a:pPr>
            <a:r>
              <a:rPr lang="en-US" sz="2000" dirty="0" smtClean="0"/>
              <a:t>Jumper wire M2M &amp;M2F</a:t>
            </a:r>
          </a:p>
          <a:p>
            <a:pPr>
              <a:buFont typeface="Wingdings" panose="05000000000000000000" pitchFamily="2" charset="2"/>
              <a:buChar char="Ø"/>
            </a:pPr>
            <a:r>
              <a:rPr lang="en-US" sz="2000" dirty="0" err="1" smtClean="0"/>
              <a:t>BreadBoard</a:t>
            </a:r>
            <a:endParaRPr lang="en-US" sz="2000" dirty="0" smtClean="0"/>
          </a:p>
          <a:p>
            <a:pPr>
              <a:buFont typeface="Wingdings" panose="05000000000000000000" pitchFamily="2" charset="2"/>
              <a:buChar char="Ø"/>
            </a:pPr>
            <a:r>
              <a:rPr lang="en-US" sz="2000" dirty="0" err="1" smtClean="0"/>
              <a:t>Icecream</a:t>
            </a:r>
            <a:r>
              <a:rPr lang="en-US" sz="2000" dirty="0" smtClean="0"/>
              <a:t> Stick </a:t>
            </a:r>
            <a:endParaRPr lang="en-US" sz="2000" dirty="0" smtClean="0"/>
          </a:p>
          <a:p>
            <a:pPr>
              <a:buFont typeface="Wingdings" panose="05000000000000000000" pitchFamily="2" charset="2"/>
              <a:buChar char="Ø"/>
            </a:pPr>
            <a:endParaRPr lang="en-US" sz="2000" dirty="0" smtClean="0"/>
          </a:p>
          <a:p>
            <a:pPr marL="0" indent="0">
              <a:buNone/>
            </a:pPr>
            <a:endParaRPr lang="en-US" sz="2000" dirty="0" smtClean="0"/>
          </a:p>
          <a:p>
            <a:pPr marL="0" indent="0">
              <a:buNone/>
            </a:pPr>
            <a:endParaRPr lang="en-US" sz="2000" dirty="0"/>
          </a:p>
        </p:txBody>
      </p:sp>
    </p:spTree>
    <p:extLst>
      <p:ext uri="{BB962C8B-B14F-4D97-AF65-F5344CB8AC3E}">
        <p14:creationId xmlns:p14="http://schemas.microsoft.com/office/powerpoint/2010/main" val="3169187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Hardware and Software </a:t>
            </a:r>
            <a:endParaRPr lang="en-US" sz="3200" dirty="0"/>
          </a:p>
        </p:txBody>
      </p:sp>
      <p:sp>
        <p:nvSpPr>
          <p:cNvPr id="3" name="Content Placeholder 2"/>
          <p:cNvSpPr>
            <a:spLocks noGrp="1"/>
          </p:cNvSpPr>
          <p:nvPr>
            <p:ph idx="1"/>
          </p:nvPr>
        </p:nvSpPr>
        <p:spPr/>
        <p:txBody>
          <a:bodyPr>
            <a:normAutofit/>
          </a:bodyPr>
          <a:lstStyle/>
          <a:p>
            <a:r>
              <a:rPr lang="en-US" sz="2000" dirty="0" smtClean="0"/>
              <a:t>The project will work on </a:t>
            </a:r>
            <a:r>
              <a:rPr lang="en-US" sz="2000" dirty="0"/>
              <a:t>t</a:t>
            </a:r>
            <a:r>
              <a:rPr lang="en-US" sz="2000" dirty="0" smtClean="0"/>
              <a:t>he</a:t>
            </a:r>
            <a:r>
              <a:rPr lang="en-US" sz="2000" dirty="0"/>
              <a:t> Arduino Uno is an </a:t>
            </a:r>
            <a:r>
              <a:rPr lang="en-US" sz="2000" dirty="0" smtClean="0"/>
              <a:t>open sources microcontroller board </a:t>
            </a:r>
            <a:r>
              <a:rPr lang="en-US" sz="2000" dirty="0"/>
              <a:t> based on </a:t>
            </a:r>
            <a:r>
              <a:rPr lang="en-US" sz="2000" dirty="0" smtClean="0"/>
              <a:t>the Microchip AT mega 328P</a:t>
            </a:r>
            <a:r>
              <a:rPr lang="en-US" sz="2000" dirty="0"/>
              <a:t>  microcontroller and developed by </a:t>
            </a:r>
            <a:r>
              <a:rPr lang="en-US" sz="2000" dirty="0" smtClean="0"/>
              <a:t>Arduino.cc The </a:t>
            </a:r>
            <a:r>
              <a:rPr lang="en-US" sz="2000" dirty="0"/>
              <a:t>board has 14 digital I/O pins (six capable of </a:t>
            </a:r>
            <a:r>
              <a:rPr lang="en-US" sz="2000" dirty="0" smtClean="0"/>
              <a:t>PWM</a:t>
            </a:r>
            <a:r>
              <a:rPr lang="en-US" sz="2000" dirty="0"/>
              <a:t> output), 6 analog I/O pins, and is programmable with the </a:t>
            </a:r>
            <a:r>
              <a:rPr lang="en-US" sz="2000" dirty="0" smtClean="0"/>
              <a:t>Arduino IDE</a:t>
            </a:r>
            <a:r>
              <a:rPr lang="en-US" sz="2000" dirty="0"/>
              <a:t> (Integrated Development Environment), via a type B </a:t>
            </a:r>
            <a:r>
              <a:rPr lang="en-US" sz="2000" dirty="0" smtClean="0"/>
              <a:t>USB cable </a:t>
            </a:r>
            <a:r>
              <a:rPr lang="en-US" sz="2000" dirty="0"/>
              <a:t>The word </a:t>
            </a:r>
            <a:r>
              <a:rPr lang="en-US" sz="2000" dirty="0" smtClean="0"/>
              <a:t>“Uno" </a:t>
            </a:r>
            <a:r>
              <a:rPr lang="en-US" sz="2000" dirty="0"/>
              <a:t>means "one" in Italian and was chosen to mark the initial release of </a:t>
            </a:r>
            <a:r>
              <a:rPr lang="en-US" sz="2000" dirty="0" smtClean="0"/>
              <a:t>Arduino software </a:t>
            </a:r>
            <a:r>
              <a:rPr lang="en-US" sz="2000" dirty="0"/>
              <a:t>The Uno board is the first in a series of USB-based Arduino </a:t>
            </a:r>
            <a:r>
              <a:rPr lang="en-US" sz="2000" dirty="0" smtClean="0"/>
              <a:t>boards And Most importantly use Ultrasonic.</a:t>
            </a:r>
          </a:p>
          <a:p>
            <a:r>
              <a:rPr lang="en-US" sz="2000" dirty="0" smtClean="0"/>
              <a:t> Sensor which can Count the Numbers of vehicle an make distance between each vehicle that reduces the accident in traffic  It’s all about Hardware Part   </a:t>
            </a:r>
            <a:endParaRPr lang="en-US" sz="2000" dirty="0"/>
          </a:p>
        </p:txBody>
      </p:sp>
    </p:spTree>
    <p:extLst>
      <p:ext uri="{BB962C8B-B14F-4D97-AF65-F5344CB8AC3E}">
        <p14:creationId xmlns:p14="http://schemas.microsoft.com/office/powerpoint/2010/main" val="4141601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000066 - Buy Microcontroller board, Uno - Ardui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250" y="685800"/>
            <a:ext cx="8472692" cy="49720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895600" y="5791200"/>
            <a:ext cx="4191000" cy="707886"/>
          </a:xfrm>
          <a:prstGeom prst="rect">
            <a:avLst/>
          </a:prstGeom>
        </p:spPr>
        <p:txBody>
          <a:bodyPr wrap="square">
            <a:spAutoFit/>
          </a:bodyPr>
          <a:lstStyle/>
          <a:p>
            <a:r>
              <a:rPr lang="en-US" sz="4000" dirty="0"/>
              <a:t>Arduino Uno</a:t>
            </a:r>
          </a:p>
        </p:txBody>
      </p:sp>
    </p:spTree>
    <p:extLst>
      <p:ext uri="{BB962C8B-B14F-4D97-AF65-F5344CB8AC3E}">
        <p14:creationId xmlns:p14="http://schemas.microsoft.com/office/powerpoint/2010/main" val="1319073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C-SR04 Ultrasonic Sensor: Working, Pin Diagram, Description &amp; Datashe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36" y="1219200"/>
            <a:ext cx="5715000" cy="37719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971800" y="5215646"/>
            <a:ext cx="2971800" cy="523220"/>
          </a:xfrm>
          <a:prstGeom prst="rect">
            <a:avLst/>
          </a:prstGeom>
        </p:spPr>
        <p:txBody>
          <a:bodyPr wrap="square">
            <a:spAutoFit/>
          </a:bodyPr>
          <a:lstStyle/>
          <a:p>
            <a:r>
              <a:rPr lang="en-US" sz="2800" dirty="0"/>
              <a:t>Ultrasonic sensor</a:t>
            </a:r>
          </a:p>
        </p:txBody>
      </p:sp>
    </p:spTree>
    <p:extLst>
      <p:ext uri="{BB962C8B-B14F-4D97-AF65-F5344CB8AC3E}">
        <p14:creationId xmlns:p14="http://schemas.microsoft.com/office/powerpoint/2010/main" val="381084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Software </a:t>
            </a:r>
            <a:endParaRPr lang="en-US" sz="3200" dirty="0"/>
          </a:p>
        </p:txBody>
      </p:sp>
      <p:sp>
        <p:nvSpPr>
          <p:cNvPr id="3" name="Content Placeholder 2"/>
          <p:cNvSpPr>
            <a:spLocks noGrp="1"/>
          </p:cNvSpPr>
          <p:nvPr>
            <p:ph idx="1"/>
          </p:nvPr>
        </p:nvSpPr>
        <p:spPr/>
        <p:txBody>
          <a:bodyPr>
            <a:normAutofit/>
          </a:bodyPr>
          <a:lstStyle/>
          <a:p>
            <a:r>
              <a:rPr lang="en-US" sz="2000" dirty="0" smtClean="0"/>
              <a:t>This particular Project will run program &amp; execute under Arduino IDE (Integrated Development Environment ) Shell</a:t>
            </a:r>
            <a:endParaRPr lang="en-US" sz="2000" dirty="0"/>
          </a:p>
        </p:txBody>
      </p:sp>
    </p:spTree>
    <p:extLst>
      <p:ext uri="{BB962C8B-B14F-4D97-AF65-F5344CB8AC3E}">
        <p14:creationId xmlns:p14="http://schemas.microsoft.com/office/powerpoint/2010/main" val="1980199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Language and platform </a:t>
            </a:r>
            <a:endParaRPr lang="en-US" sz="3200" dirty="0"/>
          </a:p>
        </p:txBody>
      </p:sp>
      <p:sp>
        <p:nvSpPr>
          <p:cNvPr id="3" name="Content Placeholder 2"/>
          <p:cNvSpPr>
            <a:spLocks noGrp="1"/>
          </p:cNvSpPr>
          <p:nvPr>
            <p:ph idx="1"/>
          </p:nvPr>
        </p:nvSpPr>
        <p:spPr/>
        <p:txBody>
          <a:bodyPr>
            <a:normAutofit/>
          </a:bodyPr>
          <a:lstStyle/>
          <a:p>
            <a:pPr>
              <a:buFont typeface="Courier New" panose="02070309020205020404" pitchFamily="49" charset="0"/>
              <a:buChar char="o"/>
            </a:pPr>
            <a:r>
              <a:rPr lang="en-US" sz="2000" dirty="0" smtClean="0"/>
              <a:t>We are using very simple Language for the project that is user friendly easy code and find out error if occure  i.e Arduino Uno.</a:t>
            </a:r>
          </a:p>
          <a:p>
            <a:pPr>
              <a:buFont typeface="Courier New" panose="02070309020205020404" pitchFamily="49" charset="0"/>
              <a:buChar char="o"/>
            </a:pPr>
            <a:r>
              <a:rPr lang="en-US" sz="2000" dirty="0"/>
              <a:t>The </a:t>
            </a:r>
            <a:r>
              <a:rPr lang="en-US" sz="2000" dirty="0" smtClean="0"/>
              <a:t>Arduino Uno can </a:t>
            </a:r>
            <a:r>
              <a:rPr lang="en-US" sz="2000" dirty="0"/>
              <a:t>run on any platform such as Windows, Linux, MacOS, etc are there </a:t>
            </a:r>
          </a:p>
          <a:p>
            <a:pPr marL="0" indent="0">
              <a:buNone/>
            </a:pPr>
            <a:endParaRPr lang="en-US" sz="2000" dirty="0" smtClean="0"/>
          </a:p>
          <a:p>
            <a:pPr>
              <a:buFont typeface="Courier New" panose="02070309020205020404" pitchFamily="49" charset="0"/>
              <a:buChar char="o"/>
            </a:pPr>
            <a:endParaRPr lang="en-US" sz="2000" dirty="0" smtClean="0"/>
          </a:p>
          <a:p>
            <a:pPr marL="0" indent="0">
              <a:buNone/>
            </a:pPr>
            <a:endParaRPr lang="en-US" sz="2000" dirty="0"/>
          </a:p>
        </p:txBody>
      </p:sp>
    </p:spTree>
    <p:extLst>
      <p:ext uri="{BB962C8B-B14F-4D97-AF65-F5344CB8AC3E}">
        <p14:creationId xmlns:p14="http://schemas.microsoft.com/office/powerpoint/2010/main" val="2922454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914</TotalTime>
  <Words>515</Words>
  <Application>Microsoft Office PowerPoint</Application>
  <PresentationFormat>On-screen Show (4:3)</PresentationFormat>
  <Paragraphs>51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Solstice</vt:lpstr>
      <vt:lpstr>Name:- Vinit Amul Pol  Class:-TYIT Guide Name:-Trupti Kulkarni </vt:lpstr>
      <vt:lpstr>Index </vt:lpstr>
      <vt:lpstr>Aim of project </vt:lpstr>
      <vt:lpstr>Requirement </vt:lpstr>
      <vt:lpstr>Hardware and Software </vt:lpstr>
      <vt:lpstr>PowerPoint Presentation</vt:lpstr>
      <vt:lpstr>PowerPoint Presentation</vt:lpstr>
      <vt:lpstr>Software </vt:lpstr>
      <vt:lpstr>Language and platform </vt:lpstr>
      <vt:lpstr>How it work </vt:lpstr>
      <vt:lpstr>PowerPoint Presentation</vt:lpstr>
      <vt:lpstr>PowerPoint Presentation</vt:lpstr>
      <vt:lpstr>Specialty </vt:lpstr>
      <vt:lpstr>Advantage of project </vt:lpstr>
      <vt:lpstr>PowerPoint Presentation</vt:lpstr>
      <vt:lpstr>References 1. W. S. Associate, "Transportation and Economy Report," MDOT State Long Range Transportation Plan, Karachi, 2007. 2. K. S. D. M. R. B. Patan Rizwan, "Realtime Smart Traffic Management System for Smart Cities by Using Internet of Things and  Big Data," in International Conference on Emerging Technological Trends [ICETT], Kollam, 2016 3. C. S. D. L. T. Authority, "Annual Vehicle Statistics," Annual Vehicle Statistics 2015, Karachi, 2015.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Vinit Amul Pol  Class:-TYIT Guide Name:- Deepali Shinde</dc:title>
  <dc:creator>Vinit Pol</dc:creator>
  <cp:lastModifiedBy>Vinit Pol</cp:lastModifiedBy>
  <cp:revision>46</cp:revision>
  <dcterms:created xsi:type="dcterms:W3CDTF">2020-12-05T09:23:36Z</dcterms:created>
  <dcterms:modified xsi:type="dcterms:W3CDTF">2021-04-28T05:09:14Z</dcterms:modified>
</cp:coreProperties>
</file>