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b1c5ce9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example: translate “He is a nurse, she is a doctor” to Turkish and then back results in “She is a nurse, he is a doctor”</a:t>
            </a:r>
            <a:endParaRPr/>
          </a:p>
        </p:txBody>
      </p:sp>
      <p:sp>
        <p:nvSpPr>
          <p:cNvPr id="296" name="Google Shape;296;g6b1c5ce9da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Note: these are 2D projections of high-dimension vectors such that we see as much of the variation possible.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This is typically done with principal component analysis (PCA)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3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1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15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15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15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16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Google Shape;170;p16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16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16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16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1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8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6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nlp.stanford.edu/projects/glove/images/man_woman.jp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lp.stanford.edu/projects/glove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www.tensorflow.org/tutorials/representation/word2ve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Detecting Bias in </a:t>
            </a:r>
            <a:br>
              <a:rPr lang="en-US"/>
            </a:br>
            <a:r>
              <a:rPr lang="en-US"/>
              <a:t>Word Embedding Models</a:t>
            </a:r>
            <a:endParaRPr/>
          </a:p>
        </p:txBody>
      </p:sp>
      <p:sp>
        <p:nvSpPr>
          <p:cNvPr id="203" name="Google Shape;203;p19"/>
          <p:cNvSpPr txBox="1"/>
          <p:nvPr>
            <p:ph idx="1" type="subTitle"/>
          </p:nvPr>
        </p:nvSpPr>
        <p:spPr>
          <a:xfrm>
            <a:off x="680322" y="4394039"/>
            <a:ext cx="81441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Professor Ameet Soni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Professor Krista Thomason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Swarthmore College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i="1"/>
          </a:p>
        </p:txBody>
      </p:sp>
      <p:sp>
        <p:nvSpPr>
          <p:cNvPr id="204" name="Google Shape;204;p19"/>
          <p:cNvSpPr txBox="1"/>
          <p:nvPr/>
        </p:nvSpPr>
        <p:spPr>
          <a:xfrm>
            <a:off x="292525" y="6464025"/>
            <a:ext cx="54354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Lecture notes to introduce lab practicum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Learning Relationships</a:t>
            </a:r>
            <a:endParaRPr/>
          </a:p>
        </p:txBody>
      </p:sp>
      <p:sp>
        <p:nvSpPr>
          <p:cNvPr id="263" name="Google Shape;263;p2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64" name="Google Shape;2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877" y="2074600"/>
            <a:ext cx="6989150" cy="4290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8"/>
          <p:cNvSpPr txBox="1"/>
          <p:nvPr/>
        </p:nvSpPr>
        <p:spPr>
          <a:xfrm>
            <a:off x="2475250" y="6440825"/>
            <a:ext cx="602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https://nlp.stanford.edu/projects/glove/images/man_woman.jpg</a:t>
            </a:r>
            <a:endParaRPr/>
          </a:p>
        </p:txBody>
      </p:sp>
      <p:sp>
        <p:nvSpPr>
          <p:cNvPr id="266" name="Google Shape;266;p28"/>
          <p:cNvSpPr txBox="1"/>
          <p:nvPr/>
        </p:nvSpPr>
        <p:spPr>
          <a:xfrm>
            <a:off x="8842025" y="2123225"/>
            <a:ext cx="324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Vector differences capture as much as possible the meaning specified by the juxtaposition of two words”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Word Embedding Today</a:t>
            </a:r>
            <a:endParaRPr/>
          </a:p>
        </p:txBody>
      </p:sp>
      <p:sp>
        <p:nvSpPr>
          <p:cNvPr id="272" name="Google Shape;272;p2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Many approaches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Many success stories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Data driven – learned through provided text e.g., Wikipedia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Dense and distributed representations</a:t>
            </a:r>
            <a:br>
              <a:rPr lang="en-US"/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Lab Practicum Part 1: Learning Embeddings</a:t>
            </a:r>
            <a:endParaRPr/>
          </a:p>
        </p:txBody>
      </p:sp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Given: learned word embeddings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GloVe algorithm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https://nlp.stanford.edu/projects/glove/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Training corpus: twitter, wikipedia, web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Goal: validate the usefulness of word embeddings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Read handout and README.md to run findSimilarWords.py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Lab Practicum Part 2</a:t>
            </a:r>
            <a:r>
              <a:rPr lang="en-US"/>
              <a:t>:</a:t>
            </a:r>
            <a:br>
              <a:rPr lang="en-US"/>
            </a:br>
            <a:r>
              <a:rPr lang="en-US"/>
              <a:t> Word Embedding Association Tests</a:t>
            </a:r>
            <a:endParaRPr/>
          </a:p>
        </p:txBody>
      </p:sp>
      <p:pic>
        <p:nvPicPr>
          <p:cNvPr id="284" name="Google Shape;284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938" y="2324731"/>
            <a:ext cx="6502500" cy="29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1"/>
          <p:cNvSpPr txBox="1"/>
          <p:nvPr>
            <p:ph idx="1" type="body"/>
          </p:nvPr>
        </p:nvSpPr>
        <p:spPr>
          <a:xfrm>
            <a:off x="272275" y="2336875"/>
            <a:ext cx="5061600" cy="4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From </a:t>
            </a:r>
            <a:r>
              <a:rPr lang="en-US"/>
              <a:t>Caliskan et al., “Semantics derived automatically from language corpora contain human-like biases”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Modeled after Implicit Association Test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Read documentation and run weatTest.py	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Complete Lab Practicum Assignment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Real-World Example: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Gender Bias in Google Translate</a:t>
            </a:r>
            <a:endParaRPr/>
          </a:p>
        </p:txBody>
      </p:sp>
      <p:pic>
        <p:nvPicPr>
          <p:cNvPr id="291" name="Google Shape;291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8430" l="0" r="0" t="0"/>
          <a:stretch/>
        </p:blipFill>
        <p:spPr>
          <a:xfrm>
            <a:off x="1213073" y="2706897"/>
            <a:ext cx="9531000" cy="38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2"/>
          <p:cNvSpPr/>
          <p:nvPr/>
        </p:nvSpPr>
        <p:spPr>
          <a:xfrm>
            <a:off x="5889812" y="2706897"/>
            <a:ext cx="4854300" cy="3859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603950" y="2189275"/>
            <a:ext cx="1074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 Turkish, </a:t>
            </a:r>
            <a:r>
              <a:rPr i="1"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is a gender neutral pronoun (</a:t>
            </a:r>
            <a:r>
              <a:rPr i="1"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he</a:t>
            </a: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i="1"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she</a:t>
            </a: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or </a:t>
            </a:r>
            <a:r>
              <a:rPr i="1"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it</a:t>
            </a: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Real-World Example: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Gender Bias in Google Translate</a:t>
            </a:r>
            <a:endParaRPr/>
          </a:p>
        </p:txBody>
      </p:sp>
      <p:pic>
        <p:nvPicPr>
          <p:cNvPr id="299" name="Google Shape;299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8430" l="0" r="0" t="0"/>
          <a:stretch/>
        </p:blipFill>
        <p:spPr>
          <a:xfrm>
            <a:off x="1213073" y="2706897"/>
            <a:ext cx="9531000" cy="38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/>
          <p:cNvSpPr txBox="1"/>
          <p:nvPr/>
        </p:nvSpPr>
        <p:spPr>
          <a:xfrm>
            <a:off x="603950" y="2189275"/>
            <a:ext cx="1074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 Turkish, </a:t>
            </a:r>
            <a:r>
              <a:rPr i="1"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is a gender neutral pronoun (</a:t>
            </a:r>
            <a:r>
              <a:rPr i="1"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he</a:t>
            </a: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i="1"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she</a:t>
            </a: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or </a:t>
            </a:r>
            <a:r>
              <a:rPr i="1"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it</a:t>
            </a: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Background - NLP</a:t>
            </a:r>
            <a:endParaRPr/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Natural Language Processing (NLP)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Goal: help computers understand human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Artificial Intelligence + Linguistics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General tasks: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Generation language/communicate with humans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Analyze/understand humans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Example NLP tasks</a:t>
            </a:r>
            <a:endParaRPr/>
          </a:p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680321" y="2336873"/>
            <a:ext cx="9974427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Translation between two languages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Extract information from text (“Find all relevant Title VII case law”)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Sentiment analysis (“Is this review positive or negative?”)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Personal Assistant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Search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Summarization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Difficulties</a:t>
            </a:r>
            <a:endParaRPr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Goal: map meaning to words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Problem: this is very hard; language is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Ambiguous – same word can mean different concepts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Rich – the same concept can be said with many words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“Meaning” is never observed directly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Representation: how should computers encode words?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“John saw the woman with the telescope wrapped in paper”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What’s wrapped in paper?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Who has the telescope?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Word Embeddings</a:t>
            </a:r>
            <a:endParaRPr/>
          </a:p>
        </p:txBody>
      </p:sp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Words are not discrete concepts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e.g., search “Seattle hotel” vs “Seattle motel” should be similar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Idea: words with similar meaning occur in similar contexts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“hotel” and “motel” are used similarly in sentences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Word embeddings: represented words by what they </a:t>
            </a:r>
            <a:r>
              <a:rPr i="1" lang="en-US"/>
              <a:t>co-occur</a:t>
            </a:r>
            <a:r>
              <a:rPr lang="en-US"/>
              <a:t> with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“book”, “room”, “rate” are commonly used with “hotel” and “motel”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Fast Forward</a:t>
            </a:r>
            <a:endParaRPr/>
          </a:p>
        </p:txBody>
      </p:sp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Add theory, math, advances in computing, lots of data…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Embeddings Visualized</a:t>
            </a:r>
            <a:endParaRPr/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9294965" y="2336875"/>
            <a:ext cx="26046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FFFFFF"/>
                </a:solidFill>
              </a:rPr>
              <a:t>Similar items cluster together</a:t>
            </a:r>
            <a:endParaRPr>
              <a:solidFill>
                <a:srgbClr val="FFFFFF"/>
              </a:solidFill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76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en-US" sz="1200">
                <a:solidFill>
                  <a:srgbClr val="FFFFFF"/>
                </a:solidFill>
              </a:rPr>
              <a:t>Note: these are 2D projections of the original embeddings using  principal component analysis (PCA)</a:t>
            </a:r>
            <a:endParaRPr i="1" sz="1200">
              <a:solidFill>
                <a:srgbClr val="FFFFFF"/>
              </a:solidFill>
            </a:endParaRPr>
          </a:p>
          <a:p>
            <a:pPr indent="-76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76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7818" y="2022389"/>
            <a:ext cx="71120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 txBox="1"/>
          <p:nvPr/>
        </p:nvSpPr>
        <p:spPr>
          <a:xfrm>
            <a:off x="9897762" y="6425514"/>
            <a:ext cx="13933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Matlab.com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Learning Semantics</a:t>
            </a:r>
            <a:endParaRPr/>
          </a:p>
        </p:txBody>
      </p:sp>
      <p:sp>
        <p:nvSpPr>
          <p:cNvPr id="254" name="Google Shape;254;p27"/>
          <p:cNvSpPr txBox="1"/>
          <p:nvPr>
            <p:ph idx="1" type="body"/>
          </p:nvPr>
        </p:nvSpPr>
        <p:spPr>
          <a:xfrm>
            <a:off x="680321" y="2006598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55" name="Google Shape;2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321" y="2680897"/>
            <a:ext cx="10160000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7"/>
          <p:cNvSpPr txBox="1"/>
          <p:nvPr/>
        </p:nvSpPr>
        <p:spPr>
          <a:xfrm>
            <a:off x="1011175" y="6184625"/>
            <a:ext cx="9498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https://www.tensorflow.org/tutorials/representation/word2vec</a:t>
            </a:r>
            <a:endParaRPr/>
          </a:p>
        </p:txBody>
      </p:sp>
      <p:sp>
        <p:nvSpPr>
          <p:cNvPr id="257" name="Google Shape;257;p27"/>
          <p:cNvSpPr txBox="1"/>
          <p:nvPr/>
        </p:nvSpPr>
        <p:spPr>
          <a:xfrm>
            <a:off x="94375" y="6475800"/>
            <a:ext cx="10493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these are 2D or 3D projections of the original embeddings using  principal component analysis (PCA)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