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66" d="100"/>
          <a:sy n="66" d="100"/>
        </p:scale>
        <p:origin x="1158" y="6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30/09/2022</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Sep 2022</a:t>
            </a: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82459" y="235657"/>
            <a:ext cx="10588625" cy="824400"/>
          </a:xfrm>
        </p:spPr>
        <p:txBody>
          <a:bodyPr/>
          <a:lstStyle/>
          <a:p>
            <a:r>
              <a:rPr lang="en-IN" dirty="0">
                <a:latin typeface="Times New Roman" panose="02020603050405020304" pitchFamily="18" charset="0"/>
                <a:cs typeface="Times New Roman" panose="02020603050405020304" pitchFamily="18" charset="0"/>
              </a:rPr>
              <a:t>Trial shops 77 and 86 significantly outperformed Control stores 233 and 155 in terms of both total sales and the number of customers they attracted throughout the trial period. The performance improvement at the 88th trial shop, however, is modest.</a:t>
            </a:r>
            <a:endParaRPr lang="en-AU"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AEE291CC-4565-B1B0-DBAB-46D8A02EB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459" y="1680256"/>
            <a:ext cx="10399941" cy="432865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BDC8247-810D-E70F-CC2E-574FA9454F3C}"/>
              </a:ext>
            </a:extLst>
          </p:cNvPr>
          <p:cNvSpPr txBox="1"/>
          <p:nvPr/>
        </p:nvSpPr>
        <p:spPr>
          <a:xfrm>
            <a:off x="5709213" y="4437742"/>
            <a:ext cx="1346429" cy="508000"/>
          </a:xfrm>
          <a:prstGeom prst="rect">
            <a:avLst/>
          </a:prstGeom>
          <a:noFill/>
        </p:spPr>
        <p:txBody>
          <a:bodyPr wrap="square" lIns="0" tIns="0" rIns="0" bIns="0" rtlCol="0" anchor="t">
            <a:noAutofit/>
          </a:bodyPr>
          <a:lstStyle/>
          <a:p>
            <a:pPr algn="l"/>
            <a:r>
              <a:rPr lang="en-US" b="1" dirty="0">
                <a:latin typeface="Times New Roman" panose="02020603050405020304" pitchFamily="18" charset="0"/>
                <a:ea typeface="Roboto Light" panose="02000000000000000000" pitchFamily="2" charset="0"/>
                <a:cs typeface="Times New Roman" panose="02020603050405020304" pitchFamily="18" charset="0"/>
              </a:rPr>
              <a:t>Trial Period</a:t>
            </a:r>
            <a:endParaRPr lang="en-IN" b="1" dirty="0" err="1">
              <a:latin typeface="Times New Roman" panose="02020603050405020304" pitchFamily="18" charset="0"/>
              <a:ea typeface="Roboto Light" panose="02000000000000000000" pitchFamily="2" charset="0"/>
              <a:cs typeface="Times New Roman" panose="02020603050405020304" pitchFamily="18" charset="0"/>
            </a:endParaRPr>
          </a:p>
        </p:txBody>
      </p:sp>
      <p:cxnSp>
        <p:nvCxnSpPr>
          <p:cNvPr id="10" name="Connector: Elbow 9">
            <a:extLst>
              <a:ext uri="{FF2B5EF4-FFF2-40B4-BE49-F238E27FC236}">
                <a16:creationId xmlns:a16="http://schemas.microsoft.com/office/drawing/2014/main" id="{63951769-AF32-9704-54D2-AF6F8A323DBE}"/>
              </a:ext>
            </a:extLst>
          </p:cNvPr>
          <p:cNvCxnSpPr>
            <a:cxnSpLocks/>
          </p:cNvCxnSpPr>
          <p:nvPr/>
        </p:nvCxnSpPr>
        <p:spPr>
          <a:xfrm rot="16200000" flipH="1">
            <a:off x="7026614" y="4047557"/>
            <a:ext cx="181429" cy="1469800"/>
          </a:xfrm>
          <a:prstGeom prst="bentConnector2">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2389671" cy="1718741"/>
          </a:xfrm>
          <a:prstGeom prst="rect">
            <a:avLst/>
          </a:prstGeom>
          <a:noFill/>
        </p:spPr>
        <p:txBody>
          <a:bodyPr wrap="square" lIns="0" tIns="0" rIns="0" bIns="0" rtlCol="0" anchor="t">
            <a:noAutofit/>
          </a:bodyPr>
          <a:lstStyle/>
          <a:p>
            <a:pPr algn="l"/>
            <a:r>
              <a:rPr lang="en-IN" sz="1800" b="1" i="0" u="none" strike="noStrike" baseline="0" dirty="0">
                <a:solidFill>
                  <a:srgbClr val="000005"/>
                </a:solidFill>
                <a:latin typeface="Times New Roman" panose="02020603050405020304" pitchFamily="18" charset="0"/>
                <a:cs typeface="Times New Roman" panose="02020603050405020304" pitchFamily="18" charset="0"/>
              </a:rPr>
              <a:t>Chips Category Review</a:t>
            </a:r>
            <a:endParaRPr lang="en-AU" sz="1400" b="1" dirty="0">
              <a:latin typeface="Times New Roman" panose="02020603050405020304" pitchFamily="18" charset="0"/>
              <a:ea typeface="Roboto" panose="02000000000000000000" pitchFamily="2" charset="0"/>
              <a:cs typeface="Times New Roman" panose="02020603050405020304" pitchFamily="18"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954243" cy="1718741"/>
          </a:xfrm>
          <a:prstGeom prst="rect">
            <a:avLst/>
          </a:prstGeom>
          <a:noFill/>
        </p:spPr>
        <p:txBody>
          <a:bodyPr wrap="square" lIns="0" tIns="0" rIns="0" bIns="0" rtlCol="0" anchor="t">
            <a:noAutofit/>
          </a:bodyPr>
          <a:lstStyle/>
          <a:p>
            <a:pPr algn="l"/>
            <a:r>
              <a:rPr lang="en-IN" sz="1800" b="1" i="0" u="none" strike="noStrike" baseline="0" dirty="0">
                <a:solidFill>
                  <a:srgbClr val="000005"/>
                </a:solidFill>
                <a:latin typeface="Times New Roman" panose="02020603050405020304" pitchFamily="18" charset="0"/>
                <a:cs typeface="Times New Roman" panose="02020603050405020304" pitchFamily="18" charset="0"/>
              </a:rPr>
              <a:t>Trial Store Analysis</a:t>
            </a:r>
            <a:endParaRPr lang="en-AU" sz="1400" b="1" dirty="0">
              <a:latin typeface="Times New Roman" panose="02020603050405020304" pitchFamily="18" charset="0"/>
              <a:ea typeface="Roboto" panose="02000000000000000000" pitchFamily="2" charset="0"/>
              <a:cs typeface="Times New Roman" panose="02020603050405020304" pitchFamily="18"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511677" y="1967885"/>
            <a:ext cx="7580989" cy="1718742"/>
          </a:xfrm>
          <a:prstGeom prst="rect">
            <a:avLst/>
          </a:prstGeom>
          <a:noFill/>
        </p:spPr>
        <p:txBody>
          <a:bodyPr wrap="square" lIns="0" tIns="0" rIns="0" bIns="0" rtlCol="0" anchor="t">
            <a:noAutofit/>
          </a:bodyPr>
          <a:lstStyle/>
          <a:p>
            <a:pPr marL="285750" indent="-285750" algn="l">
              <a:buFont typeface="Arial" panose="020B0604020202020204" pitchFamily="34" charset="0"/>
              <a:buChar char="•"/>
            </a:pPr>
            <a:r>
              <a:rPr lang="en-IN" dirty="0">
                <a:latin typeface="Times New Roman" panose="02020603050405020304" pitchFamily="18" charset="0"/>
                <a:ea typeface="Roboto Light" panose="02000000000000000000" pitchFamily="2" charset="0"/>
                <a:cs typeface="Times New Roman" panose="02020603050405020304" pitchFamily="18" charset="0"/>
              </a:rPr>
              <a:t>The sales have climbed up until the day before Christmas, which is a good opportunity to capitalise on this momentum with special offers to boost the purchases. However, the sales also decreased after Christmas.</a:t>
            </a:r>
          </a:p>
          <a:p>
            <a:pPr marL="285750" indent="-285750" algn="l">
              <a:buFont typeface="Arial" panose="020B0604020202020204" pitchFamily="34" charset="0"/>
              <a:buChar char="•"/>
            </a:pPr>
            <a:r>
              <a:rPr lang="en-IN" sz="1800" i="0" u="none" strike="noStrike" baseline="0" dirty="0">
                <a:latin typeface="Times New Roman" panose="02020603050405020304" pitchFamily="18" charset="0"/>
                <a:cs typeface="Times New Roman" panose="02020603050405020304" pitchFamily="18" charset="0"/>
              </a:rPr>
              <a:t>Mainstream young singles/couples contribute most to the sales.</a:t>
            </a:r>
          </a:p>
          <a:p>
            <a:pPr marL="285750" indent="-285750" algn="l">
              <a:buFont typeface="Arial" panose="020B0604020202020204" pitchFamily="34" charset="0"/>
              <a:buChar char="•"/>
            </a:pPr>
            <a:r>
              <a:rPr lang="en-IN" dirty="0">
                <a:latin typeface="Times New Roman" panose="02020603050405020304" pitchFamily="18" charset="0"/>
                <a:ea typeface="Roboto Light" panose="02000000000000000000" pitchFamily="2" charset="0"/>
                <a:cs typeface="Times New Roman" panose="02020603050405020304" pitchFamily="18" charset="0"/>
              </a:rPr>
              <a:t>Older families and young families, who make up our target market for sales, purchase more chips overall for all three Life stages.</a:t>
            </a:r>
            <a:endParaRPr lang="en-AU" dirty="0">
              <a:latin typeface="Times New Roman" panose="02020603050405020304" pitchFamily="18" charset="0"/>
              <a:ea typeface="Roboto Light" panose="02000000000000000000" pitchFamily="2" charset="0"/>
              <a:cs typeface="Times New Roman" panose="02020603050405020304" pitchFamily="18"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511678" y="4122300"/>
            <a:ext cx="7580989" cy="1718742"/>
          </a:xfrm>
          <a:prstGeom prst="rect">
            <a:avLst/>
          </a:prstGeom>
          <a:noFill/>
        </p:spPr>
        <p:txBody>
          <a:bodyPr wrap="square" lIns="0" tIns="0" rIns="0" bIns="0" rtlCol="0" anchor="t">
            <a:noAutofit/>
          </a:bodyPr>
          <a:lstStyle/>
          <a:p>
            <a:pPr marL="285750" indent="-285750">
              <a:buFont typeface="Arial" panose="020B0604020202020204" pitchFamily="34" charset="0"/>
              <a:buChar char="•"/>
            </a:pPr>
            <a:r>
              <a:rPr lang="en-IN" dirty="0">
                <a:latin typeface="Times New Roman" panose="02020603050405020304" pitchFamily="18" charset="0"/>
                <a:ea typeface="Roboto Light" panose="02000000000000000000" pitchFamily="2" charset="0"/>
                <a:cs typeface="Times New Roman" panose="02020603050405020304" pitchFamily="18" charset="0"/>
              </a:rPr>
              <a:t>To replicate the previous performance of the chosen trial stores 77,86 and 88, control stores 233, 155 and 237 were created. </a:t>
            </a:r>
          </a:p>
          <a:p>
            <a:pPr marL="285750" indent="-285750">
              <a:buFont typeface="Arial" panose="020B0604020202020204" pitchFamily="34" charset="0"/>
              <a:buChar char="•"/>
            </a:pPr>
            <a:r>
              <a:rPr lang="en-IN" dirty="0">
                <a:latin typeface="Times New Roman" panose="02020603050405020304" pitchFamily="18" charset="0"/>
                <a:ea typeface="Roboto Light" panose="02000000000000000000" pitchFamily="2" charset="0"/>
                <a:cs typeface="Times New Roman" panose="02020603050405020304" pitchFamily="18" charset="0"/>
              </a:rPr>
              <a:t>Following the implementation of the new shop design, the trial store's effectiveness and  the control store were contrasted.</a:t>
            </a:r>
          </a:p>
          <a:p>
            <a:pPr marL="285750" indent="-285750">
              <a:buFont typeface="Arial" panose="020B0604020202020204" pitchFamily="34" charset="0"/>
              <a:buChar char="•"/>
            </a:pPr>
            <a:r>
              <a:rPr lang="en-IN" dirty="0">
                <a:latin typeface="Times New Roman" panose="02020603050405020304" pitchFamily="18" charset="0"/>
                <a:ea typeface="Roboto Light" panose="02000000000000000000" pitchFamily="2" charset="0"/>
                <a:cs typeface="Times New Roman" panose="02020603050405020304" pitchFamily="18" charset="0"/>
              </a:rPr>
              <a:t>During the trial period, the trial in stores 77 and 86 differed considerably from the control store in terms of both sales and customer count. </a:t>
            </a:r>
          </a:p>
          <a:p>
            <a:pPr marL="285750" indent="-285750">
              <a:buFont typeface="Arial" panose="020B0604020202020204" pitchFamily="34" charset="0"/>
              <a:buChar char="•"/>
            </a:pPr>
            <a:r>
              <a:rPr lang="en-IN" dirty="0">
                <a:latin typeface="Times New Roman" panose="02020603050405020304" pitchFamily="18" charset="0"/>
                <a:ea typeface="Roboto Light" panose="02000000000000000000" pitchFamily="2" charset="0"/>
                <a:cs typeface="Times New Roman" panose="02020603050405020304" pitchFamily="18" charset="0"/>
              </a:rPr>
              <a:t>However, as compared to its control shop, the increase for trial store 88 was not that substantial.</a:t>
            </a:r>
            <a:endParaRPr lang="en-AU" dirty="0">
              <a:latin typeface="Times New Roman" panose="02020603050405020304" pitchFamily="18" charset="0"/>
              <a:ea typeface="Robot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IN" dirty="0"/>
              <a:t>As Christmas approaches, sales gradually grow. On New Year's Eve, they resume their early December levels. However, because stores were closed for Christmas, there were no sales on December 25 as indicated by the dip.</a:t>
            </a:r>
            <a:endParaRPr lang="en-AU" dirty="0"/>
          </a:p>
        </p:txBody>
      </p:sp>
      <p:pic>
        <p:nvPicPr>
          <p:cNvPr id="1028" name="Picture 4">
            <a:extLst>
              <a:ext uri="{FF2B5EF4-FFF2-40B4-BE49-F238E27FC236}">
                <a16:creationId xmlns:a16="http://schemas.microsoft.com/office/drawing/2014/main" id="{B14E4EEE-B074-4A54-AFB4-01BA22D11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171" y="2013177"/>
            <a:ext cx="11097958" cy="344419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A5D9A66-422D-2B72-F0A9-94E230E92912}"/>
              </a:ext>
            </a:extLst>
          </p:cNvPr>
          <p:cNvSpPr txBox="1"/>
          <p:nvPr/>
        </p:nvSpPr>
        <p:spPr>
          <a:xfrm>
            <a:off x="6855493" y="3735274"/>
            <a:ext cx="1973942" cy="682172"/>
          </a:xfrm>
          <a:prstGeom prst="rect">
            <a:avLst/>
          </a:prstGeom>
          <a:noFill/>
        </p:spPr>
        <p:txBody>
          <a:bodyPr wrap="square" lIns="0" tIns="0" rIns="0" bIns="0" rtlCol="0" anchor="t">
            <a:noAutofit/>
          </a:bodyPr>
          <a:lstStyle/>
          <a:p>
            <a:pPr algn="l"/>
            <a:r>
              <a:rPr lang="en-IN" sz="1800" b="0" i="0" u="none" strike="noStrike" baseline="0" dirty="0">
                <a:latin typeface="Times New Roman" panose="02020603050405020304" pitchFamily="18" charset="0"/>
                <a:cs typeface="Times New Roman" panose="02020603050405020304" pitchFamily="18" charset="0"/>
              </a:rPr>
              <a:t>The dip indicates the zero transactions due to the holiday store closures. </a:t>
            </a:r>
            <a:endParaRPr lang="en-IN" sz="1400" b="1" dirty="0">
              <a:latin typeface="Times New Roman" panose="02020603050405020304" pitchFamily="18" charset="0"/>
              <a:ea typeface="Roboto Light" panose="02000000000000000000" pitchFamily="2"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FE11B033-8005-250F-5F85-DAFEAC1C4286}"/>
              </a:ext>
            </a:extLst>
          </p:cNvPr>
          <p:cNvCxnSpPr/>
          <p:nvPr/>
        </p:nvCxnSpPr>
        <p:spPr>
          <a:xfrm>
            <a:off x="8316686" y="4619171"/>
            <a:ext cx="1277257" cy="174172"/>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4" y="453371"/>
            <a:ext cx="10690225" cy="824400"/>
          </a:xfrm>
        </p:spPr>
        <p:txBody>
          <a:bodyPr/>
          <a:lstStyle/>
          <a:p>
            <a:r>
              <a:rPr lang="en-IN" dirty="0">
                <a:latin typeface="Times New Roman" panose="02020603050405020304" pitchFamily="18" charset="0"/>
                <a:cs typeface="Times New Roman" panose="02020603050405020304" pitchFamily="18" charset="0"/>
              </a:rPr>
              <a:t>Each individual life stage profile shows a constant level of affluence; older &amp; younger families are the buyers that make the largest average transactional purchases.</a:t>
            </a:r>
            <a:endParaRPr lang="en-AU"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4FAEA73E-219F-2A68-FEFE-C7D3B59B2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938" y="1277771"/>
            <a:ext cx="11121261" cy="4861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IN" dirty="0">
                <a:latin typeface="Times New Roman" panose="02020603050405020304" pitchFamily="18" charset="0"/>
                <a:cs typeface="Times New Roman" panose="02020603050405020304" pitchFamily="18" charset="0"/>
              </a:rPr>
              <a:t>The majority of mainstream young singles and couples purchase snacking chips, while mainstream retirees also make up a sizeable component of this market.</a:t>
            </a:r>
            <a:endParaRPr lang="en-AU"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3074" name="Picture 2">
            <a:extLst>
              <a:ext uri="{FF2B5EF4-FFF2-40B4-BE49-F238E27FC236}">
                <a16:creationId xmlns:a16="http://schemas.microsoft.com/office/drawing/2014/main" id="{B8510F9A-FF80-CAF3-E5C8-74A6A7532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200" y="1495484"/>
            <a:ext cx="11016486" cy="442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IN" dirty="0">
                <a:latin typeface="Times New Roman" panose="02020603050405020304" pitchFamily="18" charset="0"/>
                <a:cs typeface="Times New Roman" panose="02020603050405020304" pitchFamily="18" charset="0"/>
              </a:rPr>
              <a:t>The trial store's performance in terms of total sales and customer </a:t>
            </a:r>
            <a:r>
              <a:rPr lang="en-IN">
                <a:latin typeface="Times New Roman" panose="02020603050405020304" pitchFamily="18" charset="0"/>
                <a:cs typeface="Times New Roman" panose="02020603050405020304" pitchFamily="18" charset="0"/>
              </a:rPr>
              <a:t>count are </a:t>
            </a:r>
            <a:r>
              <a:rPr lang="en-IN" dirty="0">
                <a:latin typeface="Times New Roman" panose="02020603050405020304" pitchFamily="18" charset="0"/>
                <a:cs typeface="Times New Roman" panose="02020603050405020304" pitchFamily="18" charset="0"/>
              </a:rPr>
              <a:t>reflected in the </a:t>
            </a:r>
            <a:r>
              <a:rPr lang="en-IN">
                <a:latin typeface="Times New Roman" panose="02020603050405020304" pitchFamily="18" charset="0"/>
                <a:cs typeface="Times New Roman" panose="02020603050405020304" pitchFamily="18" charset="0"/>
              </a:rPr>
              <a:t>Control stores, </a:t>
            </a:r>
            <a:r>
              <a:rPr lang="en-IN" dirty="0">
                <a:latin typeface="Times New Roman" panose="02020603050405020304" pitchFamily="18" charset="0"/>
                <a:cs typeface="Times New Roman" panose="02020603050405020304" pitchFamily="18" charset="0"/>
              </a:rPr>
              <a:t>whereas it is not exhibited in the other stores.</a:t>
            </a:r>
            <a:endParaRPr lang="en-AU"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A985322B-DB23-BF14-9BE2-708B77955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799" y="1290638"/>
            <a:ext cx="10863776" cy="4573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6743</TotalTime>
  <Words>601</Words>
  <Application>Microsoft Office PowerPoint</Application>
  <PresentationFormat>Widescreen</PresentationFormat>
  <Paragraphs>42</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Roboto Light</vt:lpstr>
      <vt:lpstr>Arial</vt:lpstr>
      <vt:lpstr>Roboto</vt:lpstr>
      <vt:lpstr>Roboto Medium</vt:lpstr>
      <vt:lpstr>Times New Roman</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Vinit Shetty</dc:creator>
  <cp:lastModifiedBy>vinit shetty</cp:lastModifiedBy>
  <cp:revision>471</cp:revision>
  <dcterms:created xsi:type="dcterms:W3CDTF">2018-02-07T23:23:24Z</dcterms:created>
  <dcterms:modified xsi:type="dcterms:W3CDTF">2022-09-30T07:47:39Z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