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147308068" r:id="rId2"/>
    <p:sldId id="2147308069" r:id="rId3"/>
    <p:sldId id="2147308070" r:id="rId4"/>
    <p:sldId id="2147308071" r:id="rId5"/>
    <p:sldId id="2147308072" r:id="rId6"/>
    <p:sldId id="2147308073" r:id="rId7"/>
    <p:sldId id="2147308074" r:id="rId8"/>
    <p:sldId id="2147308075" r:id="rId9"/>
    <p:sldId id="2147308076" r:id="rId10"/>
    <p:sldId id="2147308077" r:id="rId11"/>
    <p:sldId id="2134804462" r:id="rId12"/>
    <p:sldId id="513" r:id="rId13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969696"/>
    <a:srgbClr val="63666A"/>
    <a:srgbClr val="F9F048"/>
    <a:srgbClr val="D9DF23"/>
    <a:srgbClr val="666666"/>
    <a:srgbClr val="330072"/>
    <a:srgbClr val="60249E"/>
    <a:srgbClr val="1870B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744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304" y="192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26"/>
    </p:cViewPr>
  </p:sorterViewPr>
  <p:notesViewPr>
    <p:cSldViewPr snapToGrid="0" snapToObjects="1" showGuides="1">
      <p:cViewPr varScale="1">
        <p:scale>
          <a:sx n="110" d="100"/>
          <a:sy n="110" d="100"/>
        </p:scale>
        <p:origin x="6648" y="114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3184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2023 DXC Technology Company. All rights reserved.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F78372-D871-44A0-B3CE-84DD3DA566E6}"/>
              </a:ext>
            </a:extLst>
          </p:cNvPr>
          <p:cNvSpPr txBox="1"/>
          <p:nvPr userDrawn="1"/>
        </p:nvSpPr>
        <p:spPr>
          <a:xfrm>
            <a:off x="688975" y="7947684"/>
            <a:ext cx="23545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30, 2025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1100" dirty="0"/>
              <a:t>© 2023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9B29536-11B1-41F6-8B0C-95FCF6E49C42}"/>
              </a:ext>
            </a:extLst>
          </p:cNvPr>
          <p:cNvSpPr txBox="1"/>
          <p:nvPr userDrawn="1"/>
        </p:nvSpPr>
        <p:spPr>
          <a:xfrm>
            <a:off x="4709160" y="7868126"/>
            <a:ext cx="2354579" cy="215444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30, 2025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30, 2025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2023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7F839C-B432-42E8-BC14-49AE5CA9CA9D}"/>
              </a:ext>
            </a:extLst>
          </p:cNvPr>
          <p:cNvSpPr txBox="1"/>
          <p:nvPr userDrawn="1"/>
        </p:nvSpPr>
        <p:spPr>
          <a:xfrm>
            <a:off x="6137910" y="7868126"/>
            <a:ext cx="23545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30, 2025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30, 2025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2023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671584F-2B72-4027-8C9B-C0C549CFE449}"/>
              </a:ext>
            </a:extLst>
          </p:cNvPr>
          <p:cNvSpPr txBox="1"/>
          <p:nvPr userDrawn="1"/>
        </p:nvSpPr>
        <p:spPr>
          <a:xfrm>
            <a:off x="6137910" y="7868126"/>
            <a:ext cx="23545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30, 2025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30, 2025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2023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B9758-6302-4643-BACF-E22F4F88C021}"/>
              </a:ext>
            </a:extLst>
          </p:cNvPr>
          <p:cNvSpPr txBox="1"/>
          <p:nvPr userDrawn="1"/>
        </p:nvSpPr>
        <p:spPr>
          <a:xfrm>
            <a:off x="6137910" y="7868126"/>
            <a:ext cx="23545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30, 2025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2023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542C4D-9432-45CA-AEF7-9082D9A2D271}"/>
              </a:ext>
            </a:extLst>
          </p:cNvPr>
          <p:cNvSpPr txBox="1"/>
          <p:nvPr userDrawn="1"/>
        </p:nvSpPr>
        <p:spPr>
          <a:xfrm>
            <a:off x="6137910" y="7868126"/>
            <a:ext cx="23545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1100" dirty="0">
                <a:solidFill>
                  <a:schemeClr val="tx1"/>
                </a:solidFill>
              </a:rPr>
              <a:t>© 2023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E472F9E-F78B-4072-A14D-9405FB330994}"/>
              </a:ext>
            </a:extLst>
          </p:cNvPr>
          <p:cNvSpPr txBox="1"/>
          <p:nvPr userDrawn="1"/>
        </p:nvSpPr>
        <p:spPr>
          <a:xfrm>
            <a:off x="11576685" y="7868126"/>
            <a:ext cx="2354579" cy="215444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4A3A4D1E-7549-4878-98BB-A90359249E8E}"/>
              </a:ext>
            </a:extLst>
          </p:cNvPr>
          <p:cNvSpPr txBox="1">
            <a:spLocks/>
          </p:cNvSpPr>
          <p:nvPr userDrawn="1"/>
        </p:nvSpPr>
        <p:spPr>
          <a:xfrm>
            <a:off x="685779" y="763184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2023 DXC Technology Company.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53A019-D925-4922-8B69-C5BFD0331FC8}"/>
              </a:ext>
            </a:extLst>
          </p:cNvPr>
          <p:cNvSpPr txBox="1"/>
          <p:nvPr userDrawn="1"/>
        </p:nvSpPr>
        <p:spPr>
          <a:xfrm>
            <a:off x="688975" y="7947684"/>
            <a:ext cx="23545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A583EAAD-3D71-41ED-8979-01F0A816156C}"/>
              </a:ext>
            </a:extLst>
          </p:cNvPr>
          <p:cNvSpPr txBox="1">
            <a:spLocks/>
          </p:cNvSpPr>
          <p:nvPr userDrawn="1"/>
        </p:nvSpPr>
        <p:spPr>
          <a:xfrm>
            <a:off x="685779" y="763184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2023 DXC Technology Company.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161932-C7D6-4399-A6D4-8D9D2FEA77EB}"/>
              </a:ext>
            </a:extLst>
          </p:cNvPr>
          <p:cNvSpPr txBox="1"/>
          <p:nvPr userDrawn="1"/>
        </p:nvSpPr>
        <p:spPr>
          <a:xfrm>
            <a:off x="688975" y="7947684"/>
            <a:ext cx="23545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604EF8EA-871F-4981-AAF4-A212FA9E9AF0}"/>
              </a:ext>
            </a:extLst>
          </p:cNvPr>
          <p:cNvSpPr txBox="1">
            <a:spLocks/>
          </p:cNvSpPr>
          <p:nvPr userDrawn="1"/>
        </p:nvSpPr>
        <p:spPr>
          <a:xfrm>
            <a:off x="685779" y="763184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2023 DXC Technology Company. All rights reserved.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63A1A-F34D-4A5B-B1F2-E01607BF6B17}"/>
              </a:ext>
            </a:extLst>
          </p:cNvPr>
          <p:cNvSpPr txBox="1"/>
          <p:nvPr userDrawn="1"/>
        </p:nvSpPr>
        <p:spPr>
          <a:xfrm>
            <a:off x="688975" y="7947684"/>
            <a:ext cx="235457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800" dirty="0"/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30, 2025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9006C2F-E117-4DA8-A47E-7E3201800B59}"/>
              </a:ext>
            </a:extLst>
          </p:cNvPr>
          <p:cNvSpPr txBox="1"/>
          <p:nvPr userDrawn="1"/>
        </p:nvSpPr>
        <p:spPr>
          <a:xfrm>
            <a:off x="6137910" y="7868126"/>
            <a:ext cx="23545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Low Sensitivity — DXC Internal Use Only</a:t>
            </a:r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2C9D5989-0D75-4B44-A346-E7EBBCC5A774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2023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62AD-B39C-4D93-B1DE-3FE47229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985264" cy="2545080"/>
          </a:xfrm>
        </p:spPr>
        <p:txBody>
          <a:bodyPr/>
          <a:lstStyle/>
          <a:p>
            <a:r>
              <a:rPr lang="en-US" dirty="0"/>
              <a:t>Web-Engineering 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3ED2F4-1C43-4034-89F3-91A562627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STG-TINF24A</a:t>
            </a:r>
          </a:p>
          <a:p>
            <a:r>
              <a:rPr lang="en-US" dirty="0"/>
              <a:t>May – July 2025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0DC769-AEA7-440A-A7B3-8F7C9731E357}"/>
              </a:ext>
            </a:extLst>
          </p:cNvPr>
          <p:cNvGrpSpPr/>
          <p:nvPr/>
        </p:nvGrpSpPr>
        <p:grpSpPr>
          <a:xfrm>
            <a:off x="12359062" y="688286"/>
            <a:ext cx="1594342" cy="782374"/>
            <a:chOff x="666750" y="683893"/>
            <a:chExt cx="1590675" cy="7805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210141-1AE4-4C0D-B562-836CAC91870E}"/>
                </a:ext>
              </a:extLst>
            </p:cNvPr>
            <p:cNvSpPr/>
            <p:nvPr/>
          </p:nvSpPr>
          <p:spPr>
            <a:xfrm>
              <a:off x="666750" y="683893"/>
              <a:ext cx="1590675" cy="780575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249FE29-A3AB-4129-99D3-CAAA9AB2B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554" y="794954"/>
              <a:ext cx="1408113" cy="558775"/>
            </a:xfrm>
            <a:prstGeom prst="rect">
              <a:avLst/>
            </a:prstGeom>
          </p:spPr>
        </p:pic>
      </p:grpSp>
      <p:pic>
        <p:nvPicPr>
          <p:cNvPr id="2" name="Picture 2" descr="4P Consulting - DHBW-Studium">
            <a:extLst>
              <a:ext uri="{FF2B5EF4-FFF2-40B4-BE49-F238E27FC236}">
                <a16:creationId xmlns:a16="http://schemas.microsoft.com/office/drawing/2014/main" id="{D7294F33-8434-A6E0-D9D8-779D81C4F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381" y="663799"/>
            <a:ext cx="2396259" cy="80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9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FD42-1635-7E84-51D6-653E5923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Minimal Viable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BC36-B8E8-C5C6-2F76-CE436483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Must-Haves: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Sign up/ Log 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Book Search (API)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Add book to shelf with basic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View profile with book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Add simple review + rating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Book detail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Basic stats page (total read books)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”Moods”</a:t>
            </a:r>
          </a:p>
          <a:p>
            <a:r>
              <a:rPr lang="en-DE" dirty="0"/>
              <a:t>Not in MVP: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Community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Custom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DE" dirty="0"/>
              <a:t>Reading challenge &amp; quotes</a:t>
            </a:r>
          </a:p>
        </p:txBody>
      </p:sp>
    </p:spTree>
    <p:extLst>
      <p:ext uri="{BB962C8B-B14F-4D97-AF65-F5344CB8AC3E}">
        <p14:creationId xmlns:p14="http://schemas.microsoft.com/office/powerpoint/2010/main" val="25659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2C590-5B17-4E09-80BC-3DC4A74E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372686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1E16A5-F4AE-8483-607F-50D3B7CBF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Final Project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7CB65D-7E29-DB75-249F-F5A9B9F43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29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99DA3-093C-3008-BCD0-17C09C8B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50669-D799-D8E9-2010-4EBA6375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DE" dirty="0"/>
              <a:t>Review your project idea and reconfirm that it is the right thing to do! If not, come up with another idea!</a:t>
            </a:r>
          </a:p>
          <a:p>
            <a:pPr marL="685800" lvl="2" indent="-457200">
              <a:buAutoNum type="arabicPeriod"/>
            </a:pPr>
            <a:r>
              <a:rPr lang="en-DE" dirty="0"/>
              <a:t>What is your project idea?</a:t>
            </a:r>
          </a:p>
          <a:p>
            <a:pPr marL="685800" lvl="2" indent="-457200">
              <a:buAutoNum type="arabicPeriod"/>
            </a:pPr>
            <a:r>
              <a:rPr lang="en-DE" dirty="0"/>
              <a:t>Why did you want to implement it?</a:t>
            </a:r>
          </a:p>
          <a:p>
            <a:pPr marL="685800" lvl="2" indent="-457200">
              <a:buAutoNum type="arabicPeriod"/>
            </a:pPr>
            <a:r>
              <a:rPr lang="en-DE" dirty="0"/>
              <a:t>What makes it better or different to similar web pages?</a:t>
            </a:r>
          </a:p>
          <a:p>
            <a:pPr marL="685800" lvl="2" indent="-457200">
              <a:buAutoNum type="arabicPeriod"/>
            </a:pPr>
            <a:r>
              <a:rPr lang="en-DE" dirty="0"/>
              <a:t>Who is your target user group? Is it one or multiple with different needs?</a:t>
            </a:r>
          </a:p>
          <a:p>
            <a:pPr marL="457200" indent="-457200">
              <a:buAutoNum type="arabicPeriod"/>
            </a:pPr>
            <a:r>
              <a:rPr lang="en-DE" dirty="0"/>
              <a:t>Describe your main process flows in a flow chart.</a:t>
            </a:r>
          </a:p>
          <a:p>
            <a:pPr marL="685800" lvl="2" indent="-457200">
              <a:buAutoNum type="arabicPeriod"/>
            </a:pPr>
            <a:r>
              <a:rPr lang="en-DE" dirty="0"/>
              <a:t>Describe the steps of the processes and who needs to do what</a:t>
            </a:r>
          </a:p>
          <a:p>
            <a:pPr marL="457200" indent="-457200">
              <a:buAutoNum type="arabicPeriod"/>
            </a:pPr>
            <a:r>
              <a:rPr lang="en-DE" dirty="0"/>
              <a:t>Create a site map (homepage and all the other relevant pages to use your web application)</a:t>
            </a:r>
          </a:p>
          <a:p>
            <a:pPr marL="685800" lvl="2" indent="-457200">
              <a:buAutoNum type="arabicPeriod"/>
            </a:pPr>
            <a:r>
              <a:rPr lang="en-DE" dirty="0"/>
              <a:t>Create a tree structure for the site map.</a:t>
            </a:r>
          </a:p>
          <a:p>
            <a:pPr marL="457200" indent="-457200">
              <a:buAutoNum type="arabicPeriod"/>
            </a:pPr>
            <a:r>
              <a:rPr lang="en-DE" dirty="0"/>
              <a:t>Develop a mockup of t</a:t>
            </a:r>
            <a:r>
              <a:rPr lang="en-GB" dirty="0"/>
              <a:t>h</a:t>
            </a:r>
            <a:r>
              <a:rPr lang="en-DE" dirty="0"/>
              <a:t>e homepage and one of the main processes.</a:t>
            </a:r>
          </a:p>
          <a:p>
            <a:pPr marL="685800" lvl="2" indent="-457200">
              <a:buAutoNum type="arabicPeriod"/>
            </a:pPr>
            <a:r>
              <a:rPr lang="en-DE" dirty="0"/>
              <a:t>Use Figma or any other tool you prefer to create mockups of </a:t>
            </a:r>
            <a:r>
              <a:rPr lang="en-GB" dirty="0" err="1"/>
              <a:t>th</a:t>
            </a:r>
            <a:r>
              <a:rPr lang="en-DE" dirty="0"/>
              <a:t>e main pages. </a:t>
            </a:r>
          </a:p>
          <a:p>
            <a:pPr marL="457200" indent="-457200">
              <a:buAutoNum type="arabicPeriod"/>
            </a:pPr>
            <a:r>
              <a:rPr lang="en-DE" dirty="0"/>
              <a:t>Define what your MVP (Minimimal Viable Product) will look like. </a:t>
            </a:r>
          </a:p>
          <a:p>
            <a:pPr marL="685800" lvl="2" indent="-457200">
              <a:buAutoNum type="arabicPeriod"/>
            </a:pPr>
            <a:r>
              <a:rPr lang="en-DE" dirty="0"/>
              <a:t>What are you going to implement as a minimum that is usable?</a:t>
            </a:r>
          </a:p>
          <a:p>
            <a:pPr marL="457200" lvl="1" indent="-457200"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1489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1AAF-3B61-4237-8ECC-30EDDE7C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1.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6A32-C252-3F20-2923-525BFA23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Project Idea: </a:t>
            </a:r>
          </a:p>
          <a:p>
            <a:pPr marL="571500" lvl="2" indent="-342900"/>
            <a:r>
              <a:rPr lang="en-DE" b="0" dirty="0"/>
              <a:t>Book logging platform. Users can search/ add books, track reading status, write reviews, add tags, link entries with moods, music, location and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Why This Project?: </a:t>
            </a:r>
          </a:p>
          <a:p>
            <a:pPr marL="571500" lvl="2" indent="-342900"/>
            <a:r>
              <a:rPr lang="en-DE" b="0" dirty="0"/>
              <a:t>Websites like Goodreads feel impersonal. This website aims for a journal-like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What Makes It Unique?:</a:t>
            </a:r>
          </a:p>
          <a:p>
            <a:pPr marL="571500" lvl="2" indent="-342900"/>
            <a:r>
              <a:rPr lang="en-DE" dirty="0"/>
              <a:t>Focus on emotional connection, not just stats</a:t>
            </a:r>
          </a:p>
          <a:p>
            <a:pPr marL="571500" lvl="2" indent="-342900"/>
            <a:r>
              <a:rPr lang="en-DE" dirty="0"/>
              <a:t>Mood &amp; music tagging, location-based entries (reading on vacation)</a:t>
            </a:r>
          </a:p>
          <a:p>
            <a:pPr marL="571500" lvl="2" indent="-342900"/>
            <a:r>
              <a:rPr lang="en-DE" dirty="0"/>
              <a:t>Designed like a digital reading diary (maybe social media feel)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DE" b="1" dirty="0"/>
              <a:t>Target audience:</a:t>
            </a:r>
          </a:p>
          <a:p>
            <a:pPr marL="571500" lvl="2" indent="-342900"/>
            <a:r>
              <a:rPr lang="en-DE" dirty="0"/>
              <a:t>Students and young adults who love expressive journaling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999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B7C3AB-B053-0151-4BBB-1FCC6C3A55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8808326" y="221226"/>
            <a:ext cx="3523685" cy="800837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F8E723-3531-795D-3D7C-1E9E80A0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 anchor="t">
            <a:normAutofit/>
          </a:bodyPr>
          <a:lstStyle/>
          <a:p>
            <a:r>
              <a:rPr lang="en-DE" dirty="0"/>
              <a:t>2. Main Flow Process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5128DF7-9A88-4079-9169-7EF2CFB5E12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After logging in, the user sees their dashboard with an overview of reading activities and 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They can search for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Once a book is selected, it’s added to their shelf with reading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Users can optionally expand the entry with a review, tags…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book appears on their profile, statistics update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(Explore page to see other entries)</a:t>
            </a:r>
          </a:p>
        </p:txBody>
      </p:sp>
    </p:spTree>
    <p:extLst>
      <p:ext uri="{BB962C8B-B14F-4D97-AF65-F5344CB8AC3E}">
        <p14:creationId xmlns:p14="http://schemas.microsoft.com/office/powerpoint/2010/main" val="282898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AF81-49A1-3DE2-B993-6A532A38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Steps and Roles in the Processes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E6C646-500E-8F8B-876C-C9DD59E2A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697838"/>
              </p:ext>
            </p:extLst>
          </p:nvPr>
        </p:nvGraphicFramePr>
        <p:xfrm>
          <a:off x="685800" y="2743517"/>
          <a:ext cx="13258800" cy="3749040"/>
        </p:xfrm>
        <a:graphic>
          <a:graphicData uri="http://schemas.openxmlformats.org/drawingml/2006/table">
            <a:tbl>
              <a:tblPr/>
              <a:tblGrid>
                <a:gridCol w="4419600">
                  <a:extLst>
                    <a:ext uri="{9D8B030D-6E8A-4147-A177-3AD203B41FA5}">
                      <a16:colId xmlns:a16="http://schemas.microsoft.com/office/drawing/2014/main" val="337375333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947402793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290757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Step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What Happens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Who Does It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03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1. Sign up / Log 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Authenticated user session begins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20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2. Search Book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Query Google Books API or use manual entry 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User / Website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5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3. Add Book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Select/add title,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6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4. Customize Entry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Add reflection, location, mood, music, tags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72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5. View Profile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Overview of stats, bookshelves, lists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56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6. View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See updates, inspiration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0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7. (Optional) Comment / Like others’ reviews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Community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8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B422-1677-5E6A-16B8-E80095A6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5"/>
          </a:xfrm>
        </p:spPr>
        <p:txBody>
          <a:bodyPr anchor="t">
            <a:normAutofit/>
          </a:bodyPr>
          <a:lstStyle/>
          <a:p>
            <a:r>
              <a:rPr lang="en-DE" dirty="0"/>
              <a:t>Site Map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CCF25E-2823-D5E3-80EB-AAF88F3B4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725706"/>
            <a:ext cx="13258800" cy="37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book&#10;&#10;AI-generated content may be incorrect.">
            <a:extLst>
              <a:ext uri="{FF2B5EF4-FFF2-40B4-BE49-F238E27FC236}">
                <a16:creationId xmlns:a16="http://schemas.microsoft.com/office/drawing/2014/main" id="{17F0B349-A375-9A58-2F2F-7EFDA432EE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13" b="7813"/>
          <a:stretch/>
        </p:blipFill>
        <p:spPr>
          <a:xfrm>
            <a:off x="0" y="0"/>
            <a:ext cx="14630400" cy="8229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33117-025A-ECE1-D865-726B901192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39763"/>
            <a:ext cx="13258800" cy="1417637"/>
          </a:xfrm>
        </p:spPr>
        <p:txBody>
          <a:bodyPr/>
          <a:lstStyle/>
          <a:p>
            <a:r>
              <a:rPr lang="en-DE" dirty="0">
                <a:solidFill>
                  <a:schemeClr val="bg1"/>
                </a:solidFill>
                <a:highlight>
                  <a:srgbClr val="000000"/>
                </a:highlight>
              </a:rPr>
              <a:t>Site Mockup</a:t>
            </a:r>
          </a:p>
        </p:txBody>
      </p:sp>
    </p:spTree>
    <p:extLst>
      <p:ext uri="{BB962C8B-B14F-4D97-AF65-F5344CB8AC3E}">
        <p14:creationId xmlns:p14="http://schemas.microsoft.com/office/powerpoint/2010/main" val="39146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C1F4812-3D5E-F533-09B3-B5ADB1A9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66DB5-6D31-A6E3-42AE-63F63042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68" y="0"/>
            <a:ext cx="7191632" cy="7191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9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Presentation1" id="{1ABC9FA9-8D33-E540-A52A-52A9C82D870E}" vid="{77E212C5-000E-D648-9C75-C8B910161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</Template>
  <TotalTime>79</TotalTime>
  <Words>524</Words>
  <Application>Microsoft Macintosh PowerPoint</Application>
  <PresentationFormat>Custom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DXC</vt:lpstr>
      <vt:lpstr>Web-Engineering I</vt:lpstr>
      <vt:lpstr>Final Project</vt:lpstr>
      <vt:lpstr>Exercise</vt:lpstr>
      <vt:lpstr>1. Project Idea</vt:lpstr>
      <vt:lpstr>2. Main Flow Process</vt:lpstr>
      <vt:lpstr>Steps and Roles in the Processes</vt:lpstr>
      <vt:lpstr>Site Map</vt:lpstr>
      <vt:lpstr>Site Mockup</vt:lpstr>
      <vt:lpstr>PowerPoint Presentation</vt:lpstr>
      <vt:lpstr>Minimal Viable Product</vt:lpstr>
      <vt:lpstr>Questions and answers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Amor, Daniel</dc:creator>
  <cp:keywords/>
  <dc:description/>
  <cp:lastModifiedBy>Mrsic Vinko (inf24241)</cp:lastModifiedBy>
  <cp:revision>2</cp:revision>
  <dcterms:created xsi:type="dcterms:W3CDTF">2025-05-29T17:50:53Z</dcterms:created>
  <dcterms:modified xsi:type="dcterms:W3CDTF">2025-05-30T07:17:28Z</dcterms:modified>
  <cp:category/>
</cp:coreProperties>
</file>