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CE417-7844-4058-B238-F3EFCE9C0F56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FD1F2-63F5-456F-AFA9-F90774FD2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5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FD1F2-63F5-456F-AFA9-F90774FD27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5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FD1F2-63F5-456F-AFA9-F90774FD27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5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B70EC32-B690-443F-82E0-9843255DC1DE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B03988-54D3-4A07-A4C4-2A7A3974F4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72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EC32-B690-443F-82E0-9843255DC1DE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3988-54D3-4A07-A4C4-2A7A3974F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4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EC32-B690-443F-82E0-9843255DC1DE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3988-54D3-4A07-A4C4-2A7A3974F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4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EC32-B690-443F-82E0-9843255DC1DE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3988-54D3-4A07-A4C4-2A7A3974F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7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EC32-B690-443F-82E0-9843255DC1DE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3988-54D3-4A07-A4C4-2A7A3974F4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642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EC32-B690-443F-82E0-9843255DC1DE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3988-54D3-4A07-A4C4-2A7A3974F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EC32-B690-443F-82E0-9843255DC1DE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3988-54D3-4A07-A4C4-2A7A3974F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20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EC32-B690-443F-82E0-9843255DC1DE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3988-54D3-4A07-A4C4-2A7A3974F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6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EC32-B690-443F-82E0-9843255DC1DE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3988-54D3-4A07-A4C4-2A7A3974F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6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EC32-B690-443F-82E0-9843255DC1DE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3988-54D3-4A07-A4C4-2A7A3974F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1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EC32-B690-443F-82E0-9843255DC1DE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3988-54D3-4A07-A4C4-2A7A3974F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3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B70EC32-B690-443F-82E0-9843255DC1DE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B03988-54D3-4A07-A4C4-2A7A3974F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7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720259" cy="310719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视觉检测技术在精密对准系统中的应用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学号：</a:t>
            </a:r>
            <a:r>
              <a:rPr lang="en-US" altLang="zh-CN" dirty="0" smtClean="0">
                <a:latin typeface="+mn-ea"/>
              </a:rPr>
              <a:t>14040610001                             </a:t>
            </a:r>
            <a:r>
              <a:rPr lang="zh-CN" altLang="en-US" dirty="0" smtClean="0">
                <a:latin typeface="+mn-ea"/>
              </a:rPr>
              <a:t>专业：电子封装技术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姓名：梁凯                                            指导老师：高宏伟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067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模板匹配是一项在一幅图像中寻找与另一幅模板图像最匹配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相似</a:t>
            </a:r>
            <a:r>
              <a:rPr lang="en-US" altLang="zh-CN" dirty="0" smtClean="0"/>
              <a:t>)</a:t>
            </a:r>
            <a:r>
              <a:rPr lang="zh-CN" altLang="en-US" dirty="0"/>
              <a:t>部分的技术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进行模板匹配需要</a:t>
            </a:r>
            <a:r>
              <a:rPr lang="en-US" altLang="zh-CN" dirty="0"/>
              <a:t>2</a:t>
            </a:r>
            <a:r>
              <a:rPr lang="zh-CN" altLang="en-US" dirty="0"/>
              <a:t>幅图像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原图像：相机采集的</a:t>
            </a:r>
            <a:r>
              <a:rPr lang="en-US" altLang="zh-CN" dirty="0" smtClean="0"/>
              <a:t>PCB</a:t>
            </a:r>
            <a:r>
              <a:rPr lang="zh-CN" altLang="en-US" dirty="0" smtClean="0"/>
              <a:t>图像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模板：需要进行匹配的</a:t>
            </a:r>
            <a:r>
              <a:rPr lang="en-US" altLang="zh-CN" dirty="0" smtClean="0"/>
              <a:t>Mark</a:t>
            </a:r>
            <a:r>
              <a:rPr lang="zh-CN" altLang="en-US" dirty="0" smtClean="0"/>
              <a:t>点图像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73" y="3869717"/>
            <a:ext cx="5754557" cy="23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匹配演示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89698"/>
            <a:ext cx="4400000" cy="24285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92" y="2689698"/>
            <a:ext cx="4457143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65" y="1465817"/>
            <a:ext cx="2504762" cy="22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15" y="1122960"/>
            <a:ext cx="3019048" cy="2552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351" y="2189625"/>
            <a:ext cx="1238095" cy="7619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36574" y="4170784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匹配结果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88935" y="4032284"/>
            <a:ext cx="13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在原图上进行标注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68071" y="4032284"/>
            <a:ext cx="121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返回左上角坐标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11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一、如何提高算法精度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二、如何处理视觉识别系统与原本上位机程序之间的通信问题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06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研究背景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200" dirty="0" smtClean="0"/>
              <a:t>	</a:t>
            </a:r>
            <a:r>
              <a:rPr lang="zh-CN" altLang="en-US" sz="2200" dirty="0">
                <a:latin typeface="+mn-ea"/>
              </a:rPr>
              <a:t>随着计算机技术的飞速发展，计算机视觉如今已被运用到许多行业与领域，其中视觉检测技术在电子封装设备中</a:t>
            </a:r>
            <a:r>
              <a:rPr lang="zh-CN" altLang="en-US" sz="2200" dirty="0" smtClean="0">
                <a:latin typeface="+mn-ea"/>
              </a:rPr>
              <a:t>有着极其广泛</a:t>
            </a:r>
            <a:r>
              <a:rPr lang="zh-CN" altLang="en-US" sz="2200" dirty="0">
                <a:latin typeface="+mn-ea"/>
              </a:rPr>
              <a:t>的应用，是一些典型电子封装设备的核心系统</a:t>
            </a:r>
            <a:r>
              <a:rPr lang="zh-CN" altLang="en-US" sz="2200" dirty="0" smtClean="0">
                <a:latin typeface="+mn-ea"/>
              </a:rPr>
              <a:t>。在电子制造行业中，设备的精度很大程度上决定了</a:t>
            </a:r>
            <a:r>
              <a:rPr lang="zh-CN" altLang="en-US" sz="2200" dirty="0">
                <a:latin typeface="+mn-ea"/>
              </a:rPr>
              <a:t>生产质量和生产效率，视觉检测技术的应用，可以避免传统人工操作在贴装等精密对准环节中带来的误差，并且提高了生产效率。因此，研究视觉检测技术在精密对准系统中的</a:t>
            </a:r>
            <a:r>
              <a:rPr lang="zh-CN" altLang="en-US" sz="2200" dirty="0" smtClean="0">
                <a:latin typeface="+mn-ea"/>
              </a:rPr>
              <a:t>应用具有十分重大的意义。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528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研究内容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一、分析视觉对准系统在电子封装设备中的</a:t>
            </a:r>
            <a:r>
              <a:rPr lang="zh-CN" altLang="en-US" dirty="0" smtClean="0">
                <a:latin typeface="+mn-ea"/>
              </a:rPr>
              <a:t>应用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二、研究视觉对准系统的工作</a:t>
            </a:r>
            <a:r>
              <a:rPr lang="zh-CN" altLang="en-US" dirty="0" smtClean="0">
                <a:latin typeface="+mn-ea"/>
              </a:rPr>
              <a:t>原理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三、分析用于贴装设备的视觉对准系统</a:t>
            </a:r>
            <a:r>
              <a:rPr lang="zh-CN" altLang="en-US" dirty="0" smtClean="0">
                <a:latin typeface="+mn-ea"/>
              </a:rPr>
              <a:t>类型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四、设计一种贴装实验平台的视觉检测系统。给出贴装实验平台的视觉检测</a:t>
            </a:r>
            <a:r>
              <a:rPr lang="zh-CN" altLang="en-US" dirty="0" smtClean="0">
                <a:latin typeface="+mn-ea"/>
              </a:rPr>
              <a:t>系统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+mn-ea"/>
              </a:rPr>
              <a:t>          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主要技术参数、结构模型、主要部件</a:t>
            </a:r>
            <a:r>
              <a:rPr lang="zh-CN" altLang="en-US" dirty="0" smtClean="0">
                <a:latin typeface="+mn-ea"/>
              </a:rPr>
              <a:t>选型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五、分析贴装实验平台的视觉检测系统的工作精度</a:t>
            </a:r>
          </a:p>
        </p:txBody>
      </p:sp>
    </p:spTree>
    <p:extLst>
      <p:ext uri="{BB962C8B-B14F-4D97-AF65-F5344CB8AC3E}">
        <p14:creationId xmlns:p14="http://schemas.microsoft.com/office/powerpoint/2010/main" val="76140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</a:t>
            </a:r>
            <a:r>
              <a:rPr lang="zh-CN" altLang="en-US" dirty="0" smtClean="0"/>
              <a:t>封装中的精密对准操作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9496324" cy="51598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投影</a:t>
            </a:r>
            <a:r>
              <a:rPr lang="zh-CN" altLang="en-US" dirty="0"/>
              <a:t>式曝光时需要将掩模板、晶圆分别与掩模台、晶圆工作台对准，然后将掩模台与晶圆工作台准确对准。晶圆重复曝光时需要反复的位置对准，对准精度达到纳米级或亚纳米级。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晶</a:t>
            </a:r>
            <a:r>
              <a:rPr lang="zh-CN" altLang="en-US" dirty="0"/>
              <a:t>圆测试系统探针与晶圆要对准，对准精度达到微米级。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芯片</a:t>
            </a:r>
            <a:r>
              <a:rPr lang="zh-CN" altLang="en-US" dirty="0"/>
              <a:t>倒装键合时，首先将芯片上的凸点与基板上的焊盘对准，然后进行键合操作，对准精度达到微米级。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芯片</a:t>
            </a:r>
            <a:r>
              <a:rPr lang="zh-CN" altLang="en-US" dirty="0"/>
              <a:t>与基板采用引线键合方式互连时，引线键合劈刀与芯片焊盘要快速对准，对准精度达到微米级。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晶</a:t>
            </a:r>
            <a:r>
              <a:rPr lang="zh-CN" altLang="en-US" dirty="0"/>
              <a:t>圆加工、芯片封装、基板制造采用激光焊接、切割、打孔加工方法时，都是先对准加工位置再加工。对准精度达到微米级。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全自动</a:t>
            </a:r>
            <a:r>
              <a:rPr lang="zh-CN" altLang="en-US" dirty="0"/>
              <a:t>丝网印刷机印刷时网板与基板首先要对准，对准精度达到几十微米级。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贴</a:t>
            </a:r>
            <a:r>
              <a:rPr lang="zh-CN" altLang="en-US" dirty="0"/>
              <a:t>片时贴装元件引脚必须与</a:t>
            </a:r>
            <a:r>
              <a:rPr lang="en-US" altLang="zh-CN" dirty="0"/>
              <a:t>PCB</a:t>
            </a:r>
            <a:r>
              <a:rPr lang="zh-CN" altLang="en-US" dirty="0"/>
              <a:t>基板上的焊盘对准，对准精度达几到几十微米。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3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视觉对准系统的工作</a:t>
            </a:r>
            <a:r>
              <a:rPr lang="zh-CN" altLang="en-US" dirty="0" smtClean="0">
                <a:latin typeface="+mn-ea"/>
              </a:rPr>
              <a:t>原理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473" y="2204469"/>
            <a:ext cx="756190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9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主要任务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pc="100" dirty="0" smtClean="0">
                <a:latin typeface="+mn-ea"/>
              </a:rPr>
              <a:t>学习并使用</a:t>
            </a:r>
            <a:r>
              <a:rPr lang="en-US" altLang="zh-CN" spc="100" dirty="0" smtClean="0">
                <a:latin typeface="+mn-ea"/>
              </a:rPr>
              <a:t>Open CV</a:t>
            </a:r>
            <a:r>
              <a:rPr lang="zh-CN" altLang="en-US" spc="100" dirty="0" smtClean="0">
                <a:latin typeface="+mn-ea"/>
              </a:rPr>
              <a:t>或其他商用视觉处理软件（如</a:t>
            </a:r>
            <a:r>
              <a:rPr lang="en-US" altLang="zh-CN" spc="100" dirty="0" err="1" smtClean="0">
                <a:latin typeface="+mn-ea"/>
              </a:rPr>
              <a:t>halcon</a:t>
            </a:r>
            <a:r>
              <a:rPr lang="zh-CN" altLang="en-US" spc="100" dirty="0" smtClean="0">
                <a:latin typeface="+mn-ea"/>
              </a:rPr>
              <a:t>），通过一些在计算机视觉领域非常有用的图像处理算法，例如：特征提取、边界提取、图形识别、图像定位、模式匹配等，设计并实现一套完整的精密对准系统，功能包括且不限于：工业相机的图像采集、图像预处理（灰度化、二值化、腐蚀、膨胀等）、计算</a:t>
            </a:r>
            <a:r>
              <a:rPr lang="en-US" altLang="zh-CN" spc="100" dirty="0" smtClean="0">
                <a:latin typeface="+mn-ea"/>
              </a:rPr>
              <a:t>PCB</a:t>
            </a:r>
            <a:r>
              <a:rPr lang="zh-CN" altLang="en-US" spc="100" dirty="0" smtClean="0">
                <a:latin typeface="+mn-ea"/>
              </a:rPr>
              <a:t>偏移量、上位机与机床通信。</a:t>
            </a:r>
            <a:endParaRPr lang="zh-CN" altLang="en-US" spc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63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设计</a:t>
            </a:r>
            <a:r>
              <a:rPr lang="zh-CN" altLang="en-US" dirty="0" smtClean="0">
                <a:latin typeface="+mj-ea"/>
              </a:rPr>
              <a:t>流程</a:t>
            </a:r>
            <a:endParaRPr lang="zh-CN" altLang="en-US" dirty="0"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3526" y="2183363"/>
            <a:ext cx="2090057" cy="5225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采集</a:t>
            </a:r>
            <a:r>
              <a:rPr lang="en-US" altLang="zh-CN" dirty="0" smtClean="0"/>
              <a:t>PCB</a:t>
            </a:r>
            <a:r>
              <a:rPr lang="zh-CN" altLang="en-US" dirty="0" smtClean="0"/>
              <a:t>图像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668555" y="2705878"/>
            <a:ext cx="0" cy="699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1737" y="3408016"/>
            <a:ext cx="2103302" cy="54259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23526" y="3405673"/>
            <a:ext cx="2090057" cy="533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图像预处理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93" y="4814148"/>
            <a:ext cx="2103302" cy="5425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93" y="3408016"/>
            <a:ext cx="2103302" cy="542591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12" idx="3"/>
            <a:endCxn id="14" idx="1"/>
          </p:cNvCxnSpPr>
          <p:nvPr/>
        </p:nvCxnSpPr>
        <p:spPr>
          <a:xfrm>
            <a:off x="3713583" y="3672413"/>
            <a:ext cx="828154" cy="6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917932" y="34946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Mark</a:t>
            </a:r>
            <a:r>
              <a:rPr lang="zh-CN" altLang="en-US" dirty="0" smtClean="0"/>
              <a:t>点识别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>
            <a:off x="6645039" y="3679312"/>
            <a:ext cx="828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201678" y="3491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定位</a:t>
            </a:r>
          </a:p>
        </p:txBody>
      </p:sp>
      <p:cxnSp>
        <p:nvCxnSpPr>
          <p:cNvPr id="25" name="直接箭头连接符 24"/>
          <p:cNvCxnSpPr>
            <a:stCxn id="16" idx="2"/>
            <a:endCxn id="15" idx="0"/>
          </p:cNvCxnSpPr>
          <p:nvPr/>
        </p:nvCxnSpPr>
        <p:spPr>
          <a:xfrm>
            <a:off x="8524844" y="3950607"/>
            <a:ext cx="0" cy="86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970845" y="49316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坐标输出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51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Open CV</a:t>
            </a:r>
            <a:r>
              <a:rPr lang="zh-CN" altLang="en-US" dirty="0" smtClean="0"/>
              <a:t>在视觉检测中的应用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Open CV</a:t>
            </a:r>
            <a:r>
              <a:rPr lang="zh-CN" altLang="en-US" dirty="0"/>
              <a:t>是一个基于</a:t>
            </a:r>
            <a:r>
              <a:rPr lang="en-US" altLang="zh-CN" dirty="0"/>
              <a:t>BSD</a:t>
            </a:r>
            <a:r>
              <a:rPr lang="zh-CN" altLang="en-US" dirty="0"/>
              <a:t>许可（开源）发行的跨平台计算机视觉库，可以运行在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和</a:t>
            </a:r>
            <a:r>
              <a:rPr lang="en-US" altLang="zh-CN" dirty="0"/>
              <a:t>Mac OS</a:t>
            </a:r>
            <a:r>
              <a:rPr lang="zh-CN" altLang="en-US" dirty="0"/>
              <a:t>操作系统上。它轻量级而且高效</a:t>
            </a:r>
            <a:r>
              <a:rPr lang="en-US" altLang="zh-CN" dirty="0"/>
              <a:t>——</a:t>
            </a:r>
            <a:r>
              <a:rPr lang="zh-CN" altLang="en-US" dirty="0"/>
              <a:t>由一系列 </a:t>
            </a:r>
            <a:r>
              <a:rPr lang="en-US" altLang="zh-CN" dirty="0"/>
              <a:t>C </a:t>
            </a:r>
            <a:r>
              <a:rPr lang="zh-CN" altLang="en-US" dirty="0"/>
              <a:t>函数和少量 </a:t>
            </a:r>
            <a:r>
              <a:rPr lang="en-US" altLang="zh-CN" dirty="0"/>
              <a:t>C++ </a:t>
            </a:r>
            <a:r>
              <a:rPr lang="zh-CN" altLang="en-US" dirty="0"/>
              <a:t>类构成，同时提供了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Ruby</a:t>
            </a:r>
            <a:r>
              <a:rPr lang="zh-CN" altLang="en-US" dirty="0"/>
              <a:t>、</a:t>
            </a:r>
            <a:r>
              <a:rPr lang="en-US" altLang="zh-CN" dirty="0"/>
              <a:t>MATLAB</a:t>
            </a:r>
            <a:r>
              <a:rPr lang="zh-CN" altLang="en-US" dirty="0"/>
              <a:t>等语言的接口，实现了图像处理和计算机视觉方面的很多通用算法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本</a:t>
            </a:r>
            <a:r>
              <a:rPr lang="zh-CN" altLang="en-US" dirty="0" smtClean="0"/>
              <a:t>次课题将运用到</a:t>
            </a:r>
            <a:r>
              <a:rPr lang="en-US" altLang="zh-CN" dirty="0" smtClean="0"/>
              <a:t>Open CV</a:t>
            </a:r>
            <a:r>
              <a:rPr lang="zh-CN" altLang="en-US" dirty="0" smtClean="0"/>
              <a:t>中的灰度化、二值化、模板匹配等工具。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03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5294" y="3148154"/>
            <a:ext cx="3019048" cy="25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906" y="3148154"/>
            <a:ext cx="3019048" cy="25523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96381" y="5906277"/>
            <a:ext cx="87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灰度化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492891" y="5906277"/>
            <a:ext cx="8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二值化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33061" y="475861"/>
            <a:ext cx="9433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灰度</a:t>
            </a:r>
            <a:r>
              <a:rPr lang="zh-CN" altLang="en-US" dirty="0"/>
              <a:t>化</a:t>
            </a:r>
            <a:r>
              <a:rPr lang="zh-CN" altLang="en-US" dirty="0" smtClean="0"/>
              <a:t>：在</a:t>
            </a:r>
            <a:r>
              <a:rPr lang="en-US" altLang="zh-CN" dirty="0"/>
              <a:t>RGB</a:t>
            </a:r>
            <a:r>
              <a:rPr lang="zh-CN" altLang="en-US" dirty="0"/>
              <a:t>模型中，如果</a:t>
            </a:r>
            <a:r>
              <a:rPr lang="en-US" altLang="zh-CN" dirty="0"/>
              <a:t>R=G=B</a:t>
            </a:r>
            <a:r>
              <a:rPr lang="zh-CN" altLang="en-US" dirty="0"/>
              <a:t>时，则彩色表示一种灰度颜色</a:t>
            </a:r>
            <a:r>
              <a:rPr lang="zh-CN" altLang="en-US" dirty="0" smtClean="0"/>
              <a:t>， 其中</a:t>
            </a:r>
            <a:r>
              <a:rPr lang="en-US" altLang="zh-CN" dirty="0" smtClean="0"/>
              <a:t>R=G=B	</a:t>
            </a:r>
            <a:r>
              <a:rPr lang="zh-CN" altLang="en-US" dirty="0" smtClean="0"/>
              <a:t>的</a:t>
            </a:r>
            <a:r>
              <a:rPr lang="zh-CN" altLang="en-US" dirty="0"/>
              <a:t>值叫</a:t>
            </a:r>
            <a:r>
              <a:rPr lang="zh-CN" altLang="en-US" dirty="0" smtClean="0"/>
              <a:t>灰度</a:t>
            </a:r>
            <a:r>
              <a:rPr lang="zh-CN" altLang="en-US" dirty="0"/>
              <a:t>值，因此，灰度图像每个像素只需一个字节存放灰度值（又称强度值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亮度</a:t>
            </a:r>
            <a:r>
              <a:rPr lang="zh-CN" altLang="en-US" dirty="0"/>
              <a:t>值</a:t>
            </a:r>
            <a:r>
              <a:rPr lang="zh-CN" altLang="en-US" dirty="0" smtClean="0"/>
              <a:t>），灰度</a:t>
            </a:r>
            <a:r>
              <a:rPr lang="zh-CN" altLang="en-US" dirty="0"/>
              <a:t>范围为</a:t>
            </a:r>
            <a:r>
              <a:rPr lang="en-US" altLang="zh-CN" dirty="0"/>
              <a:t>0-255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二值化：图像的二值化，就是将图像上的像素点的灰度值设置为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255</a:t>
            </a:r>
            <a:r>
              <a:rPr lang="zh-CN" altLang="en-US" dirty="0"/>
              <a:t>，也就是将整个</a:t>
            </a:r>
            <a:r>
              <a:rPr lang="zh-CN" altLang="en-US" dirty="0" smtClean="0"/>
              <a:t>图像</a:t>
            </a:r>
            <a:r>
              <a:rPr lang="en-US" altLang="zh-CN" dirty="0" smtClean="0"/>
              <a:t>	</a:t>
            </a:r>
            <a:r>
              <a:rPr lang="zh-CN" altLang="en-US" dirty="0" smtClean="0"/>
              <a:t>呈现</a:t>
            </a:r>
            <a:r>
              <a:rPr lang="zh-CN" altLang="en-US" dirty="0"/>
              <a:t>出明显的只有黑和白的视觉</a:t>
            </a:r>
            <a:r>
              <a:rPr lang="zh-CN" altLang="en-US" dirty="0" smtClean="0"/>
              <a:t>效果，去除干扰，便于进行模板匹配。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11" y="3148154"/>
            <a:ext cx="3019048" cy="255238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25529" y="5906276"/>
            <a:ext cx="64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457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648</TotalTime>
  <Words>629</Words>
  <Application>Microsoft Office PowerPoint</Application>
  <PresentationFormat>宽屏</PresentationFormat>
  <Paragraphs>55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微软雅黑 Light</vt:lpstr>
      <vt:lpstr>Arial</vt:lpstr>
      <vt:lpstr>Arial Black</vt:lpstr>
      <vt:lpstr>Wingdings 2</vt:lpstr>
      <vt:lpstr>View</vt:lpstr>
      <vt:lpstr>视觉检测技术在精密对准系统中的应用研究</vt:lpstr>
      <vt:lpstr>研究背景</vt:lpstr>
      <vt:lpstr>研究内容</vt:lpstr>
      <vt:lpstr>电子封装中的精密对准操作</vt:lpstr>
      <vt:lpstr>视觉对准系统的工作原理</vt:lpstr>
      <vt:lpstr>主要任务</vt:lpstr>
      <vt:lpstr>设计流程</vt:lpstr>
      <vt:lpstr>Open CV在视觉检测中的应用</vt:lpstr>
      <vt:lpstr>PowerPoint 演示文稿</vt:lpstr>
      <vt:lpstr>模板匹配</vt:lpstr>
      <vt:lpstr>匹配演示</vt:lpstr>
      <vt:lpstr>PowerPoint 演示文稿</vt:lpstr>
      <vt:lpstr>任务难点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视觉检测技术在精密对准系统中的应用研究</dc:title>
  <dc:creator>梁凯</dc:creator>
  <cp:lastModifiedBy>梁凯</cp:lastModifiedBy>
  <cp:revision>34</cp:revision>
  <dcterms:created xsi:type="dcterms:W3CDTF">2018-03-23T14:02:56Z</dcterms:created>
  <dcterms:modified xsi:type="dcterms:W3CDTF">2018-03-26T04:40:03Z</dcterms:modified>
</cp:coreProperties>
</file>