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147479112" r:id="rId6"/>
    <p:sldId id="2147479125" r:id="rId7"/>
    <p:sldId id="2147479126" r:id="rId8"/>
    <p:sldId id="2147479127" r:id="rId9"/>
    <p:sldId id="2147376316" r:id="rId10"/>
    <p:sldId id="2147479116" r:id="rId11"/>
    <p:sldId id="214747912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D3E8"/>
    <a:srgbClr val="CBCC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4BB59-0049-4160-8926-9E713B089CDB}" v="39" dt="2025-04-29T10:25:12.8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40FA3-CF6B-49A5-8AE9-80E5A5B1308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F57B2-54D2-4F8E-BA51-AC99CF861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74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3DE1D108-4D1A-48E7-B2C0-1A9187770B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CACBAEC-F50F-4CBC-9EF7-92F015AA4124}" type="slidenum">
              <a:rPr lang="en-US" altLang="en-US" sz="1400" smtClean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30D36DB5-150B-462D-AD62-F234CDA2C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>
              <a:lnSpc>
                <a:spcPct val="95000"/>
              </a:lnSpc>
              <a:spcBef>
                <a:spcPct val="0"/>
              </a:spcBef>
              <a:buClrTx/>
              <a:buFontTx/>
              <a:buNone/>
            </a:pPr>
            <a:fld id="{9DB6B6A6-A62C-4D0E-99D6-20DB730F90BB}" type="slidenum">
              <a:rPr lang="en-US" altLang="en-US" sz="1400"/>
              <a:pPr algn="r" eaLnBrk="1">
                <a:lnSpc>
                  <a:spcPct val="95000"/>
                </a:lnSpc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AC71F8E2-06CD-4927-9B16-28966FDBDD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3">
            <a:extLst>
              <a:ext uri="{FF2B5EF4-FFF2-40B4-BE49-F238E27FC236}">
                <a16:creationId xmlns:a16="http://schemas.microsoft.com/office/drawing/2014/main" id="{5DF3A952-D235-4F4F-8469-75503E75D8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Date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5" y="2080611"/>
            <a:ext cx="9542777" cy="530352"/>
          </a:xfrm>
        </p:spPr>
        <p:txBody>
          <a:bodyPr>
            <a:noAutofit/>
          </a:bodyPr>
          <a:lstStyle>
            <a:lvl1pPr algn="l">
              <a:defRPr sz="3067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5" y="2675800"/>
            <a:ext cx="9542777" cy="457200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12192000" cy="1168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" y="1"/>
            <a:ext cx="12191985" cy="1247647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32861" y="5964368"/>
            <a:ext cx="2475555" cy="402347"/>
          </a:xfrm>
        </p:spPr>
        <p:txBody>
          <a:bodyPr>
            <a:noAutofit/>
          </a:bodyPr>
          <a:lstStyle>
            <a:lvl1pPr marL="0" indent="0">
              <a:buNone/>
              <a:defRPr sz="18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Date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9128723" y="6468940"/>
            <a:ext cx="2860077" cy="2358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33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|   Copyright © 2018 Tata Consultancy Services Limited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468319"/>
            <a:ext cx="3048000" cy="20320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879827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41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76801"/>
            <a:ext cx="7315200" cy="566739"/>
          </a:xfrm>
        </p:spPr>
        <p:txBody>
          <a:bodyPr anchor="b">
            <a:no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43002"/>
            <a:ext cx="7315200" cy="3660775"/>
          </a:xfrm>
        </p:spPr>
        <p:txBody>
          <a:bodyPr>
            <a:no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443539"/>
            <a:ext cx="7315200" cy="804863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3584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4405" y="1190626"/>
            <a:ext cx="11161184" cy="1323975"/>
          </a:xfrm>
          <a:ln>
            <a:solidFill>
              <a:schemeClr val="bg1"/>
            </a:solidFill>
          </a:ln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66516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8192" y="1168400"/>
            <a:ext cx="11237408" cy="5156200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188315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71424" y="1189037"/>
            <a:ext cx="2743200" cy="5135563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1544" y="1189037"/>
            <a:ext cx="8253789" cy="5135563"/>
          </a:xfrm>
        </p:spPr>
        <p:txBody>
          <a:bodyPr vert="eaVert"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9299209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parator Slide 1">
    <p:bg>
      <p:bgPr>
        <a:gradFill>
          <a:gsLst>
            <a:gs pos="0">
              <a:srgbClr val="5DABDC"/>
            </a:gs>
            <a:gs pos="100000">
              <a:srgbClr val="6AC3A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125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60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968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3pPr>
              <a:defRPr/>
            </a:lvl3pPr>
            <a:lvl4pPr>
              <a:defRPr sz="16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83584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6959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1610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0896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6371768" y="1189037"/>
            <a:ext cx="5384800" cy="45259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48708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3886201"/>
            <a:ext cx="10363200" cy="622300"/>
          </a:xfrm>
        </p:spPr>
        <p:txBody>
          <a:bodyPr anchor="t">
            <a:noAutofit/>
          </a:bodyPr>
          <a:lstStyle>
            <a:lvl1pPr algn="ctr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750887"/>
          </a:xfrm>
        </p:spPr>
        <p:txBody>
          <a:bodyPr anchor="b">
            <a:no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254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0896" y="1187449"/>
            <a:ext cx="5386917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0896" y="1916112"/>
            <a:ext cx="5386917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48185" y="1187449"/>
            <a:ext cx="5389033" cy="7127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48185" y="1916112"/>
            <a:ext cx="5389033" cy="3951288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1136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0898" y="1125538"/>
            <a:ext cx="4011084" cy="787399"/>
          </a:xfrm>
        </p:spPr>
        <p:txBody>
          <a:bodyPr anchor="b">
            <a:noAutofit/>
          </a:bodyPr>
          <a:lstStyle>
            <a:lvl1pPr algn="l">
              <a:defRPr sz="2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437" y="1125538"/>
            <a:ext cx="6815667" cy="5199063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0898" y="1951037"/>
            <a:ext cx="4011084" cy="4373563"/>
          </a:xfrm>
        </p:spPr>
        <p:txBody>
          <a:bodyPr>
            <a:noAutofit/>
          </a:bodyPr>
          <a:lstStyle>
            <a:lvl1pPr marL="0" indent="0">
              <a:buNone/>
              <a:defRPr sz="22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6146800" y="6525892"/>
            <a:ext cx="3048000" cy="223520"/>
          </a:xfrm>
        </p:spPr>
        <p:txBody>
          <a:bodyPr wrap="none">
            <a:noAutofit/>
          </a:bodyPr>
          <a:lstStyle>
            <a:lvl1pPr marL="0" indent="0" algn="r">
              <a:buNone/>
              <a:defRPr sz="1067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add Information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70401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8348" y="60741"/>
            <a:ext cx="8326379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347" y="924945"/>
            <a:ext cx="11348852" cy="452596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35" name="Rectangle 71"/>
          <p:cNvSpPr txBox="1">
            <a:spLocks noChangeArrowheads="1"/>
          </p:cNvSpPr>
          <p:nvPr/>
        </p:nvSpPr>
        <p:spPr bwMode="auto">
          <a:xfrm>
            <a:off x="5791202" y="6473952"/>
            <a:ext cx="884767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4E84C4"/>
                </a:solidFill>
              </a:defRPr>
            </a:lvl1pPr>
          </a:lstStyle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B55AB4-0D57-4FBE-946B-A81E4A9D2A4C}" type="slidenum">
              <a:rPr lang="en-US" sz="1067" b="1" kern="1200" noProof="0" smtClean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pPr marL="0" marR="0" lvl="0" indent="0" algn="ct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1067" b="1" kern="1200" noProof="0" dirty="0">
                <a:solidFill>
                  <a:schemeClr val="bg1">
                    <a:lumMod val="50000"/>
                  </a:schemeClr>
                </a:solidFill>
                <a:latin typeface="+mj-lt"/>
                <a:ea typeface="+mn-ea"/>
                <a:cs typeface="Arial" pitchFamily="34" charset="0"/>
              </a:rPr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255" y="-333"/>
            <a:ext cx="3157733" cy="865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1533"/>
            <a:ext cx="12192000" cy="178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6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/>
  <p:txStyles>
    <p:titleStyle>
      <a:lvl1pPr algn="l" defTabSz="914377" rtl="0" eaLnBrk="1" latinLnBrk="0" hangingPunct="1"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Arial" pitchFamily="34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Clr>
          <a:srgbClr val="4E84C4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1pPr>
      <a:lvl2pPr marL="742932" indent="-285744" algn="l" defTabSz="914377" rtl="0" eaLnBrk="1" latinLnBrk="0" hangingPunct="1">
        <a:spcBef>
          <a:spcPct val="20000"/>
        </a:spcBef>
        <a:buClr>
          <a:srgbClr val="4E84C4"/>
        </a:buClr>
        <a:buFont typeface="Myriad Pro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Arial" pitchFamily="34" charset="0"/>
        </a:defRPr>
      </a:lvl2pPr>
      <a:lvl3pPr marL="1142971" indent="-228594" algn="l" defTabSz="914377" rtl="0" eaLnBrk="1" latinLnBrk="0" hangingPunct="1">
        <a:spcBef>
          <a:spcPct val="20000"/>
        </a:spcBef>
        <a:buClr>
          <a:srgbClr val="4E84C4"/>
        </a:buClr>
        <a:buFont typeface="Courier New" pitchFamily="49" charset="0"/>
        <a:buChar char="o"/>
        <a:defRPr sz="1867" kern="1200">
          <a:solidFill>
            <a:schemeClr val="tx1"/>
          </a:solidFill>
          <a:latin typeface="+mj-lt"/>
          <a:ea typeface="+mn-ea"/>
          <a:cs typeface="Arial" pitchFamily="34" charset="0"/>
        </a:defRPr>
      </a:lvl3pPr>
      <a:lvl4pPr marL="1600160" indent="-228594" algn="l" defTabSz="914377" rtl="0" eaLnBrk="1" latinLnBrk="0" hangingPunct="1">
        <a:spcBef>
          <a:spcPct val="20000"/>
        </a:spcBef>
        <a:buClr>
          <a:srgbClr val="4E84C4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j-lt"/>
          <a:ea typeface="+mn-ea"/>
          <a:cs typeface="Arial" pitchFamily="34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Myriad Pro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gineeringmathematicsdbm1013.blogspot.com/2013/07/integration-revision-1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69187962-9F21-4C5A-ACFA-373EBE520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0764" y="6327399"/>
            <a:ext cx="296824" cy="365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88" tIns="44995" rIns="89988" bIns="44995"/>
          <a:lstStyle>
            <a:lvl1pPr>
              <a:lnSpc>
                <a:spcPct val="9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endParaRPr lang="en-US" altLang="en-US" sz="1800" dirty="0">
              <a:cs typeface="Lucida Sans Unicode" panose="020B0602030504020204" pitchFamily="34" charset="0"/>
            </a:endParaRP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EB92C239-BFEC-4C34-92BD-0FE6C9236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999" y="2148903"/>
            <a:ext cx="7833083" cy="521756"/>
          </a:xfrm>
          <a:prstGeom prst="rect">
            <a:avLst/>
          </a:prstGeom>
          <a:noFill/>
          <a:ln w="9360" cap="sq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9988" tIns="44995" rIns="89988" bIns="44995">
            <a:spAutoFit/>
          </a:bodyPr>
          <a:lstStyle>
            <a:lvl1pPr>
              <a:lnSpc>
                <a:spcPct val="9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b="1" dirty="0">
                <a:solidFill>
                  <a:srgbClr val="007DC5"/>
                </a:solidFill>
                <a:latin typeface="+mn-lt"/>
                <a:ea typeface="+mj-ea"/>
                <a:cs typeface="Calibri Light" panose="020F0302020204030204" pitchFamily="34" charset="0"/>
              </a:rPr>
              <a:t>Project F.I.R.E Delivery Review</a:t>
            </a:r>
          </a:p>
        </p:txBody>
      </p:sp>
      <p:sp>
        <p:nvSpPr>
          <p:cNvPr id="3076" name="Line 3">
            <a:extLst>
              <a:ext uri="{FF2B5EF4-FFF2-40B4-BE49-F238E27FC236}">
                <a16:creationId xmlns:a16="http://schemas.microsoft.com/office/drawing/2014/main" id="{BD6D933C-0B6C-4DF0-98CA-AF3DFAD6AD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5005" y="2712020"/>
            <a:ext cx="83" cy="303808"/>
          </a:xfrm>
          <a:prstGeom prst="line">
            <a:avLst/>
          </a:prstGeom>
          <a:noFill/>
          <a:ln w="6480" cap="sq">
            <a:solidFill>
              <a:srgbClr val="A6A6A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400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F5CAE1BB-AC45-416B-8592-CAD84FE61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541" y="2670659"/>
            <a:ext cx="3186847" cy="37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9988" tIns="44995" rIns="89988" bIns="44995" anchor="t">
            <a:spAutoFit/>
          </a:bodyPr>
          <a:lstStyle>
            <a:lvl1pPr>
              <a:lnSpc>
                <a:spcPct val="9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867" dirty="0">
                <a:solidFill>
                  <a:schemeClr val="tx2">
                    <a:lumMod val="75000"/>
                  </a:schemeClr>
                </a:solidFill>
                <a:latin typeface="+mn-lt"/>
                <a:ea typeface="+mj-ea"/>
                <a:cs typeface="Calibri Light" panose="020F0302020204030204" pitchFamily="34" charset="0"/>
              </a:rPr>
              <a:t>Real Estate Data Insight</a:t>
            </a:r>
          </a:p>
        </p:txBody>
      </p:sp>
      <p:pic>
        <p:nvPicPr>
          <p:cNvPr id="3080" name="Picture 7">
            <a:extLst>
              <a:ext uri="{FF2B5EF4-FFF2-40B4-BE49-F238E27FC236}">
                <a16:creationId xmlns:a16="http://schemas.microsoft.com/office/drawing/2014/main" id="{A81CD408-9A33-4936-9559-740FF6824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3" y="6398828"/>
            <a:ext cx="1188883" cy="27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4">
            <a:extLst>
              <a:ext uri="{FF2B5EF4-FFF2-40B4-BE49-F238E27FC236}">
                <a16:creationId xmlns:a16="http://schemas.microsoft.com/office/drawing/2014/main" id="{CD4FDCD2-2CDF-8CB7-C14B-058C939EC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540" y="3120633"/>
            <a:ext cx="2277767" cy="37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9988" tIns="44995" rIns="89988" bIns="44995" anchor="t">
            <a:spAutoFit/>
          </a:bodyPr>
          <a:lstStyle/>
          <a:p>
            <a:pPr>
              <a:spcAft>
                <a:spcPct val="0"/>
              </a:spcAft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1867" dirty="0">
                <a:solidFill>
                  <a:schemeClr val="tx2">
                    <a:lumMod val="75000"/>
                  </a:schemeClr>
                </a:solidFill>
                <a:ea typeface="+mj-ea"/>
                <a:cs typeface="Calibri Light" panose="020F0302020204030204" pitchFamily="34" charset="0"/>
              </a:rPr>
              <a:t>04/02/2025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8AF433-514B-688E-31C5-06C394F1C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9541" y="3570607"/>
            <a:ext cx="3186847" cy="37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9988" tIns="44995" rIns="89988" bIns="44995" anchor="t">
            <a:spAutoFit/>
          </a:bodyPr>
          <a:lstStyle>
            <a:lvl1pPr>
              <a:lnSpc>
                <a:spcPct val="92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9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lnSpc>
                <a:spcPct val="9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lnSpc>
                <a:spcPct val="9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lnSpc>
                <a:spcPct val="9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lnSpc>
                <a:spcPct val="9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FontTx/>
              <a:buNone/>
            </a:pPr>
            <a:r>
              <a:rPr lang="en-US" altLang="en-US" sz="1867" dirty="0">
                <a:solidFill>
                  <a:schemeClr val="tx2">
                    <a:lumMod val="75000"/>
                  </a:schemeClr>
                </a:solidFill>
                <a:latin typeface="+mn-lt"/>
                <a:ea typeface="+mj-ea"/>
                <a:cs typeface="Calibri Light" panose="020F0302020204030204" pitchFamily="34" charset="0"/>
              </a:rPr>
              <a:t>Presented By – Vinay Middha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E659-48BB-BA83-7FFA-8E0F7E0E0131}"/>
              </a:ext>
            </a:extLst>
          </p:cNvPr>
          <p:cNvSpPr txBox="1">
            <a:spLocks/>
          </p:cNvSpPr>
          <p:nvPr/>
        </p:nvSpPr>
        <p:spPr>
          <a:xfrm>
            <a:off x="688474" y="292753"/>
            <a:ext cx="8326379" cy="642647"/>
          </a:xfrm>
          <a:prstGeom prst="rect">
            <a:avLst/>
          </a:prstGeom>
        </p:spPr>
        <p:txBody>
          <a:bodyPr vert="horz" wrap="square" lIns="68580" tIns="34290" rIns="68580" bIns="34290" rtlCol="0" anchor="ctr">
            <a:normAutofit/>
          </a:bodyPr>
          <a:lstStyle>
            <a:lvl1pPr algn="l" defTabSz="914377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2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 dirty="0">
                <a:latin typeface="+mj-lt"/>
                <a:ea typeface="+mj-ea"/>
                <a:cs typeface="Arial" pitchFamily="34" charset="0"/>
              </a:rPr>
              <a:t>Project Summary and Execution Timelines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A7B2345-D53B-60FD-5533-C00215F35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6800" y="6525892"/>
            <a:ext cx="3048000" cy="2235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55E1E7DC-1EAD-1B02-C73D-95498B28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3" y="6398828"/>
            <a:ext cx="1188883" cy="27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1E5A63-9DFF-39CE-4495-A878EC872E46}"/>
              </a:ext>
            </a:extLst>
          </p:cNvPr>
          <p:cNvSpPr/>
          <p:nvPr/>
        </p:nvSpPr>
        <p:spPr>
          <a:xfrm>
            <a:off x="450377" y="1419368"/>
            <a:ext cx="2893324" cy="309804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406E4-2384-3133-1403-51A5B9CC8C69}"/>
              </a:ext>
            </a:extLst>
          </p:cNvPr>
          <p:cNvSpPr/>
          <p:nvPr/>
        </p:nvSpPr>
        <p:spPr>
          <a:xfrm>
            <a:off x="559558" y="5199796"/>
            <a:ext cx="11136573" cy="1086703"/>
          </a:xfrm>
          <a:prstGeom prst="rect">
            <a:avLst/>
          </a:prstGeom>
          <a:solidFill>
            <a:srgbClr val="0063BE"/>
          </a:solidFill>
          <a:ln w="95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36EBF6-BF7B-0133-986F-0ED8C455B246}"/>
              </a:ext>
            </a:extLst>
          </p:cNvPr>
          <p:cNvSpPr/>
          <p:nvPr/>
        </p:nvSpPr>
        <p:spPr>
          <a:xfrm>
            <a:off x="559558" y="4774454"/>
            <a:ext cx="1997905" cy="484261"/>
          </a:xfrm>
          <a:prstGeom prst="roundRect">
            <a:avLst/>
          </a:prstGeom>
          <a:solidFill>
            <a:srgbClr val="0063BE"/>
          </a:solidFill>
          <a:ln w="9525"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Timelines</a:t>
            </a:r>
            <a:endParaRPr lang="en-US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AF7CE4-1C27-5D79-6BD7-AADFF939B2A7}"/>
              </a:ext>
            </a:extLst>
          </p:cNvPr>
          <p:cNvSpPr/>
          <p:nvPr/>
        </p:nvSpPr>
        <p:spPr>
          <a:xfrm>
            <a:off x="967461" y="5614459"/>
            <a:ext cx="109537" cy="142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18182F-4E47-7FE0-1DF9-6CF955673DEE}"/>
              </a:ext>
            </a:extLst>
          </p:cNvPr>
          <p:cNvSpPr/>
          <p:nvPr/>
        </p:nvSpPr>
        <p:spPr>
          <a:xfrm>
            <a:off x="2557463" y="5614459"/>
            <a:ext cx="109537" cy="142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6F9756-12AA-B00B-0F15-08C3C4E5CC32}"/>
              </a:ext>
            </a:extLst>
          </p:cNvPr>
          <p:cNvSpPr/>
          <p:nvPr/>
        </p:nvSpPr>
        <p:spPr>
          <a:xfrm>
            <a:off x="4308746" y="5614458"/>
            <a:ext cx="109537" cy="142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36FB16-89D4-F0EE-F427-69EACE4F8875}"/>
              </a:ext>
            </a:extLst>
          </p:cNvPr>
          <p:cNvSpPr/>
          <p:nvPr/>
        </p:nvSpPr>
        <p:spPr>
          <a:xfrm>
            <a:off x="6549205" y="5614457"/>
            <a:ext cx="109537" cy="142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076DB-CB7C-4323-DFA1-6B82E4FF8CFB}"/>
              </a:ext>
            </a:extLst>
          </p:cNvPr>
          <p:cNvSpPr/>
          <p:nvPr/>
        </p:nvSpPr>
        <p:spPr>
          <a:xfrm>
            <a:off x="8880928" y="5614457"/>
            <a:ext cx="109537" cy="142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AA6102-2E80-6634-DAEB-E50EFB292534}"/>
              </a:ext>
            </a:extLst>
          </p:cNvPr>
          <p:cNvSpPr/>
          <p:nvPr/>
        </p:nvSpPr>
        <p:spPr>
          <a:xfrm>
            <a:off x="11241364" y="5635887"/>
            <a:ext cx="109537" cy="1428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DFA243-4F4F-6CB9-4F50-550312F61D04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>
            <a:off x="967461" y="5685897"/>
            <a:ext cx="16995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FFC8B7-F2E9-B6BD-DD3F-DF13857E1F0F}"/>
              </a:ext>
            </a:extLst>
          </p:cNvPr>
          <p:cNvSpPr txBox="1"/>
          <p:nvPr/>
        </p:nvSpPr>
        <p:spPr>
          <a:xfrm>
            <a:off x="569248" y="5742514"/>
            <a:ext cx="1033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Project Start</a:t>
            </a:r>
          </a:p>
          <a:p>
            <a:r>
              <a:rPr lang="en-IN" sz="1200" dirty="0">
                <a:solidFill>
                  <a:schemeClr val="bg1"/>
                </a:solidFill>
              </a:rPr>
              <a:t>01/06/2025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35CA7A-366D-36BD-0E58-B41D732A20FA}"/>
              </a:ext>
            </a:extLst>
          </p:cNvPr>
          <p:cNvCxnSpPr/>
          <p:nvPr/>
        </p:nvCxnSpPr>
        <p:spPr>
          <a:xfrm>
            <a:off x="2667000" y="5687744"/>
            <a:ext cx="16995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327D93-984E-EA40-3F2B-B021FF31FB64}"/>
              </a:ext>
            </a:extLst>
          </p:cNvPr>
          <p:cNvCxnSpPr>
            <a:cxnSpLocks/>
          </p:cNvCxnSpPr>
          <p:nvPr/>
        </p:nvCxnSpPr>
        <p:spPr>
          <a:xfrm>
            <a:off x="4308746" y="5685897"/>
            <a:ext cx="2220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10F249-571F-4180-FD51-32B64E06BA14}"/>
              </a:ext>
            </a:extLst>
          </p:cNvPr>
          <p:cNvCxnSpPr>
            <a:cxnSpLocks/>
          </p:cNvCxnSpPr>
          <p:nvPr/>
        </p:nvCxnSpPr>
        <p:spPr>
          <a:xfrm>
            <a:off x="6658742" y="5685897"/>
            <a:ext cx="22206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02DEE54-8CEF-BEBB-6E4C-96E46993BC9A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8997149" y="5694777"/>
            <a:ext cx="2353752" cy="125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868280-6906-1566-6BA7-773F35D1A215}"/>
              </a:ext>
            </a:extLst>
          </p:cNvPr>
          <p:cNvSpPr/>
          <p:nvPr/>
        </p:nvSpPr>
        <p:spPr>
          <a:xfrm>
            <a:off x="4418283" y="1419368"/>
            <a:ext cx="2893324" cy="309804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D20B6B-7C0C-FBF9-F45A-5265C31F572B}"/>
              </a:ext>
            </a:extLst>
          </p:cNvPr>
          <p:cNvSpPr/>
          <p:nvPr/>
        </p:nvSpPr>
        <p:spPr>
          <a:xfrm>
            <a:off x="8402808" y="1371491"/>
            <a:ext cx="2893324" cy="309804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83BCE-B1B6-A052-0C17-8FE795FB2888}"/>
              </a:ext>
            </a:extLst>
          </p:cNvPr>
          <p:cNvSpPr txBox="1"/>
          <p:nvPr/>
        </p:nvSpPr>
        <p:spPr>
          <a:xfrm>
            <a:off x="1076998" y="1675276"/>
            <a:ext cx="204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Summary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FFE0-093F-41F3-1535-F7621D1C35A4}"/>
              </a:ext>
            </a:extLst>
          </p:cNvPr>
          <p:cNvSpPr txBox="1"/>
          <p:nvPr/>
        </p:nvSpPr>
        <p:spPr>
          <a:xfrm>
            <a:off x="688474" y="2156346"/>
            <a:ext cx="243721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delivery of high-impact technical improvements, resulting in tangible benefits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Reduced technical debt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resolution of longstanding critical issues, improving system overall health &amp; stability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Enabled future scalability 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and established a robust foundation for external integration like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KLI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Energy Utilities &amp; IQVIA opportunities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Enhanced system performance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automation, and seamless data integration</a:t>
            </a:r>
          </a:p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31314B-41D5-F93A-5878-DC4765B1D8B0}"/>
              </a:ext>
            </a:extLst>
          </p:cNvPr>
          <p:cNvSpPr txBox="1"/>
          <p:nvPr/>
        </p:nvSpPr>
        <p:spPr>
          <a:xfrm>
            <a:off x="4763071" y="1675276"/>
            <a:ext cx="2243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Project F.I.R.E. Scope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182153-1EEE-6DE4-CF64-F13A6BC96B0A}"/>
              </a:ext>
            </a:extLst>
          </p:cNvPr>
          <p:cNvSpPr txBox="1"/>
          <p:nvPr/>
        </p:nvSpPr>
        <p:spPr>
          <a:xfrm>
            <a:off x="8529852" y="1672378"/>
            <a:ext cx="271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Key Fixes &amp; Enhancements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28DE1FC-1F96-E076-C847-66387F2FCA8B}"/>
              </a:ext>
            </a:extLst>
          </p:cNvPr>
          <p:cNvSpPr txBox="1"/>
          <p:nvPr/>
        </p:nvSpPr>
        <p:spPr>
          <a:xfrm>
            <a:off x="4643834" y="2116047"/>
            <a:ext cx="2429299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</a:rPr>
              <a:t>FIX</a:t>
            </a:r>
            <a:r>
              <a:rPr lang="en-US" sz="1050" dirty="0"/>
              <a:t> - Resolution of 10 critical pending defects in collaboration with REDI team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Integration</a:t>
            </a:r>
            <a:r>
              <a:rPr lang="en-US" sz="1050" dirty="0"/>
              <a:t> - key automations and integrations designed for future growth and external connectivity like KLI, Demographic Update, Energy Utility for Reporting , IQVIA to update Mkt Research Data &amp; Location Alignment.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Re-Engineering</a:t>
            </a:r>
            <a:r>
              <a:rPr lang="en-US" sz="1050" dirty="0"/>
              <a:t> - Reengineering of previously non-functional SQL Agent Jobs, ensuring reliable operation.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Evolve</a:t>
            </a:r>
            <a:r>
              <a:rPr lang="en-US" sz="1050" dirty="0"/>
              <a:t> - Infrastructure and architecture enhancements</a:t>
            </a:r>
          </a:p>
          <a:p>
            <a:endParaRPr lang="en-US" sz="105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8FD93F-4FEC-3164-BD8C-CF15FF284901}"/>
              </a:ext>
            </a:extLst>
          </p:cNvPr>
          <p:cNvSpPr txBox="1"/>
          <p:nvPr/>
        </p:nvSpPr>
        <p:spPr>
          <a:xfrm>
            <a:off x="8685703" y="1980428"/>
            <a:ext cx="24292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accent1"/>
                </a:solidFill>
              </a:rPr>
              <a:t>Critical Defect Resolutions</a:t>
            </a:r>
            <a:r>
              <a:rPr lang="en-US" sz="1050" dirty="0"/>
              <a:t> - Long-pending issues were resolved, significantly improving system stability and user experience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SQL Agent Job Reengineering</a:t>
            </a:r>
            <a:r>
              <a:rPr lang="en-US" sz="1050" dirty="0"/>
              <a:t> - Non-working jobs were refactored using standard patterns and best practices, leading to a  reduction in job failures.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CLR Procedure Fix</a:t>
            </a:r>
            <a:r>
              <a:rPr lang="en-US" sz="1050" dirty="0"/>
              <a:t> - Critical issue affecting job execution was resolved in collaboration with Microsoft after a year-long delay, restoring key data update processes.</a:t>
            </a:r>
          </a:p>
          <a:p>
            <a:r>
              <a:rPr lang="en-US" sz="1050" b="1" dirty="0">
                <a:solidFill>
                  <a:schemeClr val="accent1"/>
                </a:solidFill>
              </a:rPr>
              <a:t>Key Integration</a:t>
            </a:r>
            <a:r>
              <a:rPr lang="en-US" sz="1050" dirty="0"/>
              <a:t> – KLI for Demographic Updates, Energy Utilities &amp; IQVIA</a:t>
            </a:r>
          </a:p>
          <a:p>
            <a:endParaRPr lang="en-US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DF3069-A70E-7E08-B97F-23CD9AF43626}"/>
              </a:ext>
            </a:extLst>
          </p:cNvPr>
          <p:cNvSpPr txBox="1"/>
          <p:nvPr/>
        </p:nvSpPr>
        <p:spPr>
          <a:xfrm>
            <a:off x="10290412" y="5755635"/>
            <a:ext cx="133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Delivery Complete</a:t>
            </a:r>
          </a:p>
          <a:p>
            <a:r>
              <a:rPr lang="en-IN" sz="1200" dirty="0">
                <a:solidFill>
                  <a:schemeClr val="bg1"/>
                </a:solidFill>
              </a:rPr>
              <a:t>01/06/2025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5AF199-CB8E-4C8A-B56D-1C72DD61023F}"/>
              </a:ext>
            </a:extLst>
          </p:cNvPr>
          <p:cNvSpPr txBox="1"/>
          <p:nvPr/>
        </p:nvSpPr>
        <p:spPr>
          <a:xfrm>
            <a:off x="1781295" y="5761030"/>
            <a:ext cx="1661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Requirement Sign-Off</a:t>
            </a:r>
          </a:p>
          <a:p>
            <a:r>
              <a:rPr lang="en-IN" sz="1200" dirty="0">
                <a:solidFill>
                  <a:schemeClr val="bg1"/>
                </a:solidFill>
              </a:rPr>
              <a:t>01/09/2025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8BF64E-F1D9-CF9F-ACAE-AAD5C54083CF}"/>
              </a:ext>
            </a:extLst>
          </p:cNvPr>
          <p:cNvSpPr txBox="1"/>
          <p:nvPr/>
        </p:nvSpPr>
        <p:spPr>
          <a:xfrm>
            <a:off x="8472237" y="5781768"/>
            <a:ext cx="1546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Integration Delivered</a:t>
            </a:r>
          </a:p>
          <a:p>
            <a:r>
              <a:rPr lang="en-IN" sz="1200" dirty="0">
                <a:solidFill>
                  <a:schemeClr val="bg1"/>
                </a:solidFill>
              </a:rPr>
              <a:t>04/25/2025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682112-C806-2AB3-50FE-FED6940961F8}"/>
              </a:ext>
            </a:extLst>
          </p:cNvPr>
          <p:cNvSpPr txBox="1"/>
          <p:nvPr/>
        </p:nvSpPr>
        <p:spPr>
          <a:xfrm>
            <a:off x="5813947" y="5784411"/>
            <a:ext cx="182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SQL Agent Jobs &amp; CLR Fix</a:t>
            </a:r>
          </a:p>
          <a:p>
            <a:r>
              <a:rPr lang="en-IN" sz="1200" dirty="0">
                <a:solidFill>
                  <a:schemeClr val="bg1"/>
                </a:solidFill>
              </a:rPr>
              <a:t>04/15/2025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91A9FD-2539-1CF2-1BB8-40932A364650}"/>
              </a:ext>
            </a:extLst>
          </p:cNvPr>
          <p:cNvSpPr txBox="1"/>
          <p:nvPr/>
        </p:nvSpPr>
        <p:spPr>
          <a:xfrm>
            <a:off x="3715017" y="5775989"/>
            <a:ext cx="133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Defect Resolution 04/09/2025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76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A7B2345-D53B-60FD-5533-C00215F354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6800" y="6525892"/>
            <a:ext cx="3048000" cy="22352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55E1E7DC-1EAD-1B02-C73D-95498B28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3" y="6398828"/>
            <a:ext cx="1188883" cy="27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014BC7-3411-A428-06E8-E505F940C4B2}"/>
              </a:ext>
            </a:extLst>
          </p:cNvPr>
          <p:cNvSpPr txBox="1"/>
          <p:nvPr/>
        </p:nvSpPr>
        <p:spPr>
          <a:xfrm>
            <a:off x="590687" y="2351782"/>
            <a:ext cx="973841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KLI Integration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Automated quarterly demographic updates, ensuring REDI  team have the most current data for better decision-making.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Reduced manual effort by an estimated 50 hours per quarter.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solidFill>
                  <a:schemeClr val="accent1"/>
                </a:solidFill>
              </a:rPr>
              <a:t>Store Strategy Data Automation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Legacy MS Access DB and manual file-based processes were replaced with automated real-time data pipelines for reporting.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Improved report generation time by 50% and eliminated potential data entry errors.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AutoNum type="arabicPeriod" startAt="3"/>
            </a:pPr>
            <a:r>
              <a:rPr lang="en-US" sz="1600" b="1" dirty="0">
                <a:solidFill>
                  <a:schemeClr val="accent1"/>
                </a:solidFill>
              </a:rPr>
              <a:t>IQVIA Integration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Enabled bulk loading of medical practice, clinics, and hospitals data from flat files, significantly reducing manual intervention.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Estimated to save approximately 15 hours per week in data loading efforts.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indent="-342900">
              <a:buAutoNum type="arabicPeriod" startAt="4"/>
            </a:pPr>
            <a:r>
              <a:rPr lang="en-US" sz="1600" b="1" dirty="0">
                <a:solidFill>
                  <a:schemeClr val="accent1"/>
                </a:solidFill>
              </a:rPr>
              <a:t>Location Alignment API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Consumes master location data, providing a single source of truth for internal systems.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200" dirty="0"/>
              <a:t>Scalable architecture designed to securely expose data to external partner networks in the future.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8604452-1B79-0572-CFCA-DC3F97173B2F}"/>
              </a:ext>
            </a:extLst>
          </p:cNvPr>
          <p:cNvGrpSpPr/>
          <p:nvPr/>
        </p:nvGrpSpPr>
        <p:grpSpPr>
          <a:xfrm>
            <a:off x="1509516" y="184571"/>
            <a:ext cx="7525948" cy="1878184"/>
            <a:chOff x="1509516" y="-151843"/>
            <a:chExt cx="7525948" cy="2214598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14741EB0-C801-1776-E4EF-8F65DCB5B906}"/>
                </a:ext>
              </a:extLst>
            </p:cNvPr>
            <p:cNvSpPr txBox="1">
              <a:spLocks/>
            </p:cNvSpPr>
            <p:nvPr/>
          </p:nvSpPr>
          <p:spPr>
            <a:xfrm>
              <a:off x="1509516" y="-9236"/>
              <a:ext cx="4343400" cy="1929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377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4800" b="1" dirty="0">
                  <a:cs typeface="+mj-cs"/>
                </a:rPr>
                <a:t>Project F.I.R.E</a:t>
              </a:r>
              <a:endParaRPr lang="en-US" sz="4800" dirty="0">
                <a:cs typeface="+mj-cs"/>
              </a:endParaRPr>
            </a:p>
          </p:txBody>
        </p:sp>
        <p:pic>
          <p:nvPicPr>
            <p:cNvPr id="7" name="Picture 6" descr="A puzzle with a word on it&#10;&#10;Description automatically generated">
              <a:extLst>
                <a:ext uri="{FF2B5EF4-FFF2-40B4-BE49-F238E27FC236}">
                  <a16:creationId xmlns:a16="http://schemas.microsoft.com/office/drawing/2014/main" id="{FA98E08F-FB7E-E01B-6908-D4CE7C733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5459895" y="-151843"/>
              <a:ext cx="3575569" cy="22145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30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D3B4-74A7-DC93-C5B8-25922717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Delivered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7AD21-11E9-F300-AAC2-4DCDC8EEB0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DBFD13-8619-9243-2A53-8C35B6566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Faster and More Reliable Data Pipelines: Ensuring timely and accurate information for critical business decisions.</a:t>
            </a:r>
          </a:p>
          <a:p>
            <a:r>
              <a:rPr lang="en-US" dirty="0"/>
              <a:t> Significant Reduction in Manual Interventions: Freeing up valuable resources to focus on strategic initiatives.</a:t>
            </a:r>
          </a:p>
          <a:p>
            <a:r>
              <a:rPr lang="en-US" dirty="0"/>
              <a:t> Improved Data Accuracy and Availability: Leading to enhanced reporting and business insights.</a:t>
            </a:r>
          </a:p>
          <a:p>
            <a:r>
              <a:rPr lang="en-US" dirty="0"/>
              <a:t> Strong Foundation for Future Growth: Scalable architecture and reusable components support future integrations and expansions.</a:t>
            </a:r>
          </a:p>
          <a:p>
            <a:r>
              <a:rPr lang="en-US" dirty="0"/>
              <a:t> Reduced Technical Debt and Operational Risk: Improving system stability and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3582845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B08E-D65B-1496-B819-6F085D14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/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1D7B-5360-16B5-3278-60C8CDFE0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75" y="2111689"/>
            <a:ext cx="11348852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Continuously monitor the stability and usage of the new integrations and automations.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Explore opportunities for securely exposing Location APIs to strategic partner networks.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 Consider ongoing enhancements and optimizations to further improve system performance and efficiency.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 Define clear governance processes for the newly implemented automation workflows to ensure consistency and maintainability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FDEF2-A290-85E4-F552-E2D6B1B00E2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27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FAE3-4A7F-4778-FA8D-039B557D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421" y="3175416"/>
            <a:ext cx="8326379" cy="64264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C2A0D1-D6D4-8C88-CF9C-8BEDA93A2F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746F264-BCED-D50A-8DAD-2F2EBA7A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3" y="6398828"/>
            <a:ext cx="1188883" cy="27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673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DD384-6978-DFC7-68A8-16941EC86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223" y="2984916"/>
            <a:ext cx="8326379" cy="642647"/>
          </a:xfrm>
        </p:spPr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3DCD8-7731-8B0D-6D23-587CC837E7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2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5E9BBB30-7C10-FCE1-143D-A17699FB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33" y="6398828"/>
            <a:ext cx="1188883" cy="274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4AC324A-252F-4C14-3A6C-A3E2B6D97980}"/>
              </a:ext>
            </a:extLst>
          </p:cNvPr>
          <p:cNvGrpSpPr/>
          <p:nvPr/>
        </p:nvGrpSpPr>
        <p:grpSpPr>
          <a:xfrm>
            <a:off x="1509516" y="-9236"/>
            <a:ext cx="7236919" cy="1929384"/>
            <a:chOff x="1509516" y="-9236"/>
            <a:chExt cx="7236919" cy="1929384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49FAF7AD-F08B-C64D-AE7B-826566D58186}"/>
                </a:ext>
              </a:extLst>
            </p:cNvPr>
            <p:cNvSpPr txBox="1">
              <a:spLocks/>
            </p:cNvSpPr>
            <p:nvPr/>
          </p:nvSpPr>
          <p:spPr>
            <a:xfrm>
              <a:off x="1509516" y="-9236"/>
              <a:ext cx="4343400" cy="19293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377" rtl="0" eaLnBrk="1" latinLnBrk="0" hangingPunct="1">
                <a:spcBef>
                  <a:spcPct val="0"/>
                </a:spcBef>
                <a:buNone/>
                <a:defRPr sz="2800" kern="1200">
                  <a:solidFill>
                    <a:schemeClr val="tx2"/>
                  </a:solidFill>
                  <a:latin typeface="+mj-lt"/>
                  <a:ea typeface="+mj-ea"/>
                  <a:cs typeface="Arial" pitchFamily="34" charset="0"/>
                </a:defRPr>
              </a:lvl1pPr>
            </a:lstStyle>
            <a:p>
              <a:r>
                <a:rPr lang="en-US" sz="4800" b="1" dirty="0">
                  <a:cs typeface="+mj-cs"/>
                </a:rPr>
                <a:t>Project F.I.R.E</a:t>
              </a:r>
              <a:endParaRPr lang="en-US" sz="4800" dirty="0">
                <a:cs typeface="+mj-cs"/>
              </a:endParaRPr>
            </a:p>
          </p:txBody>
        </p:sp>
        <p:pic>
          <p:nvPicPr>
            <p:cNvPr id="2" name="Picture 2" descr="Evolve Images – Browse 1,122,608 Stock ...">
              <a:extLst>
                <a:ext uri="{FF2B5EF4-FFF2-40B4-BE49-F238E27FC236}">
                  <a16:creationId xmlns:a16="http://schemas.microsoft.com/office/drawing/2014/main" id="{D5C9D7AA-9029-C703-CB9B-D4F84A9F5A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422657" y="192195"/>
              <a:ext cx="3323778" cy="1437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09C30F-332D-458F-4B8F-8A16F3D60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75598"/>
              </p:ext>
            </p:extLst>
          </p:nvPr>
        </p:nvGraphicFramePr>
        <p:xfrm>
          <a:off x="1629401" y="1831170"/>
          <a:ext cx="9383772" cy="4962525"/>
        </p:xfrm>
        <a:graphic>
          <a:graphicData uri="http://schemas.openxmlformats.org/drawingml/2006/table">
            <a:tbl>
              <a:tblPr/>
              <a:tblGrid>
                <a:gridCol w="6135543">
                  <a:extLst>
                    <a:ext uri="{9D8B030D-6E8A-4147-A177-3AD203B41FA5}">
                      <a16:colId xmlns:a16="http://schemas.microsoft.com/office/drawing/2014/main" val="4021150510"/>
                    </a:ext>
                  </a:extLst>
                </a:gridCol>
                <a:gridCol w="1082743">
                  <a:extLst>
                    <a:ext uri="{9D8B030D-6E8A-4147-A177-3AD203B41FA5}">
                      <a16:colId xmlns:a16="http://schemas.microsoft.com/office/drawing/2014/main" val="3523538368"/>
                    </a:ext>
                  </a:extLst>
                </a:gridCol>
                <a:gridCol w="1082743">
                  <a:extLst>
                    <a:ext uri="{9D8B030D-6E8A-4147-A177-3AD203B41FA5}">
                      <a16:colId xmlns:a16="http://schemas.microsoft.com/office/drawing/2014/main" val="3856731100"/>
                    </a:ext>
                  </a:extLst>
                </a:gridCol>
                <a:gridCol w="1082743">
                  <a:extLst>
                    <a:ext uri="{9D8B030D-6E8A-4147-A177-3AD203B41FA5}">
                      <a16:colId xmlns:a16="http://schemas.microsoft.com/office/drawing/2014/main" val="344554570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algn="l" defTabSz="914377" rtl="0" eaLnBrk="1" fontAlgn="ctr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Job 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 Job   Status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Test Results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IN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Remarks</a:t>
                      </a:r>
                      <a:endParaRPr 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048418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Make Radius Demos Nightly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Failing Weekly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Working with Erin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5904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Run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dbo.usp_make_Zip_Dist_CVS_MC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Running weekly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 Success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 sent for review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1524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MktResearch_LibertyMetrics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Import Data File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Permission Error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Redesign – View Missing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3996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MktResearch_LibertyMetrics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Import Data File - Check for CSV file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Permission Error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Redesign – View Missing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4856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- Exec 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Datainsights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usp_RadiusDemos_TAS_DemoEngine_Hispanicity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Redesign – View Missing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47299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- Exec 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Datainsights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usp_Update_TAS_Radius_Data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We will get  confirmation  with Market Research team if they need this Jobs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333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Start Job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Exec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Datainsights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usp_RadiusDemos_TAS_DemoEngine_Hispanicity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View not Available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Redesign – View Missing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20578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Start Job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Exec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Datainsights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usp_Update_TAS_Radius_Data</a:t>
                      </a:r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Redesign – View Missing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93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String Lines Quarterly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TBD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996753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algn="l" defTabSz="914377" rtl="0" eaLnBrk="1" fontAlgn="b" latinLnBrk="0" hangingPunct="1"/>
                      <a:r>
                        <a:rPr lang="en-US" sz="11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MktResearch</a:t>
                      </a:r>
                      <a:r>
                        <a:rPr 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- Update CVS and CVSTGT Distance Tables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Success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the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stesp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this job to  the SPI - Check for New Target Stores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495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690928"/>
      </p:ext>
    </p:extLst>
  </p:cSld>
  <p:clrMapOvr>
    <a:masterClrMapping/>
  </p:clrMapOvr>
</p:sld>
</file>

<file path=ppt/theme/theme1.xml><?xml version="1.0" encoding="utf-8"?>
<a:theme xmlns:a="http://schemas.openxmlformats.org/drawingml/2006/main" name="Corp PPT Template 2017_16x9">
  <a:themeElements>
    <a:clrScheme name="TCS">
      <a:dk1>
        <a:srgbClr val="000000"/>
      </a:dk1>
      <a:lt1>
        <a:sysClr val="window" lastClr="FFFFFF"/>
      </a:lt1>
      <a:dk2>
        <a:srgbClr val="4E84C4"/>
      </a:dk2>
      <a:lt2>
        <a:srgbClr val="000000"/>
      </a:lt2>
      <a:accent1>
        <a:srgbClr val="0063BE"/>
      </a:accent1>
      <a:accent2>
        <a:srgbClr val="83389B"/>
      </a:accent2>
      <a:accent3>
        <a:srgbClr val="55A51C"/>
      </a:accent3>
      <a:accent4>
        <a:srgbClr val="D6492A"/>
      </a:accent4>
      <a:accent5>
        <a:srgbClr val="B9AFA4"/>
      </a:accent5>
      <a:accent6>
        <a:srgbClr val="974B07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6DCFF6"/>
        </a:solidFill>
        <a:ln w="9525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TCS Blue 100%">
      <a:srgbClr val="6DCFF6"/>
    </a:custClr>
    <a:custClr name="TCS Blue 70%">
      <a:srgbClr val="8ED2ED"/>
    </a:custClr>
    <a:custClr name="TCS Blue 50%">
      <a:srgbClr val="B0DFF3"/>
    </a:custClr>
    <a:custClr name="TCS Blue 30%">
      <a:srgbClr val="D1ECF9"/>
    </a:custClr>
    <a:custClr name="TCS Dark Blue 100%">
      <a:srgbClr val="0063BE"/>
    </a:custClr>
    <a:custClr name="TCS Dark Blue 70%">
      <a:srgbClr val="6D97D8"/>
    </a:custClr>
    <a:custClr name="TCS Dark Blue 50%">
      <a:srgbClr val="98B4E6"/>
    </a:custClr>
    <a:custClr name="TCS Dark Blue 30%">
      <a:srgbClr val="C1D2F1"/>
    </a:custClr>
    <a:custClr name="TCS Light Violet 100%">
      <a:srgbClr val="83389B"/>
    </a:custClr>
    <a:custClr name="TCS Light Violet 70%">
      <a:srgbClr val="B17AC6"/>
    </a:custClr>
    <a:custClr name="TCS Light Violet 50%">
      <a:srgbClr val="C69FD8"/>
    </a:custClr>
    <a:custClr name="TCS Light Violet 30%">
      <a:srgbClr val="DCC5E8"/>
    </a:custClr>
    <a:custClr name="TCS Green 100%">
      <a:srgbClr val="55A51C"/>
    </a:custClr>
    <a:custClr name="TCS Green 70%">
      <a:srgbClr val="89C35F"/>
    </a:custClr>
    <a:custClr name="TCS Green 50%">
      <a:srgbClr val="ABD38C"/>
    </a:custClr>
    <a:custClr name="TCS Green 30%">
      <a:srgbClr val="CCE5BA"/>
    </a:custClr>
    <a:custClr name="TCS Orange 100%">
      <a:srgbClr val="D6492A"/>
    </a:custClr>
    <a:custClr name="TCS Orange 70%">
      <a:srgbClr val="F1896C"/>
    </a:custClr>
    <a:custClr name="TCS Orange 50%">
      <a:srgbClr val="F7AC94"/>
    </a:custClr>
    <a:custClr name="TCS Orange 30%">
      <a:srgbClr val="FACDBF"/>
    </a:custClr>
    <a:custClr name="TCS Warm Grey 100%">
      <a:srgbClr val="B9AFA4"/>
    </a:custClr>
    <a:custClr name="TCS Warm Grey 70%">
      <a:srgbClr val="C9C3BC"/>
    </a:custClr>
    <a:custClr name="TCS Warm Grey 50%">
      <a:srgbClr val="D7D4CF"/>
    </a:custClr>
    <a:custClr name="TCS Warm Grey 30%">
      <a:srgbClr val="E4E6E3"/>
    </a:custClr>
    <a:custClr name="TCS Saffron 100%">
      <a:srgbClr val="FBB141"/>
    </a:custClr>
    <a:custClr name="TCS Saffron 70%">
      <a:srgbClr val="FCB853"/>
    </a:custClr>
    <a:custClr name="TCS Saffron 50%">
      <a:srgbClr val="FDB566"/>
    </a:custClr>
    <a:custClr name="TCS Saffron 30%">
      <a:srgbClr val="FDC577"/>
    </a:custClr>
    <a:custClr name="TCS Light Green 100%">
      <a:srgbClr val="CDCA2F"/>
    </a:custClr>
    <a:custClr name="TCS Light Green 70%">
      <a:srgbClr val="E4DD7B"/>
    </a:custClr>
    <a:custClr name="TCS Light Green 50%">
      <a:srgbClr val="EDE6A0"/>
    </a:custClr>
    <a:custClr name="TCS Light Green 30%">
      <a:srgbClr val="F5F0C8"/>
    </a:custClr>
    <a:custClr name="TCS Yellow 100%">
      <a:srgbClr val="FFDD3E"/>
    </a:custClr>
    <a:custClr name="TCS Yellow 70%">
      <a:srgbClr val="FDE97F"/>
    </a:custClr>
    <a:custClr name="TCS Yellow 50%">
      <a:srgbClr val="FCEFA4"/>
    </a:custClr>
    <a:custClr name="TCS Yellow 30%">
      <a:srgbClr val="FEF5CA"/>
    </a:custClr>
    <a:custClr name="TATA Blue 100%">
      <a:srgbClr val="4E84C4"/>
    </a:custClr>
    <a:custClr name="TATA Blue 70%">
      <a:srgbClr val="8BACE4"/>
    </a:custClr>
    <a:custClr name="TATA Blue 50%">
      <a:srgbClr val="ACC3EC"/>
    </a:custClr>
    <a:custClr name="TATA Blue 30%">
      <a:srgbClr val="CEDBF0"/>
    </a:custClr>
  </a:custClrLst>
  <a:extLst>
    <a:ext uri="{05A4C25C-085E-4340-85A3-A5531E510DB2}">
      <thm15:themeFamily xmlns:thm15="http://schemas.microsoft.com/office/thememl/2012/main" name="Corp PPT Template 2014_16x9" id="{578D6915-CFB3-4FF3-9465-826AF60188D0}" vid="{B405F5B9-4CF2-4952-9031-4020D4C2ED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FE937E6F27FB42A7CA52E85647C6C1" ma:contentTypeVersion="13" ma:contentTypeDescription="Create a new document." ma:contentTypeScope="" ma:versionID="df53de324aed6e293ca2b0ad8fef684b">
  <xsd:schema xmlns:xsd="http://www.w3.org/2001/XMLSchema" xmlns:xs="http://www.w3.org/2001/XMLSchema" xmlns:p="http://schemas.microsoft.com/office/2006/metadata/properties" xmlns:ns2="2d971b4b-3871-4fed-95a2-90db307505b7" xmlns:ns3="097baaf9-fe6e-444b-a443-f8829fe0d752" targetNamespace="http://schemas.microsoft.com/office/2006/metadata/properties" ma:root="true" ma:fieldsID="4fbc839c39948e18e0d4bc26f6c26024" ns2:_="" ns3:_="">
    <xsd:import namespace="2d971b4b-3871-4fed-95a2-90db307505b7"/>
    <xsd:import namespace="097baaf9-fe6e-444b-a443-f8829fe0d7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971b4b-3871-4fed-95a2-90db307505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773e5d3-86f4-436a-b35a-a9b626cf631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7baaf9-fe6e-444b-a443-f8829fe0d7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178b12de-a948-4375-a534-684e778c907f}" ma:internalName="TaxCatchAll" ma:showField="CatchAllData" ma:web="097baaf9-fe6e-444b-a443-f8829fe0d75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97baaf9-fe6e-444b-a443-f8829fe0d752" xsi:nil="true"/>
    <lcf76f155ced4ddcb4097134ff3c332f xmlns="2d971b4b-3871-4fed-95a2-90db307505b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FBE454C-03EE-499C-B76B-641C40AF67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971b4b-3871-4fed-95a2-90db307505b7"/>
    <ds:schemaRef ds:uri="097baaf9-fe6e-444b-a443-f8829fe0d7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DCC7CE-AD1B-407C-ABD7-17D7FFE6BD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01F8FE-81C1-4AD9-92A8-6BDEC7E91B8E}">
  <ds:schemaRefs>
    <ds:schemaRef ds:uri="http://purl.org/dc/terms/"/>
    <ds:schemaRef ds:uri="2d971b4b-3871-4fed-95a2-90db307505b7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097baaf9-fe6e-444b-a443-f8829fe0d752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78259</TotalTime>
  <Words>771</Words>
  <Application>Microsoft Office PowerPoint</Application>
  <PresentationFormat>Widescreen</PresentationFormat>
  <Paragraphs>108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Lucida Sans Unicode</vt:lpstr>
      <vt:lpstr>Myriad Pro</vt:lpstr>
      <vt:lpstr>Wingdings</vt:lpstr>
      <vt:lpstr>Corp PPT Template 2017_16x9</vt:lpstr>
      <vt:lpstr>PowerPoint Presentation</vt:lpstr>
      <vt:lpstr>PowerPoint Presentation</vt:lpstr>
      <vt:lpstr>PowerPoint Presentation</vt:lpstr>
      <vt:lpstr>Value Delivered</vt:lpstr>
      <vt:lpstr>Next Steps / Recommendations</vt:lpstr>
      <vt:lpstr>Thank You</vt:lpstr>
      <vt:lpstr>APPENDIX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CVS Retail ECC S4 Conversion Assessment - Status</dc:title>
  <dc:creator>Gaurav Raghuvanshi</dc:creator>
  <cp:lastModifiedBy>Middha, Vinay</cp:lastModifiedBy>
  <cp:revision>593</cp:revision>
  <dcterms:created xsi:type="dcterms:W3CDTF">2021-12-20T09:22:21Z</dcterms:created>
  <dcterms:modified xsi:type="dcterms:W3CDTF">2025-04-29T15:42:47Z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7599526-06ca-49cc-9fa9-5307800a949a_Enabled">
    <vt:lpwstr>true</vt:lpwstr>
  </property>
  <property fmtid="{D5CDD505-2E9C-101B-9397-08002B2CF9AE}" pid="3" name="MSIP_Label_67599526-06ca-49cc-9fa9-5307800a949a_SetDate">
    <vt:lpwstr>2022-01-11T15:31:58Z</vt:lpwstr>
  </property>
  <property fmtid="{D5CDD505-2E9C-101B-9397-08002B2CF9AE}" pid="4" name="MSIP_Label_67599526-06ca-49cc-9fa9-5307800a949a_Method">
    <vt:lpwstr>Standard</vt:lpwstr>
  </property>
  <property fmtid="{D5CDD505-2E9C-101B-9397-08002B2CF9AE}" pid="5" name="MSIP_Label_67599526-06ca-49cc-9fa9-5307800a949a_Name">
    <vt:lpwstr>67599526-06ca-49cc-9fa9-5307800a949a</vt:lpwstr>
  </property>
  <property fmtid="{D5CDD505-2E9C-101B-9397-08002B2CF9AE}" pid="6" name="MSIP_Label_67599526-06ca-49cc-9fa9-5307800a949a_SiteId">
    <vt:lpwstr>fabb61b8-3afe-4e75-b934-a47f782b8cd7</vt:lpwstr>
  </property>
  <property fmtid="{D5CDD505-2E9C-101B-9397-08002B2CF9AE}" pid="7" name="MSIP_Label_67599526-06ca-49cc-9fa9-5307800a949a_ActionId">
    <vt:lpwstr>7d51ce7b-15ac-42a2-b89b-bb267fa8f104</vt:lpwstr>
  </property>
  <property fmtid="{D5CDD505-2E9C-101B-9397-08002B2CF9AE}" pid="8" name="MSIP_Label_67599526-06ca-49cc-9fa9-5307800a949a_ContentBits">
    <vt:lpwstr>0</vt:lpwstr>
  </property>
  <property fmtid="{D5CDD505-2E9C-101B-9397-08002B2CF9AE}" pid="9" name="ContentTypeId">
    <vt:lpwstr>0x01010024FE937E6F27FB42A7CA52E85647C6C1</vt:lpwstr>
  </property>
  <property fmtid="{D5CDD505-2E9C-101B-9397-08002B2CF9AE}" pid="10" name="MediaServiceImageTags">
    <vt:lpwstr/>
  </property>
</Properties>
</file>