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147479112" r:id="rId6"/>
    <p:sldId id="2147479128" r:id="rId7"/>
    <p:sldId id="2147479126" r:id="rId8"/>
    <p:sldId id="2147479127" r:id="rId9"/>
    <p:sldId id="2147376316" r:id="rId10"/>
    <p:sldId id="2147479116" r:id="rId11"/>
    <p:sldId id="2147479125" r:id="rId12"/>
    <p:sldId id="21474791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3E8"/>
    <a:srgbClr val="CBC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4BB59-0049-4160-8926-9E713B089CDB}" v="39" dt="2025-04-29T10:25:12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0FA3-CF6B-49A5-8AE9-80E5A5B1308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57B2-54D2-4F8E-BA51-AC99CF86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DE1D108-4D1A-48E7-B2C0-1A9187770B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ACBAEC-F50F-4CBC-9EF7-92F015AA4124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30D36DB5-150B-462D-AD62-F234CDA2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DB6B6A6-A62C-4D0E-99D6-20DB730F90BB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C71F8E2-06CD-4927-9B16-28966FDBD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DF3A952-D235-4F4F-8469-75503E75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1"/>
            <a:ext cx="12191985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798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3584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651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8831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2992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 Slide 1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2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6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35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95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161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708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54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113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704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55" y="-333"/>
            <a:ext cx="3157733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gineeringmathematicsdbm1013.blogspot.com/2013/07/integration-revisi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69187962-9F21-4C5A-ACFA-373EBE52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64" y="6327399"/>
            <a:ext cx="296824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5" rIns="89988" bIns="44995"/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cs typeface="Lucida Sans Unicode" panose="020B0602030504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B92C239-BFEC-4C34-92BD-0FE6C923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99" y="2148903"/>
            <a:ext cx="7833083" cy="521756"/>
          </a:xfrm>
          <a:prstGeom prst="rect">
            <a:avLst/>
          </a:prstGeom>
          <a:noFill/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b="1" dirty="0">
                <a:solidFill>
                  <a:srgbClr val="007DC5"/>
                </a:solidFill>
                <a:latin typeface="+mn-lt"/>
                <a:ea typeface="+mj-ea"/>
                <a:cs typeface="Calibri Light" panose="020F0302020204030204" pitchFamily="34" charset="0"/>
              </a:rPr>
              <a:t>Project F.I.R.E Delivery Review</a:t>
            </a:r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BD6D933C-0B6C-4DF0-98CA-AF3DFAD6A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05" y="2712020"/>
            <a:ext cx="83" cy="303808"/>
          </a:xfrm>
          <a:prstGeom prst="line">
            <a:avLst/>
          </a:prstGeom>
          <a:noFill/>
          <a:ln w="6480" cap="sq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F5CAE1BB-AC45-416B-8592-CAD84FE6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1" y="2670659"/>
            <a:ext cx="318684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latin typeface="+mn-lt"/>
                <a:ea typeface="+mj-ea"/>
                <a:cs typeface="Calibri Light" panose="020F0302020204030204" pitchFamily="34" charset="0"/>
              </a:rPr>
              <a:t>Real Estate Data Insight</a:t>
            </a:r>
          </a:p>
        </p:txBody>
      </p:sp>
      <p:pic>
        <p:nvPicPr>
          <p:cNvPr id="3080" name="Picture 7">
            <a:extLst>
              <a:ext uri="{FF2B5EF4-FFF2-40B4-BE49-F238E27FC236}">
                <a16:creationId xmlns:a16="http://schemas.microsoft.com/office/drawing/2014/main" id="{A81CD408-9A33-4936-9559-740FF682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CD4FDCD2-2CDF-8CB7-C14B-058C939E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0" y="3120633"/>
            <a:ext cx="227776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/>
          <a:p>
            <a:pPr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ea typeface="+mj-ea"/>
                <a:cs typeface="Calibri Light" panose="020F0302020204030204" pitchFamily="34" charset="0"/>
              </a:rPr>
              <a:t>04/02/2025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8AF433-514B-688E-31C5-06C394F1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1" y="3570607"/>
            <a:ext cx="318684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latin typeface="+mn-lt"/>
                <a:ea typeface="+mj-ea"/>
                <a:cs typeface="Calibri Light" panose="020F0302020204030204" pitchFamily="34" charset="0"/>
              </a:rPr>
              <a:t>Presented By – Vinay Middha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E659-48BB-BA83-7FFA-8E0F7E0E0131}"/>
              </a:ext>
            </a:extLst>
          </p:cNvPr>
          <p:cNvSpPr txBox="1">
            <a:spLocks/>
          </p:cNvSpPr>
          <p:nvPr/>
        </p:nvSpPr>
        <p:spPr>
          <a:xfrm>
            <a:off x="688474" y="292753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latin typeface="+mj-lt"/>
                <a:ea typeface="+mj-ea"/>
                <a:cs typeface="Arial" pitchFamily="34" charset="0"/>
              </a:rPr>
              <a:t>Project Summary and Execution Timelines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7B2345-D53B-60FD-5533-C00215F35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5E1E7DC-1EAD-1B02-C73D-95498B2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E5A63-9DFF-39CE-4495-A878EC872E46}"/>
              </a:ext>
            </a:extLst>
          </p:cNvPr>
          <p:cNvSpPr/>
          <p:nvPr/>
        </p:nvSpPr>
        <p:spPr>
          <a:xfrm>
            <a:off x="450377" y="1419367"/>
            <a:ext cx="9946690" cy="317982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406E4-2384-3133-1403-51A5B9CC8C69}"/>
              </a:ext>
            </a:extLst>
          </p:cNvPr>
          <p:cNvSpPr/>
          <p:nvPr/>
        </p:nvSpPr>
        <p:spPr>
          <a:xfrm>
            <a:off x="559558" y="5199796"/>
            <a:ext cx="11136573" cy="1086703"/>
          </a:xfrm>
          <a:prstGeom prst="rect">
            <a:avLst/>
          </a:prstGeom>
          <a:solidFill>
            <a:srgbClr val="0063BE"/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36EBF6-BF7B-0133-986F-0ED8C455B246}"/>
              </a:ext>
            </a:extLst>
          </p:cNvPr>
          <p:cNvSpPr/>
          <p:nvPr/>
        </p:nvSpPr>
        <p:spPr>
          <a:xfrm>
            <a:off x="559558" y="4774454"/>
            <a:ext cx="1997905" cy="484261"/>
          </a:xfrm>
          <a:prstGeom prst="roundRect">
            <a:avLst/>
          </a:prstGeom>
          <a:solidFill>
            <a:srgbClr val="0063BE"/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Timelines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F7CE4-1C27-5D79-6BD7-AADFF939B2A7}"/>
              </a:ext>
            </a:extLst>
          </p:cNvPr>
          <p:cNvSpPr/>
          <p:nvPr/>
        </p:nvSpPr>
        <p:spPr>
          <a:xfrm>
            <a:off x="967461" y="5614459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8182F-4E47-7FE0-1DF9-6CF955673DEE}"/>
              </a:ext>
            </a:extLst>
          </p:cNvPr>
          <p:cNvSpPr/>
          <p:nvPr/>
        </p:nvSpPr>
        <p:spPr>
          <a:xfrm>
            <a:off x="2557463" y="5614459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F9756-12AA-B00B-0F15-08C3C4E5CC32}"/>
              </a:ext>
            </a:extLst>
          </p:cNvPr>
          <p:cNvSpPr/>
          <p:nvPr/>
        </p:nvSpPr>
        <p:spPr>
          <a:xfrm>
            <a:off x="4308746" y="5614458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6FB16-89D4-F0EE-F427-69EACE4F8875}"/>
              </a:ext>
            </a:extLst>
          </p:cNvPr>
          <p:cNvSpPr/>
          <p:nvPr/>
        </p:nvSpPr>
        <p:spPr>
          <a:xfrm>
            <a:off x="6549205" y="561445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076DB-CB7C-4323-DFA1-6B82E4FF8CFB}"/>
              </a:ext>
            </a:extLst>
          </p:cNvPr>
          <p:cNvSpPr/>
          <p:nvPr/>
        </p:nvSpPr>
        <p:spPr>
          <a:xfrm>
            <a:off x="8880928" y="561445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A6102-2E80-6634-DAEB-E50EFB292534}"/>
              </a:ext>
            </a:extLst>
          </p:cNvPr>
          <p:cNvSpPr/>
          <p:nvPr/>
        </p:nvSpPr>
        <p:spPr>
          <a:xfrm>
            <a:off x="11241364" y="563588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DFA243-4F4F-6CB9-4F50-550312F61D04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>
            <a:off x="967461" y="5685897"/>
            <a:ext cx="169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FFC8B7-F2E9-B6BD-DD3F-DF13857E1F0F}"/>
              </a:ext>
            </a:extLst>
          </p:cNvPr>
          <p:cNvSpPr txBox="1"/>
          <p:nvPr/>
        </p:nvSpPr>
        <p:spPr>
          <a:xfrm>
            <a:off x="569248" y="5742514"/>
            <a:ext cx="103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Project Start</a:t>
            </a:r>
          </a:p>
          <a:p>
            <a:r>
              <a:rPr lang="en-IN" sz="1200" dirty="0">
                <a:solidFill>
                  <a:schemeClr val="bg1"/>
                </a:solidFill>
              </a:rPr>
              <a:t>01/06/2025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5CA7A-366D-36BD-0E58-B41D732A20FA}"/>
              </a:ext>
            </a:extLst>
          </p:cNvPr>
          <p:cNvCxnSpPr/>
          <p:nvPr/>
        </p:nvCxnSpPr>
        <p:spPr>
          <a:xfrm>
            <a:off x="2667000" y="5687744"/>
            <a:ext cx="169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27D93-984E-EA40-3F2B-B021FF31FB64}"/>
              </a:ext>
            </a:extLst>
          </p:cNvPr>
          <p:cNvCxnSpPr>
            <a:cxnSpLocks/>
          </p:cNvCxnSpPr>
          <p:nvPr/>
        </p:nvCxnSpPr>
        <p:spPr>
          <a:xfrm>
            <a:off x="4308746" y="5685897"/>
            <a:ext cx="2220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10F249-571F-4180-FD51-32B64E06BA14}"/>
              </a:ext>
            </a:extLst>
          </p:cNvPr>
          <p:cNvCxnSpPr>
            <a:cxnSpLocks/>
          </p:cNvCxnSpPr>
          <p:nvPr/>
        </p:nvCxnSpPr>
        <p:spPr>
          <a:xfrm>
            <a:off x="6658742" y="5685897"/>
            <a:ext cx="2220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2DEE54-8CEF-BEBB-6E4C-96E46993BC9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97149" y="5694777"/>
            <a:ext cx="2353752" cy="12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483BCE-B1B6-A052-0C17-8FE795FB2888}"/>
              </a:ext>
            </a:extLst>
          </p:cNvPr>
          <p:cNvSpPr txBox="1"/>
          <p:nvPr/>
        </p:nvSpPr>
        <p:spPr>
          <a:xfrm>
            <a:off x="1074649" y="1561188"/>
            <a:ext cx="20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FFE0-093F-41F3-1535-F7621D1C35A4}"/>
              </a:ext>
            </a:extLst>
          </p:cNvPr>
          <p:cNvSpPr txBox="1"/>
          <p:nvPr/>
        </p:nvSpPr>
        <p:spPr>
          <a:xfrm>
            <a:off x="688474" y="2156346"/>
            <a:ext cx="9211882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Effective implementation of significant technical advancements, leading to measurable advantages.</a:t>
            </a:r>
          </a:p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Minimised technical debt and addressed persistent critical problems, enhancing the overall health and stability of the system.</a:t>
            </a:r>
          </a:p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Facilitated future scalability and created a solid groundwork for external integrations such as KLI, Energy Utilities, and IQVIA opportunities.</a:t>
            </a:r>
          </a:p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Improved system performance, automation, and smooth data integration.</a:t>
            </a:r>
          </a:p>
          <a:p>
            <a:pPr>
              <a:buNone/>
            </a:pPr>
            <a:br>
              <a:rPr lang="en-CA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DF3069-A70E-7E08-B97F-23CD9AF43626}"/>
              </a:ext>
            </a:extLst>
          </p:cNvPr>
          <p:cNvSpPr txBox="1"/>
          <p:nvPr/>
        </p:nvSpPr>
        <p:spPr>
          <a:xfrm>
            <a:off x="10290412" y="5755635"/>
            <a:ext cx="133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Delivery Complete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04/30/2025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AF199-CB8E-4C8A-B56D-1C72DD61023F}"/>
              </a:ext>
            </a:extLst>
          </p:cNvPr>
          <p:cNvSpPr txBox="1"/>
          <p:nvPr/>
        </p:nvSpPr>
        <p:spPr>
          <a:xfrm>
            <a:off x="1781295" y="5761030"/>
            <a:ext cx="16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/>
              <a:t>Requirement Sign-Off</a:t>
            </a:r>
          </a:p>
          <a:p>
            <a:r>
              <a:rPr lang="en-IN"/>
              <a:t>01/09/2025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F64E-F1D9-CF9F-ACAE-AAD5C54083CF}"/>
              </a:ext>
            </a:extLst>
          </p:cNvPr>
          <p:cNvSpPr txBox="1"/>
          <p:nvPr/>
        </p:nvSpPr>
        <p:spPr>
          <a:xfrm>
            <a:off x="8472237" y="5781768"/>
            <a:ext cx="154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Integration Delivered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04/25/2025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682112-C806-2AB3-50FE-FED6940961F8}"/>
              </a:ext>
            </a:extLst>
          </p:cNvPr>
          <p:cNvSpPr txBox="1"/>
          <p:nvPr/>
        </p:nvSpPr>
        <p:spPr>
          <a:xfrm>
            <a:off x="5813947" y="5784411"/>
            <a:ext cx="182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SQL Agent Jobs &amp; CLR Fix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04/15/2025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1A9FD-2539-1CF2-1BB8-40932A364650}"/>
              </a:ext>
            </a:extLst>
          </p:cNvPr>
          <p:cNvSpPr txBox="1"/>
          <p:nvPr/>
        </p:nvSpPr>
        <p:spPr>
          <a:xfrm>
            <a:off x="3715017" y="5775989"/>
            <a:ext cx="133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Defect Resolution Date: 04/09/2025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DF69-3846-1EE3-BD2B-F926041CDEE1}"/>
              </a:ext>
            </a:extLst>
          </p:cNvPr>
          <p:cNvSpPr txBox="1"/>
          <p:nvPr/>
        </p:nvSpPr>
        <p:spPr>
          <a:xfrm>
            <a:off x="752166" y="967716"/>
            <a:ext cx="625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Overview of Major Deliverables, Schedules, and Value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14EB-73F9-E6D7-B551-BF0DC2E9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Scope &amp; Key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9494-535F-5C10-7881-0832B600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74" y="1668668"/>
            <a:ext cx="11348852" cy="5080744"/>
          </a:xfrm>
        </p:spPr>
        <p:txBody>
          <a:bodyPr/>
          <a:lstStyle/>
          <a:p>
            <a:pPr>
              <a:buNone/>
            </a:pPr>
            <a:r>
              <a:rPr lang="en-CA" b="1" dirty="0"/>
              <a:t>🔧 Fixes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Resolved </a:t>
            </a:r>
            <a:r>
              <a:rPr lang="en-CA" sz="1600" b="1" dirty="0"/>
              <a:t>10 long-standing critical defects</a:t>
            </a:r>
            <a:r>
              <a:rPr lang="en-CA" sz="1600" dirty="0"/>
              <a:t> in collaboration with the REDI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Fixed </a:t>
            </a:r>
            <a:r>
              <a:rPr lang="en-CA" sz="1600" b="1" dirty="0"/>
              <a:t>CLR Procedure issue</a:t>
            </a:r>
            <a:r>
              <a:rPr lang="en-CA" sz="1600" dirty="0"/>
              <a:t> impacting job execution – resolved with Microsoft after a year-long delay</a:t>
            </a:r>
          </a:p>
          <a:p>
            <a:pPr marL="0" indent="0">
              <a:buNone/>
            </a:pPr>
            <a:endParaRPr lang="en-CA" sz="1600" dirty="0"/>
          </a:p>
          <a:p>
            <a:pPr>
              <a:buNone/>
            </a:pPr>
            <a:r>
              <a:rPr lang="en-CA" b="1" dirty="0"/>
              <a:t>🔁 Re-Engineering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Refactored and restored </a:t>
            </a:r>
            <a:r>
              <a:rPr lang="en-CA" sz="1600" b="1" dirty="0"/>
              <a:t>non-functional SQL Agent Jobs</a:t>
            </a:r>
            <a:r>
              <a:rPr lang="en-CA" sz="1600" dirty="0"/>
              <a:t> using standard best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Significantly </a:t>
            </a:r>
            <a:r>
              <a:rPr lang="en-CA" sz="1600" b="1" dirty="0"/>
              <a:t>reduced job failure rates</a:t>
            </a:r>
            <a:r>
              <a:rPr lang="en-CA" sz="1600" dirty="0"/>
              <a:t>, improving reliability</a:t>
            </a:r>
          </a:p>
          <a:p>
            <a:pPr marL="0" indent="0">
              <a:buNone/>
            </a:pPr>
            <a:endParaRPr lang="en-CA" sz="1600" dirty="0"/>
          </a:p>
          <a:p>
            <a:pPr>
              <a:buNone/>
            </a:pPr>
            <a:r>
              <a:rPr lang="en-CA" b="1" dirty="0"/>
              <a:t>🔗 Integrations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Implemented key integrations to support: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/>
              <a:t>KLI</a:t>
            </a:r>
            <a:r>
              <a:rPr lang="en-CA" sz="1600" dirty="0"/>
              <a:t> – Demographic data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/>
              <a:t>Energy Utilities</a:t>
            </a:r>
            <a:r>
              <a:rPr lang="en-CA" sz="1600" dirty="0"/>
              <a:t> – Automated reporting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/>
              <a:t>IQVIA</a:t>
            </a:r>
            <a:r>
              <a:rPr lang="en-CA" sz="1600" dirty="0"/>
              <a:t> – Market research data updates and location alignment</a:t>
            </a:r>
          </a:p>
          <a:p>
            <a:pPr marL="457200" lvl="1" indent="0">
              <a:buNone/>
            </a:pPr>
            <a:endParaRPr lang="en-CA" sz="1600" dirty="0"/>
          </a:p>
          <a:p>
            <a:pPr>
              <a:buNone/>
            </a:pPr>
            <a:r>
              <a:rPr lang="en-CA" b="1" dirty="0"/>
              <a:t>🔨 Infrastructure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Enhanced the underlying architecture to support </a:t>
            </a:r>
            <a:r>
              <a:rPr lang="en-CA" sz="1600" b="1" dirty="0"/>
              <a:t>scalability and external connectivity</a:t>
            </a:r>
            <a:endParaRPr lang="en-CA" sz="16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85DB-8C00-6FE6-BB74-983BF7C919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56195-A2A2-F801-CCDA-C762D57EA293}"/>
              </a:ext>
            </a:extLst>
          </p:cNvPr>
          <p:cNvSpPr txBox="1"/>
          <p:nvPr/>
        </p:nvSpPr>
        <p:spPr>
          <a:xfrm>
            <a:off x="598116" y="827566"/>
            <a:ext cx="10995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CA" b="1" dirty="0"/>
              <a:t>Project F.I.R.E. – Scope Summary</a:t>
            </a:r>
          </a:p>
          <a:p>
            <a:r>
              <a:rPr lang="en-CA" dirty="0"/>
              <a:t>We delivered a comprehensive set of technical upgrades, focusing on stability, scalability, and integration readiness.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D3B4-74A7-DC93-C5B8-25922717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Value Delivered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7AD21-11E9-F300-AAC2-4DCDC8E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DBFD13-8619-9243-2A53-8C35B656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408478"/>
          </a:xfrm>
        </p:spPr>
        <p:txBody>
          <a:bodyPr/>
          <a:lstStyle/>
          <a:p>
            <a:pPr>
              <a:buNone/>
            </a:pPr>
            <a:r>
              <a:rPr lang="en-CA" b="1" dirty="0"/>
              <a:t>🚀 Performance &amp;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Built </a:t>
            </a:r>
            <a:r>
              <a:rPr lang="en-CA" sz="1600" b="1" dirty="0"/>
              <a:t>faster, more reliable data pipelines</a:t>
            </a:r>
            <a:r>
              <a:rPr lang="en-CA" sz="1600" dirty="0"/>
              <a:t> to deliver timely, accurate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Reduced </a:t>
            </a:r>
            <a:r>
              <a:rPr lang="en-CA" sz="1600" b="1" dirty="0"/>
              <a:t>manual interventions</a:t>
            </a:r>
            <a:r>
              <a:rPr lang="en-CA" sz="1600" dirty="0"/>
              <a:t>, saving significant resource hours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📊 Accuracy &amp;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Improved </a:t>
            </a:r>
            <a:r>
              <a:rPr lang="en-CA" sz="1600" b="1" dirty="0"/>
              <a:t>data accuracy and availability</a:t>
            </a:r>
            <a:r>
              <a:rPr lang="en-CA" sz="1600" dirty="0"/>
              <a:t>, enabling better reporting and strategic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Automated demographic updates, saving </a:t>
            </a:r>
            <a:r>
              <a:rPr lang="en-CA" sz="1600" b="1" dirty="0"/>
              <a:t>~50 hours/quarter</a:t>
            </a:r>
            <a:r>
              <a:rPr lang="en-CA" sz="1600" dirty="0"/>
              <a:t> for the REDI team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🔄 System Modernisation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Replaced legacy MS Access and manual workflows with real-time data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Enhanced </a:t>
            </a:r>
            <a:r>
              <a:rPr lang="en-CA" sz="1600" b="1" dirty="0"/>
              <a:t>report generation speed by 50%</a:t>
            </a:r>
            <a:r>
              <a:rPr lang="en-CA" sz="1600" dirty="0"/>
              <a:t> and reduced data entry errors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🌍 Future-Ready Foundation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Designed a scalable, secure architecture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Enable bulk data loading from partners (e.g., IQVIA: </a:t>
            </a:r>
            <a:r>
              <a:rPr lang="en-CA" sz="1600" b="1" dirty="0"/>
              <a:t>~15 hours/week saved</a:t>
            </a:r>
            <a:r>
              <a:rPr lang="en-CA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Expose </a:t>
            </a:r>
            <a:r>
              <a:rPr lang="en-CA" sz="1600" b="1" dirty="0"/>
              <a:t>location data APIs</a:t>
            </a:r>
            <a:r>
              <a:rPr lang="en-CA" sz="1600" dirty="0"/>
              <a:t> for internal and future external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Support ongoing enhancements and integrations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B08E-D65B-1496-B819-6F085D1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D7B-5360-16B5-3278-60C8CDFE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7" y="956658"/>
            <a:ext cx="11348852" cy="502063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🔍 1. Monitor &amp; Stabilize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Regularly track the </a:t>
            </a:r>
            <a:r>
              <a:rPr lang="en-CA" sz="1600" b="1" dirty="0"/>
              <a:t>performance and reliability</a:t>
            </a:r>
            <a:r>
              <a:rPr lang="en-CA" sz="1600" dirty="0"/>
              <a:t> of new integrations and automations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Implement </a:t>
            </a:r>
            <a:r>
              <a:rPr lang="en-CA" sz="1600" b="1" dirty="0"/>
              <a:t>automated alerting and logging</a:t>
            </a:r>
            <a:r>
              <a:rPr lang="en-CA" sz="1600" dirty="0"/>
              <a:t> to proactively detect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🌐 2. Expand External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Explore secure, governed exposure of the Location Alignment API to external partners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Assess feasibility and security implications for strategic data sharing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🔄 3. Optimize &amp; Evolve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Identify </a:t>
            </a:r>
            <a:r>
              <a:rPr lang="en-CA" sz="1600" b="1" dirty="0"/>
              <a:t>performance bottlenecks</a:t>
            </a:r>
            <a:r>
              <a:rPr lang="en-CA" sz="1600" dirty="0"/>
              <a:t> and opportunities for optimisation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Continuously enhance data pipelines and automate additional manual workflows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🛡️ 4. Strengthen Governance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Define and enforce </a:t>
            </a:r>
            <a:r>
              <a:rPr lang="en-CA" sz="1600" b="1" dirty="0"/>
              <a:t>governance processes</a:t>
            </a:r>
            <a:r>
              <a:rPr lang="en-CA" sz="1600" dirty="0"/>
              <a:t> for all automated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Establish clear </a:t>
            </a:r>
            <a:r>
              <a:rPr lang="en-CA" sz="1600" b="1" dirty="0"/>
              <a:t>ownership, documentation standards</a:t>
            </a:r>
            <a:r>
              <a:rPr lang="en-CA" sz="1600" dirty="0"/>
              <a:t>, and </a:t>
            </a:r>
            <a:r>
              <a:rPr lang="en-CA" sz="1600" b="1" dirty="0"/>
              <a:t>change control procedures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🚀 5. Plan for Future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Design a roadmap for </a:t>
            </a:r>
            <a:r>
              <a:rPr lang="en-CA" sz="1600" b="1" dirty="0"/>
              <a:t>next-phase integrations</a:t>
            </a:r>
            <a:r>
              <a:rPr lang="en-CA" sz="1600" dirty="0"/>
              <a:t> (e.g., new partners, data domains)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Leverage reusable components to reduce development effort in future initiatives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FDEF2-A290-85E4-F552-E2D6B1B00E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FAE3-4A7F-4778-FA8D-039B557D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21" y="3175416"/>
            <a:ext cx="8326379" cy="6426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A0D1-D6D4-8C88-CF9C-8BEDA93A2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6F264-BCED-D50A-8DAD-2F2EBA7A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7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D384-6978-DFC7-68A8-16941EC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3" y="2984916"/>
            <a:ext cx="8326379" cy="642647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DCD8-7731-8B0D-6D23-587CC837E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7B2345-D53B-60FD-5533-C00215F35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5E1E7DC-1EAD-1B02-C73D-95498B2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14BC7-3411-A428-06E8-E505F940C4B2}"/>
              </a:ext>
            </a:extLst>
          </p:cNvPr>
          <p:cNvSpPr txBox="1"/>
          <p:nvPr/>
        </p:nvSpPr>
        <p:spPr>
          <a:xfrm>
            <a:off x="590687" y="2351782"/>
            <a:ext cx="97384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KLI Integration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Automated quarterly demographic updates, ensuring REDI  team have the most current data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Reduced manual effort by an estimated 50 hours per quarter.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Store Strategy Data Automation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Legacy MS Access DB and manual file-based processes were replaced with automated real-time data pipelines for reporting.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Improved report generation time by 50% and eliminated potential data entry errors.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 startAt="3"/>
            </a:pPr>
            <a:r>
              <a:rPr lang="en-US" sz="1600" b="1" dirty="0">
                <a:solidFill>
                  <a:schemeClr val="accent1"/>
                </a:solidFill>
              </a:rPr>
              <a:t>IQVIA Integration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Enabled bulk loading of medical practice, clinics, and hospitals' data from flat files, significantly reducing manual intervention.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Estimated to save approximately 15 hours per week in data loading efforts.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 startAt="4"/>
            </a:pPr>
            <a:r>
              <a:rPr lang="en-US" sz="1600" b="1" dirty="0">
                <a:solidFill>
                  <a:schemeClr val="accent1"/>
                </a:solidFill>
              </a:rPr>
              <a:t>Location Alignment API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Consumes master location data, providing a single source of truth for internal systems.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Scalable architecture designed to securely expose data to external partner networks in the future.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04452-1B79-0572-CFCA-DC3F97173B2F}"/>
              </a:ext>
            </a:extLst>
          </p:cNvPr>
          <p:cNvGrpSpPr/>
          <p:nvPr/>
        </p:nvGrpSpPr>
        <p:grpSpPr>
          <a:xfrm>
            <a:off x="1509516" y="184571"/>
            <a:ext cx="7525948" cy="1878184"/>
            <a:chOff x="1509516" y="-151843"/>
            <a:chExt cx="7525948" cy="2214598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4741EB0-C801-1776-E4EF-8F65DCB5B906}"/>
                </a:ext>
              </a:extLst>
            </p:cNvPr>
            <p:cNvSpPr txBox="1">
              <a:spLocks/>
            </p:cNvSpPr>
            <p:nvPr/>
          </p:nvSpPr>
          <p:spPr>
            <a:xfrm>
              <a:off x="1509516" y="-9236"/>
              <a:ext cx="4343400" cy="1929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77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4800" b="1" dirty="0">
                  <a:cs typeface="+mj-cs"/>
                </a:rPr>
                <a:t>Project F.I.R.E</a:t>
              </a:r>
              <a:endParaRPr lang="en-US" sz="4800" dirty="0">
                <a:cs typeface="+mj-cs"/>
              </a:endParaRPr>
            </a:p>
          </p:txBody>
        </p:sp>
        <p:pic>
          <p:nvPicPr>
            <p:cNvPr id="7" name="Picture 6" descr="A puzzle with a word on it&#10;&#10;Description automatically generated">
              <a:extLst>
                <a:ext uri="{FF2B5EF4-FFF2-40B4-BE49-F238E27FC236}">
                  <a16:creationId xmlns:a16="http://schemas.microsoft.com/office/drawing/2014/main" id="{FA98E08F-FB7E-E01B-6908-D4CE7C733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459895" y="-151843"/>
              <a:ext cx="3575569" cy="2214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30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E9BBB30-7C10-FCE1-143D-A17699FB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AC324A-252F-4C14-3A6C-A3E2B6D97980}"/>
              </a:ext>
            </a:extLst>
          </p:cNvPr>
          <p:cNvGrpSpPr/>
          <p:nvPr/>
        </p:nvGrpSpPr>
        <p:grpSpPr>
          <a:xfrm>
            <a:off x="1509516" y="-9236"/>
            <a:ext cx="7236919" cy="1929384"/>
            <a:chOff x="1509516" y="-9236"/>
            <a:chExt cx="7236919" cy="1929384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9FAF7AD-F08B-C64D-AE7B-826566D58186}"/>
                </a:ext>
              </a:extLst>
            </p:cNvPr>
            <p:cNvSpPr txBox="1">
              <a:spLocks/>
            </p:cNvSpPr>
            <p:nvPr/>
          </p:nvSpPr>
          <p:spPr>
            <a:xfrm>
              <a:off x="1509516" y="-9236"/>
              <a:ext cx="4343400" cy="1929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77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4800" b="1" dirty="0">
                  <a:cs typeface="+mj-cs"/>
                </a:rPr>
                <a:t>Project F.I.R.E</a:t>
              </a:r>
              <a:endParaRPr lang="en-US" sz="4800" dirty="0">
                <a:cs typeface="+mj-cs"/>
              </a:endParaRPr>
            </a:p>
          </p:txBody>
        </p:sp>
        <p:pic>
          <p:nvPicPr>
            <p:cNvPr id="2" name="Picture 2" descr="Evolve Images – Browse 1,122,608 Stock ...">
              <a:extLst>
                <a:ext uri="{FF2B5EF4-FFF2-40B4-BE49-F238E27FC236}">
                  <a16:creationId xmlns:a16="http://schemas.microsoft.com/office/drawing/2014/main" id="{D5C9D7AA-9029-C703-CB9B-D4F84A9F5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22657" y="192195"/>
              <a:ext cx="3323778" cy="143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09C30F-332D-458F-4B8F-8A16F3D60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5598"/>
              </p:ext>
            </p:extLst>
          </p:nvPr>
        </p:nvGraphicFramePr>
        <p:xfrm>
          <a:off x="1629401" y="1831170"/>
          <a:ext cx="9383772" cy="4962525"/>
        </p:xfrm>
        <a:graphic>
          <a:graphicData uri="http://schemas.openxmlformats.org/drawingml/2006/table">
            <a:tbl>
              <a:tblPr/>
              <a:tblGrid>
                <a:gridCol w="6135543">
                  <a:extLst>
                    <a:ext uri="{9D8B030D-6E8A-4147-A177-3AD203B41FA5}">
                      <a16:colId xmlns:a16="http://schemas.microsoft.com/office/drawing/2014/main" val="4021150510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523538368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856731100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4455457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 Job   Status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Results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04841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Make Radius Demos Nightly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Failing 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with Erin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90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Run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dbo.usp_make_Zip_Dist_CVS_MC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Running 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 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sent for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524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MktResearch_LibertyMetrics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Import Data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– View 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99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MktResearch_LibertyMetrics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Import Data File - Check for CSV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– View 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5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- Exec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usp_RadiusDemos_TAS_DemoEngine_Hispanicity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72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- Exec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usp_Update_TAS_Radius_Data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 will get  confirmation  with Market Research team if they need this Jobs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33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Start Job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Exec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usp_RadiusDemos_TAS_DemoEngine_Hispanicity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not Available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057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Start Job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Exec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usp_Update_TAS_Radius_Data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9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String Lines Quarterly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675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Update CVS and CVSTGT Distance Tables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stesp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this job to  the SPI - Check for New Target Stores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9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690928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FE937E6F27FB42A7CA52E85647C6C1" ma:contentTypeVersion="13" ma:contentTypeDescription="Create a new document." ma:contentTypeScope="" ma:versionID="df53de324aed6e293ca2b0ad8fef684b">
  <xsd:schema xmlns:xsd="http://www.w3.org/2001/XMLSchema" xmlns:xs="http://www.w3.org/2001/XMLSchema" xmlns:p="http://schemas.microsoft.com/office/2006/metadata/properties" xmlns:ns2="2d971b4b-3871-4fed-95a2-90db307505b7" xmlns:ns3="097baaf9-fe6e-444b-a443-f8829fe0d752" targetNamespace="http://schemas.microsoft.com/office/2006/metadata/properties" ma:root="true" ma:fieldsID="4fbc839c39948e18e0d4bc26f6c26024" ns2:_="" ns3:_="">
    <xsd:import namespace="2d971b4b-3871-4fed-95a2-90db307505b7"/>
    <xsd:import namespace="097baaf9-fe6e-444b-a443-f8829fe0d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71b4b-3871-4fed-95a2-90db30750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773e5d3-86f4-436a-b35a-a9b626cf6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baaf9-fe6e-444b-a443-f8829fe0d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78b12de-a948-4375-a534-684e778c907f}" ma:internalName="TaxCatchAll" ma:showField="CatchAllData" ma:web="097baaf9-fe6e-444b-a443-f8829fe0d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7baaf9-fe6e-444b-a443-f8829fe0d752" xsi:nil="true"/>
    <lcf76f155ced4ddcb4097134ff3c332f xmlns="2d971b4b-3871-4fed-95a2-90db307505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DCC7CE-AD1B-407C-ABD7-17D7FFE6BD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E454C-03EE-499C-B76B-641C40AF6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71b4b-3871-4fed-95a2-90db307505b7"/>
    <ds:schemaRef ds:uri="097baaf9-fe6e-444b-a443-f8829fe0d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01F8FE-81C1-4AD9-92A8-6BDEC7E91B8E}">
  <ds:schemaRefs>
    <ds:schemaRef ds:uri="http://purl.org/dc/terms/"/>
    <ds:schemaRef ds:uri="2d971b4b-3871-4fed-95a2-90db307505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97baaf9-fe6e-444b-a443-f8829fe0d752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78289</TotalTime>
  <Words>884</Words>
  <Application>Microsoft Macintosh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Sans Unicode</vt:lpstr>
      <vt:lpstr>Myriad Pro</vt:lpstr>
      <vt:lpstr>Wingdings</vt:lpstr>
      <vt:lpstr>Corp PPT Template 2017_16x9</vt:lpstr>
      <vt:lpstr>PowerPoint Presentation</vt:lpstr>
      <vt:lpstr>PowerPoint Presentation</vt:lpstr>
      <vt:lpstr>Project Scope &amp; Key Enhancements</vt:lpstr>
      <vt:lpstr>Business Value Delivered</vt:lpstr>
      <vt:lpstr>Next Steps / Recommendations</vt:lpstr>
      <vt:lpstr>Thank You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Retail ECC S4 Conversion Assessment - Status</dc:title>
  <dc:creator>Gaurav Raghuvanshi</dc:creator>
  <cp:lastModifiedBy>vinay middha</cp:lastModifiedBy>
  <cp:revision>604</cp:revision>
  <dcterms:created xsi:type="dcterms:W3CDTF">2021-12-20T09:22:21Z</dcterms:created>
  <dcterms:modified xsi:type="dcterms:W3CDTF">2025-04-29T16:20:34Z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2022-01-11T15:31:58Z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7d51ce7b-15ac-42a2-b89b-bb267fa8f104</vt:lpwstr>
  </property>
  <property fmtid="{D5CDD505-2E9C-101B-9397-08002B2CF9AE}" pid="8" name="MSIP_Label_67599526-06ca-49cc-9fa9-5307800a949a_ContentBits">
    <vt:lpwstr>0</vt:lpwstr>
  </property>
  <property fmtid="{D5CDD505-2E9C-101B-9397-08002B2CF9AE}" pid="9" name="ContentTypeId">
    <vt:lpwstr>0x01010024FE937E6F27FB42A7CA52E85647C6C1</vt:lpwstr>
  </property>
  <property fmtid="{D5CDD505-2E9C-101B-9397-08002B2CF9AE}" pid="10" name="MediaServiceImageTags">
    <vt:lpwstr/>
  </property>
</Properties>
</file>