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56" r:id="rId5"/>
    <p:sldId id="2147479112" r:id="rId6"/>
    <p:sldId id="2147479129" r:id="rId7"/>
    <p:sldId id="2147479130" r:id="rId8"/>
    <p:sldId id="388" r:id="rId9"/>
    <p:sldId id="2147376316" r:id="rId10"/>
    <p:sldId id="2147479116" r:id="rId11"/>
    <p:sldId id="2147479125" r:id="rId12"/>
    <p:sldId id="2147479127" r:id="rId13"/>
    <p:sldId id="21474791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3E8"/>
    <a:srgbClr val="CBC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4BB59-0049-4160-8926-9E713B089CDB}" v="39" dt="2025-04-29T10:25:12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40FA3-CF6B-49A5-8AE9-80E5A5B13085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F57B2-54D2-4F8E-BA51-AC99CF86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3DE1D108-4D1A-48E7-B2C0-1A9187770B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ACBAEC-F50F-4CBC-9EF7-92F015AA4124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30D36DB5-150B-462D-AD62-F234CDA2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DB6B6A6-A62C-4D0E-99D6-20DB730F90BB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AC71F8E2-06CD-4927-9B16-28966FDBD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DF3A952-D235-4F4F-8469-75503E75D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2192000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1"/>
            <a:ext cx="12191985" cy="1247647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964368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28723" y="6468940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468319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87982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3584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66516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8831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29920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 Slide 1">
    <p:bg>
      <p:bgPr>
        <a:gradFill>
          <a:gsLst>
            <a:gs pos="0">
              <a:srgbClr val="5DABDC"/>
            </a:gs>
            <a:gs pos="100000">
              <a:srgbClr val="6AC3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25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603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6780042"/>
            <a:ext cx="12192000" cy="77958"/>
            <a:chOff x="0" y="6693778"/>
            <a:chExt cx="9144000" cy="77958"/>
          </a:xfrm>
        </p:grpSpPr>
        <p:sp>
          <p:nvSpPr>
            <p:cNvPr id="9" name="Rectangle 8"/>
            <p:cNvSpPr/>
            <p:nvPr/>
          </p:nvSpPr>
          <p:spPr>
            <a:xfrm>
              <a:off x="0" y="6693778"/>
              <a:ext cx="2383277" cy="7781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83277" y="6693915"/>
              <a:ext cx="6760723" cy="77821"/>
            </a:xfrm>
            <a:prstGeom prst="rect">
              <a:avLst/>
            </a:prstGeom>
            <a:gradFill flip="none" rotWithShape="1">
              <a:gsLst>
                <a:gs pos="77000">
                  <a:srgbClr val="00B0F0"/>
                </a:gs>
                <a:gs pos="0">
                  <a:srgbClr val="0092DA"/>
                </a:gs>
                <a:gs pos="10000">
                  <a:srgbClr val="94DEF9"/>
                </a:gs>
                <a:gs pos="21000">
                  <a:schemeClr val="bg1"/>
                </a:gs>
                <a:gs pos="100000">
                  <a:srgbClr val="0070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800">
                <a:solidFill>
                  <a:prstClr val="white"/>
                </a:solidFill>
              </a:endParaRPr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1886461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51939" y="583128"/>
            <a:ext cx="11886461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2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6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835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959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1610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8708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54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1136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7040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55" y="-333"/>
            <a:ext cx="3157733" cy="865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1533"/>
            <a:ext cx="12192000" cy="1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gineeringmathematicsdbm1013.blogspot.com/2013/07/integration-revision-1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69187962-9F21-4C5A-ACFA-373EBE520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764" y="6327399"/>
            <a:ext cx="296824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5" rIns="89988" bIns="44995"/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800" dirty="0">
              <a:cs typeface="Lucida Sans Unicode" panose="020B0602030504020204" pitchFamily="34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EB92C239-BFEC-4C34-92BD-0FE6C9236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999" y="2148903"/>
            <a:ext cx="7833083" cy="521756"/>
          </a:xfrm>
          <a:prstGeom prst="rect">
            <a:avLst/>
          </a:prstGeom>
          <a:noFill/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4995" rIns="89988" bIns="44995"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b="1" dirty="0">
                <a:solidFill>
                  <a:srgbClr val="007DC5"/>
                </a:solidFill>
                <a:latin typeface="+mn-lt"/>
                <a:ea typeface="+mj-ea"/>
                <a:cs typeface="Calibri Light" panose="020F0302020204030204" pitchFamily="34" charset="0"/>
              </a:rPr>
              <a:t>Project F.I.R.E Delivery Review</a:t>
            </a:r>
          </a:p>
        </p:txBody>
      </p:sp>
      <p:sp>
        <p:nvSpPr>
          <p:cNvPr id="3076" name="Line 3">
            <a:extLst>
              <a:ext uri="{FF2B5EF4-FFF2-40B4-BE49-F238E27FC236}">
                <a16:creationId xmlns:a16="http://schemas.microsoft.com/office/drawing/2014/main" id="{BD6D933C-0B6C-4DF0-98CA-AF3DFAD6A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05" y="2712020"/>
            <a:ext cx="83" cy="303808"/>
          </a:xfrm>
          <a:prstGeom prst="line">
            <a:avLst/>
          </a:prstGeom>
          <a:noFill/>
          <a:ln w="6480" cap="sq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F5CAE1BB-AC45-416B-8592-CAD84FE61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541" y="2670659"/>
            <a:ext cx="3186847" cy="37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4995" rIns="89988" bIns="44995" anchor="t"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867" dirty="0">
                <a:solidFill>
                  <a:schemeClr val="tx2">
                    <a:lumMod val="75000"/>
                  </a:schemeClr>
                </a:solidFill>
                <a:latin typeface="+mn-lt"/>
                <a:ea typeface="+mj-ea"/>
                <a:cs typeface="Calibri Light" panose="020F0302020204030204" pitchFamily="34" charset="0"/>
              </a:rPr>
              <a:t>Real Estate Data Insight</a:t>
            </a:r>
          </a:p>
        </p:txBody>
      </p:sp>
      <p:pic>
        <p:nvPicPr>
          <p:cNvPr id="3080" name="Picture 7">
            <a:extLst>
              <a:ext uri="{FF2B5EF4-FFF2-40B4-BE49-F238E27FC236}">
                <a16:creationId xmlns:a16="http://schemas.microsoft.com/office/drawing/2014/main" id="{A81CD408-9A33-4936-9559-740FF6824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CD4FDCD2-2CDF-8CB7-C14B-058C939EC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540" y="3120633"/>
            <a:ext cx="2277767" cy="37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4995" rIns="89988" bIns="44995" anchor="t">
            <a:spAutoFit/>
          </a:bodyPr>
          <a:lstStyle/>
          <a:p>
            <a:pPr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67" dirty="0">
                <a:solidFill>
                  <a:schemeClr val="tx2">
                    <a:lumMod val="75000"/>
                  </a:schemeClr>
                </a:solidFill>
                <a:ea typeface="+mj-ea"/>
                <a:cs typeface="Calibri Light" panose="020F0302020204030204" pitchFamily="34" charset="0"/>
              </a:rPr>
              <a:t>04/02/2025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8AF433-514B-688E-31C5-06C394F1C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541" y="3570607"/>
            <a:ext cx="3186847" cy="37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4995" rIns="89988" bIns="44995" anchor="t"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867" dirty="0">
                <a:solidFill>
                  <a:schemeClr val="tx2">
                    <a:lumMod val="75000"/>
                  </a:schemeClr>
                </a:solidFill>
                <a:latin typeface="+mn-lt"/>
                <a:ea typeface="+mj-ea"/>
                <a:cs typeface="Calibri Light" panose="020F0302020204030204" pitchFamily="34" charset="0"/>
              </a:rPr>
              <a:t>Presented By – Vinay Middha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E9BBB30-7C10-FCE1-143D-A17699FB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4AC324A-252F-4C14-3A6C-A3E2B6D97980}"/>
              </a:ext>
            </a:extLst>
          </p:cNvPr>
          <p:cNvGrpSpPr/>
          <p:nvPr/>
        </p:nvGrpSpPr>
        <p:grpSpPr>
          <a:xfrm>
            <a:off x="1509516" y="-9236"/>
            <a:ext cx="7236919" cy="1929384"/>
            <a:chOff x="1509516" y="-9236"/>
            <a:chExt cx="7236919" cy="1929384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9FAF7AD-F08B-C64D-AE7B-826566D58186}"/>
                </a:ext>
              </a:extLst>
            </p:cNvPr>
            <p:cNvSpPr txBox="1">
              <a:spLocks/>
            </p:cNvSpPr>
            <p:nvPr/>
          </p:nvSpPr>
          <p:spPr>
            <a:xfrm>
              <a:off x="1509516" y="-9236"/>
              <a:ext cx="4343400" cy="1929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77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4800" b="1" dirty="0">
                  <a:cs typeface="+mj-cs"/>
                </a:rPr>
                <a:t>Project F.I.R.E</a:t>
              </a:r>
              <a:endParaRPr lang="en-US" sz="4800" dirty="0">
                <a:cs typeface="+mj-cs"/>
              </a:endParaRPr>
            </a:p>
          </p:txBody>
        </p:sp>
        <p:pic>
          <p:nvPicPr>
            <p:cNvPr id="2" name="Picture 2" descr="Evolve Images – Browse 1,122,608 Stock ...">
              <a:extLst>
                <a:ext uri="{FF2B5EF4-FFF2-40B4-BE49-F238E27FC236}">
                  <a16:creationId xmlns:a16="http://schemas.microsoft.com/office/drawing/2014/main" id="{D5C9D7AA-9029-C703-CB9B-D4F84A9F5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22657" y="192195"/>
              <a:ext cx="3323778" cy="143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09C30F-332D-458F-4B8F-8A16F3D60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75598"/>
              </p:ext>
            </p:extLst>
          </p:nvPr>
        </p:nvGraphicFramePr>
        <p:xfrm>
          <a:off x="1629401" y="1831170"/>
          <a:ext cx="9383772" cy="4962525"/>
        </p:xfrm>
        <a:graphic>
          <a:graphicData uri="http://schemas.openxmlformats.org/drawingml/2006/table">
            <a:tbl>
              <a:tblPr/>
              <a:tblGrid>
                <a:gridCol w="6135543">
                  <a:extLst>
                    <a:ext uri="{9D8B030D-6E8A-4147-A177-3AD203B41FA5}">
                      <a16:colId xmlns:a16="http://schemas.microsoft.com/office/drawing/2014/main" val="4021150510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3523538368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3856731100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34455457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Job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 Job   Status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Results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04841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Make Radius Demos Nightly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Failing Weekly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with Erin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590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Run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dbo.usp_make_Zip_Dist_CVS_MC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Running weekly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 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 sent for review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524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MktResearch_LibertyMetrics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Import Data 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Permission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Redesign – View Missing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399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MktResearch_LibertyMetrics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Import Data File - Check for CSV 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Permission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Redesign – View Missing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856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- Exec 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Datainsights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usp_RadiusDemos_TAS_DemoEngine_Hispanicity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Redesign – View Missing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729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- Exec 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Datainsights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usp_Update_TAS_Radius_Data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 will get  confirmation  with Market Research team if they need this Jobs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333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Start Job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Exec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Datainsights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usp_RadiusDemos_TAS_DemoEngine_Hispanicity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 not Available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Redesign – View Missing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057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Start Job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Exec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Datainsights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usp_Update_TAS_Radius_Data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Redesign – View Missing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93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String Lines Quarterly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675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Update CVS and CVSTGT Distance Tables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the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stesp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this job to  the SPI - Check for New Target Stores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49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69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E659-48BB-BA83-7FFA-8E0F7E0E0131}"/>
              </a:ext>
            </a:extLst>
          </p:cNvPr>
          <p:cNvSpPr txBox="1">
            <a:spLocks/>
          </p:cNvSpPr>
          <p:nvPr/>
        </p:nvSpPr>
        <p:spPr>
          <a:xfrm>
            <a:off x="688474" y="292753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latin typeface="+mj-lt"/>
                <a:ea typeface="+mj-ea"/>
                <a:cs typeface="Arial" pitchFamily="34" charset="0"/>
              </a:rPr>
              <a:t>Project Summary and Execution Timelines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A7B2345-D53B-60FD-5533-C00215F35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6800" y="6525892"/>
            <a:ext cx="3048000" cy="2235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5E1E7DC-1EAD-1B02-C73D-95498B28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E5A63-9DFF-39CE-4495-A878EC872E46}"/>
              </a:ext>
            </a:extLst>
          </p:cNvPr>
          <p:cNvSpPr/>
          <p:nvPr/>
        </p:nvSpPr>
        <p:spPr>
          <a:xfrm>
            <a:off x="450377" y="1419367"/>
            <a:ext cx="9946690" cy="317982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406E4-2384-3133-1403-51A5B9CC8C69}"/>
              </a:ext>
            </a:extLst>
          </p:cNvPr>
          <p:cNvSpPr/>
          <p:nvPr/>
        </p:nvSpPr>
        <p:spPr>
          <a:xfrm>
            <a:off x="559558" y="5199796"/>
            <a:ext cx="11136573" cy="1086703"/>
          </a:xfrm>
          <a:prstGeom prst="rect">
            <a:avLst/>
          </a:prstGeom>
          <a:solidFill>
            <a:srgbClr val="0063BE"/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36EBF6-BF7B-0133-986F-0ED8C455B246}"/>
              </a:ext>
            </a:extLst>
          </p:cNvPr>
          <p:cNvSpPr/>
          <p:nvPr/>
        </p:nvSpPr>
        <p:spPr>
          <a:xfrm>
            <a:off x="559558" y="4774454"/>
            <a:ext cx="1997905" cy="484261"/>
          </a:xfrm>
          <a:prstGeom prst="roundRect">
            <a:avLst/>
          </a:prstGeom>
          <a:solidFill>
            <a:srgbClr val="0063BE"/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Timelines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F7CE4-1C27-5D79-6BD7-AADFF939B2A7}"/>
              </a:ext>
            </a:extLst>
          </p:cNvPr>
          <p:cNvSpPr/>
          <p:nvPr/>
        </p:nvSpPr>
        <p:spPr>
          <a:xfrm>
            <a:off x="967461" y="5614459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8182F-4E47-7FE0-1DF9-6CF955673DEE}"/>
              </a:ext>
            </a:extLst>
          </p:cNvPr>
          <p:cNvSpPr/>
          <p:nvPr/>
        </p:nvSpPr>
        <p:spPr>
          <a:xfrm>
            <a:off x="2557463" y="5614459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F9756-12AA-B00B-0F15-08C3C4E5CC32}"/>
              </a:ext>
            </a:extLst>
          </p:cNvPr>
          <p:cNvSpPr/>
          <p:nvPr/>
        </p:nvSpPr>
        <p:spPr>
          <a:xfrm>
            <a:off x="4308746" y="5614458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6FB16-89D4-F0EE-F427-69EACE4F8875}"/>
              </a:ext>
            </a:extLst>
          </p:cNvPr>
          <p:cNvSpPr/>
          <p:nvPr/>
        </p:nvSpPr>
        <p:spPr>
          <a:xfrm>
            <a:off x="6549205" y="5614457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076DB-CB7C-4323-DFA1-6B82E4FF8CFB}"/>
              </a:ext>
            </a:extLst>
          </p:cNvPr>
          <p:cNvSpPr/>
          <p:nvPr/>
        </p:nvSpPr>
        <p:spPr>
          <a:xfrm>
            <a:off x="8880928" y="5614457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AA6102-2E80-6634-DAEB-E50EFB292534}"/>
              </a:ext>
            </a:extLst>
          </p:cNvPr>
          <p:cNvSpPr/>
          <p:nvPr/>
        </p:nvSpPr>
        <p:spPr>
          <a:xfrm>
            <a:off x="11241364" y="5635887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DFA243-4F4F-6CB9-4F50-550312F61D04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>
            <a:off x="967461" y="5685897"/>
            <a:ext cx="1699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FFC8B7-F2E9-B6BD-DD3F-DF13857E1F0F}"/>
              </a:ext>
            </a:extLst>
          </p:cNvPr>
          <p:cNvSpPr txBox="1"/>
          <p:nvPr/>
        </p:nvSpPr>
        <p:spPr>
          <a:xfrm>
            <a:off x="569248" y="5742514"/>
            <a:ext cx="103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Project Start</a:t>
            </a:r>
          </a:p>
          <a:p>
            <a:r>
              <a:rPr lang="en-IN" sz="1200" dirty="0">
                <a:solidFill>
                  <a:schemeClr val="bg1"/>
                </a:solidFill>
              </a:rPr>
              <a:t>01/06/2025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5CA7A-366D-36BD-0E58-B41D732A20FA}"/>
              </a:ext>
            </a:extLst>
          </p:cNvPr>
          <p:cNvCxnSpPr/>
          <p:nvPr/>
        </p:nvCxnSpPr>
        <p:spPr>
          <a:xfrm>
            <a:off x="2667000" y="5687744"/>
            <a:ext cx="1699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327D93-984E-EA40-3F2B-B021FF31FB64}"/>
              </a:ext>
            </a:extLst>
          </p:cNvPr>
          <p:cNvCxnSpPr>
            <a:cxnSpLocks/>
          </p:cNvCxnSpPr>
          <p:nvPr/>
        </p:nvCxnSpPr>
        <p:spPr>
          <a:xfrm>
            <a:off x="4308746" y="5685897"/>
            <a:ext cx="2220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10F249-571F-4180-FD51-32B64E06BA14}"/>
              </a:ext>
            </a:extLst>
          </p:cNvPr>
          <p:cNvCxnSpPr>
            <a:cxnSpLocks/>
          </p:cNvCxnSpPr>
          <p:nvPr/>
        </p:nvCxnSpPr>
        <p:spPr>
          <a:xfrm>
            <a:off x="6658742" y="5685897"/>
            <a:ext cx="2220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2DEE54-8CEF-BEBB-6E4C-96E46993BC9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8997149" y="5694777"/>
            <a:ext cx="2353752" cy="12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483BCE-B1B6-A052-0C17-8FE795FB2888}"/>
              </a:ext>
            </a:extLst>
          </p:cNvPr>
          <p:cNvSpPr txBox="1"/>
          <p:nvPr/>
        </p:nvSpPr>
        <p:spPr>
          <a:xfrm>
            <a:off x="1074649" y="1561188"/>
            <a:ext cx="20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Summary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FFE0-093F-41F3-1535-F7621D1C35A4}"/>
              </a:ext>
            </a:extLst>
          </p:cNvPr>
          <p:cNvSpPr txBox="1"/>
          <p:nvPr/>
        </p:nvSpPr>
        <p:spPr>
          <a:xfrm>
            <a:off x="688474" y="2156346"/>
            <a:ext cx="9211882" cy="235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l" rtl="0" eaLnBrk="1" latinLnBrk="0" hangingPunct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  <a:cs typeface="Arial" pitchFamily="34" charset="0"/>
              </a:rPr>
              <a:t>Effective implementation of significant technical advancements, leading to measurable advantages.</a:t>
            </a:r>
          </a:p>
          <a:p>
            <a:pPr marL="173736" indent="-173736" algn="l" rtl="0" eaLnBrk="1" latinLnBrk="0" hangingPunct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  <a:cs typeface="Arial" pitchFamily="34" charset="0"/>
              </a:rPr>
              <a:t>Minimised technical debt and addressed persistent critical problems, enhancing the overall health and stability of the system.</a:t>
            </a:r>
          </a:p>
          <a:p>
            <a:pPr marL="173736" indent="-173736" algn="l" rtl="0" eaLnBrk="1" latinLnBrk="0" hangingPunct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  <a:cs typeface="Arial" pitchFamily="34" charset="0"/>
              </a:rPr>
              <a:t>Facilitated future scalability and created a solid groundwork for external integrations such as KLI, Energy Utilities, and IQVIA opportunities.</a:t>
            </a:r>
          </a:p>
          <a:p>
            <a:pPr marL="173736" indent="-173736" algn="l" rtl="0" eaLnBrk="1" latinLnBrk="0" hangingPunct="1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  <a:cs typeface="Arial" pitchFamily="34" charset="0"/>
              </a:rPr>
              <a:t>Improved system performance, automation, and smooth data integration.</a:t>
            </a:r>
          </a:p>
          <a:p>
            <a:pPr>
              <a:buNone/>
            </a:pPr>
            <a:br>
              <a:rPr lang="en-CA" sz="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DF3069-A70E-7E08-B97F-23CD9AF43626}"/>
              </a:ext>
            </a:extLst>
          </p:cNvPr>
          <p:cNvSpPr txBox="1"/>
          <p:nvPr/>
        </p:nvSpPr>
        <p:spPr>
          <a:xfrm>
            <a:off x="10290412" y="5755635"/>
            <a:ext cx="133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Delivery Complete</a:t>
            </a:r>
          </a:p>
          <a:p>
            <a:r>
              <a:rPr lang="en-IN" sz="1200" dirty="0">
                <a:solidFill>
                  <a:schemeClr val="bg1"/>
                </a:solidFill>
              </a:rPr>
              <a:t>04/30/2025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AF199-CB8E-4C8A-B56D-1C72DD61023F}"/>
              </a:ext>
            </a:extLst>
          </p:cNvPr>
          <p:cNvSpPr txBox="1"/>
          <p:nvPr/>
        </p:nvSpPr>
        <p:spPr>
          <a:xfrm>
            <a:off x="1781295" y="5761030"/>
            <a:ext cx="166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/>
              <a:t>Requirement Sign-Off</a:t>
            </a:r>
          </a:p>
          <a:p>
            <a:r>
              <a:rPr lang="en-IN"/>
              <a:t>01/09/2025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BF64E-F1D9-CF9F-ACAE-AAD5C54083CF}"/>
              </a:ext>
            </a:extLst>
          </p:cNvPr>
          <p:cNvSpPr txBox="1"/>
          <p:nvPr/>
        </p:nvSpPr>
        <p:spPr>
          <a:xfrm>
            <a:off x="8472237" y="5781768"/>
            <a:ext cx="154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Integration Delivered</a:t>
            </a:r>
          </a:p>
          <a:p>
            <a:r>
              <a:rPr lang="en-IN" sz="1200" dirty="0">
                <a:solidFill>
                  <a:schemeClr val="bg1"/>
                </a:solidFill>
              </a:rPr>
              <a:t>04/25/2025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682112-C806-2AB3-50FE-FED6940961F8}"/>
              </a:ext>
            </a:extLst>
          </p:cNvPr>
          <p:cNvSpPr txBox="1"/>
          <p:nvPr/>
        </p:nvSpPr>
        <p:spPr>
          <a:xfrm>
            <a:off x="5813947" y="5784411"/>
            <a:ext cx="182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SQL Agent Jobs &amp; CLR Fix</a:t>
            </a:r>
          </a:p>
          <a:p>
            <a:r>
              <a:rPr lang="en-IN" sz="1200" dirty="0">
                <a:solidFill>
                  <a:schemeClr val="bg1"/>
                </a:solidFill>
              </a:rPr>
              <a:t>04/15/2025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91A9FD-2539-1CF2-1BB8-40932A364650}"/>
              </a:ext>
            </a:extLst>
          </p:cNvPr>
          <p:cNvSpPr txBox="1"/>
          <p:nvPr/>
        </p:nvSpPr>
        <p:spPr>
          <a:xfrm>
            <a:off x="3715017" y="5775989"/>
            <a:ext cx="133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Defect Resolution Date: 04/09/2025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9DF69-3846-1EE3-BD2B-F926041CDEE1}"/>
              </a:ext>
            </a:extLst>
          </p:cNvPr>
          <p:cNvSpPr txBox="1"/>
          <p:nvPr/>
        </p:nvSpPr>
        <p:spPr>
          <a:xfrm>
            <a:off x="752166" y="967716"/>
            <a:ext cx="625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Overview of Major Deliverables, Schedules, and Value Generated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1F4E3-4FE2-EAA2-E001-563E95BBD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A18A-6849-2F5D-654A-DD99FDE3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b="1" kern="1200" dirty="0"/>
              <a:t>Project F.I.R.E. – Scope Summary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2825B3-CF97-5CFB-80BE-C7A1AB5ACF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6800" y="6525892"/>
            <a:ext cx="3048000" cy="22352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61427-7EFF-A50A-CFB1-BFABA3AC36FF}"/>
              </a:ext>
            </a:extLst>
          </p:cNvPr>
          <p:cNvSpPr txBox="1"/>
          <p:nvPr/>
        </p:nvSpPr>
        <p:spPr>
          <a:xfrm>
            <a:off x="5641659" y="7011541"/>
            <a:ext cx="5384800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342891" indent="-342891" defTabSz="914377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Arial" pitchFamily="34" charset="0"/>
              </a:rPr>
              <a:t>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itchFamily="34" charset="0"/>
              </a:rPr>
              <a:t>Collaborated with the REDI team to resolve 10.</a:t>
            </a:r>
          </a:p>
          <a:p>
            <a:pPr marL="342891" indent="-342891" defTabSz="914377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Arial" pitchFamily="34" charset="0"/>
            </a:endParaRPr>
          </a:p>
          <a:p>
            <a:pPr marL="342891" indent="-342891" defTabSz="914377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A77F6-3FC4-BE4B-66F3-73E3268B798B}"/>
              </a:ext>
            </a:extLst>
          </p:cNvPr>
          <p:cNvSpPr/>
          <p:nvPr/>
        </p:nvSpPr>
        <p:spPr>
          <a:xfrm>
            <a:off x="715717" y="1118472"/>
            <a:ext cx="2695698" cy="730465"/>
          </a:xfrm>
          <a:prstGeom prst="rect">
            <a:avLst/>
          </a:prstGeom>
          <a:solidFill>
            <a:schemeClr val="accent1"/>
          </a:solidFill>
          <a:ln w="952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523FC-EDAD-86D9-C8E1-C9802E38D267}"/>
              </a:ext>
            </a:extLst>
          </p:cNvPr>
          <p:cNvSpPr txBox="1"/>
          <p:nvPr/>
        </p:nvSpPr>
        <p:spPr>
          <a:xfrm>
            <a:off x="1187532" y="1223159"/>
            <a:ext cx="1389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</a:rPr>
              <a:t>🔧 FIX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2807E-1348-691C-1E83-ACD4385A87FD}"/>
              </a:ext>
            </a:extLst>
          </p:cNvPr>
          <p:cNvSpPr/>
          <p:nvPr/>
        </p:nvSpPr>
        <p:spPr>
          <a:xfrm>
            <a:off x="3905764" y="1120376"/>
            <a:ext cx="2588348" cy="730465"/>
          </a:xfrm>
          <a:prstGeom prst="rect">
            <a:avLst/>
          </a:prstGeom>
          <a:solidFill>
            <a:schemeClr val="accent6"/>
          </a:solidFill>
          <a:ln w="952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82E8B1-4D7A-589B-98E5-1D327365B27D}"/>
              </a:ext>
            </a:extLst>
          </p:cNvPr>
          <p:cNvSpPr txBox="1"/>
          <p:nvPr/>
        </p:nvSpPr>
        <p:spPr>
          <a:xfrm>
            <a:off x="3893326" y="1223159"/>
            <a:ext cx="2824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🔗</a:t>
            </a:r>
            <a:r>
              <a:rPr lang="en-CA" sz="2400" b="1" dirty="0">
                <a:solidFill>
                  <a:schemeClr val="bg1"/>
                </a:solidFill>
              </a:rPr>
              <a:t>Integration</a:t>
            </a:r>
            <a:endParaRPr lang="en-US" sz="3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241288-20DF-9E7E-BB89-B87C9FF9F65A}"/>
              </a:ext>
            </a:extLst>
          </p:cNvPr>
          <p:cNvSpPr/>
          <p:nvPr/>
        </p:nvSpPr>
        <p:spPr>
          <a:xfrm>
            <a:off x="6886310" y="1109634"/>
            <a:ext cx="2613950" cy="730465"/>
          </a:xfrm>
          <a:prstGeom prst="rect">
            <a:avLst/>
          </a:prstGeom>
          <a:solidFill>
            <a:schemeClr val="accent2"/>
          </a:solidFill>
          <a:ln w="952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🔁 Re-Engineering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94DAB0-555D-8CF8-D4B4-10E1D5D888BC}"/>
              </a:ext>
            </a:extLst>
          </p:cNvPr>
          <p:cNvSpPr/>
          <p:nvPr/>
        </p:nvSpPr>
        <p:spPr>
          <a:xfrm>
            <a:off x="9678610" y="1109635"/>
            <a:ext cx="2315468" cy="73046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 </a:t>
            </a:r>
          </a:p>
          <a:p>
            <a:pPr algn="ctr"/>
            <a:r>
              <a:rPr lang="en-CA" sz="2400" b="1" dirty="0"/>
              <a:t>🔨 Evolution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3926A5C-E75F-F42E-D6B0-CECE6C91311F}"/>
              </a:ext>
            </a:extLst>
          </p:cNvPr>
          <p:cNvSpPr/>
          <p:nvPr/>
        </p:nvSpPr>
        <p:spPr>
          <a:xfrm>
            <a:off x="589910" y="2193455"/>
            <a:ext cx="2785543" cy="3441385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FFFF"/>
                </a:solidFill>
                <a:latin typeface="Calibri" panose="020F0502020204030204" pitchFamily="34" charset="0"/>
              </a:rPr>
              <a:t>High Impact Defects Logged in JIRA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CLR Procedure problem impacting over 50 SQL Agent Jobs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00580BF-015D-B939-83A7-C946FFF318A7}"/>
              </a:ext>
            </a:extLst>
          </p:cNvPr>
          <p:cNvSpPr/>
          <p:nvPr/>
        </p:nvSpPr>
        <p:spPr>
          <a:xfrm>
            <a:off x="3810764" y="2177266"/>
            <a:ext cx="2785543" cy="3441385"/>
          </a:xfrm>
          <a:prstGeom prst="roundRect">
            <a:avLst/>
          </a:prstGeom>
          <a:solidFill>
            <a:schemeClr val="accent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CA" sz="1800" dirty="0"/>
              <a:t>Design and develop key integrations</a:t>
            </a: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800" b="1" dirty="0"/>
              <a:t>KLI</a:t>
            </a:r>
            <a:r>
              <a:rPr lang="en-CA" sz="1800" dirty="0"/>
              <a:t> – Demographic data updates</a:t>
            </a: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800" b="1" dirty="0"/>
              <a:t>Energy Utilities</a:t>
            </a:r>
            <a:r>
              <a:rPr lang="en-CA" sz="1800" dirty="0"/>
              <a:t> – Automated reporting</a:t>
            </a:r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sz="1800" b="1" dirty="0"/>
              <a:t>IQVIA</a:t>
            </a:r>
            <a:r>
              <a:rPr lang="en-CA" sz="1800" dirty="0"/>
              <a:t> – Market research data updates and location alignment</a:t>
            </a:r>
            <a:endParaRPr lang="en-US" sz="1800" dirty="0"/>
          </a:p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AF744F7-2CB5-7E0F-DB67-E8E6D163862D}"/>
              </a:ext>
            </a:extLst>
          </p:cNvPr>
          <p:cNvSpPr/>
          <p:nvPr/>
        </p:nvSpPr>
        <p:spPr>
          <a:xfrm>
            <a:off x="6822538" y="2219480"/>
            <a:ext cx="2613950" cy="3441385"/>
          </a:xfrm>
          <a:prstGeom prst="round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dirty="0"/>
              <a:t>Design and fix non-functional SQL Agent Jobs to reduce failure rates</a:t>
            </a:r>
            <a:r>
              <a:rPr lang="en-CA" b="1" dirty="0"/>
              <a:t> &amp;</a:t>
            </a:r>
            <a:r>
              <a:rPr lang="en-CA" sz="1800" dirty="0"/>
              <a:t> improving reliability</a:t>
            </a:r>
            <a:r>
              <a:rPr lang="en-CA" sz="1800" b="1" dirty="0"/>
              <a:t> </a:t>
            </a:r>
            <a:endParaRPr lang="en-CA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806611A-558B-B3DE-A330-931152CB3AA8}"/>
              </a:ext>
            </a:extLst>
          </p:cNvPr>
          <p:cNvSpPr/>
          <p:nvPr/>
        </p:nvSpPr>
        <p:spPr>
          <a:xfrm>
            <a:off x="9662719" y="2193455"/>
            <a:ext cx="2430262" cy="344138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CA" sz="1800" dirty="0"/>
              <a:t> Enhanced the underlying architecture to support </a:t>
            </a:r>
            <a:r>
              <a:rPr lang="en-CA" sz="1800" b="1" dirty="0"/>
              <a:t>scalability and external connectivity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289056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900BD-E11B-9718-FBDA-A4E15BA25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0264-C711-C41A-DB38-A4FEA9AB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b="1" kern="1200" dirty="0"/>
              <a:t>Project F.I.R.E. – </a:t>
            </a:r>
            <a:r>
              <a:rPr lang="en-CA" b="1" dirty="0"/>
              <a:t>Business Value Delivered</a:t>
            </a:r>
            <a:endParaRPr lang="en-US" b="1" kern="12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746EB5A-701A-FD52-E24B-292393638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6800" y="6525892"/>
            <a:ext cx="3048000" cy="22352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BDD9C-9055-63B3-4C75-7B9B83EB5FE1}"/>
              </a:ext>
            </a:extLst>
          </p:cNvPr>
          <p:cNvSpPr txBox="1"/>
          <p:nvPr/>
        </p:nvSpPr>
        <p:spPr>
          <a:xfrm>
            <a:off x="5641659" y="7011541"/>
            <a:ext cx="5384800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342891" indent="-342891" defTabSz="914377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Arial" pitchFamily="34" charset="0"/>
              </a:rPr>
              <a:t>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itchFamily="34" charset="0"/>
              </a:rPr>
              <a:t>Collaborated with the REDI team to resolve 10.</a:t>
            </a:r>
          </a:p>
          <a:p>
            <a:pPr marL="342891" indent="-342891" defTabSz="914377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Arial" pitchFamily="34" charset="0"/>
            </a:endParaRPr>
          </a:p>
          <a:p>
            <a:pPr marL="342891" indent="-342891" defTabSz="914377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FAE466-E261-AD13-158E-F93F99D0D17E}"/>
              </a:ext>
            </a:extLst>
          </p:cNvPr>
          <p:cNvSpPr/>
          <p:nvPr/>
        </p:nvSpPr>
        <p:spPr>
          <a:xfrm>
            <a:off x="715717" y="1118472"/>
            <a:ext cx="2695698" cy="4011668"/>
          </a:xfrm>
          <a:prstGeom prst="rect">
            <a:avLst/>
          </a:prstGeom>
          <a:solidFill>
            <a:schemeClr val="accent1"/>
          </a:solidFill>
          <a:ln w="952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F48FB3-4546-6188-0FC0-F2770BF85299}"/>
              </a:ext>
            </a:extLst>
          </p:cNvPr>
          <p:cNvSpPr/>
          <p:nvPr/>
        </p:nvSpPr>
        <p:spPr>
          <a:xfrm>
            <a:off x="3905764" y="1120376"/>
            <a:ext cx="2588348" cy="4009764"/>
          </a:xfrm>
          <a:prstGeom prst="rect">
            <a:avLst/>
          </a:prstGeom>
          <a:solidFill>
            <a:schemeClr val="accent6"/>
          </a:solidFill>
          <a:ln w="952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E61817-4271-6647-66DA-E2360CB3EDE1}"/>
              </a:ext>
            </a:extLst>
          </p:cNvPr>
          <p:cNvSpPr txBox="1"/>
          <p:nvPr/>
        </p:nvSpPr>
        <p:spPr>
          <a:xfrm>
            <a:off x="3798326" y="1223159"/>
            <a:ext cx="282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CA" b="1" dirty="0">
                <a:solidFill>
                  <a:schemeClr val="bg1"/>
                </a:solidFill>
              </a:rPr>
              <a:t>📊 Accuracy &amp; Decision-Making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B56800-E20F-DB85-D8CF-D2921239A9B5}"/>
              </a:ext>
            </a:extLst>
          </p:cNvPr>
          <p:cNvSpPr/>
          <p:nvPr/>
        </p:nvSpPr>
        <p:spPr>
          <a:xfrm>
            <a:off x="6886310" y="1109634"/>
            <a:ext cx="2613950" cy="4009764"/>
          </a:xfrm>
          <a:prstGeom prst="rect">
            <a:avLst/>
          </a:prstGeom>
          <a:solidFill>
            <a:schemeClr val="accent2"/>
          </a:solidFill>
          <a:ln w="952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CDE089-7654-5AA8-4733-DE00B18332B6}"/>
              </a:ext>
            </a:extLst>
          </p:cNvPr>
          <p:cNvSpPr/>
          <p:nvPr/>
        </p:nvSpPr>
        <p:spPr>
          <a:xfrm>
            <a:off x="9678610" y="1109634"/>
            <a:ext cx="2315468" cy="400976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8685F-D12F-BBA3-25F8-68C97C8988AF}"/>
              </a:ext>
            </a:extLst>
          </p:cNvPr>
          <p:cNvSpPr txBox="1"/>
          <p:nvPr/>
        </p:nvSpPr>
        <p:spPr>
          <a:xfrm>
            <a:off x="1002089" y="1361658"/>
            <a:ext cx="203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</a:rPr>
              <a:t>🚀 Performance &amp; Automation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4B55B-FF1A-7352-FEEE-294586A9D698}"/>
              </a:ext>
            </a:extLst>
          </p:cNvPr>
          <p:cNvSpPr txBox="1"/>
          <p:nvPr/>
        </p:nvSpPr>
        <p:spPr>
          <a:xfrm>
            <a:off x="902525" y="2219480"/>
            <a:ext cx="22206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</a:rPr>
              <a:t>Built </a:t>
            </a:r>
            <a:r>
              <a:rPr lang="en-CA" sz="1600" b="1" dirty="0">
                <a:solidFill>
                  <a:schemeClr val="bg1"/>
                </a:solidFill>
              </a:rPr>
              <a:t>faster, more reliable data pipelines</a:t>
            </a:r>
            <a:r>
              <a:rPr lang="en-CA" sz="1600" dirty="0">
                <a:solidFill>
                  <a:schemeClr val="bg1"/>
                </a:solidFill>
              </a:rPr>
              <a:t> to deliver timely, accurate business insights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</a:rPr>
              <a:t>Reduced </a:t>
            </a:r>
            <a:r>
              <a:rPr lang="en-CA" sz="1600" b="1" dirty="0">
                <a:solidFill>
                  <a:schemeClr val="bg1"/>
                </a:solidFill>
              </a:rPr>
              <a:t>manual interventions</a:t>
            </a:r>
            <a:r>
              <a:rPr lang="en-CA" sz="1600" dirty="0">
                <a:solidFill>
                  <a:schemeClr val="bg1"/>
                </a:solidFill>
              </a:rPr>
              <a:t>, saving significant resource hours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390AA-91EC-8FBF-7C2A-3EFB6CC80D44}"/>
              </a:ext>
            </a:extLst>
          </p:cNvPr>
          <p:cNvSpPr txBox="1"/>
          <p:nvPr/>
        </p:nvSpPr>
        <p:spPr>
          <a:xfrm>
            <a:off x="4006634" y="2120273"/>
            <a:ext cx="22206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</a:rPr>
              <a:t>Improved </a:t>
            </a:r>
            <a:r>
              <a:rPr lang="en-CA" sz="1600" b="1" dirty="0">
                <a:solidFill>
                  <a:schemeClr val="bg1"/>
                </a:solidFill>
              </a:rPr>
              <a:t>data accuracy and availability</a:t>
            </a:r>
            <a:r>
              <a:rPr lang="en-CA" sz="1600" dirty="0">
                <a:solidFill>
                  <a:schemeClr val="bg1"/>
                </a:solidFill>
              </a:rPr>
              <a:t>, enabling better reporting and strategic decisions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</a:rPr>
              <a:t>Automated demographic updates, saving </a:t>
            </a:r>
            <a:r>
              <a:rPr lang="en-CA" sz="1600" b="1" dirty="0">
                <a:solidFill>
                  <a:schemeClr val="bg1"/>
                </a:solidFill>
              </a:rPr>
              <a:t>~50 hours/quarter</a:t>
            </a:r>
            <a:r>
              <a:rPr lang="en-CA" sz="1600" dirty="0">
                <a:solidFill>
                  <a:schemeClr val="bg1"/>
                </a:solidFill>
              </a:rPr>
              <a:t> for the REDI team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4FD03-42B3-BDA2-F3FA-E207EC00913D}"/>
              </a:ext>
            </a:extLst>
          </p:cNvPr>
          <p:cNvSpPr txBox="1"/>
          <p:nvPr/>
        </p:nvSpPr>
        <p:spPr>
          <a:xfrm>
            <a:off x="7172696" y="1361658"/>
            <a:ext cx="213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🔄 System Modernisation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1338E-950E-FFAC-9710-D900E3773919}"/>
              </a:ext>
            </a:extLst>
          </p:cNvPr>
          <p:cNvSpPr txBox="1"/>
          <p:nvPr/>
        </p:nvSpPr>
        <p:spPr>
          <a:xfrm>
            <a:off x="7082942" y="2193455"/>
            <a:ext cx="22206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</a:rPr>
              <a:t>Replaced legacy MS Access and manual workflows with real-time data automation</a:t>
            </a:r>
          </a:p>
          <a:p>
            <a:endParaRPr lang="en-CA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bg1"/>
                </a:solidFill>
              </a:rPr>
              <a:t>Enhanced </a:t>
            </a:r>
            <a:r>
              <a:rPr lang="en-CA" sz="1600" b="1" dirty="0">
                <a:solidFill>
                  <a:schemeClr val="bg1"/>
                </a:solidFill>
              </a:rPr>
              <a:t>report generation speed by 50%</a:t>
            </a:r>
            <a:r>
              <a:rPr lang="en-CA" sz="1600" dirty="0">
                <a:solidFill>
                  <a:schemeClr val="bg1"/>
                </a:solidFill>
              </a:rPr>
              <a:t> and reduced data entry errors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66323-D33C-047D-389E-A9E36CF8684C}"/>
              </a:ext>
            </a:extLst>
          </p:cNvPr>
          <p:cNvSpPr txBox="1"/>
          <p:nvPr/>
        </p:nvSpPr>
        <p:spPr>
          <a:xfrm>
            <a:off x="9904021" y="1365667"/>
            <a:ext cx="186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🌍 Future-Ready Foundation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21DEC-DFA5-4387-9DBE-176FB6281EB1}"/>
              </a:ext>
            </a:extLst>
          </p:cNvPr>
          <p:cNvSpPr txBox="1"/>
          <p:nvPr/>
        </p:nvSpPr>
        <p:spPr>
          <a:xfrm>
            <a:off x="9725891" y="2120273"/>
            <a:ext cx="22206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Designed a scalable, secure architecture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Enable bulk data loading from partners (e.g., IQVIA: </a:t>
            </a:r>
            <a:r>
              <a:rPr lang="en-CA" sz="1400" b="1" dirty="0">
                <a:solidFill>
                  <a:schemeClr val="bg1"/>
                </a:solidFill>
              </a:rPr>
              <a:t>~15 hours/week saved</a:t>
            </a:r>
            <a:r>
              <a:rPr lang="en-CA" sz="1400" dirty="0">
                <a:solidFill>
                  <a:schemeClr val="bg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Expose </a:t>
            </a:r>
            <a:r>
              <a:rPr lang="en-CA" sz="1400" b="1" dirty="0">
                <a:solidFill>
                  <a:schemeClr val="bg1"/>
                </a:solidFill>
              </a:rPr>
              <a:t>location data APIs</a:t>
            </a:r>
            <a:r>
              <a:rPr lang="en-CA" sz="1400" dirty="0">
                <a:solidFill>
                  <a:schemeClr val="bg1"/>
                </a:solidFill>
              </a:rPr>
              <a:t> for internal and future external use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Support ongoing enhancements and integrations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50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A714-2C13-42D9-8B52-1FC9702A17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Enter Your Sub Headline Here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4289991-6888-43EA-8084-63192538B585}"/>
              </a:ext>
            </a:extLst>
          </p:cNvPr>
          <p:cNvSpPr>
            <a:spLocks/>
          </p:cNvSpPr>
          <p:nvPr/>
        </p:nvSpPr>
        <p:spPr bwMode="auto">
          <a:xfrm>
            <a:off x="987989" y="1505483"/>
            <a:ext cx="2023191" cy="1598624"/>
          </a:xfrm>
          <a:custGeom>
            <a:avLst/>
            <a:gdLst>
              <a:gd name="T0" fmla="*/ 285 w 559"/>
              <a:gd name="T1" fmla="*/ 442 h 442"/>
              <a:gd name="T2" fmla="*/ 210 w 559"/>
              <a:gd name="T3" fmla="*/ 415 h 442"/>
              <a:gd name="T4" fmla="*/ 145 w 559"/>
              <a:gd name="T5" fmla="*/ 335 h 442"/>
              <a:gd name="T6" fmla="*/ 79 w 559"/>
              <a:gd name="T7" fmla="*/ 379 h 442"/>
              <a:gd name="T8" fmla="*/ 3 w 559"/>
              <a:gd name="T9" fmla="*/ 355 h 442"/>
              <a:gd name="T10" fmla="*/ 0 w 559"/>
              <a:gd name="T11" fmla="*/ 350 h 442"/>
              <a:gd name="T12" fmla="*/ 492 w 559"/>
              <a:gd name="T13" fmla="*/ 0 h 442"/>
              <a:gd name="T14" fmla="*/ 495 w 559"/>
              <a:gd name="T15" fmla="*/ 1 h 442"/>
              <a:gd name="T16" fmla="*/ 496 w 559"/>
              <a:gd name="T17" fmla="*/ 90 h 442"/>
              <a:gd name="T18" fmla="*/ 500 w 559"/>
              <a:gd name="T19" fmla="*/ 94 h 442"/>
              <a:gd name="T20" fmla="*/ 500 w 559"/>
              <a:gd name="T21" fmla="*/ 213 h 442"/>
              <a:gd name="T22" fmla="*/ 496 w 559"/>
              <a:gd name="T23" fmla="*/ 217 h 442"/>
              <a:gd name="T24" fmla="*/ 492 w 559"/>
              <a:gd name="T25" fmla="*/ 302 h 442"/>
              <a:gd name="T26" fmla="*/ 489 w 559"/>
              <a:gd name="T27" fmla="*/ 302 h 442"/>
              <a:gd name="T28" fmla="*/ 481 w 559"/>
              <a:gd name="T29" fmla="*/ 303 h 442"/>
              <a:gd name="T30" fmla="*/ 477 w 559"/>
              <a:gd name="T31" fmla="*/ 303 h 442"/>
              <a:gd name="T32" fmla="*/ 468 w 559"/>
              <a:gd name="T33" fmla="*/ 304 h 442"/>
              <a:gd name="T34" fmla="*/ 461 w 559"/>
              <a:gd name="T35" fmla="*/ 305 h 442"/>
              <a:gd name="T36" fmla="*/ 455 w 559"/>
              <a:gd name="T37" fmla="*/ 306 h 442"/>
              <a:gd name="T38" fmla="*/ 446 w 559"/>
              <a:gd name="T39" fmla="*/ 308 h 442"/>
              <a:gd name="T40" fmla="*/ 442 w 559"/>
              <a:gd name="T41" fmla="*/ 309 h 442"/>
              <a:gd name="T42" fmla="*/ 434 w 559"/>
              <a:gd name="T43" fmla="*/ 312 h 442"/>
              <a:gd name="T44" fmla="*/ 425 w 559"/>
              <a:gd name="T45" fmla="*/ 315 h 442"/>
              <a:gd name="T46" fmla="*/ 417 w 559"/>
              <a:gd name="T47" fmla="*/ 318 h 442"/>
              <a:gd name="T48" fmla="*/ 409 w 559"/>
              <a:gd name="T49" fmla="*/ 321 h 442"/>
              <a:gd name="T50" fmla="*/ 401 w 559"/>
              <a:gd name="T51" fmla="*/ 325 h 442"/>
              <a:gd name="T52" fmla="*/ 393 w 559"/>
              <a:gd name="T53" fmla="*/ 328 h 442"/>
              <a:gd name="T54" fmla="*/ 385 w 559"/>
              <a:gd name="T55" fmla="*/ 333 h 442"/>
              <a:gd name="T56" fmla="*/ 378 w 559"/>
              <a:gd name="T57" fmla="*/ 337 h 442"/>
              <a:gd name="T58" fmla="*/ 371 w 559"/>
              <a:gd name="T59" fmla="*/ 342 h 442"/>
              <a:gd name="T60" fmla="*/ 364 w 559"/>
              <a:gd name="T61" fmla="*/ 347 h 442"/>
              <a:gd name="T62" fmla="*/ 357 w 559"/>
              <a:gd name="T63" fmla="*/ 352 h 442"/>
              <a:gd name="T64" fmla="*/ 350 w 559"/>
              <a:gd name="T65" fmla="*/ 358 h 442"/>
              <a:gd name="T66" fmla="*/ 344 w 559"/>
              <a:gd name="T67" fmla="*/ 363 h 442"/>
              <a:gd name="T68" fmla="*/ 338 w 559"/>
              <a:gd name="T69" fmla="*/ 369 h 442"/>
              <a:gd name="T70" fmla="*/ 289 w 559"/>
              <a:gd name="T71" fmla="*/ 44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59" h="442">
                <a:moveTo>
                  <a:pt x="286" y="442"/>
                </a:moveTo>
                <a:cubicBezTo>
                  <a:pt x="285" y="442"/>
                  <a:pt x="285" y="442"/>
                  <a:pt x="285" y="442"/>
                </a:cubicBezTo>
                <a:cubicBezTo>
                  <a:pt x="213" y="420"/>
                  <a:pt x="213" y="420"/>
                  <a:pt x="213" y="420"/>
                </a:cubicBezTo>
                <a:cubicBezTo>
                  <a:pt x="211" y="419"/>
                  <a:pt x="210" y="417"/>
                  <a:pt x="210" y="415"/>
                </a:cubicBezTo>
                <a:cubicBezTo>
                  <a:pt x="211" y="411"/>
                  <a:pt x="212" y="406"/>
                  <a:pt x="212" y="402"/>
                </a:cubicBezTo>
                <a:cubicBezTo>
                  <a:pt x="212" y="365"/>
                  <a:pt x="182" y="335"/>
                  <a:pt x="145" y="335"/>
                </a:cubicBezTo>
                <a:cubicBezTo>
                  <a:pt x="118" y="335"/>
                  <a:pt x="93" y="351"/>
                  <a:pt x="83" y="376"/>
                </a:cubicBezTo>
                <a:cubicBezTo>
                  <a:pt x="82" y="378"/>
                  <a:pt x="81" y="379"/>
                  <a:pt x="79" y="379"/>
                </a:cubicBezTo>
                <a:cubicBezTo>
                  <a:pt x="79" y="379"/>
                  <a:pt x="78" y="379"/>
                  <a:pt x="78" y="378"/>
                </a:cubicBezTo>
                <a:cubicBezTo>
                  <a:pt x="3" y="355"/>
                  <a:pt x="3" y="355"/>
                  <a:pt x="3" y="355"/>
                </a:cubicBezTo>
                <a:cubicBezTo>
                  <a:pt x="2" y="355"/>
                  <a:pt x="1" y="354"/>
                  <a:pt x="0" y="353"/>
                </a:cubicBezTo>
                <a:cubicBezTo>
                  <a:pt x="0" y="352"/>
                  <a:pt x="0" y="351"/>
                  <a:pt x="0" y="350"/>
                </a:cubicBezTo>
                <a:cubicBezTo>
                  <a:pt x="37" y="249"/>
                  <a:pt x="103" y="162"/>
                  <a:pt x="191" y="99"/>
                </a:cubicBezTo>
                <a:cubicBezTo>
                  <a:pt x="280" y="36"/>
                  <a:pt x="384" y="2"/>
                  <a:pt x="492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493" y="0"/>
                  <a:pt x="494" y="0"/>
                  <a:pt x="495" y="1"/>
                </a:cubicBezTo>
                <a:cubicBezTo>
                  <a:pt x="495" y="2"/>
                  <a:pt x="496" y="3"/>
                  <a:pt x="496" y="4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6" y="93"/>
                  <a:pt x="498" y="94"/>
                  <a:pt x="500" y="94"/>
                </a:cubicBezTo>
                <a:cubicBezTo>
                  <a:pt x="500" y="94"/>
                  <a:pt x="500" y="94"/>
                  <a:pt x="500" y="94"/>
                </a:cubicBezTo>
                <a:cubicBezTo>
                  <a:pt x="533" y="95"/>
                  <a:pt x="559" y="121"/>
                  <a:pt x="559" y="154"/>
                </a:cubicBezTo>
                <a:cubicBezTo>
                  <a:pt x="559" y="186"/>
                  <a:pt x="533" y="213"/>
                  <a:pt x="500" y="213"/>
                </a:cubicBezTo>
                <a:cubicBezTo>
                  <a:pt x="500" y="213"/>
                  <a:pt x="500" y="213"/>
                  <a:pt x="500" y="213"/>
                </a:cubicBezTo>
                <a:cubicBezTo>
                  <a:pt x="498" y="213"/>
                  <a:pt x="496" y="214"/>
                  <a:pt x="496" y="217"/>
                </a:cubicBezTo>
                <a:cubicBezTo>
                  <a:pt x="496" y="298"/>
                  <a:pt x="496" y="298"/>
                  <a:pt x="496" y="298"/>
                </a:cubicBezTo>
                <a:cubicBezTo>
                  <a:pt x="496" y="300"/>
                  <a:pt x="494" y="302"/>
                  <a:pt x="492" y="302"/>
                </a:cubicBezTo>
                <a:cubicBezTo>
                  <a:pt x="491" y="302"/>
                  <a:pt x="491" y="302"/>
                  <a:pt x="491" y="302"/>
                </a:cubicBezTo>
                <a:cubicBezTo>
                  <a:pt x="490" y="302"/>
                  <a:pt x="489" y="302"/>
                  <a:pt x="489" y="302"/>
                </a:cubicBezTo>
                <a:cubicBezTo>
                  <a:pt x="487" y="302"/>
                  <a:pt x="487" y="302"/>
                  <a:pt x="487" y="302"/>
                </a:cubicBezTo>
                <a:cubicBezTo>
                  <a:pt x="485" y="303"/>
                  <a:pt x="483" y="303"/>
                  <a:pt x="481" y="303"/>
                </a:cubicBezTo>
                <a:cubicBezTo>
                  <a:pt x="481" y="303"/>
                  <a:pt x="480" y="303"/>
                  <a:pt x="479" y="303"/>
                </a:cubicBezTo>
                <a:cubicBezTo>
                  <a:pt x="477" y="303"/>
                  <a:pt x="477" y="303"/>
                  <a:pt x="477" y="303"/>
                </a:cubicBezTo>
                <a:cubicBezTo>
                  <a:pt x="476" y="303"/>
                  <a:pt x="474" y="303"/>
                  <a:pt x="472" y="304"/>
                </a:cubicBezTo>
                <a:cubicBezTo>
                  <a:pt x="472" y="304"/>
                  <a:pt x="468" y="304"/>
                  <a:pt x="468" y="304"/>
                </a:cubicBezTo>
                <a:cubicBezTo>
                  <a:pt x="466" y="305"/>
                  <a:pt x="465" y="305"/>
                  <a:pt x="464" y="305"/>
                </a:cubicBezTo>
                <a:cubicBezTo>
                  <a:pt x="463" y="305"/>
                  <a:pt x="462" y="305"/>
                  <a:pt x="461" y="305"/>
                </a:cubicBezTo>
                <a:cubicBezTo>
                  <a:pt x="459" y="306"/>
                  <a:pt x="459" y="306"/>
                  <a:pt x="459" y="306"/>
                </a:cubicBezTo>
                <a:cubicBezTo>
                  <a:pt x="457" y="306"/>
                  <a:pt x="456" y="306"/>
                  <a:pt x="455" y="306"/>
                </a:cubicBezTo>
                <a:cubicBezTo>
                  <a:pt x="454" y="307"/>
                  <a:pt x="450" y="308"/>
                  <a:pt x="450" y="308"/>
                </a:cubicBezTo>
                <a:cubicBezTo>
                  <a:pt x="448" y="308"/>
                  <a:pt x="447" y="308"/>
                  <a:pt x="446" y="308"/>
                </a:cubicBezTo>
                <a:cubicBezTo>
                  <a:pt x="445" y="309"/>
                  <a:pt x="444" y="309"/>
                  <a:pt x="443" y="309"/>
                </a:cubicBezTo>
                <a:cubicBezTo>
                  <a:pt x="442" y="309"/>
                  <a:pt x="442" y="309"/>
                  <a:pt x="442" y="309"/>
                </a:cubicBezTo>
                <a:cubicBezTo>
                  <a:pt x="440" y="310"/>
                  <a:pt x="439" y="310"/>
                  <a:pt x="438" y="311"/>
                </a:cubicBezTo>
                <a:cubicBezTo>
                  <a:pt x="436" y="311"/>
                  <a:pt x="435" y="311"/>
                  <a:pt x="434" y="312"/>
                </a:cubicBezTo>
                <a:cubicBezTo>
                  <a:pt x="432" y="312"/>
                  <a:pt x="431" y="313"/>
                  <a:pt x="429" y="313"/>
                </a:cubicBezTo>
                <a:cubicBezTo>
                  <a:pt x="428" y="314"/>
                  <a:pt x="426" y="314"/>
                  <a:pt x="425" y="315"/>
                </a:cubicBezTo>
                <a:cubicBezTo>
                  <a:pt x="424" y="315"/>
                  <a:pt x="422" y="316"/>
                  <a:pt x="421" y="316"/>
                </a:cubicBezTo>
                <a:cubicBezTo>
                  <a:pt x="420" y="317"/>
                  <a:pt x="418" y="317"/>
                  <a:pt x="417" y="318"/>
                </a:cubicBezTo>
                <a:cubicBezTo>
                  <a:pt x="415" y="318"/>
                  <a:pt x="414" y="319"/>
                  <a:pt x="413" y="319"/>
                </a:cubicBezTo>
                <a:cubicBezTo>
                  <a:pt x="412" y="320"/>
                  <a:pt x="410" y="320"/>
                  <a:pt x="409" y="321"/>
                </a:cubicBezTo>
                <a:cubicBezTo>
                  <a:pt x="407" y="322"/>
                  <a:pt x="406" y="322"/>
                  <a:pt x="405" y="323"/>
                </a:cubicBezTo>
                <a:cubicBezTo>
                  <a:pt x="404" y="323"/>
                  <a:pt x="402" y="324"/>
                  <a:pt x="401" y="325"/>
                </a:cubicBezTo>
                <a:cubicBezTo>
                  <a:pt x="400" y="325"/>
                  <a:pt x="398" y="326"/>
                  <a:pt x="397" y="326"/>
                </a:cubicBezTo>
                <a:cubicBezTo>
                  <a:pt x="396" y="327"/>
                  <a:pt x="394" y="328"/>
                  <a:pt x="393" y="328"/>
                </a:cubicBezTo>
                <a:cubicBezTo>
                  <a:pt x="392" y="329"/>
                  <a:pt x="391" y="330"/>
                  <a:pt x="390" y="330"/>
                </a:cubicBezTo>
                <a:cubicBezTo>
                  <a:pt x="388" y="331"/>
                  <a:pt x="387" y="332"/>
                  <a:pt x="385" y="333"/>
                </a:cubicBezTo>
                <a:cubicBezTo>
                  <a:pt x="383" y="334"/>
                  <a:pt x="383" y="334"/>
                  <a:pt x="383" y="334"/>
                </a:cubicBezTo>
                <a:cubicBezTo>
                  <a:pt x="381" y="335"/>
                  <a:pt x="379" y="336"/>
                  <a:pt x="378" y="337"/>
                </a:cubicBezTo>
                <a:cubicBezTo>
                  <a:pt x="375" y="339"/>
                  <a:pt x="375" y="339"/>
                  <a:pt x="375" y="339"/>
                </a:cubicBezTo>
                <a:cubicBezTo>
                  <a:pt x="374" y="340"/>
                  <a:pt x="372" y="341"/>
                  <a:pt x="371" y="342"/>
                </a:cubicBezTo>
                <a:cubicBezTo>
                  <a:pt x="368" y="344"/>
                  <a:pt x="368" y="344"/>
                  <a:pt x="368" y="344"/>
                </a:cubicBezTo>
                <a:cubicBezTo>
                  <a:pt x="367" y="345"/>
                  <a:pt x="365" y="346"/>
                  <a:pt x="364" y="347"/>
                </a:cubicBezTo>
                <a:cubicBezTo>
                  <a:pt x="363" y="347"/>
                  <a:pt x="362" y="348"/>
                  <a:pt x="361" y="349"/>
                </a:cubicBezTo>
                <a:cubicBezTo>
                  <a:pt x="360" y="350"/>
                  <a:pt x="358" y="351"/>
                  <a:pt x="357" y="352"/>
                </a:cubicBezTo>
                <a:cubicBezTo>
                  <a:pt x="355" y="354"/>
                  <a:pt x="355" y="354"/>
                  <a:pt x="355" y="354"/>
                </a:cubicBezTo>
                <a:cubicBezTo>
                  <a:pt x="353" y="355"/>
                  <a:pt x="352" y="356"/>
                  <a:pt x="350" y="358"/>
                </a:cubicBezTo>
                <a:cubicBezTo>
                  <a:pt x="349" y="359"/>
                  <a:pt x="349" y="359"/>
                  <a:pt x="349" y="359"/>
                </a:cubicBezTo>
                <a:cubicBezTo>
                  <a:pt x="347" y="360"/>
                  <a:pt x="345" y="362"/>
                  <a:pt x="344" y="363"/>
                </a:cubicBezTo>
                <a:cubicBezTo>
                  <a:pt x="343" y="364"/>
                  <a:pt x="343" y="364"/>
                  <a:pt x="343" y="364"/>
                </a:cubicBezTo>
                <a:cubicBezTo>
                  <a:pt x="341" y="366"/>
                  <a:pt x="339" y="368"/>
                  <a:pt x="338" y="369"/>
                </a:cubicBezTo>
                <a:cubicBezTo>
                  <a:pt x="337" y="370"/>
                  <a:pt x="337" y="370"/>
                  <a:pt x="337" y="370"/>
                </a:cubicBezTo>
                <a:cubicBezTo>
                  <a:pt x="317" y="390"/>
                  <a:pt x="301" y="414"/>
                  <a:pt x="289" y="440"/>
                </a:cubicBezTo>
                <a:cubicBezTo>
                  <a:pt x="289" y="441"/>
                  <a:pt x="287" y="442"/>
                  <a:pt x="286" y="44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en-US" sz="1125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D024CE3B-D789-4021-9080-97EA8EB26CA0}"/>
              </a:ext>
            </a:extLst>
          </p:cNvPr>
          <p:cNvSpPr>
            <a:spLocks/>
          </p:cNvSpPr>
          <p:nvPr/>
        </p:nvSpPr>
        <p:spPr bwMode="auto">
          <a:xfrm>
            <a:off x="2811816" y="1505484"/>
            <a:ext cx="1799211" cy="1673694"/>
          </a:xfrm>
          <a:custGeom>
            <a:avLst/>
            <a:gdLst>
              <a:gd name="T0" fmla="*/ 353 w 497"/>
              <a:gd name="T1" fmla="*/ 463 h 463"/>
              <a:gd name="T2" fmla="*/ 296 w 497"/>
              <a:gd name="T3" fmla="*/ 420 h 463"/>
              <a:gd name="T4" fmla="*/ 295 w 497"/>
              <a:gd name="T5" fmla="*/ 418 h 463"/>
              <a:gd name="T6" fmla="*/ 293 w 497"/>
              <a:gd name="T7" fmla="*/ 417 h 463"/>
              <a:gd name="T8" fmla="*/ 291 w 497"/>
              <a:gd name="T9" fmla="*/ 417 h 463"/>
              <a:gd name="T10" fmla="*/ 211 w 497"/>
              <a:gd name="T11" fmla="*/ 442 h 463"/>
              <a:gd name="T12" fmla="*/ 210 w 497"/>
              <a:gd name="T13" fmla="*/ 442 h 463"/>
              <a:gd name="T14" fmla="*/ 207 w 497"/>
              <a:gd name="T15" fmla="*/ 440 h 463"/>
              <a:gd name="T16" fmla="*/ 5 w 497"/>
              <a:gd name="T17" fmla="*/ 302 h 463"/>
              <a:gd name="T18" fmla="*/ 4 w 497"/>
              <a:gd name="T19" fmla="*/ 302 h 463"/>
              <a:gd name="T20" fmla="*/ 0 w 497"/>
              <a:gd name="T21" fmla="*/ 298 h 463"/>
              <a:gd name="T22" fmla="*/ 0 w 497"/>
              <a:gd name="T23" fmla="*/ 224 h 463"/>
              <a:gd name="T24" fmla="*/ 3 w 497"/>
              <a:gd name="T25" fmla="*/ 220 h 463"/>
              <a:gd name="T26" fmla="*/ 63 w 497"/>
              <a:gd name="T27" fmla="*/ 154 h 463"/>
              <a:gd name="T28" fmla="*/ 3 w 497"/>
              <a:gd name="T29" fmla="*/ 87 h 463"/>
              <a:gd name="T30" fmla="*/ 0 w 497"/>
              <a:gd name="T31" fmla="*/ 83 h 463"/>
              <a:gd name="T32" fmla="*/ 0 w 497"/>
              <a:gd name="T33" fmla="*/ 4 h 463"/>
              <a:gd name="T34" fmla="*/ 4 w 497"/>
              <a:gd name="T35" fmla="*/ 0 h 463"/>
              <a:gd name="T36" fmla="*/ 4 w 497"/>
              <a:gd name="T37" fmla="*/ 0 h 463"/>
              <a:gd name="T38" fmla="*/ 5 w 497"/>
              <a:gd name="T39" fmla="*/ 0 h 463"/>
              <a:gd name="T40" fmla="*/ 496 w 497"/>
              <a:gd name="T41" fmla="*/ 350 h 463"/>
              <a:gd name="T42" fmla="*/ 496 w 497"/>
              <a:gd name="T43" fmla="*/ 354 h 463"/>
              <a:gd name="T44" fmla="*/ 494 w 497"/>
              <a:gd name="T45" fmla="*/ 356 h 463"/>
              <a:gd name="T46" fmla="*/ 412 w 497"/>
              <a:gd name="T47" fmla="*/ 381 h 463"/>
              <a:gd name="T48" fmla="*/ 410 w 497"/>
              <a:gd name="T49" fmla="*/ 383 h 463"/>
              <a:gd name="T50" fmla="*/ 409 w 497"/>
              <a:gd name="T51" fmla="*/ 386 h 463"/>
              <a:gd name="T52" fmla="*/ 412 w 497"/>
              <a:gd name="T53" fmla="*/ 404 h 463"/>
              <a:gd name="T54" fmla="*/ 353 w 497"/>
              <a:gd name="T55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7" h="463">
                <a:moveTo>
                  <a:pt x="353" y="463"/>
                </a:moveTo>
                <a:cubicBezTo>
                  <a:pt x="327" y="463"/>
                  <a:pt x="304" y="446"/>
                  <a:pt x="296" y="420"/>
                </a:cubicBezTo>
                <a:cubicBezTo>
                  <a:pt x="296" y="419"/>
                  <a:pt x="295" y="418"/>
                  <a:pt x="295" y="418"/>
                </a:cubicBezTo>
                <a:cubicBezTo>
                  <a:pt x="294" y="417"/>
                  <a:pt x="293" y="417"/>
                  <a:pt x="293" y="417"/>
                </a:cubicBezTo>
                <a:cubicBezTo>
                  <a:pt x="292" y="417"/>
                  <a:pt x="292" y="417"/>
                  <a:pt x="291" y="417"/>
                </a:cubicBezTo>
                <a:cubicBezTo>
                  <a:pt x="211" y="442"/>
                  <a:pt x="211" y="442"/>
                  <a:pt x="211" y="442"/>
                </a:cubicBezTo>
                <a:cubicBezTo>
                  <a:pt x="211" y="442"/>
                  <a:pt x="211" y="442"/>
                  <a:pt x="210" y="442"/>
                </a:cubicBezTo>
                <a:cubicBezTo>
                  <a:pt x="209" y="442"/>
                  <a:pt x="207" y="441"/>
                  <a:pt x="207" y="440"/>
                </a:cubicBezTo>
                <a:cubicBezTo>
                  <a:pt x="171" y="360"/>
                  <a:pt x="92" y="306"/>
                  <a:pt x="5" y="302"/>
                </a:cubicBezTo>
                <a:cubicBezTo>
                  <a:pt x="4" y="302"/>
                  <a:pt x="4" y="302"/>
                  <a:pt x="4" y="302"/>
                </a:cubicBezTo>
                <a:cubicBezTo>
                  <a:pt x="1" y="302"/>
                  <a:pt x="0" y="300"/>
                  <a:pt x="0" y="298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2"/>
                  <a:pt x="1" y="221"/>
                  <a:pt x="3" y="220"/>
                </a:cubicBezTo>
                <a:cubicBezTo>
                  <a:pt x="37" y="217"/>
                  <a:pt x="63" y="188"/>
                  <a:pt x="63" y="154"/>
                </a:cubicBezTo>
                <a:cubicBezTo>
                  <a:pt x="63" y="119"/>
                  <a:pt x="37" y="91"/>
                  <a:pt x="3" y="87"/>
                </a:cubicBezTo>
                <a:cubicBezTo>
                  <a:pt x="1" y="87"/>
                  <a:pt x="0" y="85"/>
                  <a:pt x="0" y="8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5" y="0"/>
                  <a:pt x="5" y="0"/>
                </a:cubicBezTo>
                <a:cubicBezTo>
                  <a:pt x="224" y="4"/>
                  <a:pt x="421" y="145"/>
                  <a:pt x="496" y="350"/>
                </a:cubicBezTo>
                <a:cubicBezTo>
                  <a:pt x="497" y="351"/>
                  <a:pt x="496" y="353"/>
                  <a:pt x="496" y="354"/>
                </a:cubicBezTo>
                <a:cubicBezTo>
                  <a:pt x="495" y="355"/>
                  <a:pt x="495" y="355"/>
                  <a:pt x="494" y="356"/>
                </a:cubicBezTo>
                <a:cubicBezTo>
                  <a:pt x="412" y="381"/>
                  <a:pt x="412" y="381"/>
                  <a:pt x="412" y="381"/>
                </a:cubicBezTo>
                <a:cubicBezTo>
                  <a:pt x="411" y="381"/>
                  <a:pt x="410" y="382"/>
                  <a:pt x="410" y="383"/>
                </a:cubicBezTo>
                <a:cubicBezTo>
                  <a:pt x="409" y="383"/>
                  <a:pt x="409" y="385"/>
                  <a:pt x="409" y="386"/>
                </a:cubicBezTo>
                <a:cubicBezTo>
                  <a:pt x="411" y="392"/>
                  <a:pt x="412" y="398"/>
                  <a:pt x="412" y="404"/>
                </a:cubicBezTo>
                <a:cubicBezTo>
                  <a:pt x="412" y="437"/>
                  <a:pt x="386" y="463"/>
                  <a:pt x="353" y="46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CE58872C-7116-472D-9F4D-1B58979D4AE8}"/>
              </a:ext>
            </a:extLst>
          </p:cNvPr>
          <p:cNvSpPr>
            <a:spLocks/>
          </p:cNvSpPr>
          <p:nvPr/>
        </p:nvSpPr>
        <p:spPr bwMode="auto">
          <a:xfrm>
            <a:off x="3307770" y="2818596"/>
            <a:ext cx="1415248" cy="2147495"/>
          </a:xfrm>
          <a:custGeom>
            <a:avLst/>
            <a:gdLst>
              <a:gd name="T0" fmla="*/ 177 w 391"/>
              <a:gd name="T1" fmla="*/ 594 h 594"/>
              <a:gd name="T2" fmla="*/ 177 w 391"/>
              <a:gd name="T3" fmla="*/ 594 h 594"/>
              <a:gd name="T4" fmla="*/ 174 w 391"/>
              <a:gd name="T5" fmla="*/ 593 h 594"/>
              <a:gd name="T6" fmla="*/ 122 w 391"/>
              <a:gd name="T7" fmla="*/ 521 h 594"/>
              <a:gd name="T8" fmla="*/ 119 w 391"/>
              <a:gd name="T9" fmla="*/ 519 h 594"/>
              <a:gd name="T10" fmla="*/ 119 w 391"/>
              <a:gd name="T11" fmla="*/ 519 h 594"/>
              <a:gd name="T12" fmla="*/ 116 w 391"/>
              <a:gd name="T13" fmla="*/ 520 h 594"/>
              <a:gd name="T14" fmla="*/ 82 w 391"/>
              <a:gd name="T15" fmla="*/ 531 h 594"/>
              <a:gd name="T16" fmla="*/ 23 w 391"/>
              <a:gd name="T17" fmla="*/ 472 h 594"/>
              <a:gd name="T18" fmla="*/ 47 w 391"/>
              <a:gd name="T19" fmla="*/ 424 h 594"/>
              <a:gd name="T20" fmla="*/ 49 w 391"/>
              <a:gd name="T21" fmla="*/ 422 h 594"/>
              <a:gd name="T22" fmla="*/ 48 w 391"/>
              <a:gd name="T23" fmla="*/ 419 h 594"/>
              <a:gd name="T24" fmla="*/ 1 w 391"/>
              <a:gd name="T25" fmla="*/ 354 h 594"/>
              <a:gd name="T26" fmla="*/ 2 w 391"/>
              <a:gd name="T27" fmla="*/ 349 h 594"/>
              <a:gd name="T28" fmla="*/ 12 w 391"/>
              <a:gd name="T29" fmla="*/ 340 h 594"/>
              <a:gd name="T30" fmla="*/ 12 w 391"/>
              <a:gd name="T31" fmla="*/ 340 h 594"/>
              <a:gd name="T32" fmla="*/ 15 w 391"/>
              <a:gd name="T33" fmla="*/ 338 h 594"/>
              <a:gd name="T34" fmla="*/ 21 w 391"/>
              <a:gd name="T35" fmla="*/ 332 h 594"/>
              <a:gd name="T36" fmla="*/ 22 w 391"/>
              <a:gd name="T37" fmla="*/ 331 h 594"/>
              <a:gd name="T38" fmla="*/ 24 w 391"/>
              <a:gd name="T39" fmla="*/ 329 h 594"/>
              <a:gd name="T40" fmla="*/ 29 w 391"/>
              <a:gd name="T41" fmla="*/ 323 h 594"/>
              <a:gd name="T42" fmla="*/ 30 w 391"/>
              <a:gd name="T43" fmla="*/ 322 h 594"/>
              <a:gd name="T44" fmla="*/ 30 w 391"/>
              <a:gd name="T45" fmla="*/ 322 h 594"/>
              <a:gd name="T46" fmla="*/ 31 w 391"/>
              <a:gd name="T47" fmla="*/ 321 h 594"/>
              <a:gd name="T48" fmla="*/ 32 w 391"/>
              <a:gd name="T49" fmla="*/ 321 h 594"/>
              <a:gd name="T50" fmla="*/ 89 w 391"/>
              <a:gd name="T51" fmla="*/ 169 h 594"/>
              <a:gd name="T52" fmla="*/ 88 w 391"/>
              <a:gd name="T53" fmla="*/ 147 h 594"/>
              <a:gd name="T54" fmla="*/ 85 w 391"/>
              <a:gd name="T55" fmla="*/ 125 h 594"/>
              <a:gd name="T56" fmla="*/ 79 w 391"/>
              <a:gd name="T57" fmla="*/ 104 h 594"/>
              <a:gd name="T58" fmla="*/ 75 w 391"/>
              <a:gd name="T59" fmla="*/ 91 h 594"/>
              <a:gd name="T60" fmla="*/ 76 w 391"/>
              <a:gd name="T61" fmla="*/ 88 h 594"/>
              <a:gd name="T62" fmla="*/ 78 w 391"/>
              <a:gd name="T63" fmla="*/ 86 h 594"/>
              <a:gd name="T64" fmla="*/ 149 w 391"/>
              <a:gd name="T65" fmla="*/ 64 h 594"/>
              <a:gd name="T66" fmla="*/ 151 w 391"/>
              <a:gd name="T67" fmla="*/ 64 h 594"/>
              <a:gd name="T68" fmla="*/ 154 w 391"/>
              <a:gd name="T69" fmla="*/ 67 h 594"/>
              <a:gd name="T70" fmla="*/ 216 w 391"/>
              <a:gd name="T71" fmla="*/ 108 h 594"/>
              <a:gd name="T72" fmla="*/ 283 w 391"/>
              <a:gd name="T73" fmla="*/ 41 h 594"/>
              <a:gd name="T74" fmla="*/ 282 w 391"/>
              <a:gd name="T75" fmla="*/ 28 h 594"/>
              <a:gd name="T76" fmla="*/ 285 w 391"/>
              <a:gd name="T77" fmla="*/ 23 h 594"/>
              <a:gd name="T78" fmla="*/ 359 w 391"/>
              <a:gd name="T79" fmla="*/ 0 h 594"/>
              <a:gd name="T80" fmla="*/ 361 w 391"/>
              <a:gd name="T81" fmla="*/ 0 h 594"/>
              <a:gd name="T82" fmla="*/ 364 w 391"/>
              <a:gd name="T83" fmla="*/ 3 h 594"/>
              <a:gd name="T84" fmla="*/ 366 w 391"/>
              <a:gd name="T85" fmla="*/ 7 h 594"/>
              <a:gd name="T86" fmla="*/ 391 w 391"/>
              <a:gd name="T87" fmla="*/ 169 h 594"/>
              <a:gd name="T88" fmla="*/ 190 w 391"/>
              <a:gd name="T89" fmla="*/ 585 h 594"/>
              <a:gd name="T90" fmla="*/ 186 w 391"/>
              <a:gd name="T91" fmla="*/ 588 h 594"/>
              <a:gd name="T92" fmla="*/ 180 w 391"/>
              <a:gd name="T93" fmla="*/ 594 h 594"/>
              <a:gd name="T94" fmla="*/ 177 w 391"/>
              <a:gd name="T95" fmla="*/ 594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91" h="594">
                <a:moveTo>
                  <a:pt x="177" y="594"/>
                </a:moveTo>
                <a:cubicBezTo>
                  <a:pt x="177" y="594"/>
                  <a:pt x="177" y="594"/>
                  <a:pt x="177" y="594"/>
                </a:cubicBezTo>
                <a:cubicBezTo>
                  <a:pt x="175" y="594"/>
                  <a:pt x="175" y="594"/>
                  <a:pt x="174" y="593"/>
                </a:cubicBezTo>
                <a:cubicBezTo>
                  <a:pt x="122" y="521"/>
                  <a:pt x="122" y="521"/>
                  <a:pt x="122" y="521"/>
                </a:cubicBezTo>
                <a:cubicBezTo>
                  <a:pt x="121" y="520"/>
                  <a:pt x="120" y="519"/>
                  <a:pt x="119" y="519"/>
                </a:cubicBezTo>
                <a:cubicBezTo>
                  <a:pt x="119" y="519"/>
                  <a:pt x="119" y="519"/>
                  <a:pt x="119" y="519"/>
                </a:cubicBezTo>
                <a:cubicBezTo>
                  <a:pt x="118" y="519"/>
                  <a:pt x="117" y="520"/>
                  <a:pt x="116" y="520"/>
                </a:cubicBezTo>
                <a:cubicBezTo>
                  <a:pt x="106" y="527"/>
                  <a:pt x="94" y="531"/>
                  <a:pt x="82" y="531"/>
                </a:cubicBezTo>
                <a:cubicBezTo>
                  <a:pt x="49" y="531"/>
                  <a:pt x="23" y="505"/>
                  <a:pt x="23" y="472"/>
                </a:cubicBezTo>
                <a:cubicBezTo>
                  <a:pt x="23" y="453"/>
                  <a:pt x="32" y="435"/>
                  <a:pt x="47" y="424"/>
                </a:cubicBezTo>
                <a:cubicBezTo>
                  <a:pt x="48" y="424"/>
                  <a:pt x="49" y="423"/>
                  <a:pt x="49" y="422"/>
                </a:cubicBezTo>
                <a:cubicBezTo>
                  <a:pt x="49" y="421"/>
                  <a:pt x="49" y="420"/>
                  <a:pt x="48" y="419"/>
                </a:cubicBezTo>
                <a:cubicBezTo>
                  <a:pt x="1" y="354"/>
                  <a:pt x="1" y="354"/>
                  <a:pt x="1" y="354"/>
                </a:cubicBezTo>
                <a:cubicBezTo>
                  <a:pt x="0" y="353"/>
                  <a:pt x="0" y="350"/>
                  <a:pt x="2" y="349"/>
                </a:cubicBezTo>
                <a:cubicBezTo>
                  <a:pt x="5" y="346"/>
                  <a:pt x="9" y="343"/>
                  <a:pt x="12" y="340"/>
                </a:cubicBezTo>
                <a:cubicBezTo>
                  <a:pt x="12" y="340"/>
                  <a:pt x="12" y="340"/>
                  <a:pt x="12" y="340"/>
                </a:cubicBezTo>
                <a:cubicBezTo>
                  <a:pt x="12" y="340"/>
                  <a:pt x="14" y="338"/>
                  <a:pt x="15" y="338"/>
                </a:cubicBezTo>
                <a:cubicBezTo>
                  <a:pt x="17" y="336"/>
                  <a:pt x="19" y="334"/>
                  <a:pt x="21" y="332"/>
                </a:cubicBezTo>
                <a:cubicBezTo>
                  <a:pt x="22" y="331"/>
                  <a:pt x="22" y="331"/>
                  <a:pt x="22" y="331"/>
                </a:cubicBezTo>
                <a:cubicBezTo>
                  <a:pt x="23" y="331"/>
                  <a:pt x="23" y="330"/>
                  <a:pt x="24" y="329"/>
                </a:cubicBezTo>
                <a:cubicBezTo>
                  <a:pt x="26" y="327"/>
                  <a:pt x="27" y="325"/>
                  <a:pt x="29" y="323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0" y="322"/>
                  <a:pt x="30" y="322"/>
                  <a:pt x="30" y="322"/>
                </a:cubicBezTo>
                <a:cubicBezTo>
                  <a:pt x="31" y="322"/>
                  <a:pt x="31" y="322"/>
                  <a:pt x="31" y="321"/>
                </a:cubicBezTo>
                <a:cubicBezTo>
                  <a:pt x="31" y="321"/>
                  <a:pt x="32" y="321"/>
                  <a:pt x="32" y="321"/>
                </a:cubicBezTo>
                <a:cubicBezTo>
                  <a:pt x="69" y="279"/>
                  <a:pt x="89" y="225"/>
                  <a:pt x="89" y="169"/>
                </a:cubicBezTo>
                <a:cubicBezTo>
                  <a:pt x="89" y="161"/>
                  <a:pt x="89" y="154"/>
                  <a:pt x="88" y="147"/>
                </a:cubicBezTo>
                <a:cubicBezTo>
                  <a:pt x="87" y="139"/>
                  <a:pt x="86" y="132"/>
                  <a:pt x="85" y="125"/>
                </a:cubicBezTo>
                <a:cubicBezTo>
                  <a:pt x="83" y="118"/>
                  <a:pt x="82" y="111"/>
                  <a:pt x="79" y="104"/>
                </a:cubicBezTo>
                <a:cubicBezTo>
                  <a:pt x="78" y="100"/>
                  <a:pt x="77" y="95"/>
                  <a:pt x="75" y="91"/>
                </a:cubicBezTo>
                <a:cubicBezTo>
                  <a:pt x="75" y="90"/>
                  <a:pt x="75" y="89"/>
                  <a:pt x="76" y="88"/>
                </a:cubicBezTo>
                <a:cubicBezTo>
                  <a:pt x="76" y="87"/>
                  <a:pt x="77" y="86"/>
                  <a:pt x="78" y="86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50" y="64"/>
                  <a:pt x="150" y="64"/>
                  <a:pt x="151" y="64"/>
                </a:cubicBezTo>
                <a:cubicBezTo>
                  <a:pt x="152" y="64"/>
                  <a:pt x="154" y="65"/>
                  <a:pt x="154" y="67"/>
                </a:cubicBezTo>
                <a:cubicBezTo>
                  <a:pt x="164" y="92"/>
                  <a:pt x="189" y="108"/>
                  <a:pt x="216" y="108"/>
                </a:cubicBezTo>
                <a:cubicBezTo>
                  <a:pt x="253" y="108"/>
                  <a:pt x="283" y="78"/>
                  <a:pt x="283" y="41"/>
                </a:cubicBezTo>
                <a:cubicBezTo>
                  <a:pt x="283" y="37"/>
                  <a:pt x="283" y="32"/>
                  <a:pt x="282" y="28"/>
                </a:cubicBezTo>
                <a:cubicBezTo>
                  <a:pt x="282" y="26"/>
                  <a:pt x="283" y="24"/>
                  <a:pt x="285" y="23"/>
                </a:cubicBezTo>
                <a:cubicBezTo>
                  <a:pt x="359" y="0"/>
                  <a:pt x="359" y="0"/>
                  <a:pt x="359" y="0"/>
                </a:cubicBezTo>
                <a:cubicBezTo>
                  <a:pt x="360" y="0"/>
                  <a:pt x="360" y="0"/>
                  <a:pt x="361" y="0"/>
                </a:cubicBezTo>
                <a:cubicBezTo>
                  <a:pt x="362" y="0"/>
                  <a:pt x="364" y="1"/>
                  <a:pt x="364" y="3"/>
                </a:cubicBezTo>
                <a:cubicBezTo>
                  <a:pt x="364" y="3"/>
                  <a:pt x="366" y="7"/>
                  <a:pt x="366" y="7"/>
                </a:cubicBezTo>
                <a:cubicBezTo>
                  <a:pt x="382" y="59"/>
                  <a:pt x="391" y="114"/>
                  <a:pt x="391" y="169"/>
                </a:cubicBezTo>
                <a:cubicBezTo>
                  <a:pt x="391" y="332"/>
                  <a:pt x="318" y="484"/>
                  <a:pt x="190" y="585"/>
                </a:cubicBezTo>
                <a:cubicBezTo>
                  <a:pt x="186" y="588"/>
                  <a:pt x="186" y="588"/>
                  <a:pt x="186" y="588"/>
                </a:cubicBezTo>
                <a:cubicBezTo>
                  <a:pt x="186" y="588"/>
                  <a:pt x="181" y="592"/>
                  <a:pt x="180" y="594"/>
                </a:cubicBezTo>
                <a:cubicBezTo>
                  <a:pt x="179" y="594"/>
                  <a:pt x="178" y="594"/>
                  <a:pt x="177" y="5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en-US" sz="1125">
              <a:solidFill>
                <a:schemeClr val="bg1"/>
              </a:solidFill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CC1C0DF-F7F0-45A2-9F42-EDBE53EC104B}"/>
              </a:ext>
            </a:extLst>
          </p:cNvPr>
          <p:cNvSpPr>
            <a:spLocks/>
          </p:cNvSpPr>
          <p:nvPr/>
        </p:nvSpPr>
        <p:spPr bwMode="auto">
          <a:xfrm>
            <a:off x="1679616" y="4112015"/>
            <a:ext cx="2236094" cy="1240502"/>
          </a:xfrm>
          <a:custGeom>
            <a:avLst/>
            <a:gdLst>
              <a:gd name="T0" fmla="*/ 309 w 618"/>
              <a:gd name="T1" fmla="*/ 343 h 343"/>
              <a:gd name="T2" fmla="*/ 2 w 618"/>
              <a:gd name="T3" fmla="*/ 245 h 343"/>
              <a:gd name="T4" fmla="*/ 0 w 618"/>
              <a:gd name="T5" fmla="*/ 243 h 343"/>
              <a:gd name="T6" fmla="*/ 1 w 618"/>
              <a:gd name="T7" fmla="*/ 240 h 343"/>
              <a:gd name="T8" fmla="*/ 54 w 618"/>
              <a:gd name="T9" fmla="*/ 167 h 343"/>
              <a:gd name="T10" fmla="*/ 53 w 618"/>
              <a:gd name="T11" fmla="*/ 162 h 343"/>
              <a:gd name="T12" fmla="*/ 29 w 618"/>
              <a:gd name="T13" fmla="*/ 114 h 343"/>
              <a:gd name="T14" fmla="*/ 88 w 618"/>
              <a:gd name="T15" fmla="*/ 55 h 343"/>
              <a:gd name="T16" fmla="*/ 122 w 618"/>
              <a:gd name="T17" fmla="*/ 66 h 343"/>
              <a:gd name="T18" fmla="*/ 124 w 618"/>
              <a:gd name="T19" fmla="*/ 67 h 343"/>
              <a:gd name="T20" fmla="*/ 128 w 618"/>
              <a:gd name="T21" fmla="*/ 65 h 343"/>
              <a:gd name="T22" fmla="*/ 173 w 618"/>
              <a:gd name="T23" fmla="*/ 1 h 343"/>
              <a:gd name="T24" fmla="*/ 177 w 618"/>
              <a:gd name="T25" fmla="*/ 0 h 343"/>
              <a:gd name="T26" fmla="*/ 179 w 618"/>
              <a:gd name="T27" fmla="*/ 1 h 343"/>
              <a:gd name="T28" fmla="*/ 225 w 618"/>
              <a:gd name="T29" fmla="*/ 25 h 343"/>
              <a:gd name="T30" fmla="*/ 234 w 618"/>
              <a:gd name="T31" fmla="*/ 28 h 343"/>
              <a:gd name="T32" fmla="*/ 252 w 618"/>
              <a:gd name="T33" fmla="*/ 34 h 343"/>
              <a:gd name="T34" fmla="*/ 270 w 618"/>
              <a:gd name="T35" fmla="*/ 38 h 343"/>
              <a:gd name="T36" fmla="*/ 299 w 618"/>
              <a:gd name="T37" fmla="*/ 41 h 343"/>
              <a:gd name="T38" fmla="*/ 309 w 618"/>
              <a:gd name="T39" fmla="*/ 41 h 343"/>
              <a:gd name="T40" fmla="*/ 319 w 618"/>
              <a:gd name="T41" fmla="*/ 41 h 343"/>
              <a:gd name="T42" fmla="*/ 323 w 618"/>
              <a:gd name="T43" fmla="*/ 40 h 343"/>
              <a:gd name="T44" fmla="*/ 330 w 618"/>
              <a:gd name="T45" fmla="*/ 40 h 343"/>
              <a:gd name="T46" fmla="*/ 332 w 618"/>
              <a:gd name="T47" fmla="*/ 40 h 343"/>
              <a:gd name="T48" fmla="*/ 334 w 618"/>
              <a:gd name="T49" fmla="*/ 40 h 343"/>
              <a:gd name="T50" fmla="*/ 340 w 618"/>
              <a:gd name="T51" fmla="*/ 39 h 343"/>
              <a:gd name="T52" fmla="*/ 344 w 618"/>
              <a:gd name="T53" fmla="*/ 38 h 343"/>
              <a:gd name="T54" fmla="*/ 350 w 618"/>
              <a:gd name="T55" fmla="*/ 37 h 343"/>
              <a:gd name="T56" fmla="*/ 354 w 618"/>
              <a:gd name="T57" fmla="*/ 37 h 343"/>
              <a:gd name="T58" fmla="*/ 360 w 618"/>
              <a:gd name="T59" fmla="*/ 35 h 343"/>
              <a:gd name="T60" fmla="*/ 364 w 618"/>
              <a:gd name="T61" fmla="*/ 34 h 343"/>
              <a:gd name="T62" fmla="*/ 369 w 618"/>
              <a:gd name="T63" fmla="*/ 33 h 343"/>
              <a:gd name="T64" fmla="*/ 373 w 618"/>
              <a:gd name="T65" fmla="*/ 32 h 343"/>
              <a:gd name="T66" fmla="*/ 382 w 618"/>
              <a:gd name="T67" fmla="*/ 29 h 343"/>
              <a:gd name="T68" fmla="*/ 387 w 618"/>
              <a:gd name="T69" fmla="*/ 27 h 343"/>
              <a:gd name="T70" fmla="*/ 391 w 618"/>
              <a:gd name="T71" fmla="*/ 26 h 343"/>
              <a:gd name="T72" fmla="*/ 395 w 618"/>
              <a:gd name="T73" fmla="*/ 24 h 343"/>
              <a:gd name="T74" fmla="*/ 396 w 618"/>
              <a:gd name="T75" fmla="*/ 24 h 343"/>
              <a:gd name="T76" fmla="*/ 400 w 618"/>
              <a:gd name="T77" fmla="*/ 22 h 343"/>
              <a:gd name="T78" fmla="*/ 405 w 618"/>
              <a:gd name="T79" fmla="*/ 20 h 343"/>
              <a:gd name="T80" fmla="*/ 409 w 618"/>
              <a:gd name="T81" fmla="*/ 18 h 343"/>
              <a:gd name="T82" fmla="*/ 414 w 618"/>
              <a:gd name="T83" fmla="*/ 16 h 343"/>
              <a:gd name="T84" fmla="*/ 418 w 618"/>
              <a:gd name="T85" fmla="*/ 14 h 343"/>
              <a:gd name="T86" fmla="*/ 422 w 618"/>
              <a:gd name="T87" fmla="*/ 11 h 343"/>
              <a:gd name="T88" fmla="*/ 427 w 618"/>
              <a:gd name="T89" fmla="*/ 8 h 343"/>
              <a:gd name="T90" fmla="*/ 431 w 618"/>
              <a:gd name="T91" fmla="*/ 6 h 343"/>
              <a:gd name="T92" fmla="*/ 433 w 618"/>
              <a:gd name="T93" fmla="*/ 4 h 343"/>
              <a:gd name="T94" fmla="*/ 439 w 618"/>
              <a:gd name="T95" fmla="*/ 0 h 343"/>
              <a:gd name="T96" fmla="*/ 442 w 618"/>
              <a:gd name="T97" fmla="*/ 0 h 343"/>
              <a:gd name="T98" fmla="*/ 445 w 618"/>
              <a:gd name="T99" fmla="*/ 1 h 343"/>
              <a:gd name="T100" fmla="*/ 487 w 618"/>
              <a:gd name="T101" fmla="*/ 59 h 343"/>
              <a:gd name="T102" fmla="*/ 487 w 618"/>
              <a:gd name="T103" fmla="*/ 65 h 343"/>
              <a:gd name="T104" fmla="*/ 465 w 618"/>
              <a:gd name="T105" fmla="*/ 114 h 343"/>
              <a:gd name="T106" fmla="*/ 532 w 618"/>
              <a:gd name="T107" fmla="*/ 181 h 343"/>
              <a:gd name="T108" fmla="*/ 565 w 618"/>
              <a:gd name="T109" fmla="*/ 173 h 343"/>
              <a:gd name="T110" fmla="*/ 567 w 618"/>
              <a:gd name="T111" fmla="*/ 172 h 343"/>
              <a:gd name="T112" fmla="*/ 570 w 618"/>
              <a:gd name="T113" fmla="*/ 174 h 343"/>
              <a:gd name="T114" fmla="*/ 617 w 618"/>
              <a:gd name="T115" fmla="*/ 239 h 343"/>
              <a:gd name="T116" fmla="*/ 618 w 618"/>
              <a:gd name="T117" fmla="*/ 242 h 343"/>
              <a:gd name="T118" fmla="*/ 617 w 618"/>
              <a:gd name="T119" fmla="*/ 245 h 343"/>
              <a:gd name="T120" fmla="*/ 309 w 618"/>
              <a:gd name="T121" fmla="*/ 343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18" h="343">
                <a:moveTo>
                  <a:pt x="309" y="343"/>
                </a:moveTo>
                <a:cubicBezTo>
                  <a:pt x="198" y="343"/>
                  <a:pt x="92" y="309"/>
                  <a:pt x="2" y="245"/>
                </a:cubicBezTo>
                <a:cubicBezTo>
                  <a:pt x="1" y="245"/>
                  <a:pt x="1" y="244"/>
                  <a:pt x="0" y="243"/>
                </a:cubicBezTo>
                <a:cubicBezTo>
                  <a:pt x="0" y="242"/>
                  <a:pt x="0" y="241"/>
                  <a:pt x="1" y="240"/>
                </a:cubicBezTo>
                <a:cubicBezTo>
                  <a:pt x="54" y="167"/>
                  <a:pt x="54" y="167"/>
                  <a:pt x="54" y="167"/>
                </a:cubicBezTo>
                <a:cubicBezTo>
                  <a:pt x="55" y="165"/>
                  <a:pt x="55" y="163"/>
                  <a:pt x="53" y="162"/>
                </a:cubicBezTo>
                <a:cubicBezTo>
                  <a:pt x="38" y="150"/>
                  <a:pt x="29" y="133"/>
                  <a:pt x="29" y="114"/>
                </a:cubicBezTo>
                <a:cubicBezTo>
                  <a:pt x="29" y="82"/>
                  <a:pt x="56" y="55"/>
                  <a:pt x="88" y="55"/>
                </a:cubicBezTo>
                <a:cubicBezTo>
                  <a:pt x="100" y="55"/>
                  <a:pt x="112" y="59"/>
                  <a:pt x="122" y="66"/>
                </a:cubicBezTo>
                <a:cubicBezTo>
                  <a:pt x="123" y="66"/>
                  <a:pt x="123" y="67"/>
                  <a:pt x="124" y="67"/>
                </a:cubicBezTo>
                <a:cubicBezTo>
                  <a:pt x="126" y="67"/>
                  <a:pt x="127" y="66"/>
                  <a:pt x="128" y="65"/>
                </a:cubicBezTo>
                <a:cubicBezTo>
                  <a:pt x="173" y="1"/>
                  <a:pt x="173" y="1"/>
                  <a:pt x="173" y="1"/>
                </a:cubicBezTo>
                <a:cubicBezTo>
                  <a:pt x="174" y="0"/>
                  <a:pt x="175" y="0"/>
                  <a:pt x="177" y="0"/>
                </a:cubicBezTo>
                <a:cubicBezTo>
                  <a:pt x="177" y="0"/>
                  <a:pt x="178" y="0"/>
                  <a:pt x="179" y="1"/>
                </a:cubicBezTo>
                <a:cubicBezTo>
                  <a:pt x="193" y="10"/>
                  <a:pt x="209" y="19"/>
                  <a:pt x="225" y="25"/>
                </a:cubicBezTo>
                <a:cubicBezTo>
                  <a:pt x="228" y="26"/>
                  <a:pt x="231" y="27"/>
                  <a:pt x="234" y="28"/>
                </a:cubicBezTo>
                <a:cubicBezTo>
                  <a:pt x="240" y="30"/>
                  <a:pt x="246" y="32"/>
                  <a:pt x="252" y="34"/>
                </a:cubicBezTo>
                <a:cubicBezTo>
                  <a:pt x="258" y="35"/>
                  <a:pt x="264" y="37"/>
                  <a:pt x="270" y="38"/>
                </a:cubicBezTo>
                <a:cubicBezTo>
                  <a:pt x="280" y="39"/>
                  <a:pt x="290" y="40"/>
                  <a:pt x="299" y="41"/>
                </a:cubicBezTo>
                <a:cubicBezTo>
                  <a:pt x="302" y="41"/>
                  <a:pt x="306" y="41"/>
                  <a:pt x="309" y="41"/>
                </a:cubicBezTo>
                <a:cubicBezTo>
                  <a:pt x="312" y="41"/>
                  <a:pt x="316" y="41"/>
                  <a:pt x="319" y="41"/>
                </a:cubicBezTo>
                <a:cubicBezTo>
                  <a:pt x="320" y="41"/>
                  <a:pt x="323" y="40"/>
                  <a:pt x="323" y="40"/>
                </a:cubicBezTo>
                <a:cubicBezTo>
                  <a:pt x="325" y="40"/>
                  <a:pt x="327" y="40"/>
                  <a:pt x="330" y="40"/>
                </a:cubicBezTo>
                <a:cubicBezTo>
                  <a:pt x="330" y="40"/>
                  <a:pt x="331" y="40"/>
                  <a:pt x="332" y="40"/>
                </a:cubicBezTo>
                <a:cubicBezTo>
                  <a:pt x="334" y="40"/>
                  <a:pt x="334" y="40"/>
                  <a:pt x="334" y="40"/>
                </a:cubicBezTo>
                <a:cubicBezTo>
                  <a:pt x="336" y="39"/>
                  <a:pt x="338" y="39"/>
                  <a:pt x="340" y="39"/>
                </a:cubicBezTo>
                <a:cubicBezTo>
                  <a:pt x="341" y="39"/>
                  <a:pt x="342" y="38"/>
                  <a:pt x="344" y="38"/>
                </a:cubicBezTo>
                <a:cubicBezTo>
                  <a:pt x="346" y="38"/>
                  <a:pt x="348" y="38"/>
                  <a:pt x="350" y="37"/>
                </a:cubicBezTo>
                <a:cubicBezTo>
                  <a:pt x="351" y="37"/>
                  <a:pt x="352" y="37"/>
                  <a:pt x="354" y="37"/>
                </a:cubicBezTo>
                <a:cubicBezTo>
                  <a:pt x="356" y="36"/>
                  <a:pt x="358" y="36"/>
                  <a:pt x="360" y="35"/>
                </a:cubicBezTo>
                <a:cubicBezTo>
                  <a:pt x="360" y="35"/>
                  <a:pt x="363" y="35"/>
                  <a:pt x="364" y="34"/>
                </a:cubicBezTo>
                <a:cubicBezTo>
                  <a:pt x="366" y="34"/>
                  <a:pt x="367" y="33"/>
                  <a:pt x="369" y="33"/>
                </a:cubicBezTo>
                <a:cubicBezTo>
                  <a:pt x="369" y="33"/>
                  <a:pt x="373" y="32"/>
                  <a:pt x="373" y="32"/>
                </a:cubicBezTo>
                <a:cubicBezTo>
                  <a:pt x="376" y="31"/>
                  <a:pt x="379" y="30"/>
                  <a:pt x="382" y="29"/>
                </a:cubicBezTo>
                <a:cubicBezTo>
                  <a:pt x="383" y="29"/>
                  <a:pt x="387" y="27"/>
                  <a:pt x="387" y="27"/>
                </a:cubicBezTo>
                <a:cubicBezTo>
                  <a:pt x="389" y="27"/>
                  <a:pt x="390" y="26"/>
                  <a:pt x="391" y="26"/>
                </a:cubicBezTo>
                <a:cubicBezTo>
                  <a:pt x="393" y="25"/>
                  <a:pt x="394" y="25"/>
                  <a:pt x="395" y="24"/>
                </a:cubicBezTo>
                <a:cubicBezTo>
                  <a:pt x="396" y="24"/>
                  <a:pt x="396" y="24"/>
                  <a:pt x="396" y="24"/>
                </a:cubicBezTo>
                <a:cubicBezTo>
                  <a:pt x="398" y="23"/>
                  <a:pt x="399" y="23"/>
                  <a:pt x="400" y="22"/>
                </a:cubicBezTo>
                <a:cubicBezTo>
                  <a:pt x="402" y="21"/>
                  <a:pt x="404" y="21"/>
                  <a:pt x="405" y="20"/>
                </a:cubicBezTo>
                <a:cubicBezTo>
                  <a:pt x="406" y="19"/>
                  <a:pt x="408" y="19"/>
                  <a:pt x="409" y="18"/>
                </a:cubicBezTo>
                <a:cubicBezTo>
                  <a:pt x="411" y="17"/>
                  <a:pt x="412" y="16"/>
                  <a:pt x="414" y="16"/>
                </a:cubicBezTo>
                <a:cubicBezTo>
                  <a:pt x="415" y="15"/>
                  <a:pt x="416" y="14"/>
                  <a:pt x="418" y="14"/>
                </a:cubicBezTo>
                <a:cubicBezTo>
                  <a:pt x="419" y="13"/>
                  <a:pt x="421" y="12"/>
                  <a:pt x="422" y="11"/>
                </a:cubicBezTo>
                <a:cubicBezTo>
                  <a:pt x="423" y="10"/>
                  <a:pt x="427" y="8"/>
                  <a:pt x="427" y="8"/>
                </a:cubicBezTo>
                <a:cubicBezTo>
                  <a:pt x="428" y="8"/>
                  <a:pt x="429" y="7"/>
                  <a:pt x="431" y="6"/>
                </a:cubicBezTo>
                <a:cubicBezTo>
                  <a:pt x="433" y="4"/>
                  <a:pt x="433" y="4"/>
                  <a:pt x="433" y="4"/>
                </a:cubicBezTo>
                <a:cubicBezTo>
                  <a:pt x="436" y="3"/>
                  <a:pt x="438" y="2"/>
                  <a:pt x="439" y="0"/>
                </a:cubicBezTo>
                <a:cubicBezTo>
                  <a:pt x="440" y="0"/>
                  <a:pt x="441" y="0"/>
                  <a:pt x="442" y="0"/>
                </a:cubicBezTo>
                <a:cubicBezTo>
                  <a:pt x="443" y="0"/>
                  <a:pt x="444" y="0"/>
                  <a:pt x="445" y="1"/>
                </a:cubicBezTo>
                <a:cubicBezTo>
                  <a:pt x="487" y="59"/>
                  <a:pt x="487" y="59"/>
                  <a:pt x="487" y="59"/>
                </a:cubicBezTo>
                <a:cubicBezTo>
                  <a:pt x="488" y="61"/>
                  <a:pt x="488" y="63"/>
                  <a:pt x="487" y="65"/>
                </a:cubicBezTo>
                <a:cubicBezTo>
                  <a:pt x="473" y="77"/>
                  <a:pt x="465" y="95"/>
                  <a:pt x="465" y="114"/>
                </a:cubicBezTo>
                <a:cubicBezTo>
                  <a:pt x="465" y="151"/>
                  <a:pt x="495" y="181"/>
                  <a:pt x="532" y="181"/>
                </a:cubicBezTo>
                <a:cubicBezTo>
                  <a:pt x="543" y="181"/>
                  <a:pt x="555" y="178"/>
                  <a:pt x="565" y="173"/>
                </a:cubicBezTo>
                <a:cubicBezTo>
                  <a:pt x="565" y="172"/>
                  <a:pt x="566" y="172"/>
                  <a:pt x="567" y="172"/>
                </a:cubicBezTo>
                <a:cubicBezTo>
                  <a:pt x="568" y="172"/>
                  <a:pt x="569" y="173"/>
                  <a:pt x="570" y="174"/>
                </a:cubicBezTo>
                <a:cubicBezTo>
                  <a:pt x="617" y="239"/>
                  <a:pt x="617" y="239"/>
                  <a:pt x="617" y="239"/>
                </a:cubicBezTo>
                <a:cubicBezTo>
                  <a:pt x="618" y="240"/>
                  <a:pt x="618" y="241"/>
                  <a:pt x="618" y="242"/>
                </a:cubicBezTo>
                <a:cubicBezTo>
                  <a:pt x="618" y="243"/>
                  <a:pt x="617" y="244"/>
                  <a:pt x="617" y="245"/>
                </a:cubicBezTo>
                <a:cubicBezTo>
                  <a:pt x="526" y="309"/>
                  <a:pt x="420" y="343"/>
                  <a:pt x="309" y="34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en-US" sz="1125">
              <a:solidFill>
                <a:schemeClr val="bg1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B9B8CE71-EC26-475A-9369-E1724FD3EAD7}"/>
              </a:ext>
            </a:extLst>
          </p:cNvPr>
          <p:cNvSpPr>
            <a:spLocks/>
          </p:cNvSpPr>
          <p:nvPr/>
        </p:nvSpPr>
        <p:spPr bwMode="auto">
          <a:xfrm>
            <a:off x="876000" y="2745986"/>
            <a:ext cx="1411557" cy="2220104"/>
          </a:xfrm>
          <a:custGeom>
            <a:avLst/>
            <a:gdLst>
              <a:gd name="T0" fmla="*/ 214 w 390"/>
              <a:gd name="T1" fmla="*/ 614 h 614"/>
              <a:gd name="T2" fmla="*/ 211 w 390"/>
              <a:gd name="T3" fmla="*/ 614 h 614"/>
              <a:gd name="T4" fmla="*/ 0 w 390"/>
              <a:gd name="T5" fmla="*/ 189 h 614"/>
              <a:gd name="T6" fmla="*/ 25 w 390"/>
              <a:gd name="T7" fmla="*/ 23 h 614"/>
              <a:gd name="T8" fmla="*/ 26 w 390"/>
              <a:gd name="T9" fmla="*/ 22 h 614"/>
              <a:gd name="T10" fmla="*/ 30 w 390"/>
              <a:gd name="T11" fmla="*/ 20 h 614"/>
              <a:gd name="T12" fmla="*/ 31 w 390"/>
              <a:gd name="T13" fmla="*/ 20 h 614"/>
              <a:gd name="T14" fmla="*/ 114 w 390"/>
              <a:gd name="T15" fmla="*/ 45 h 614"/>
              <a:gd name="T16" fmla="*/ 115 w 390"/>
              <a:gd name="T17" fmla="*/ 46 h 614"/>
              <a:gd name="T18" fmla="*/ 117 w 390"/>
              <a:gd name="T19" fmla="*/ 45 h 614"/>
              <a:gd name="T20" fmla="*/ 119 w 390"/>
              <a:gd name="T21" fmla="*/ 43 h 614"/>
              <a:gd name="T22" fmla="*/ 176 w 390"/>
              <a:gd name="T23" fmla="*/ 0 h 614"/>
              <a:gd name="T24" fmla="*/ 235 w 390"/>
              <a:gd name="T25" fmla="*/ 59 h 614"/>
              <a:gd name="T26" fmla="*/ 232 w 390"/>
              <a:gd name="T27" fmla="*/ 77 h 614"/>
              <a:gd name="T28" fmla="*/ 232 w 390"/>
              <a:gd name="T29" fmla="*/ 80 h 614"/>
              <a:gd name="T30" fmla="*/ 234 w 390"/>
              <a:gd name="T31" fmla="*/ 82 h 614"/>
              <a:gd name="T32" fmla="*/ 312 w 390"/>
              <a:gd name="T33" fmla="*/ 106 h 614"/>
              <a:gd name="T34" fmla="*/ 314 w 390"/>
              <a:gd name="T35" fmla="*/ 108 h 614"/>
              <a:gd name="T36" fmla="*/ 315 w 390"/>
              <a:gd name="T37" fmla="*/ 111 h 614"/>
              <a:gd name="T38" fmla="*/ 314 w 390"/>
              <a:gd name="T39" fmla="*/ 114 h 614"/>
              <a:gd name="T40" fmla="*/ 302 w 390"/>
              <a:gd name="T41" fmla="*/ 189 h 614"/>
              <a:gd name="T42" fmla="*/ 388 w 390"/>
              <a:gd name="T43" fmla="*/ 369 h 614"/>
              <a:gd name="T44" fmla="*/ 389 w 390"/>
              <a:gd name="T45" fmla="*/ 375 h 614"/>
              <a:gd name="T46" fmla="*/ 347 w 390"/>
              <a:gd name="T47" fmla="*/ 432 h 614"/>
              <a:gd name="T48" fmla="*/ 344 w 390"/>
              <a:gd name="T49" fmla="*/ 434 h 614"/>
              <a:gd name="T50" fmla="*/ 342 w 390"/>
              <a:gd name="T51" fmla="*/ 433 h 614"/>
              <a:gd name="T52" fmla="*/ 310 w 390"/>
              <a:gd name="T53" fmla="*/ 425 h 614"/>
              <a:gd name="T54" fmla="*/ 243 w 390"/>
              <a:gd name="T55" fmla="*/ 492 h 614"/>
              <a:gd name="T56" fmla="*/ 264 w 390"/>
              <a:gd name="T57" fmla="*/ 541 h 614"/>
              <a:gd name="T58" fmla="*/ 265 w 390"/>
              <a:gd name="T59" fmla="*/ 546 h 614"/>
              <a:gd name="T60" fmla="*/ 217 w 390"/>
              <a:gd name="T61" fmla="*/ 613 h 614"/>
              <a:gd name="T62" fmla="*/ 214 w 390"/>
              <a:gd name="T63" fmla="*/ 614 h 614"/>
              <a:gd name="T64" fmla="*/ 214 w 390"/>
              <a:gd name="T65" fmla="*/ 614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90" h="614">
                <a:moveTo>
                  <a:pt x="214" y="614"/>
                </a:moveTo>
                <a:cubicBezTo>
                  <a:pt x="213" y="614"/>
                  <a:pt x="212" y="614"/>
                  <a:pt x="211" y="614"/>
                </a:cubicBezTo>
                <a:cubicBezTo>
                  <a:pt x="79" y="513"/>
                  <a:pt x="0" y="355"/>
                  <a:pt x="0" y="189"/>
                </a:cubicBezTo>
                <a:cubicBezTo>
                  <a:pt x="0" y="131"/>
                  <a:pt x="8" y="76"/>
                  <a:pt x="25" y="23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1"/>
                  <a:pt x="28" y="20"/>
                  <a:pt x="30" y="20"/>
                </a:cubicBezTo>
                <a:cubicBezTo>
                  <a:pt x="30" y="20"/>
                  <a:pt x="30" y="20"/>
                  <a:pt x="31" y="20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14" y="45"/>
                  <a:pt x="115" y="46"/>
                  <a:pt x="115" y="46"/>
                </a:cubicBezTo>
                <a:cubicBezTo>
                  <a:pt x="116" y="46"/>
                  <a:pt x="116" y="45"/>
                  <a:pt x="117" y="45"/>
                </a:cubicBezTo>
                <a:cubicBezTo>
                  <a:pt x="118" y="45"/>
                  <a:pt x="119" y="44"/>
                  <a:pt x="119" y="43"/>
                </a:cubicBezTo>
                <a:cubicBezTo>
                  <a:pt x="126" y="17"/>
                  <a:pt x="149" y="0"/>
                  <a:pt x="176" y="0"/>
                </a:cubicBezTo>
                <a:cubicBezTo>
                  <a:pt x="208" y="0"/>
                  <a:pt x="235" y="26"/>
                  <a:pt x="235" y="59"/>
                </a:cubicBezTo>
                <a:cubicBezTo>
                  <a:pt x="235" y="65"/>
                  <a:pt x="234" y="71"/>
                  <a:pt x="232" y="77"/>
                </a:cubicBezTo>
                <a:cubicBezTo>
                  <a:pt x="231" y="78"/>
                  <a:pt x="232" y="79"/>
                  <a:pt x="232" y="80"/>
                </a:cubicBezTo>
                <a:cubicBezTo>
                  <a:pt x="233" y="81"/>
                  <a:pt x="233" y="82"/>
                  <a:pt x="234" y="82"/>
                </a:cubicBezTo>
                <a:cubicBezTo>
                  <a:pt x="312" y="106"/>
                  <a:pt x="312" y="106"/>
                  <a:pt x="312" y="106"/>
                </a:cubicBezTo>
                <a:cubicBezTo>
                  <a:pt x="313" y="106"/>
                  <a:pt x="314" y="107"/>
                  <a:pt x="314" y="108"/>
                </a:cubicBezTo>
                <a:cubicBezTo>
                  <a:pt x="315" y="109"/>
                  <a:pt x="315" y="110"/>
                  <a:pt x="315" y="111"/>
                </a:cubicBezTo>
                <a:cubicBezTo>
                  <a:pt x="314" y="114"/>
                  <a:pt x="314" y="114"/>
                  <a:pt x="314" y="114"/>
                </a:cubicBezTo>
                <a:cubicBezTo>
                  <a:pt x="306" y="137"/>
                  <a:pt x="302" y="162"/>
                  <a:pt x="302" y="189"/>
                </a:cubicBezTo>
                <a:cubicBezTo>
                  <a:pt x="302" y="260"/>
                  <a:pt x="333" y="325"/>
                  <a:pt x="388" y="369"/>
                </a:cubicBezTo>
                <a:cubicBezTo>
                  <a:pt x="390" y="371"/>
                  <a:pt x="390" y="373"/>
                  <a:pt x="389" y="375"/>
                </a:cubicBezTo>
                <a:cubicBezTo>
                  <a:pt x="347" y="432"/>
                  <a:pt x="347" y="432"/>
                  <a:pt x="347" y="432"/>
                </a:cubicBezTo>
                <a:cubicBezTo>
                  <a:pt x="347" y="433"/>
                  <a:pt x="345" y="434"/>
                  <a:pt x="344" y="434"/>
                </a:cubicBezTo>
                <a:cubicBezTo>
                  <a:pt x="344" y="434"/>
                  <a:pt x="343" y="434"/>
                  <a:pt x="342" y="433"/>
                </a:cubicBezTo>
                <a:cubicBezTo>
                  <a:pt x="333" y="428"/>
                  <a:pt x="321" y="425"/>
                  <a:pt x="310" y="425"/>
                </a:cubicBezTo>
                <a:cubicBezTo>
                  <a:pt x="273" y="425"/>
                  <a:pt x="243" y="455"/>
                  <a:pt x="243" y="492"/>
                </a:cubicBezTo>
                <a:cubicBezTo>
                  <a:pt x="243" y="511"/>
                  <a:pt x="251" y="528"/>
                  <a:pt x="264" y="541"/>
                </a:cubicBezTo>
                <a:cubicBezTo>
                  <a:pt x="266" y="542"/>
                  <a:pt x="266" y="545"/>
                  <a:pt x="265" y="546"/>
                </a:cubicBezTo>
                <a:cubicBezTo>
                  <a:pt x="217" y="613"/>
                  <a:pt x="217" y="613"/>
                  <a:pt x="217" y="613"/>
                </a:cubicBezTo>
                <a:cubicBezTo>
                  <a:pt x="216" y="614"/>
                  <a:pt x="215" y="614"/>
                  <a:pt x="214" y="614"/>
                </a:cubicBezTo>
                <a:cubicBezTo>
                  <a:pt x="214" y="614"/>
                  <a:pt x="214" y="614"/>
                  <a:pt x="214" y="61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51435" tIns="25718" rIns="51435" bIns="25718" numCol="1" anchor="t" anchorCtr="0" compatLnSpc="1">
            <a:prstTxWarp prst="textNoShape">
              <a:avLst/>
            </a:prstTxWarp>
          </a:bodyPr>
          <a:lstStyle/>
          <a:p>
            <a:endParaRPr lang="en-US" sz="1125">
              <a:solidFill>
                <a:schemeClr val="bg1"/>
              </a:solidFill>
            </a:endParaRPr>
          </a:p>
        </p:txBody>
      </p:sp>
      <p:sp>
        <p:nvSpPr>
          <p:cNvPr id="12" name="Freeform 170">
            <a:extLst>
              <a:ext uri="{FF2B5EF4-FFF2-40B4-BE49-F238E27FC236}">
                <a16:creationId xmlns:a16="http://schemas.microsoft.com/office/drawing/2014/main" id="{0A5DF5F3-04BE-4630-9D39-B4FC01605489}"/>
              </a:ext>
            </a:extLst>
          </p:cNvPr>
          <p:cNvSpPr/>
          <p:nvPr/>
        </p:nvSpPr>
        <p:spPr>
          <a:xfrm>
            <a:off x="4243988" y="2003201"/>
            <a:ext cx="4802064" cy="539494"/>
          </a:xfrm>
          <a:custGeom>
            <a:avLst/>
            <a:gdLst>
              <a:gd name="connsiteX0" fmla="*/ 0 w 3540604"/>
              <a:gd name="connsiteY0" fmla="*/ 0 h 432488"/>
              <a:gd name="connsiteX1" fmla="*/ 3540604 w 3540604"/>
              <a:gd name="connsiteY1" fmla="*/ 0 h 432488"/>
              <a:gd name="connsiteX2" fmla="*/ 3540604 w 3540604"/>
              <a:gd name="connsiteY2" fmla="*/ 275430 h 432488"/>
              <a:gd name="connsiteX3" fmla="*/ 3383546 w 3540604"/>
              <a:gd name="connsiteY3" fmla="*/ 432488 h 432488"/>
              <a:gd name="connsiteX4" fmla="*/ 313357 w 3540604"/>
              <a:gd name="connsiteY4" fmla="*/ 432488 h 432488"/>
              <a:gd name="connsiteX5" fmla="*/ 288192 w 3540604"/>
              <a:gd name="connsiteY5" fmla="*/ 380250 h 432488"/>
              <a:gd name="connsiteX6" fmla="*/ 12640 w 3540604"/>
              <a:gd name="connsiteY6" fmla="*/ 11488 h 432488"/>
              <a:gd name="connsiteX7" fmla="*/ 0 w 3540604"/>
              <a:gd name="connsiteY7" fmla="*/ 0 h 43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604" h="432488">
                <a:moveTo>
                  <a:pt x="0" y="0"/>
                </a:moveTo>
                <a:lnTo>
                  <a:pt x="3540604" y="0"/>
                </a:lnTo>
                <a:lnTo>
                  <a:pt x="3540604" y="275430"/>
                </a:lnTo>
                <a:lnTo>
                  <a:pt x="3383546" y="432488"/>
                </a:lnTo>
                <a:lnTo>
                  <a:pt x="313357" y="432488"/>
                </a:lnTo>
                <a:lnTo>
                  <a:pt x="288192" y="380250"/>
                </a:lnTo>
                <a:cubicBezTo>
                  <a:pt x="214290" y="244207"/>
                  <a:pt x="121233" y="120080"/>
                  <a:pt x="12640" y="114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68580" rtlCol="0" anchor="ctr"/>
          <a:lstStyle/>
          <a:p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3" name="Freeform 169">
            <a:extLst>
              <a:ext uri="{FF2B5EF4-FFF2-40B4-BE49-F238E27FC236}">
                <a16:creationId xmlns:a16="http://schemas.microsoft.com/office/drawing/2014/main" id="{6509A2DC-D5B8-407D-95E2-8A883F9D0AF0}"/>
              </a:ext>
            </a:extLst>
          </p:cNvPr>
          <p:cNvSpPr/>
          <p:nvPr/>
        </p:nvSpPr>
        <p:spPr>
          <a:xfrm>
            <a:off x="4689173" y="2581227"/>
            <a:ext cx="4929491" cy="539494"/>
          </a:xfrm>
          <a:custGeom>
            <a:avLst/>
            <a:gdLst>
              <a:gd name="connsiteX0" fmla="*/ 0 w 3634557"/>
              <a:gd name="connsiteY0" fmla="*/ 0 h 432488"/>
              <a:gd name="connsiteX1" fmla="*/ 3634557 w 3634557"/>
              <a:gd name="connsiteY1" fmla="*/ 0 h 432488"/>
              <a:gd name="connsiteX2" fmla="*/ 3634557 w 3634557"/>
              <a:gd name="connsiteY2" fmla="*/ 275430 h 432488"/>
              <a:gd name="connsiteX3" fmla="*/ 3477499 w 3634557"/>
              <a:gd name="connsiteY3" fmla="*/ 432488 h 432488"/>
              <a:gd name="connsiteX4" fmla="*/ 132083 w 3634557"/>
              <a:gd name="connsiteY4" fmla="*/ 432488 h 432488"/>
              <a:gd name="connsiteX5" fmla="*/ 120581 w 3634557"/>
              <a:gd name="connsiteY5" fmla="*/ 357126 h 432488"/>
              <a:gd name="connsiteX6" fmla="*/ 27339 w 3634557"/>
              <a:gd name="connsiteY6" fmla="*/ 56752 h 432488"/>
              <a:gd name="connsiteX7" fmla="*/ 0 w 3634557"/>
              <a:gd name="connsiteY7" fmla="*/ 0 h 43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4557" h="432488">
                <a:moveTo>
                  <a:pt x="0" y="0"/>
                </a:moveTo>
                <a:lnTo>
                  <a:pt x="3634557" y="0"/>
                </a:lnTo>
                <a:lnTo>
                  <a:pt x="3634557" y="275430"/>
                </a:lnTo>
                <a:lnTo>
                  <a:pt x="3477499" y="432488"/>
                </a:lnTo>
                <a:lnTo>
                  <a:pt x="132083" y="432488"/>
                </a:lnTo>
                <a:lnTo>
                  <a:pt x="120581" y="357126"/>
                </a:lnTo>
                <a:cubicBezTo>
                  <a:pt x="99265" y="252957"/>
                  <a:pt x="67827" y="152475"/>
                  <a:pt x="27339" y="5675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tlCol="0" anchor="ctr"/>
          <a:lstStyle/>
          <a:p>
            <a:endParaRPr lang="en-US" sz="750" dirty="0">
              <a:solidFill>
                <a:schemeClr val="bg1"/>
              </a:solidFill>
            </a:endParaRPr>
          </a:p>
        </p:txBody>
      </p:sp>
      <p:sp>
        <p:nvSpPr>
          <p:cNvPr id="14" name="Freeform 168">
            <a:extLst>
              <a:ext uri="{FF2B5EF4-FFF2-40B4-BE49-F238E27FC236}">
                <a16:creationId xmlns:a16="http://schemas.microsoft.com/office/drawing/2014/main" id="{8A501258-81E8-4FCA-A996-EC104B72DF72}"/>
              </a:ext>
            </a:extLst>
          </p:cNvPr>
          <p:cNvSpPr/>
          <p:nvPr/>
        </p:nvSpPr>
        <p:spPr>
          <a:xfrm>
            <a:off x="4874708" y="3159255"/>
            <a:ext cx="5316567" cy="539494"/>
          </a:xfrm>
          <a:custGeom>
            <a:avLst/>
            <a:gdLst>
              <a:gd name="connsiteX0" fmla="*/ 0 w 3919951"/>
              <a:gd name="connsiteY0" fmla="*/ 0 h 432488"/>
              <a:gd name="connsiteX1" fmla="*/ 3919951 w 3919951"/>
              <a:gd name="connsiteY1" fmla="*/ 0 h 432488"/>
              <a:gd name="connsiteX2" fmla="*/ 3919951 w 3919951"/>
              <a:gd name="connsiteY2" fmla="*/ 275430 h 432488"/>
              <a:gd name="connsiteX3" fmla="*/ 3762893 w 3919951"/>
              <a:gd name="connsiteY3" fmla="*/ 432488 h 432488"/>
              <a:gd name="connsiteX4" fmla="*/ 0 w 3919951"/>
              <a:gd name="connsiteY4" fmla="*/ 432488 h 432488"/>
              <a:gd name="connsiteX5" fmla="*/ 8032 w 3919951"/>
              <a:gd name="connsiteY5" fmla="*/ 379855 h 432488"/>
              <a:gd name="connsiteX6" fmla="*/ 16294 w 3919951"/>
              <a:gd name="connsiteY6" fmla="*/ 216244 h 432488"/>
              <a:gd name="connsiteX7" fmla="*/ 8032 w 3919951"/>
              <a:gd name="connsiteY7" fmla="*/ 52633 h 432488"/>
              <a:gd name="connsiteX8" fmla="*/ 0 w 3919951"/>
              <a:gd name="connsiteY8" fmla="*/ 0 h 43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9951" h="432488">
                <a:moveTo>
                  <a:pt x="0" y="0"/>
                </a:moveTo>
                <a:lnTo>
                  <a:pt x="3919951" y="0"/>
                </a:lnTo>
                <a:lnTo>
                  <a:pt x="3919951" y="275430"/>
                </a:lnTo>
                <a:lnTo>
                  <a:pt x="3762893" y="432488"/>
                </a:lnTo>
                <a:lnTo>
                  <a:pt x="0" y="432488"/>
                </a:lnTo>
                <a:lnTo>
                  <a:pt x="8032" y="379855"/>
                </a:lnTo>
                <a:cubicBezTo>
                  <a:pt x="13496" y="326061"/>
                  <a:pt x="16294" y="271480"/>
                  <a:pt x="16294" y="216244"/>
                </a:cubicBezTo>
                <a:cubicBezTo>
                  <a:pt x="16294" y="161009"/>
                  <a:pt x="13496" y="106427"/>
                  <a:pt x="8032" y="5263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tlCol="0" anchor="ctr"/>
          <a:lstStyle/>
          <a:p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15" name="Freeform 167">
            <a:extLst>
              <a:ext uri="{FF2B5EF4-FFF2-40B4-BE49-F238E27FC236}">
                <a16:creationId xmlns:a16="http://schemas.microsoft.com/office/drawing/2014/main" id="{7D21C5C2-6861-41C4-9BEC-176FBF6C0890}"/>
              </a:ext>
            </a:extLst>
          </p:cNvPr>
          <p:cNvSpPr/>
          <p:nvPr/>
        </p:nvSpPr>
        <p:spPr>
          <a:xfrm>
            <a:off x="4689172" y="3737280"/>
            <a:ext cx="6097793" cy="539494"/>
          </a:xfrm>
          <a:custGeom>
            <a:avLst/>
            <a:gdLst>
              <a:gd name="connsiteX0" fmla="*/ 132082 w 4495956"/>
              <a:gd name="connsiteY0" fmla="*/ 0 h 432488"/>
              <a:gd name="connsiteX1" fmla="*/ 4495956 w 4495956"/>
              <a:gd name="connsiteY1" fmla="*/ 0 h 432488"/>
              <a:gd name="connsiteX2" fmla="*/ 4495956 w 4495956"/>
              <a:gd name="connsiteY2" fmla="*/ 275430 h 432488"/>
              <a:gd name="connsiteX3" fmla="*/ 4338898 w 4495956"/>
              <a:gd name="connsiteY3" fmla="*/ 432488 h 432488"/>
              <a:gd name="connsiteX4" fmla="*/ 0 w 4495956"/>
              <a:gd name="connsiteY4" fmla="*/ 432488 h 432488"/>
              <a:gd name="connsiteX5" fmla="*/ 27338 w 4495956"/>
              <a:gd name="connsiteY5" fmla="*/ 375737 h 432488"/>
              <a:gd name="connsiteX6" fmla="*/ 120580 w 4495956"/>
              <a:gd name="connsiteY6" fmla="*/ 75363 h 432488"/>
              <a:gd name="connsiteX7" fmla="*/ 132082 w 4495956"/>
              <a:gd name="connsiteY7" fmla="*/ 0 h 43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5956" h="432488">
                <a:moveTo>
                  <a:pt x="132082" y="0"/>
                </a:moveTo>
                <a:lnTo>
                  <a:pt x="4495956" y="0"/>
                </a:lnTo>
                <a:lnTo>
                  <a:pt x="4495956" y="275430"/>
                </a:lnTo>
                <a:lnTo>
                  <a:pt x="4338898" y="432488"/>
                </a:lnTo>
                <a:lnTo>
                  <a:pt x="0" y="432488"/>
                </a:lnTo>
                <a:lnTo>
                  <a:pt x="27338" y="375737"/>
                </a:lnTo>
                <a:cubicBezTo>
                  <a:pt x="67826" y="280015"/>
                  <a:pt x="99264" y="179532"/>
                  <a:pt x="120580" y="75363"/>
                </a:cubicBezTo>
                <a:lnTo>
                  <a:pt x="13208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5740" rtlCol="0" anchor="ctr"/>
          <a:lstStyle/>
          <a:p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16" name="Freeform 166">
            <a:extLst>
              <a:ext uri="{FF2B5EF4-FFF2-40B4-BE49-F238E27FC236}">
                <a16:creationId xmlns:a16="http://schemas.microsoft.com/office/drawing/2014/main" id="{286C79BD-6B8A-4DAE-86F3-4B280823FD7F}"/>
              </a:ext>
            </a:extLst>
          </p:cNvPr>
          <p:cNvSpPr/>
          <p:nvPr/>
        </p:nvSpPr>
        <p:spPr>
          <a:xfrm>
            <a:off x="4243990" y="4315308"/>
            <a:ext cx="7072010" cy="539494"/>
          </a:xfrm>
          <a:custGeom>
            <a:avLst/>
            <a:gdLst>
              <a:gd name="connsiteX0" fmla="*/ 313357 w 5214255"/>
              <a:gd name="connsiteY0" fmla="*/ 0 h 432488"/>
              <a:gd name="connsiteX1" fmla="*/ 5214255 w 5214255"/>
              <a:gd name="connsiteY1" fmla="*/ 0 h 432488"/>
              <a:gd name="connsiteX2" fmla="*/ 5214255 w 5214255"/>
              <a:gd name="connsiteY2" fmla="*/ 275430 h 432488"/>
              <a:gd name="connsiteX3" fmla="*/ 5057197 w 5214255"/>
              <a:gd name="connsiteY3" fmla="*/ 432488 h 432488"/>
              <a:gd name="connsiteX4" fmla="*/ 0 w 5214255"/>
              <a:gd name="connsiteY4" fmla="*/ 432488 h 432488"/>
              <a:gd name="connsiteX5" fmla="*/ 12640 w 5214255"/>
              <a:gd name="connsiteY5" fmla="*/ 421000 h 432488"/>
              <a:gd name="connsiteX6" fmla="*/ 288192 w 5214255"/>
              <a:gd name="connsiteY6" fmla="*/ 52238 h 432488"/>
              <a:gd name="connsiteX7" fmla="*/ 313357 w 5214255"/>
              <a:gd name="connsiteY7" fmla="*/ 0 h 432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4255" h="432488">
                <a:moveTo>
                  <a:pt x="313357" y="0"/>
                </a:moveTo>
                <a:lnTo>
                  <a:pt x="5214255" y="0"/>
                </a:lnTo>
                <a:lnTo>
                  <a:pt x="5214255" y="275430"/>
                </a:lnTo>
                <a:lnTo>
                  <a:pt x="5057197" y="432488"/>
                </a:lnTo>
                <a:lnTo>
                  <a:pt x="0" y="432488"/>
                </a:lnTo>
                <a:lnTo>
                  <a:pt x="12640" y="421000"/>
                </a:lnTo>
                <a:cubicBezTo>
                  <a:pt x="121233" y="312408"/>
                  <a:pt x="214290" y="188281"/>
                  <a:pt x="288192" y="52238"/>
                </a:cubicBezTo>
                <a:lnTo>
                  <a:pt x="313357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0" rtlCol="0" anchor="ctr"/>
          <a:lstStyle/>
          <a:p>
            <a:endParaRPr lang="en-US" sz="675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15E87-BA36-4F95-8032-E0DE5695AC79}"/>
              </a:ext>
            </a:extLst>
          </p:cNvPr>
          <p:cNvSpPr txBox="1"/>
          <p:nvPr/>
        </p:nvSpPr>
        <p:spPr>
          <a:xfrm>
            <a:off x="1631045" y="2050009"/>
            <a:ext cx="796815" cy="479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en-IN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82082-339C-4BAB-BF09-D9DAC04D31FD}"/>
              </a:ext>
            </a:extLst>
          </p:cNvPr>
          <p:cNvSpPr txBox="1"/>
          <p:nvPr/>
        </p:nvSpPr>
        <p:spPr>
          <a:xfrm>
            <a:off x="3242442" y="2126804"/>
            <a:ext cx="796815" cy="479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en-IN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015102-60B3-4C94-9234-C7CD019FF8A1}"/>
              </a:ext>
            </a:extLst>
          </p:cNvPr>
          <p:cNvSpPr txBox="1"/>
          <p:nvPr/>
        </p:nvSpPr>
        <p:spPr>
          <a:xfrm>
            <a:off x="3656688" y="3679881"/>
            <a:ext cx="796815" cy="479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en-IN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290D43-040C-4531-B01C-B98F728004C5}"/>
              </a:ext>
            </a:extLst>
          </p:cNvPr>
          <p:cNvSpPr txBox="1"/>
          <p:nvPr/>
        </p:nvSpPr>
        <p:spPr>
          <a:xfrm>
            <a:off x="2267119" y="4519400"/>
            <a:ext cx="796815" cy="479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en-IN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8E8ABA-B401-4B59-86A4-C601B9BDB292}"/>
              </a:ext>
            </a:extLst>
          </p:cNvPr>
          <p:cNvSpPr txBox="1"/>
          <p:nvPr/>
        </p:nvSpPr>
        <p:spPr>
          <a:xfrm>
            <a:off x="1071843" y="3524061"/>
            <a:ext cx="796815" cy="479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en-IN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DBD934-2379-4862-963F-B668A4B2E46E}"/>
              </a:ext>
            </a:extLst>
          </p:cNvPr>
          <p:cNvSpPr txBox="1"/>
          <p:nvPr/>
        </p:nvSpPr>
        <p:spPr>
          <a:xfrm>
            <a:off x="4736877" y="2103669"/>
            <a:ext cx="29009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CA" sz="1600" b="1" dirty="0">
                <a:solidFill>
                  <a:schemeClr val="bg1"/>
                </a:solidFill>
              </a:rPr>
              <a:t>1. Monitor &amp; Stabilize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996CBA-A595-4364-B42B-B03260A890BF}"/>
              </a:ext>
            </a:extLst>
          </p:cNvPr>
          <p:cNvSpPr txBox="1"/>
          <p:nvPr/>
        </p:nvSpPr>
        <p:spPr>
          <a:xfrm>
            <a:off x="5019605" y="2683180"/>
            <a:ext cx="29009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CA" sz="1600" b="1" dirty="0">
                <a:solidFill>
                  <a:schemeClr val="bg1"/>
                </a:solidFill>
              </a:rPr>
              <a:t>2. Expand External Connectivity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DEAE2D-2C50-4F34-804C-0D4C7CCB13AB}"/>
              </a:ext>
            </a:extLst>
          </p:cNvPr>
          <p:cNvSpPr txBox="1"/>
          <p:nvPr/>
        </p:nvSpPr>
        <p:spPr>
          <a:xfrm>
            <a:off x="5160051" y="3259723"/>
            <a:ext cx="29009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CA" sz="1600" b="1" dirty="0">
                <a:solidFill>
                  <a:schemeClr val="bg1"/>
                </a:solidFill>
              </a:rPr>
              <a:t>3. Optimize &amp; Evolve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588D67-2F08-43DC-B38D-71A08646BC35}"/>
              </a:ext>
            </a:extLst>
          </p:cNvPr>
          <p:cNvSpPr txBox="1"/>
          <p:nvPr/>
        </p:nvSpPr>
        <p:spPr>
          <a:xfrm>
            <a:off x="5019605" y="3837748"/>
            <a:ext cx="29009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CA" sz="1600" b="1" dirty="0">
                <a:solidFill>
                  <a:schemeClr val="bg1"/>
                </a:solidFill>
              </a:rPr>
              <a:t>4. Strengthen Governance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288BFF-2304-485B-A507-2C832BC5EE12}"/>
              </a:ext>
            </a:extLst>
          </p:cNvPr>
          <p:cNvSpPr txBox="1"/>
          <p:nvPr/>
        </p:nvSpPr>
        <p:spPr>
          <a:xfrm>
            <a:off x="4736877" y="4415776"/>
            <a:ext cx="29009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CA" sz="1600" b="1" dirty="0">
                <a:solidFill>
                  <a:schemeClr val="bg1"/>
                </a:solidFill>
              </a:rPr>
              <a:t>5. Plan for Future Growth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8BFF3F-9863-4631-98D8-6E4F776C55E0}"/>
              </a:ext>
            </a:extLst>
          </p:cNvPr>
          <p:cNvGrpSpPr/>
          <p:nvPr/>
        </p:nvGrpSpPr>
        <p:grpSpPr>
          <a:xfrm>
            <a:off x="2363618" y="2967195"/>
            <a:ext cx="847679" cy="847684"/>
            <a:chOff x="1524000" y="381000"/>
            <a:chExt cx="6096000" cy="6096000"/>
          </a:xfrm>
          <a:solidFill>
            <a:schemeClr val="accent2">
              <a:lumMod val="5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9DE208-D411-4E20-9BF9-97C7FA3DEAEB}"/>
                </a:ext>
              </a:extLst>
            </p:cNvPr>
            <p:cNvSpPr/>
            <p:nvPr/>
          </p:nvSpPr>
          <p:spPr>
            <a:xfrm>
              <a:off x="4267200" y="7874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C607CD-2B83-428F-898C-D021DEE5456E}"/>
                </a:ext>
              </a:extLst>
            </p:cNvPr>
            <p:cNvSpPr/>
            <p:nvPr/>
          </p:nvSpPr>
          <p:spPr>
            <a:xfrm>
              <a:off x="4673600" y="7874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ABF86E0-6BC8-4844-BF89-441520996F3A}"/>
                </a:ext>
              </a:extLst>
            </p:cNvPr>
            <p:cNvSpPr/>
            <p:nvPr/>
          </p:nvSpPr>
          <p:spPr>
            <a:xfrm>
              <a:off x="4267200" y="11938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594F174-BF8E-43CD-80B1-BF9F01B8BBC3}"/>
                </a:ext>
              </a:extLst>
            </p:cNvPr>
            <p:cNvSpPr/>
            <p:nvPr/>
          </p:nvSpPr>
          <p:spPr>
            <a:xfrm>
              <a:off x="4673600" y="11938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372322-7181-491B-B3AD-39F66C1095B4}"/>
                </a:ext>
              </a:extLst>
            </p:cNvPr>
            <p:cNvSpPr/>
            <p:nvPr/>
          </p:nvSpPr>
          <p:spPr>
            <a:xfrm>
              <a:off x="4267200" y="16002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E96D14-6A5F-43DC-B222-3CDD45B774C8}"/>
                </a:ext>
              </a:extLst>
            </p:cNvPr>
            <p:cNvSpPr/>
            <p:nvPr/>
          </p:nvSpPr>
          <p:spPr>
            <a:xfrm>
              <a:off x="4673600" y="16002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BBEA323-D950-4BFD-AE04-0CEC91202149}"/>
                </a:ext>
              </a:extLst>
            </p:cNvPr>
            <p:cNvSpPr/>
            <p:nvPr/>
          </p:nvSpPr>
          <p:spPr>
            <a:xfrm>
              <a:off x="4267200" y="20066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0E874DB-3C09-4DFB-BB28-6584CE4898AA}"/>
                </a:ext>
              </a:extLst>
            </p:cNvPr>
            <p:cNvSpPr/>
            <p:nvPr/>
          </p:nvSpPr>
          <p:spPr>
            <a:xfrm>
              <a:off x="4673600" y="20066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82BBB2A-8CF9-4731-A95C-6C286C766574}"/>
                </a:ext>
              </a:extLst>
            </p:cNvPr>
            <p:cNvSpPr/>
            <p:nvPr/>
          </p:nvSpPr>
          <p:spPr>
            <a:xfrm>
              <a:off x="4267200" y="24130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3DF35CB-8AC0-4835-B619-465C460C5DE4}"/>
                </a:ext>
              </a:extLst>
            </p:cNvPr>
            <p:cNvSpPr/>
            <p:nvPr/>
          </p:nvSpPr>
          <p:spPr>
            <a:xfrm>
              <a:off x="4673600" y="24130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55A292-A5AD-4824-8E4D-8F4670AD3D2F}"/>
                </a:ext>
              </a:extLst>
            </p:cNvPr>
            <p:cNvSpPr/>
            <p:nvPr/>
          </p:nvSpPr>
          <p:spPr>
            <a:xfrm>
              <a:off x="5486400" y="24130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4C92D32-D757-4CF3-A8C3-E76515510139}"/>
                </a:ext>
              </a:extLst>
            </p:cNvPr>
            <p:cNvSpPr/>
            <p:nvPr/>
          </p:nvSpPr>
          <p:spPr>
            <a:xfrm>
              <a:off x="5486400" y="28194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4B278A-EA74-40EB-B6A5-0F71838E4C51}"/>
                </a:ext>
              </a:extLst>
            </p:cNvPr>
            <p:cNvSpPr/>
            <p:nvPr/>
          </p:nvSpPr>
          <p:spPr>
            <a:xfrm>
              <a:off x="5486400" y="32258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56D6208-D441-4A59-8372-09F672CF2ADE}"/>
                </a:ext>
              </a:extLst>
            </p:cNvPr>
            <p:cNvSpPr/>
            <p:nvPr/>
          </p:nvSpPr>
          <p:spPr>
            <a:xfrm>
              <a:off x="5486400" y="36322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F8EB506-E7F9-43F8-8807-833F16F6C42C}"/>
                </a:ext>
              </a:extLst>
            </p:cNvPr>
            <p:cNvSpPr/>
            <p:nvPr/>
          </p:nvSpPr>
          <p:spPr>
            <a:xfrm>
              <a:off x="3454400" y="24130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A002901-EAE7-42B8-A71C-B06770BCF829}"/>
                </a:ext>
              </a:extLst>
            </p:cNvPr>
            <p:cNvSpPr/>
            <p:nvPr/>
          </p:nvSpPr>
          <p:spPr>
            <a:xfrm>
              <a:off x="3454400" y="28194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13E3685-EA25-44C5-BF14-92696253B579}"/>
                </a:ext>
              </a:extLst>
            </p:cNvPr>
            <p:cNvSpPr/>
            <p:nvPr/>
          </p:nvSpPr>
          <p:spPr>
            <a:xfrm>
              <a:off x="3454400" y="32258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924EC9-B1AA-4C97-946D-DCF025424F93}"/>
                </a:ext>
              </a:extLst>
            </p:cNvPr>
            <p:cNvSpPr/>
            <p:nvPr/>
          </p:nvSpPr>
          <p:spPr>
            <a:xfrm>
              <a:off x="3454400" y="3632200"/>
              <a:ext cx="203200" cy="203200"/>
            </a:xfrm>
            <a:custGeom>
              <a:avLst/>
              <a:gdLst>
                <a:gd name="connsiteX0" fmla="*/ 0 w 203200"/>
                <a:gd name="connsiteY0" fmla="*/ 0 h 203200"/>
                <a:gd name="connsiteX1" fmla="*/ 203200 w 203200"/>
                <a:gd name="connsiteY1" fmla="*/ 0 h 203200"/>
                <a:gd name="connsiteX2" fmla="*/ 203200 w 203200"/>
                <a:gd name="connsiteY2" fmla="*/ 203200 h 203200"/>
                <a:gd name="connsiteX3" fmla="*/ 0 w 2032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" h="203200">
                  <a:moveTo>
                    <a:pt x="0" y="0"/>
                  </a:moveTo>
                  <a:lnTo>
                    <a:pt x="203200" y="0"/>
                  </a:lnTo>
                  <a:lnTo>
                    <a:pt x="2032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CE93B7C-B3BE-496F-99F0-EA407DFFB30F}"/>
                </a:ext>
              </a:extLst>
            </p:cNvPr>
            <p:cNvSpPr/>
            <p:nvPr/>
          </p:nvSpPr>
          <p:spPr>
            <a:xfrm>
              <a:off x="1524000" y="381000"/>
              <a:ext cx="6096000" cy="3352800"/>
            </a:xfrm>
            <a:custGeom>
              <a:avLst/>
              <a:gdLst>
                <a:gd name="connsiteX0" fmla="*/ 5994400 w 6096000"/>
                <a:gd name="connsiteY0" fmla="*/ 1016000 h 3352800"/>
                <a:gd name="connsiteX1" fmla="*/ 5892800 w 6096000"/>
                <a:gd name="connsiteY1" fmla="*/ 1016000 h 3352800"/>
                <a:gd name="connsiteX2" fmla="*/ 5892800 w 6096000"/>
                <a:gd name="connsiteY2" fmla="*/ 711200 h 3352800"/>
                <a:gd name="connsiteX3" fmla="*/ 5791200 w 6096000"/>
                <a:gd name="connsiteY3" fmla="*/ 609600 h 3352800"/>
                <a:gd name="connsiteX4" fmla="*/ 4673600 w 6096000"/>
                <a:gd name="connsiteY4" fmla="*/ 609600 h 3352800"/>
                <a:gd name="connsiteX5" fmla="*/ 4572000 w 6096000"/>
                <a:gd name="connsiteY5" fmla="*/ 711200 h 3352800"/>
                <a:gd name="connsiteX6" fmla="*/ 4572000 w 6096000"/>
                <a:gd name="connsiteY6" fmla="*/ 1016000 h 3352800"/>
                <a:gd name="connsiteX7" fmla="*/ 4470400 w 6096000"/>
                <a:gd name="connsiteY7" fmla="*/ 1016000 h 3352800"/>
                <a:gd name="connsiteX8" fmla="*/ 4368800 w 6096000"/>
                <a:gd name="connsiteY8" fmla="*/ 1117600 h 3352800"/>
                <a:gd name="connsiteX9" fmla="*/ 4368800 w 6096000"/>
                <a:gd name="connsiteY9" fmla="*/ 1625600 h 3352800"/>
                <a:gd name="connsiteX10" fmla="*/ 4165600 w 6096000"/>
                <a:gd name="connsiteY10" fmla="*/ 1625600 h 3352800"/>
                <a:gd name="connsiteX11" fmla="*/ 4165600 w 6096000"/>
                <a:gd name="connsiteY11" fmla="*/ 711200 h 3352800"/>
                <a:gd name="connsiteX12" fmla="*/ 4064000 w 6096000"/>
                <a:gd name="connsiteY12" fmla="*/ 609600 h 3352800"/>
                <a:gd name="connsiteX13" fmla="*/ 3759200 w 6096000"/>
                <a:gd name="connsiteY13" fmla="*/ 609600 h 3352800"/>
                <a:gd name="connsiteX14" fmla="*/ 3759200 w 6096000"/>
                <a:gd name="connsiteY14" fmla="*/ 101600 h 3352800"/>
                <a:gd name="connsiteX15" fmla="*/ 3657600 w 6096000"/>
                <a:gd name="connsiteY15" fmla="*/ 0 h 3352800"/>
                <a:gd name="connsiteX16" fmla="*/ 2438400 w 6096000"/>
                <a:gd name="connsiteY16" fmla="*/ 0 h 3352800"/>
                <a:gd name="connsiteX17" fmla="*/ 2336800 w 6096000"/>
                <a:gd name="connsiteY17" fmla="*/ 101600 h 3352800"/>
                <a:gd name="connsiteX18" fmla="*/ 2336800 w 6096000"/>
                <a:gd name="connsiteY18" fmla="*/ 609600 h 3352800"/>
                <a:gd name="connsiteX19" fmla="*/ 2032000 w 6096000"/>
                <a:gd name="connsiteY19" fmla="*/ 609600 h 3352800"/>
                <a:gd name="connsiteX20" fmla="*/ 1930400 w 6096000"/>
                <a:gd name="connsiteY20" fmla="*/ 711200 h 3352800"/>
                <a:gd name="connsiteX21" fmla="*/ 1930400 w 6096000"/>
                <a:gd name="connsiteY21" fmla="*/ 1625600 h 3352800"/>
                <a:gd name="connsiteX22" fmla="*/ 1727200 w 6096000"/>
                <a:gd name="connsiteY22" fmla="*/ 1625600 h 3352800"/>
                <a:gd name="connsiteX23" fmla="*/ 1727200 w 6096000"/>
                <a:gd name="connsiteY23" fmla="*/ 1117600 h 3352800"/>
                <a:gd name="connsiteX24" fmla="*/ 1625600 w 6096000"/>
                <a:gd name="connsiteY24" fmla="*/ 1016000 h 3352800"/>
                <a:gd name="connsiteX25" fmla="*/ 1524000 w 6096000"/>
                <a:gd name="connsiteY25" fmla="*/ 1016000 h 3352800"/>
                <a:gd name="connsiteX26" fmla="*/ 1524000 w 6096000"/>
                <a:gd name="connsiteY26" fmla="*/ 711200 h 3352800"/>
                <a:gd name="connsiteX27" fmla="*/ 1422400 w 6096000"/>
                <a:gd name="connsiteY27" fmla="*/ 609600 h 3352800"/>
                <a:gd name="connsiteX28" fmla="*/ 304800 w 6096000"/>
                <a:gd name="connsiteY28" fmla="*/ 609600 h 3352800"/>
                <a:gd name="connsiteX29" fmla="*/ 203200 w 6096000"/>
                <a:gd name="connsiteY29" fmla="*/ 711200 h 3352800"/>
                <a:gd name="connsiteX30" fmla="*/ 203200 w 6096000"/>
                <a:gd name="connsiteY30" fmla="*/ 1016000 h 3352800"/>
                <a:gd name="connsiteX31" fmla="*/ 101600 w 6096000"/>
                <a:gd name="connsiteY31" fmla="*/ 1016000 h 3352800"/>
                <a:gd name="connsiteX32" fmla="*/ 0 w 6096000"/>
                <a:gd name="connsiteY32" fmla="*/ 1117600 h 3352800"/>
                <a:gd name="connsiteX33" fmla="*/ 0 w 6096000"/>
                <a:gd name="connsiteY33" fmla="*/ 3352800 h 3352800"/>
                <a:gd name="connsiteX34" fmla="*/ 203200 w 6096000"/>
                <a:gd name="connsiteY34" fmla="*/ 3352800 h 3352800"/>
                <a:gd name="connsiteX35" fmla="*/ 203200 w 6096000"/>
                <a:gd name="connsiteY35" fmla="*/ 1219200 h 3352800"/>
                <a:gd name="connsiteX36" fmla="*/ 1524000 w 6096000"/>
                <a:gd name="connsiteY36" fmla="*/ 1219200 h 3352800"/>
                <a:gd name="connsiteX37" fmla="*/ 1524000 w 6096000"/>
                <a:gd name="connsiteY37" fmla="*/ 2540000 h 3352800"/>
                <a:gd name="connsiteX38" fmla="*/ 1727200 w 6096000"/>
                <a:gd name="connsiteY38" fmla="*/ 2540000 h 3352800"/>
                <a:gd name="connsiteX39" fmla="*/ 1727200 w 6096000"/>
                <a:gd name="connsiteY39" fmla="*/ 1828800 h 3352800"/>
                <a:gd name="connsiteX40" fmla="*/ 2336800 w 6096000"/>
                <a:gd name="connsiteY40" fmla="*/ 1828800 h 3352800"/>
                <a:gd name="connsiteX41" fmla="*/ 2336800 w 6096000"/>
                <a:gd name="connsiteY41" fmla="*/ 2438400 h 3352800"/>
                <a:gd name="connsiteX42" fmla="*/ 2540000 w 6096000"/>
                <a:gd name="connsiteY42" fmla="*/ 2438400 h 3352800"/>
                <a:gd name="connsiteX43" fmla="*/ 2540000 w 6096000"/>
                <a:gd name="connsiteY43" fmla="*/ 203200 h 3352800"/>
                <a:gd name="connsiteX44" fmla="*/ 3556000 w 6096000"/>
                <a:gd name="connsiteY44" fmla="*/ 203200 h 3352800"/>
                <a:gd name="connsiteX45" fmla="*/ 3556000 w 6096000"/>
                <a:gd name="connsiteY45" fmla="*/ 2438400 h 3352800"/>
                <a:gd name="connsiteX46" fmla="*/ 3759200 w 6096000"/>
                <a:gd name="connsiteY46" fmla="*/ 2438400 h 3352800"/>
                <a:gd name="connsiteX47" fmla="*/ 3759200 w 6096000"/>
                <a:gd name="connsiteY47" fmla="*/ 1828800 h 3352800"/>
                <a:gd name="connsiteX48" fmla="*/ 4368800 w 6096000"/>
                <a:gd name="connsiteY48" fmla="*/ 1828800 h 3352800"/>
                <a:gd name="connsiteX49" fmla="*/ 4368800 w 6096000"/>
                <a:gd name="connsiteY49" fmla="*/ 3048000 h 3352800"/>
                <a:gd name="connsiteX50" fmla="*/ 4572000 w 6096000"/>
                <a:gd name="connsiteY50" fmla="*/ 3048000 h 3352800"/>
                <a:gd name="connsiteX51" fmla="*/ 4572000 w 6096000"/>
                <a:gd name="connsiteY51" fmla="*/ 1219200 h 3352800"/>
                <a:gd name="connsiteX52" fmla="*/ 5892800 w 6096000"/>
                <a:gd name="connsiteY52" fmla="*/ 1219200 h 3352800"/>
                <a:gd name="connsiteX53" fmla="*/ 5892800 w 6096000"/>
                <a:gd name="connsiteY53" fmla="*/ 3352800 h 3352800"/>
                <a:gd name="connsiteX54" fmla="*/ 6096000 w 6096000"/>
                <a:gd name="connsiteY54" fmla="*/ 3352800 h 3352800"/>
                <a:gd name="connsiteX55" fmla="*/ 6096000 w 6096000"/>
                <a:gd name="connsiteY55" fmla="*/ 1117600 h 3352800"/>
                <a:gd name="connsiteX56" fmla="*/ 5994400 w 6096000"/>
                <a:gd name="connsiteY56" fmla="*/ 1016000 h 3352800"/>
                <a:gd name="connsiteX57" fmla="*/ 406400 w 6096000"/>
                <a:gd name="connsiteY57" fmla="*/ 1016000 h 3352800"/>
                <a:gd name="connsiteX58" fmla="*/ 406400 w 6096000"/>
                <a:gd name="connsiteY58" fmla="*/ 812800 h 3352800"/>
                <a:gd name="connsiteX59" fmla="*/ 1320800 w 6096000"/>
                <a:gd name="connsiteY59" fmla="*/ 812800 h 3352800"/>
                <a:gd name="connsiteX60" fmla="*/ 1320800 w 6096000"/>
                <a:gd name="connsiteY60" fmla="*/ 1016000 h 3352800"/>
                <a:gd name="connsiteX61" fmla="*/ 2133600 w 6096000"/>
                <a:gd name="connsiteY61" fmla="*/ 1625600 h 3352800"/>
                <a:gd name="connsiteX62" fmla="*/ 2133600 w 6096000"/>
                <a:gd name="connsiteY62" fmla="*/ 812800 h 3352800"/>
                <a:gd name="connsiteX63" fmla="*/ 2336800 w 6096000"/>
                <a:gd name="connsiteY63" fmla="*/ 812800 h 3352800"/>
                <a:gd name="connsiteX64" fmla="*/ 2336800 w 6096000"/>
                <a:gd name="connsiteY64" fmla="*/ 1625600 h 3352800"/>
                <a:gd name="connsiteX65" fmla="*/ 3759200 w 6096000"/>
                <a:gd name="connsiteY65" fmla="*/ 1625600 h 3352800"/>
                <a:gd name="connsiteX66" fmla="*/ 3759200 w 6096000"/>
                <a:gd name="connsiteY66" fmla="*/ 812800 h 3352800"/>
                <a:gd name="connsiteX67" fmla="*/ 3962400 w 6096000"/>
                <a:gd name="connsiteY67" fmla="*/ 812800 h 3352800"/>
                <a:gd name="connsiteX68" fmla="*/ 3962400 w 6096000"/>
                <a:gd name="connsiteY68" fmla="*/ 1625600 h 3352800"/>
                <a:gd name="connsiteX69" fmla="*/ 4775200 w 6096000"/>
                <a:gd name="connsiteY69" fmla="*/ 1016000 h 3352800"/>
                <a:gd name="connsiteX70" fmla="*/ 4775200 w 6096000"/>
                <a:gd name="connsiteY70" fmla="*/ 812800 h 3352800"/>
                <a:gd name="connsiteX71" fmla="*/ 5689600 w 6096000"/>
                <a:gd name="connsiteY71" fmla="*/ 812800 h 3352800"/>
                <a:gd name="connsiteX72" fmla="*/ 5689600 w 6096000"/>
                <a:gd name="connsiteY72" fmla="*/ 101600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96000" h="3352800">
                  <a:moveTo>
                    <a:pt x="5994400" y="1016000"/>
                  </a:moveTo>
                  <a:lnTo>
                    <a:pt x="5892800" y="1016000"/>
                  </a:lnTo>
                  <a:lnTo>
                    <a:pt x="5892800" y="711200"/>
                  </a:lnTo>
                  <a:cubicBezTo>
                    <a:pt x="5892800" y="655091"/>
                    <a:pt x="5847309" y="609600"/>
                    <a:pt x="5791200" y="609600"/>
                  </a:cubicBezTo>
                  <a:lnTo>
                    <a:pt x="4673600" y="609600"/>
                  </a:lnTo>
                  <a:cubicBezTo>
                    <a:pt x="4617492" y="609600"/>
                    <a:pt x="4572000" y="655091"/>
                    <a:pt x="4572000" y="711200"/>
                  </a:cubicBezTo>
                  <a:lnTo>
                    <a:pt x="4572000" y="1016000"/>
                  </a:lnTo>
                  <a:lnTo>
                    <a:pt x="4470400" y="1016000"/>
                  </a:lnTo>
                  <a:cubicBezTo>
                    <a:pt x="4414292" y="1016000"/>
                    <a:pt x="4368800" y="1061491"/>
                    <a:pt x="4368800" y="1117600"/>
                  </a:cubicBezTo>
                  <a:lnTo>
                    <a:pt x="4368800" y="1625600"/>
                  </a:lnTo>
                  <a:lnTo>
                    <a:pt x="4165600" y="1625600"/>
                  </a:lnTo>
                  <a:lnTo>
                    <a:pt x="4165600" y="711200"/>
                  </a:lnTo>
                  <a:cubicBezTo>
                    <a:pt x="4165600" y="655091"/>
                    <a:pt x="4120109" y="609600"/>
                    <a:pt x="4064000" y="609600"/>
                  </a:cubicBezTo>
                  <a:lnTo>
                    <a:pt x="3759200" y="609600"/>
                  </a:lnTo>
                  <a:lnTo>
                    <a:pt x="3759200" y="101600"/>
                  </a:lnTo>
                  <a:cubicBezTo>
                    <a:pt x="3759200" y="45492"/>
                    <a:pt x="3713709" y="0"/>
                    <a:pt x="3657600" y="0"/>
                  </a:cubicBezTo>
                  <a:lnTo>
                    <a:pt x="2438400" y="0"/>
                  </a:lnTo>
                  <a:cubicBezTo>
                    <a:pt x="2382292" y="0"/>
                    <a:pt x="2336800" y="45492"/>
                    <a:pt x="2336800" y="101600"/>
                  </a:cubicBezTo>
                  <a:lnTo>
                    <a:pt x="2336800" y="609600"/>
                  </a:lnTo>
                  <a:lnTo>
                    <a:pt x="2032000" y="609600"/>
                  </a:lnTo>
                  <a:cubicBezTo>
                    <a:pt x="1975891" y="609600"/>
                    <a:pt x="1930400" y="655091"/>
                    <a:pt x="1930400" y="711200"/>
                  </a:cubicBezTo>
                  <a:lnTo>
                    <a:pt x="1930400" y="1625600"/>
                  </a:lnTo>
                  <a:lnTo>
                    <a:pt x="1727200" y="1625600"/>
                  </a:lnTo>
                  <a:lnTo>
                    <a:pt x="1727200" y="1117600"/>
                  </a:lnTo>
                  <a:cubicBezTo>
                    <a:pt x="1727200" y="1061491"/>
                    <a:pt x="1681709" y="1016000"/>
                    <a:pt x="1625600" y="1016000"/>
                  </a:cubicBezTo>
                  <a:lnTo>
                    <a:pt x="1524000" y="1016000"/>
                  </a:lnTo>
                  <a:lnTo>
                    <a:pt x="1524000" y="711200"/>
                  </a:lnTo>
                  <a:cubicBezTo>
                    <a:pt x="1524000" y="655091"/>
                    <a:pt x="1478509" y="609600"/>
                    <a:pt x="1422400" y="609600"/>
                  </a:cubicBezTo>
                  <a:lnTo>
                    <a:pt x="304800" y="609600"/>
                  </a:lnTo>
                  <a:cubicBezTo>
                    <a:pt x="248691" y="609600"/>
                    <a:pt x="203200" y="655091"/>
                    <a:pt x="203200" y="711200"/>
                  </a:cubicBezTo>
                  <a:lnTo>
                    <a:pt x="203200" y="1016000"/>
                  </a:lnTo>
                  <a:lnTo>
                    <a:pt x="101600" y="1016000"/>
                  </a:lnTo>
                  <a:cubicBezTo>
                    <a:pt x="45492" y="1016000"/>
                    <a:pt x="0" y="1061491"/>
                    <a:pt x="0" y="1117600"/>
                  </a:cubicBezTo>
                  <a:lnTo>
                    <a:pt x="0" y="3352800"/>
                  </a:lnTo>
                  <a:lnTo>
                    <a:pt x="203200" y="3352800"/>
                  </a:lnTo>
                  <a:lnTo>
                    <a:pt x="203200" y="1219200"/>
                  </a:lnTo>
                  <a:lnTo>
                    <a:pt x="1524000" y="1219200"/>
                  </a:lnTo>
                  <a:lnTo>
                    <a:pt x="1524000" y="2540000"/>
                  </a:lnTo>
                  <a:lnTo>
                    <a:pt x="1727200" y="2540000"/>
                  </a:lnTo>
                  <a:lnTo>
                    <a:pt x="1727200" y="1828800"/>
                  </a:lnTo>
                  <a:lnTo>
                    <a:pt x="2336800" y="1828800"/>
                  </a:lnTo>
                  <a:lnTo>
                    <a:pt x="2336800" y="2438400"/>
                  </a:lnTo>
                  <a:lnTo>
                    <a:pt x="2540000" y="2438400"/>
                  </a:lnTo>
                  <a:lnTo>
                    <a:pt x="2540000" y="203200"/>
                  </a:lnTo>
                  <a:lnTo>
                    <a:pt x="3556000" y="203200"/>
                  </a:lnTo>
                  <a:lnTo>
                    <a:pt x="3556000" y="2438400"/>
                  </a:lnTo>
                  <a:lnTo>
                    <a:pt x="3759200" y="2438400"/>
                  </a:lnTo>
                  <a:lnTo>
                    <a:pt x="3759200" y="1828800"/>
                  </a:lnTo>
                  <a:lnTo>
                    <a:pt x="4368800" y="1828800"/>
                  </a:lnTo>
                  <a:lnTo>
                    <a:pt x="4368800" y="3048000"/>
                  </a:lnTo>
                  <a:lnTo>
                    <a:pt x="4572000" y="3048000"/>
                  </a:lnTo>
                  <a:lnTo>
                    <a:pt x="4572000" y="1219200"/>
                  </a:lnTo>
                  <a:lnTo>
                    <a:pt x="5892800" y="1219200"/>
                  </a:lnTo>
                  <a:lnTo>
                    <a:pt x="5892800" y="3352800"/>
                  </a:lnTo>
                  <a:lnTo>
                    <a:pt x="6096000" y="3352800"/>
                  </a:lnTo>
                  <a:lnTo>
                    <a:pt x="6096000" y="1117600"/>
                  </a:lnTo>
                  <a:cubicBezTo>
                    <a:pt x="6096000" y="1061491"/>
                    <a:pt x="6050509" y="1016000"/>
                    <a:pt x="5994400" y="1016000"/>
                  </a:cubicBezTo>
                  <a:close/>
                  <a:moveTo>
                    <a:pt x="406400" y="1016000"/>
                  </a:moveTo>
                  <a:lnTo>
                    <a:pt x="406400" y="812800"/>
                  </a:lnTo>
                  <a:lnTo>
                    <a:pt x="1320800" y="812800"/>
                  </a:lnTo>
                  <a:lnTo>
                    <a:pt x="1320800" y="1016000"/>
                  </a:lnTo>
                  <a:close/>
                  <a:moveTo>
                    <a:pt x="2133600" y="1625600"/>
                  </a:moveTo>
                  <a:lnTo>
                    <a:pt x="2133600" y="812800"/>
                  </a:lnTo>
                  <a:lnTo>
                    <a:pt x="2336800" y="812800"/>
                  </a:lnTo>
                  <a:lnTo>
                    <a:pt x="2336800" y="1625600"/>
                  </a:lnTo>
                  <a:close/>
                  <a:moveTo>
                    <a:pt x="3759200" y="1625600"/>
                  </a:moveTo>
                  <a:lnTo>
                    <a:pt x="3759200" y="812800"/>
                  </a:lnTo>
                  <a:lnTo>
                    <a:pt x="3962400" y="812800"/>
                  </a:lnTo>
                  <a:lnTo>
                    <a:pt x="3962400" y="1625600"/>
                  </a:lnTo>
                  <a:close/>
                  <a:moveTo>
                    <a:pt x="4775200" y="1016000"/>
                  </a:moveTo>
                  <a:lnTo>
                    <a:pt x="4775200" y="812800"/>
                  </a:lnTo>
                  <a:lnTo>
                    <a:pt x="5689600" y="812800"/>
                  </a:lnTo>
                  <a:lnTo>
                    <a:pt x="5689600" y="10160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176E70-292A-4D28-B57E-30F9678C648E}"/>
                </a:ext>
              </a:extLst>
            </p:cNvPr>
            <p:cNvSpPr/>
            <p:nvPr/>
          </p:nvSpPr>
          <p:spPr>
            <a:xfrm>
              <a:off x="6299200" y="1803400"/>
              <a:ext cx="406400" cy="203200"/>
            </a:xfrm>
            <a:custGeom>
              <a:avLst/>
              <a:gdLst>
                <a:gd name="connsiteX0" fmla="*/ 0 w 406400"/>
                <a:gd name="connsiteY0" fmla="*/ 0 h 203200"/>
                <a:gd name="connsiteX1" fmla="*/ 406400 w 406400"/>
                <a:gd name="connsiteY1" fmla="*/ 0 h 203200"/>
                <a:gd name="connsiteX2" fmla="*/ 406400 w 406400"/>
                <a:gd name="connsiteY2" fmla="*/ 203200 h 203200"/>
                <a:gd name="connsiteX3" fmla="*/ 0 w 4064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" h="203200">
                  <a:moveTo>
                    <a:pt x="0" y="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928A031-0404-4B7D-927C-FD535E1AA278}"/>
                </a:ext>
              </a:extLst>
            </p:cNvPr>
            <p:cNvSpPr/>
            <p:nvPr/>
          </p:nvSpPr>
          <p:spPr>
            <a:xfrm>
              <a:off x="6908800" y="1803400"/>
              <a:ext cx="406400" cy="203200"/>
            </a:xfrm>
            <a:custGeom>
              <a:avLst/>
              <a:gdLst>
                <a:gd name="connsiteX0" fmla="*/ 0 w 406400"/>
                <a:gd name="connsiteY0" fmla="*/ 0 h 203200"/>
                <a:gd name="connsiteX1" fmla="*/ 406400 w 406400"/>
                <a:gd name="connsiteY1" fmla="*/ 0 h 203200"/>
                <a:gd name="connsiteX2" fmla="*/ 406400 w 406400"/>
                <a:gd name="connsiteY2" fmla="*/ 203200 h 203200"/>
                <a:gd name="connsiteX3" fmla="*/ 0 w 4064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" h="203200">
                  <a:moveTo>
                    <a:pt x="0" y="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96B6E98-DEBE-44D0-8DDA-D60EB2AE9BE8}"/>
                </a:ext>
              </a:extLst>
            </p:cNvPr>
            <p:cNvSpPr/>
            <p:nvPr/>
          </p:nvSpPr>
          <p:spPr>
            <a:xfrm>
              <a:off x="6299200" y="2209800"/>
              <a:ext cx="406400" cy="203200"/>
            </a:xfrm>
            <a:custGeom>
              <a:avLst/>
              <a:gdLst>
                <a:gd name="connsiteX0" fmla="*/ 0 w 406400"/>
                <a:gd name="connsiteY0" fmla="*/ 0 h 203200"/>
                <a:gd name="connsiteX1" fmla="*/ 406400 w 406400"/>
                <a:gd name="connsiteY1" fmla="*/ 0 h 203200"/>
                <a:gd name="connsiteX2" fmla="*/ 406400 w 406400"/>
                <a:gd name="connsiteY2" fmla="*/ 203200 h 203200"/>
                <a:gd name="connsiteX3" fmla="*/ 0 w 4064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" h="203200">
                  <a:moveTo>
                    <a:pt x="0" y="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A2EBCC4-2C54-421F-A83E-CB14F9F8CD22}"/>
                </a:ext>
              </a:extLst>
            </p:cNvPr>
            <p:cNvSpPr/>
            <p:nvPr/>
          </p:nvSpPr>
          <p:spPr>
            <a:xfrm>
              <a:off x="6908800" y="2209800"/>
              <a:ext cx="406400" cy="203200"/>
            </a:xfrm>
            <a:custGeom>
              <a:avLst/>
              <a:gdLst>
                <a:gd name="connsiteX0" fmla="*/ 0 w 406400"/>
                <a:gd name="connsiteY0" fmla="*/ 0 h 203200"/>
                <a:gd name="connsiteX1" fmla="*/ 406400 w 406400"/>
                <a:gd name="connsiteY1" fmla="*/ 0 h 203200"/>
                <a:gd name="connsiteX2" fmla="*/ 406400 w 406400"/>
                <a:gd name="connsiteY2" fmla="*/ 203200 h 203200"/>
                <a:gd name="connsiteX3" fmla="*/ 0 w 4064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" h="203200">
                  <a:moveTo>
                    <a:pt x="0" y="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EB2BF5A-BAF2-42E7-95C8-A8106C9A57C2}"/>
                </a:ext>
              </a:extLst>
            </p:cNvPr>
            <p:cNvSpPr/>
            <p:nvPr/>
          </p:nvSpPr>
          <p:spPr>
            <a:xfrm>
              <a:off x="1524000" y="2819400"/>
              <a:ext cx="6095999" cy="3657600"/>
            </a:xfrm>
            <a:custGeom>
              <a:avLst/>
              <a:gdLst>
                <a:gd name="connsiteX0" fmla="*/ 5588000 w 6095999"/>
                <a:gd name="connsiteY0" fmla="*/ 1016000 h 3657600"/>
                <a:gd name="connsiteX1" fmla="*/ 5585371 w 6095999"/>
                <a:gd name="connsiteY1" fmla="*/ 1016000 h 3657600"/>
                <a:gd name="connsiteX2" fmla="*/ 5689600 w 6095999"/>
                <a:gd name="connsiteY2" fmla="*/ 711200 h 3657600"/>
                <a:gd name="connsiteX3" fmla="*/ 5689600 w 6095999"/>
                <a:gd name="connsiteY3" fmla="*/ 508000 h 3657600"/>
                <a:gd name="connsiteX4" fmla="*/ 5181600 w 6095999"/>
                <a:gd name="connsiteY4" fmla="*/ 0 h 3657600"/>
                <a:gd name="connsiteX5" fmla="*/ 4673600 w 6095999"/>
                <a:gd name="connsiteY5" fmla="*/ 508000 h 3657600"/>
                <a:gd name="connsiteX6" fmla="*/ 4673600 w 6095999"/>
                <a:gd name="connsiteY6" fmla="*/ 711200 h 3657600"/>
                <a:gd name="connsiteX7" fmla="*/ 4777829 w 6095999"/>
                <a:gd name="connsiteY7" fmla="*/ 1016000 h 3657600"/>
                <a:gd name="connsiteX8" fmla="*/ 4775200 w 6095999"/>
                <a:gd name="connsiteY8" fmla="*/ 1016000 h 3657600"/>
                <a:gd name="connsiteX9" fmla="*/ 4257624 w 6095999"/>
                <a:gd name="connsiteY9" fmla="*/ 1356068 h 3657600"/>
                <a:gd name="connsiteX10" fmla="*/ 4114800 w 6095999"/>
                <a:gd name="connsiteY10" fmla="*/ 1660030 h 3657600"/>
                <a:gd name="connsiteX11" fmla="*/ 3972573 w 6095999"/>
                <a:gd name="connsiteY11" fmla="*/ 1358011 h 3657600"/>
                <a:gd name="connsiteX12" fmla="*/ 3454400 w 6095999"/>
                <a:gd name="connsiteY12" fmla="*/ 1016000 h 3657600"/>
                <a:gd name="connsiteX13" fmla="*/ 3451771 w 6095999"/>
                <a:gd name="connsiteY13" fmla="*/ 1016000 h 3657600"/>
                <a:gd name="connsiteX14" fmla="*/ 3556000 w 6095999"/>
                <a:gd name="connsiteY14" fmla="*/ 711200 h 3657600"/>
                <a:gd name="connsiteX15" fmla="*/ 3556000 w 6095999"/>
                <a:gd name="connsiteY15" fmla="*/ 508000 h 3657600"/>
                <a:gd name="connsiteX16" fmla="*/ 3048000 w 6095999"/>
                <a:gd name="connsiteY16" fmla="*/ 0 h 3657600"/>
                <a:gd name="connsiteX17" fmla="*/ 2540000 w 6095999"/>
                <a:gd name="connsiteY17" fmla="*/ 508000 h 3657600"/>
                <a:gd name="connsiteX18" fmla="*/ 2540000 w 6095999"/>
                <a:gd name="connsiteY18" fmla="*/ 711200 h 3657600"/>
                <a:gd name="connsiteX19" fmla="*/ 2644229 w 6095999"/>
                <a:gd name="connsiteY19" fmla="*/ 1016000 h 3657600"/>
                <a:gd name="connsiteX20" fmla="*/ 2641600 w 6095999"/>
                <a:gd name="connsiteY20" fmla="*/ 1016000 h 3657600"/>
                <a:gd name="connsiteX21" fmla="*/ 2124964 w 6095999"/>
                <a:gd name="connsiteY21" fmla="*/ 1354734 h 3657600"/>
                <a:gd name="connsiteX22" fmla="*/ 1981302 w 6095999"/>
                <a:gd name="connsiteY22" fmla="*/ 1659534 h 3657600"/>
                <a:gd name="connsiteX23" fmla="*/ 1839074 w 6095999"/>
                <a:gd name="connsiteY23" fmla="*/ 1357160 h 3657600"/>
                <a:gd name="connsiteX24" fmla="*/ 1320800 w 6095999"/>
                <a:gd name="connsiteY24" fmla="*/ 1016000 h 3657600"/>
                <a:gd name="connsiteX25" fmla="*/ 1318171 w 6095999"/>
                <a:gd name="connsiteY25" fmla="*/ 1016000 h 3657600"/>
                <a:gd name="connsiteX26" fmla="*/ 1422400 w 6095999"/>
                <a:gd name="connsiteY26" fmla="*/ 711200 h 3657600"/>
                <a:gd name="connsiteX27" fmla="*/ 1422400 w 6095999"/>
                <a:gd name="connsiteY27" fmla="*/ 508000 h 3657600"/>
                <a:gd name="connsiteX28" fmla="*/ 914400 w 6095999"/>
                <a:gd name="connsiteY28" fmla="*/ 0 h 3657600"/>
                <a:gd name="connsiteX29" fmla="*/ 406400 w 6095999"/>
                <a:gd name="connsiteY29" fmla="*/ 508000 h 3657600"/>
                <a:gd name="connsiteX30" fmla="*/ 406400 w 6095999"/>
                <a:gd name="connsiteY30" fmla="*/ 711200 h 3657600"/>
                <a:gd name="connsiteX31" fmla="*/ 510629 w 6095999"/>
                <a:gd name="connsiteY31" fmla="*/ 1016000 h 3657600"/>
                <a:gd name="connsiteX32" fmla="*/ 508000 w 6095999"/>
                <a:gd name="connsiteY32" fmla="*/ 1016000 h 3657600"/>
                <a:gd name="connsiteX33" fmla="*/ 0 w 6095999"/>
                <a:gd name="connsiteY33" fmla="*/ 1524000 h 3657600"/>
                <a:gd name="connsiteX34" fmla="*/ 0 w 6095999"/>
                <a:gd name="connsiteY34" fmla="*/ 2438400 h 3657600"/>
                <a:gd name="connsiteX35" fmla="*/ 101600 w 6095999"/>
                <a:gd name="connsiteY35" fmla="*/ 2540000 h 3657600"/>
                <a:gd name="connsiteX36" fmla="*/ 406400 w 6095999"/>
                <a:gd name="connsiteY36" fmla="*/ 2540000 h 3657600"/>
                <a:gd name="connsiteX37" fmla="*/ 406400 w 6095999"/>
                <a:gd name="connsiteY37" fmla="*/ 3454400 h 3657600"/>
                <a:gd name="connsiteX38" fmla="*/ 0 w 6095999"/>
                <a:gd name="connsiteY38" fmla="*/ 3454400 h 3657600"/>
                <a:gd name="connsiteX39" fmla="*/ 0 w 6095999"/>
                <a:gd name="connsiteY39" fmla="*/ 3657600 h 3657600"/>
                <a:gd name="connsiteX40" fmla="*/ 6096000 w 6095999"/>
                <a:gd name="connsiteY40" fmla="*/ 3657600 h 3657600"/>
                <a:gd name="connsiteX41" fmla="*/ 6096000 w 6095999"/>
                <a:gd name="connsiteY41" fmla="*/ 3454400 h 3657600"/>
                <a:gd name="connsiteX42" fmla="*/ 5689600 w 6095999"/>
                <a:gd name="connsiteY42" fmla="*/ 3454400 h 3657600"/>
                <a:gd name="connsiteX43" fmla="*/ 5689600 w 6095999"/>
                <a:gd name="connsiteY43" fmla="*/ 2540000 h 3657600"/>
                <a:gd name="connsiteX44" fmla="*/ 5994400 w 6095999"/>
                <a:gd name="connsiteY44" fmla="*/ 2540000 h 3657600"/>
                <a:gd name="connsiteX45" fmla="*/ 6096000 w 6095999"/>
                <a:gd name="connsiteY45" fmla="*/ 2438400 h 3657600"/>
                <a:gd name="connsiteX46" fmla="*/ 6096000 w 6095999"/>
                <a:gd name="connsiteY46" fmla="*/ 1524000 h 3657600"/>
                <a:gd name="connsiteX47" fmla="*/ 5588000 w 6095999"/>
                <a:gd name="connsiteY47" fmla="*/ 1016000 h 3657600"/>
                <a:gd name="connsiteX48" fmla="*/ 4876800 w 6095999"/>
                <a:gd name="connsiteY48" fmla="*/ 711200 h 3657600"/>
                <a:gd name="connsiteX49" fmla="*/ 4876800 w 6095999"/>
                <a:gd name="connsiteY49" fmla="*/ 508000 h 3657600"/>
                <a:gd name="connsiteX50" fmla="*/ 5181600 w 6095999"/>
                <a:gd name="connsiteY50" fmla="*/ 203200 h 3657600"/>
                <a:gd name="connsiteX51" fmla="*/ 5486400 w 6095999"/>
                <a:gd name="connsiteY51" fmla="*/ 508000 h 3657600"/>
                <a:gd name="connsiteX52" fmla="*/ 5486400 w 6095999"/>
                <a:gd name="connsiteY52" fmla="*/ 711200 h 3657600"/>
                <a:gd name="connsiteX53" fmla="*/ 5181600 w 6095999"/>
                <a:gd name="connsiteY53" fmla="*/ 1016000 h 3657600"/>
                <a:gd name="connsiteX54" fmla="*/ 4876800 w 6095999"/>
                <a:gd name="connsiteY54" fmla="*/ 711200 h 3657600"/>
                <a:gd name="connsiteX55" fmla="*/ 2743200 w 6095999"/>
                <a:gd name="connsiteY55" fmla="*/ 711200 h 3657600"/>
                <a:gd name="connsiteX56" fmla="*/ 2743200 w 6095999"/>
                <a:gd name="connsiteY56" fmla="*/ 508000 h 3657600"/>
                <a:gd name="connsiteX57" fmla="*/ 3048000 w 6095999"/>
                <a:gd name="connsiteY57" fmla="*/ 203200 h 3657600"/>
                <a:gd name="connsiteX58" fmla="*/ 3352800 w 6095999"/>
                <a:gd name="connsiteY58" fmla="*/ 508000 h 3657600"/>
                <a:gd name="connsiteX59" fmla="*/ 3352800 w 6095999"/>
                <a:gd name="connsiteY59" fmla="*/ 711200 h 3657600"/>
                <a:gd name="connsiteX60" fmla="*/ 3048000 w 6095999"/>
                <a:gd name="connsiteY60" fmla="*/ 1016000 h 3657600"/>
                <a:gd name="connsiteX61" fmla="*/ 2743200 w 6095999"/>
                <a:gd name="connsiteY61" fmla="*/ 711200 h 3657600"/>
                <a:gd name="connsiteX62" fmla="*/ 609600 w 6095999"/>
                <a:gd name="connsiteY62" fmla="*/ 711200 h 3657600"/>
                <a:gd name="connsiteX63" fmla="*/ 609600 w 6095999"/>
                <a:gd name="connsiteY63" fmla="*/ 508000 h 3657600"/>
                <a:gd name="connsiteX64" fmla="*/ 914400 w 6095999"/>
                <a:gd name="connsiteY64" fmla="*/ 203200 h 3657600"/>
                <a:gd name="connsiteX65" fmla="*/ 1219200 w 6095999"/>
                <a:gd name="connsiteY65" fmla="*/ 508000 h 3657600"/>
                <a:gd name="connsiteX66" fmla="*/ 1219200 w 6095999"/>
                <a:gd name="connsiteY66" fmla="*/ 711200 h 3657600"/>
                <a:gd name="connsiteX67" fmla="*/ 914400 w 6095999"/>
                <a:gd name="connsiteY67" fmla="*/ 1016000 h 3657600"/>
                <a:gd name="connsiteX68" fmla="*/ 609600 w 6095999"/>
                <a:gd name="connsiteY68" fmla="*/ 711200 h 3657600"/>
                <a:gd name="connsiteX69" fmla="*/ 1016000 w 6095999"/>
                <a:gd name="connsiteY69" fmla="*/ 3454400 h 3657600"/>
                <a:gd name="connsiteX70" fmla="*/ 1016000 w 6095999"/>
                <a:gd name="connsiteY70" fmla="*/ 2438400 h 3657600"/>
                <a:gd name="connsiteX71" fmla="*/ 812800 w 6095999"/>
                <a:gd name="connsiteY71" fmla="*/ 2438400 h 3657600"/>
                <a:gd name="connsiteX72" fmla="*/ 812800 w 6095999"/>
                <a:gd name="connsiteY72" fmla="*/ 3454400 h 3657600"/>
                <a:gd name="connsiteX73" fmla="*/ 609600 w 6095999"/>
                <a:gd name="connsiteY73" fmla="*/ 3454400 h 3657600"/>
                <a:gd name="connsiteX74" fmla="*/ 609600 w 6095999"/>
                <a:gd name="connsiteY74" fmla="*/ 1524000 h 3657600"/>
                <a:gd name="connsiteX75" fmla="*/ 406400 w 6095999"/>
                <a:gd name="connsiteY75" fmla="*/ 1524000 h 3657600"/>
                <a:gd name="connsiteX76" fmla="*/ 406400 w 6095999"/>
                <a:gd name="connsiteY76" fmla="*/ 2336800 h 3657600"/>
                <a:gd name="connsiteX77" fmla="*/ 203200 w 6095999"/>
                <a:gd name="connsiteY77" fmla="*/ 2336800 h 3657600"/>
                <a:gd name="connsiteX78" fmla="*/ 203200 w 6095999"/>
                <a:gd name="connsiteY78" fmla="*/ 1524000 h 3657600"/>
                <a:gd name="connsiteX79" fmla="*/ 508000 w 6095999"/>
                <a:gd name="connsiteY79" fmla="*/ 1219200 h 3657600"/>
                <a:gd name="connsiteX80" fmla="*/ 1320800 w 6095999"/>
                <a:gd name="connsiteY80" fmla="*/ 1219200 h 3657600"/>
                <a:gd name="connsiteX81" fmla="*/ 1653629 w 6095999"/>
                <a:gd name="connsiteY81" fmla="*/ 1441006 h 3657600"/>
                <a:gd name="connsiteX82" fmla="*/ 2075155 w 6095999"/>
                <a:gd name="connsiteY82" fmla="*/ 2336800 h 3657600"/>
                <a:gd name="connsiteX83" fmla="*/ 1790002 w 6095999"/>
                <a:gd name="connsiteY83" fmla="*/ 2336800 h 3657600"/>
                <a:gd name="connsiteX84" fmla="*/ 1412227 w 6095999"/>
                <a:gd name="connsiteY84" fmla="*/ 1580210 h 3657600"/>
                <a:gd name="connsiteX85" fmla="*/ 1297534 w 6095999"/>
                <a:gd name="connsiteY85" fmla="*/ 1525537 h 3657600"/>
                <a:gd name="connsiteX86" fmla="*/ 1219200 w 6095999"/>
                <a:gd name="connsiteY86" fmla="*/ 1625600 h 3657600"/>
                <a:gd name="connsiteX87" fmla="*/ 1219200 w 6095999"/>
                <a:gd name="connsiteY87" fmla="*/ 3454400 h 3657600"/>
                <a:gd name="connsiteX88" fmla="*/ 2262632 w 6095999"/>
                <a:gd name="connsiteY88" fmla="*/ 2535936 h 3657600"/>
                <a:gd name="connsiteX89" fmla="*/ 2270963 w 6095999"/>
                <a:gd name="connsiteY89" fmla="*/ 2532710 h 3657600"/>
                <a:gd name="connsiteX90" fmla="*/ 2287537 w 6095999"/>
                <a:gd name="connsiteY90" fmla="*/ 2524963 h 3657600"/>
                <a:gd name="connsiteX91" fmla="*/ 2308568 w 6095999"/>
                <a:gd name="connsiteY91" fmla="*/ 2507806 h 3657600"/>
                <a:gd name="connsiteX92" fmla="*/ 2315566 w 6095999"/>
                <a:gd name="connsiteY92" fmla="*/ 2499373 h 3657600"/>
                <a:gd name="connsiteX93" fmla="*/ 2321077 w 6095999"/>
                <a:gd name="connsiteY93" fmla="*/ 2492870 h 3657600"/>
                <a:gd name="connsiteX94" fmla="*/ 2324697 w 6095999"/>
                <a:gd name="connsiteY94" fmla="*/ 2485034 h 3657600"/>
                <a:gd name="connsiteX95" fmla="*/ 2328075 w 6095999"/>
                <a:gd name="connsiteY95" fmla="*/ 2479624 h 3657600"/>
                <a:gd name="connsiteX96" fmla="*/ 2540000 w 6095999"/>
                <a:gd name="connsiteY96" fmla="*/ 2002727 h 3657600"/>
                <a:gd name="connsiteX97" fmla="*/ 2540000 w 6095999"/>
                <a:gd name="connsiteY97" fmla="*/ 3454400 h 3657600"/>
                <a:gd name="connsiteX98" fmla="*/ 1422400 w 6095999"/>
                <a:gd name="connsiteY98" fmla="*/ 3454400 h 3657600"/>
                <a:gd name="connsiteX99" fmla="*/ 1422400 w 6095999"/>
                <a:gd name="connsiteY99" fmla="*/ 2055965 h 3657600"/>
                <a:gd name="connsiteX100" fmla="*/ 1636268 w 6095999"/>
                <a:gd name="connsiteY100" fmla="*/ 2483790 h 3657600"/>
                <a:gd name="connsiteX101" fmla="*/ 1727200 w 6095999"/>
                <a:gd name="connsiteY101" fmla="*/ 2540000 h 3657600"/>
                <a:gd name="connsiteX102" fmla="*/ 2235200 w 6095999"/>
                <a:gd name="connsiteY102" fmla="*/ 2540000 h 3657600"/>
                <a:gd name="connsiteX103" fmla="*/ 2262632 w 6095999"/>
                <a:gd name="connsiteY103" fmla="*/ 2535936 h 3657600"/>
                <a:gd name="connsiteX104" fmla="*/ 3149600 w 6095999"/>
                <a:gd name="connsiteY104" fmla="*/ 3454400 h 3657600"/>
                <a:gd name="connsiteX105" fmla="*/ 3149600 w 6095999"/>
                <a:gd name="connsiteY105" fmla="*/ 2540000 h 3657600"/>
                <a:gd name="connsiteX106" fmla="*/ 2946400 w 6095999"/>
                <a:gd name="connsiteY106" fmla="*/ 2540000 h 3657600"/>
                <a:gd name="connsiteX107" fmla="*/ 2946400 w 6095999"/>
                <a:gd name="connsiteY107" fmla="*/ 3454400 h 3657600"/>
                <a:gd name="connsiteX108" fmla="*/ 2743200 w 6095999"/>
                <a:gd name="connsiteY108" fmla="*/ 3454400 h 3657600"/>
                <a:gd name="connsiteX109" fmla="*/ 2743200 w 6095999"/>
                <a:gd name="connsiteY109" fmla="*/ 1524000 h 3657600"/>
                <a:gd name="connsiteX110" fmla="*/ 2662682 w 6095999"/>
                <a:gd name="connsiteY110" fmla="*/ 1424584 h 3657600"/>
                <a:gd name="connsiteX111" fmla="*/ 2548738 w 6095999"/>
                <a:gd name="connsiteY111" fmla="*/ 1482776 h 3657600"/>
                <a:gd name="connsiteX112" fmla="*/ 2232571 w 6095999"/>
                <a:gd name="connsiteY112" fmla="*/ 2193976 h 3657600"/>
                <a:gd name="connsiteX113" fmla="*/ 2093570 w 6095999"/>
                <a:gd name="connsiteY113" fmla="*/ 1898498 h 3657600"/>
                <a:gd name="connsiteX114" fmla="*/ 2310257 w 6095999"/>
                <a:gd name="connsiteY114" fmla="*/ 1437729 h 3657600"/>
                <a:gd name="connsiteX115" fmla="*/ 2444001 w 6095999"/>
                <a:gd name="connsiteY115" fmla="*/ 1278141 h 3657600"/>
                <a:gd name="connsiteX116" fmla="*/ 2641600 w 6095999"/>
                <a:gd name="connsiteY116" fmla="*/ 1219200 h 3657600"/>
                <a:gd name="connsiteX117" fmla="*/ 3454400 w 6095999"/>
                <a:gd name="connsiteY117" fmla="*/ 1219200 h 3657600"/>
                <a:gd name="connsiteX118" fmla="*/ 3787026 w 6095999"/>
                <a:gd name="connsiteY118" fmla="*/ 1441298 h 3657600"/>
                <a:gd name="connsiteX119" fmla="*/ 4002341 w 6095999"/>
                <a:gd name="connsiteY119" fmla="*/ 1898498 h 3657600"/>
                <a:gd name="connsiteX120" fmla="*/ 3857968 w 6095999"/>
                <a:gd name="connsiteY120" fmla="*/ 2205431 h 3657600"/>
                <a:gd name="connsiteX121" fmla="*/ 3545827 w 6095999"/>
                <a:gd name="connsiteY121" fmla="*/ 1580210 h 3657600"/>
                <a:gd name="connsiteX122" fmla="*/ 3431134 w 6095999"/>
                <a:gd name="connsiteY122" fmla="*/ 1525537 h 3657600"/>
                <a:gd name="connsiteX123" fmla="*/ 3352800 w 6095999"/>
                <a:gd name="connsiteY123" fmla="*/ 1625600 h 3657600"/>
                <a:gd name="connsiteX124" fmla="*/ 3352800 w 6095999"/>
                <a:gd name="connsiteY124" fmla="*/ 3454400 h 3657600"/>
                <a:gd name="connsiteX125" fmla="*/ 4461675 w 6095999"/>
                <a:gd name="connsiteY125" fmla="*/ 2479624 h 3657600"/>
                <a:gd name="connsiteX126" fmla="*/ 4673600 w 6095999"/>
                <a:gd name="connsiteY126" fmla="*/ 2002727 h 3657600"/>
                <a:gd name="connsiteX127" fmla="*/ 4673600 w 6095999"/>
                <a:gd name="connsiteY127" fmla="*/ 3454400 h 3657600"/>
                <a:gd name="connsiteX128" fmla="*/ 3556000 w 6095999"/>
                <a:gd name="connsiteY128" fmla="*/ 3454400 h 3657600"/>
                <a:gd name="connsiteX129" fmla="*/ 3556000 w 6095999"/>
                <a:gd name="connsiteY129" fmla="*/ 2055965 h 3657600"/>
                <a:gd name="connsiteX130" fmla="*/ 3769373 w 6095999"/>
                <a:gd name="connsiteY130" fmla="*/ 2483790 h 3657600"/>
                <a:gd name="connsiteX131" fmla="*/ 3772103 w 6095999"/>
                <a:gd name="connsiteY131" fmla="*/ 2487663 h 3657600"/>
                <a:gd name="connsiteX132" fmla="*/ 3774427 w 6095999"/>
                <a:gd name="connsiteY132" fmla="*/ 2492870 h 3657600"/>
                <a:gd name="connsiteX133" fmla="*/ 3781222 w 6095999"/>
                <a:gd name="connsiteY133" fmla="*/ 2501011 h 3657600"/>
                <a:gd name="connsiteX134" fmla="*/ 3788169 w 6095999"/>
                <a:gd name="connsiteY134" fmla="*/ 2509444 h 3657600"/>
                <a:gd name="connsiteX135" fmla="*/ 3800767 w 6095999"/>
                <a:gd name="connsiteY135" fmla="*/ 2519566 h 3657600"/>
                <a:gd name="connsiteX136" fmla="*/ 3809111 w 6095999"/>
                <a:gd name="connsiteY136" fmla="*/ 2525560 h 3657600"/>
                <a:gd name="connsiteX137" fmla="*/ 3825329 w 6095999"/>
                <a:gd name="connsiteY137" fmla="*/ 2532812 h 3657600"/>
                <a:gd name="connsiteX138" fmla="*/ 3833470 w 6095999"/>
                <a:gd name="connsiteY138" fmla="*/ 2536038 h 3657600"/>
                <a:gd name="connsiteX139" fmla="*/ 3860800 w 6095999"/>
                <a:gd name="connsiteY139" fmla="*/ 2540000 h 3657600"/>
                <a:gd name="connsiteX140" fmla="*/ 4368800 w 6095999"/>
                <a:gd name="connsiteY140" fmla="*/ 2540000 h 3657600"/>
                <a:gd name="connsiteX141" fmla="*/ 4461675 w 6095999"/>
                <a:gd name="connsiteY141" fmla="*/ 2479624 h 3657600"/>
                <a:gd name="connsiteX142" fmla="*/ 5892800 w 6095999"/>
                <a:gd name="connsiteY142" fmla="*/ 2336800 h 3657600"/>
                <a:gd name="connsiteX143" fmla="*/ 5689600 w 6095999"/>
                <a:gd name="connsiteY143" fmla="*/ 2336800 h 3657600"/>
                <a:gd name="connsiteX144" fmla="*/ 5689600 w 6095999"/>
                <a:gd name="connsiteY144" fmla="*/ 1422400 h 3657600"/>
                <a:gd name="connsiteX145" fmla="*/ 5486400 w 6095999"/>
                <a:gd name="connsiteY145" fmla="*/ 1422400 h 3657600"/>
                <a:gd name="connsiteX146" fmla="*/ 5486400 w 6095999"/>
                <a:gd name="connsiteY146" fmla="*/ 3454400 h 3657600"/>
                <a:gd name="connsiteX147" fmla="*/ 5283200 w 6095999"/>
                <a:gd name="connsiteY147" fmla="*/ 3454400 h 3657600"/>
                <a:gd name="connsiteX148" fmla="*/ 5283200 w 6095999"/>
                <a:gd name="connsiteY148" fmla="*/ 2438400 h 3657600"/>
                <a:gd name="connsiteX149" fmla="*/ 5080000 w 6095999"/>
                <a:gd name="connsiteY149" fmla="*/ 2438400 h 3657600"/>
                <a:gd name="connsiteX150" fmla="*/ 5080000 w 6095999"/>
                <a:gd name="connsiteY150" fmla="*/ 3454400 h 3657600"/>
                <a:gd name="connsiteX151" fmla="*/ 4876800 w 6095999"/>
                <a:gd name="connsiteY151" fmla="*/ 3454400 h 3657600"/>
                <a:gd name="connsiteX152" fmla="*/ 4876800 w 6095999"/>
                <a:gd name="connsiteY152" fmla="*/ 1524000 h 3657600"/>
                <a:gd name="connsiteX153" fmla="*/ 4796282 w 6095999"/>
                <a:gd name="connsiteY153" fmla="*/ 1424584 h 3657600"/>
                <a:gd name="connsiteX154" fmla="*/ 4682338 w 6095999"/>
                <a:gd name="connsiteY154" fmla="*/ 1482776 h 3657600"/>
                <a:gd name="connsiteX155" fmla="*/ 4302874 w 6095999"/>
                <a:gd name="connsiteY155" fmla="*/ 2336800 h 3657600"/>
                <a:gd name="connsiteX156" fmla="*/ 4020845 w 6095999"/>
                <a:gd name="connsiteY156" fmla="*/ 2336800 h 3657600"/>
                <a:gd name="connsiteX157" fmla="*/ 4442371 w 6095999"/>
                <a:gd name="connsiteY157" fmla="*/ 1441006 h 3657600"/>
                <a:gd name="connsiteX158" fmla="*/ 4443667 w 6095999"/>
                <a:gd name="connsiteY158" fmla="*/ 1437729 h 3657600"/>
                <a:gd name="connsiteX159" fmla="*/ 4775200 w 6095999"/>
                <a:gd name="connsiteY159" fmla="*/ 1219200 h 3657600"/>
                <a:gd name="connsiteX160" fmla="*/ 5588000 w 6095999"/>
                <a:gd name="connsiteY160" fmla="*/ 1219200 h 3657600"/>
                <a:gd name="connsiteX161" fmla="*/ 5892800 w 6095999"/>
                <a:gd name="connsiteY161" fmla="*/ 152400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6095999" h="3657600">
                  <a:moveTo>
                    <a:pt x="5588000" y="1016000"/>
                  </a:moveTo>
                  <a:lnTo>
                    <a:pt x="5585371" y="1016000"/>
                  </a:lnTo>
                  <a:cubicBezTo>
                    <a:pt x="5652592" y="928586"/>
                    <a:pt x="5689206" y="821487"/>
                    <a:pt x="5689600" y="711200"/>
                  </a:cubicBezTo>
                  <a:lnTo>
                    <a:pt x="5689600" y="508000"/>
                  </a:lnTo>
                  <a:cubicBezTo>
                    <a:pt x="5689600" y="227457"/>
                    <a:pt x="5462143" y="0"/>
                    <a:pt x="5181600" y="0"/>
                  </a:cubicBezTo>
                  <a:cubicBezTo>
                    <a:pt x="4901057" y="0"/>
                    <a:pt x="4673600" y="227457"/>
                    <a:pt x="4673600" y="508000"/>
                  </a:cubicBezTo>
                  <a:lnTo>
                    <a:pt x="4673600" y="711200"/>
                  </a:lnTo>
                  <a:cubicBezTo>
                    <a:pt x="4673994" y="821487"/>
                    <a:pt x="4710608" y="928586"/>
                    <a:pt x="4777829" y="1016000"/>
                  </a:cubicBezTo>
                  <a:lnTo>
                    <a:pt x="4775200" y="1016000"/>
                  </a:lnTo>
                  <a:cubicBezTo>
                    <a:pt x="4550271" y="1015848"/>
                    <a:pt x="4346778" y="1149553"/>
                    <a:pt x="4257624" y="1356068"/>
                  </a:cubicBezTo>
                  <a:lnTo>
                    <a:pt x="4114800" y="1660030"/>
                  </a:lnTo>
                  <a:lnTo>
                    <a:pt x="3972573" y="1358011"/>
                  </a:lnTo>
                  <a:cubicBezTo>
                    <a:pt x="3883965" y="1150442"/>
                    <a:pt x="3680028" y="1015848"/>
                    <a:pt x="3454400" y="1016000"/>
                  </a:cubicBezTo>
                  <a:lnTo>
                    <a:pt x="3451771" y="1016000"/>
                  </a:lnTo>
                  <a:cubicBezTo>
                    <a:pt x="3518992" y="928586"/>
                    <a:pt x="3555606" y="821487"/>
                    <a:pt x="3556000" y="711200"/>
                  </a:cubicBezTo>
                  <a:lnTo>
                    <a:pt x="3556000" y="508000"/>
                  </a:lnTo>
                  <a:cubicBezTo>
                    <a:pt x="3556000" y="227457"/>
                    <a:pt x="3328543" y="0"/>
                    <a:pt x="3048000" y="0"/>
                  </a:cubicBezTo>
                  <a:cubicBezTo>
                    <a:pt x="2767457" y="0"/>
                    <a:pt x="2540000" y="227457"/>
                    <a:pt x="2540000" y="508000"/>
                  </a:cubicBezTo>
                  <a:lnTo>
                    <a:pt x="2540000" y="711200"/>
                  </a:lnTo>
                  <a:cubicBezTo>
                    <a:pt x="2540394" y="821487"/>
                    <a:pt x="2577008" y="928586"/>
                    <a:pt x="2644229" y="1016000"/>
                  </a:cubicBezTo>
                  <a:lnTo>
                    <a:pt x="2641600" y="1016000"/>
                  </a:lnTo>
                  <a:cubicBezTo>
                    <a:pt x="2417318" y="1016051"/>
                    <a:pt x="2214410" y="1149096"/>
                    <a:pt x="2124964" y="1354734"/>
                  </a:cubicBezTo>
                  <a:lnTo>
                    <a:pt x="1981302" y="1659534"/>
                  </a:lnTo>
                  <a:lnTo>
                    <a:pt x="1839074" y="1357160"/>
                  </a:lnTo>
                  <a:cubicBezTo>
                    <a:pt x="1750174" y="1149947"/>
                    <a:pt x="1546276" y="1015708"/>
                    <a:pt x="1320800" y="1016000"/>
                  </a:cubicBezTo>
                  <a:lnTo>
                    <a:pt x="1318171" y="1016000"/>
                  </a:lnTo>
                  <a:cubicBezTo>
                    <a:pt x="1385392" y="928586"/>
                    <a:pt x="1422006" y="821487"/>
                    <a:pt x="1422400" y="711200"/>
                  </a:cubicBezTo>
                  <a:lnTo>
                    <a:pt x="1422400" y="508000"/>
                  </a:lnTo>
                  <a:cubicBezTo>
                    <a:pt x="1422400" y="227457"/>
                    <a:pt x="1194940" y="0"/>
                    <a:pt x="914400" y="0"/>
                  </a:cubicBezTo>
                  <a:cubicBezTo>
                    <a:pt x="633860" y="0"/>
                    <a:pt x="406400" y="227457"/>
                    <a:pt x="406400" y="508000"/>
                  </a:cubicBezTo>
                  <a:lnTo>
                    <a:pt x="406400" y="711200"/>
                  </a:lnTo>
                  <a:cubicBezTo>
                    <a:pt x="406798" y="821487"/>
                    <a:pt x="443409" y="928586"/>
                    <a:pt x="510629" y="1016000"/>
                  </a:cubicBezTo>
                  <a:lnTo>
                    <a:pt x="508000" y="1016000"/>
                  </a:lnTo>
                  <a:cubicBezTo>
                    <a:pt x="227559" y="1016343"/>
                    <a:pt x="347" y="1243559"/>
                    <a:pt x="0" y="1524000"/>
                  </a:cubicBezTo>
                  <a:lnTo>
                    <a:pt x="0" y="2438400"/>
                  </a:lnTo>
                  <a:cubicBezTo>
                    <a:pt x="0" y="2494509"/>
                    <a:pt x="45492" y="2540000"/>
                    <a:pt x="101600" y="2540000"/>
                  </a:cubicBezTo>
                  <a:lnTo>
                    <a:pt x="406400" y="2540000"/>
                  </a:lnTo>
                  <a:lnTo>
                    <a:pt x="406400" y="3454400"/>
                  </a:lnTo>
                  <a:lnTo>
                    <a:pt x="0" y="3454400"/>
                  </a:lnTo>
                  <a:lnTo>
                    <a:pt x="0" y="3657600"/>
                  </a:lnTo>
                  <a:lnTo>
                    <a:pt x="6096000" y="3657600"/>
                  </a:lnTo>
                  <a:lnTo>
                    <a:pt x="6096000" y="3454400"/>
                  </a:lnTo>
                  <a:lnTo>
                    <a:pt x="5689600" y="3454400"/>
                  </a:lnTo>
                  <a:lnTo>
                    <a:pt x="5689600" y="2540000"/>
                  </a:lnTo>
                  <a:lnTo>
                    <a:pt x="5994400" y="2540000"/>
                  </a:lnTo>
                  <a:cubicBezTo>
                    <a:pt x="6050509" y="2540000"/>
                    <a:pt x="6096000" y="2494509"/>
                    <a:pt x="6096000" y="2438400"/>
                  </a:cubicBezTo>
                  <a:lnTo>
                    <a:pt x="6096000" y="1524000"/>
                  </a:lnTo>
                  <a:cubicBezTo>
                    <a:pt x="6095657" y="1243559"/>
                    <a:pt x="5868442" y="1016343"/>
                    <a:pt x="5588000" y="1016000"/>
                  </a:cubicBezTo>
                  <a:close/>
                  <a:moveTo>
                    <a:pt x="4876800" y="711200"/>
                  </a:moveTo>
                  <a:lnTo>
                    <a:pt x="4876800" y="508000"/>
                  </a:lnTo>
                  <a:cubicBezTo>
                    <a:pt x="4876800" y="339674"/>
                    <a:pt x="5013274" y="203200"/>
                    <a:pt x="5181600" y="203200"/>
                  </a:cubicBezTo>
                  <a:cubicBezTo>
                    <a:pt x="5349926" y="203200"/>
                    <a:pt x="5486400" y="339674"/>
                    <a:pt x="5486400" y="508000"/>
                  </a:cubicBezTo>
                  <a:lnTo>
                    <a:pt x="5486400" y="711200"/>
                  </a:lnTo>
                  <a:cubicBezTo>
                    <a:pt x="5486400" y="879526"/>
                    <a:pt x="5349926" y="1016000"/>
                    <a:pt x="5181600" y="1016000"/>
                  </a:cubicBezTo>
                  <a:cubicBezTo>
                    <a:pt x="5013274" y="1016000"/>
                    <a:pt x="4876800" y="879526"/>
                    <a:pt x="4876800" y="711200"/>
                  </a:cubicBezTo>
                  <a:close/>
                  <a:moveTo>
                    <a:pt x="2743200" y="711200"/>
                  </a:moveTo>
                  <a:lnTo>
                    <a:pt x="2743200" y="508000"/>
                  </a:lnTo>
                  <a:cubicBezTo>
                    <a:pt x="2743200" y="339674"/>
                    <a:pt x="2879674" y="203200"/>
                    <a:pt x="3048000" y="203200"/>
                  </a:cubicBezTo>
                  <a:cubicBezTo>
                    <a:pt x="3216326" y="203200"/>
                    <a:pt x="3352800" y="339674"/>
                    <a:pt x="3352800" y="508000"/>
                  </a:cubicBezTo>
                  <a:lnTo>
                    <a:pt x="3352800" y="711200"/>
                  </a:lnTo>
                  <a:cubicBezTo>
                    <a:pt x="3352800" y="879526"/>
                    <a:pt x="3216326" y="1016000"/>
                    <a:pt x="3048000" y="1016000"/>
                  </a:cubicBezTo>
                  <a:cubicBezTo>
                    <a:pt x="2879674" y="1016000"/>
                    <a:pt x="2743200" y="879526"/>
                    <a:pt x="2743200" y="711200"/>
                  </a:cubicBezTo>
                  <a:close/>
                  <a:moveTo>
                    <a:pt x="609600" y="711200"/>
                  </a:moveTo>
                  <a:lnTo>
                    <a:pt x="609600" y="508000"/>
                  </a:lnTo>
                  <a:cubicBezTo>
                    <a:pt x="609600" y="339674"/>
                    <a:pt x="746076" y="203200"/>
                    <a:pt x="914400" y="203200"/>
                  </a:cubicBezTo>
                  <a:cubicBezTo>
                    <a:pt x="1082725" y="203200"/>
                    <a:pt x="1219200" y="339674"/>
                    <a:pt x="1219200" y="508000"/>
                  </a:cubicBezTo>
                  <a:lnTo>
                    <a:pt x="1219200" y="711200"/>
                  </a:lnTo>
                  <a:cubicBezTo>
                    <a:pt x="1219200" y="879526"/>
                    <a:pt x="1082725" y="1016000"/>
                    <a:pt x="914400" y="1016000"/>
                  </a:cubicBezTo>
                  <a:cubicBezTo>
                    <a:pt x="746076" y="1016000"/>
                    <a:pt x="609600" y="879526"/>
                    <a:pt x="609600" y="711200"/>
                  </a:cubicBezTo>
                  <a:close/>
                  <a:moveTo>
                    <a:pt x="1016000" y="3454400"/>
                  </a:moveTo>
                  <a:lnTo>
                    <a:pt x="1016000" y="2438400"/>
                  </a:lnTo>
                  <a:lnTo>
                    <a:pt x="812800" y="2438400"/>
                  </a:lnTo>
                  <a:lnTo>
                    <a:pt x="812800" y="3454400"/>
                  </a:lnTo>
                  <a:lnTo>
                    <a:pt x="609600" y="3454400"/>
                  </a:lnTo>
                  <a:lnTo>
                    <a:pt x="609600" y="1524000"/>
                  </a:lnTo>
                  <a:lnTo>
                    <a:pt x="406400" y="1524000"/>
                  </a:lnTo>
                  <a:lnTo>
                    <a:pt x="406400" y="2336800"/>
                  </a:lnTo>
                  <a:lnTo>
                    <a:pt x="203200" y="2336800"/>
                  </a:lnTo>
                  <a:lnTo>
                    <a:pt x="203200" y="1524000"/>
                  </a:lnTo>
                  <a:cubicBezTo>
                    <a:pt x="203200" y="1355674"/>
                    <a:pt x="339675" y="1219200"/>
                    <a:pt x="508000" y="1219200"/>
                  </a:cubicBezTo>
                  <a:lnTo>
                    <a:pt x="1320800" y="1219200"/>
                  </a:lnTo>
                  <a:cubicBezTo>
                    <a:pt x="1466253" y="1219403"/>
                    <a:pt x="1597470" y="1306805"/>
                    <a:pt x="1653629" y="1441006"/>
                  </a:cubicBezTo>
                  <a:lnTo>
                    <a:pt x="2075155" y="2336800"/>
                  </a:lnTo>
                  <a:lnTo>
                    <a:pt x="1790002" y="2336800"/>
                  </a:lnTo>
                  <a:lnTo>
                    <a:pt x="1412227" y="1580210"/>
                  </a:lnTo>
                  <a:cubicBezTo>
                    <a:pt x="1391488" y="1537348"/>
                    <a:pt x="1343825" y="1514678"/>
                    <a:pt x="1297534" y="1525537"/>
                  </a:cubicBezTo>
                  <a:cubicBezTo>
                    <a:pt x="1251198" y="1536446"/>
                    <a:pt x="1218654" y="1578026"/>
                    <a:pt x="1219200" y="1625600"/>
                  </a:cubicBezTo>
                  <a:lnTo>
                    <a:pt x="1219200" y="3454400"/>
                  </a:lnTo>
                  <a:close/>
                  <a:moveTo>
                    <a:pt x="2262632" y="2535936"/>
                  </a:moveTo>
                  <a:cubicBezTo>
                    <a:pt x="2265464" y="2534984"/>
                    <a:pt x="2268246" y="2533904"/>
                    <a:pt x="2270963" y="2532710"/>
                  </a:cubicBezTo>
                  <a:cubicBezTo>
                    <a:pt x="2276729" y="2530627"/>
                    <a:pt x="2282228" y="2528049"/>
                    <a:pt x="2287537" y="2524963"/>
                  </a:cubicBezTo>
                  <a:cubicBezTo>
                    <a:pt x="2295081" y="2519959"/>
                    <a:pt x="2302129" y="2514206"/>
                    <a:pt x="2308568" y="2507806"/>
                  </a:cubicBezTo>
                  <a:cubicBezTo>
                    <a:pt x="2311057" y="2505126"/>
                    <a:pt x="2313381" y="2502294"/>
                    <a:pt x="2315566" y="2499373"/>
                  </a:cubicBezTo>
                  <a:cubicBezTo>
                    <a:pt x="2317496" y="2497290"/>
                    <a:pt x="2319338" y="2495106"/>
                    <a:pt x="2321077" y="2492870"/>
                  </a:cubicBezTo>
                  <a:cubicBezTo>
                    <a:pt x="2322563" y="2490343"/>
                    <a:pt x="2323313" y="2487562"/>
                    <a:pt x="2324697" y="2485034"/>
                  </a:cubicBezTo>
                  <a:cubicBezTo>
                    <a:pt x="2326132" y="2482507"/>
                    <a:pt x="2327123" y="2481656"/>
                    <a:pt x="2328075" y="2479624"/>
                  </a:cubicBezTo>
                  <a:lnTo>
                    <a:pt x="2540000" y="2002727"/>
                  </a:lnTo>
                  <a:lnTo>
                    <a:pt x="2540000" y="3454400"/>
                  </a:lnTo>
                  <a:lnTo>
                    <a:pt x="1422400" y="3454400"/>
                  </a:lnTo>
                  <a:lnTo>
                    <a:pt x="1422400" y="2055965"/>
                  </a:lnTo>
                  <a:lnTo>
                    <a:pt x="1636268" y="2483790"/>
                  </a:lnTo>
                  <a:cubicBezTo>
                    <a:pt x="1653477" y="2518270"/>
                    <a:pt x="1688706" y="2540000"/>
                    <a:pt x="1727200" y="2540000"/>
                  </a:cubicBezTo>
                  <a:lnTo>
                    <a:pt x="2235200" y="2540000"/>
                  </a:lnTo>
                  <a:cubicBezTo>
                    <a:pt x="2244471" y="2539949"/>
                    <a:pt x="2253704" y="2538565"/>
                    <a:pt x="2262632" y="2535936"/>
                  </a:cubicBezTo>
                  <a:close/>
                  <a:moveTo>
                    <a:pt x="3149600" y="3454400"/>
                  </a:moveTo>
                  <a:lnTo>
                    <a:pt x="3149600" y="2540000"/>
                  </a:lnTo>
                  <a:lnTo>
                    <a:pt x="2946400" y="2540000"/>
                  </a:lnTo>
                  <a:lnTo>
                    <a:pt x="2946400" y="3454400"/>
                  </a:lnTo>
                  <a:lnTo>
                    <a:pt x="2743200" y="3454400"/>
                  </a:lnTo>
                  <a:lnTo>
                    <a:pt x="2743200" y="1524000"/>
                  </a:lnTo>
                  <a:cubicBezTo>
                    <a:pt x="2743200" y="1475981"/>
                    <a:pt x="2709609" y="1434554"/>
                    <a:pt x="2662682" y="1424584"/>
                  </a:cubicBezTo>
                  <a:cubicBezTo>
                    <a:pt x="2615756" y="1414615"/>
                    <a:pt x="2568232" y="1438872"/>
                    <a:pt x="2548738" y="1482776"/>
                  </a:cubicBezTo>
                  <a:lnTo>
                    <a:pt x="2232571" y="2193976"/>
                  </a:lnTo>
                  <a:lnTo>
                    <a:pt x="2093570" y="1898498"/>
                  </a:lnTo>
                  <a:lnTo>
                    <a:pt x="2310257" y="1437729"/>
                  </a:lnTo>
                  <a:cubicBezTo>
                    <a:pt x="2338184" y="1372540"/>
                    <a:pt x="2384679" y="1317028"/>
                    <a:pt x="2444001" y="1278141"/>
                  </a:cubicBezTo>
                  <a:cubicBezTo>
                    <a:pt x="2502548" y="1239342"/>
                    <a:pt x="2571356" y="1218857"/>
                    <a:pt x="2641600" y="1219200"/>
                  </a:cubicBezTo>
                  <a:lnTo>
                    <a:pt x="3454400" y="1219200"/>
                  </a:lnTo>
                  <a:cubicBezTo>
                    <a:pt x="3599904" y="1219492"/>
                    <a:pt x="3730968" y="1307059"/>
                    <a:pt x="3787026" y="1441298"/>
                  </a:cubicBezTo>
                  <a:lnTo>
                    <a:pt x="4002341" y="1898498"/>
                  </a:lnTo>
                  <a:lnTo>
                    <a:pt x="3857968" y="2205431"/>
                  </a:lnTo>
                  <a:lnTo>
                    <a:pt x="3545827" y="1580210"/>
                  </a:lnTo>
                  <a:cubicBezTo>
                    <a:pt x="3525088" y="1537348"/>
                    <a:pt x="3477425" y="1514678"/>
                    <a:pt x="3431134" y="1525537"/>
                  </a:cubicBezTo>
                  <a:cubicBezTo>
                    <a:pt x="3384804" y="1536446"/>
                    <a:pt x="3352254" y="1578026"/>
                    <a:pt x="3352800" y="1625600"/>
                  </a:cubicBezTo>
                  <a:lnTo>
                    <a:pt x="3352800" y="3454400"/>
                  </a:lnTo>
                  <a:close/>
                  <a:moveTo>
                    <a:pt x="4461675" y="2479624"/>
                  </a:moveTo>
                  <a:lnTo>
                    <a:pt x="4673600" y="2002727"/>
                  </a:lnTo>
                  <a:lnTo>
                    <a:pt x="4673600" y="3454400"/>
                  </a:lnTo>
                  <a:lnTo>
                    <a:pt x="3556000" y="3454400"/>
                  </a:lnTo>
                  <a:lnTo>
                    <a:pt x="3556000" y="2055965"/>
                  </a:lnTo>
                  <a:lnTo>
                    <a:pt x="3769373" y="2483790"/>
                  </a:lnTo>
                  <a:cubicBezTo>
                    <a:pt x="3770059" y="2485238"/>
                    <a:pt x="3771303" y="2486368"/>
                    <a:pt x="3772103" y="2487663"/>
                  </a:cubicBezTo>
                  <a:cubicBezTo>
                    <a:pt x="3772891" y="2488997"/>
                    <a:pt x="3773437" y="2491232"/>
                    <a:pt x="3774427" y="2492870"/>
                  </a:cubicBezTo>
                  <a:cubicBezTo>
                    <a:pt x="3776561" y="2495702"/>
                    <a:pt x="3778847" y="2498382"/>
                    <a:pt x="3781222" y="2501011"/>
                  </a:cubicBezTo>
                  <a:cubicBezTo>
                    <a:pt x="3783406" y="2503932"/>
                    <a:pt x="3785692" y="2506713"/>
                    <a:pt x="3788169" y="2509444"/>
                  </a:cubicBezTo>
                  <a:cubicBezTo>
                    <a:pt x="3792093" y="2513114"/>
                    <a:pt x="3796309" y="2516480"/>
                    <a:pt x="3800767" y="2519566"/>
                  </a:cubicBezTo>
                  <a:cubicBezTo>
                    <a:pt x="3803599" y="2521598"/>
                    <a:pt x="3806127" y="2523833"/>
                    <a:pt x="3809111" y="2525560"/>
                  </a:cubicBezTo>
                  <a:cubicBezTo>
                    <a:pt x="3814267" y="2528443"/>
                    <a:pt x="3819728" y="2530869"/>
                    <a:pt x="3825329" y="2532812"/>
                  </a:cubicBezTo>
                  <a:cubicBezTo>
                    <a:pt x="3828110" y="2533802"/>
                    <a:pt x="3830638" y="2535238"/>
                    <a:pt x="3833470" y="2536038"/>
                  </a:cubicBezTo>
                  <a:cubicBezTo>
                    <a:pt x="3842347" y="2538565"/>
                    <a:pt x="3851567" y="2539899"/>
                    <a:pt x="3860800" y="2540000"/>
                  </a:cubicBezTo>
                  <a:lnTo>
                    <a:pt x="4368800" y="2540000"/>
                  </a:lnTo>
                  <a:cubicBezTo>
                    <a:pt x="4408983" y="2540000"/>
                    <a:pt x="4445343" y="2516340"/>
                    <a:pt x="4461675" y="2479624"/>
                  </a:cubicBezTo>
                  <a:close/>
                  <a:moveTo>
                    <a:pt x="5892800" y="2336800"/>
                  </a:moveTo>
                  <a:lnTo>
                    <a:pt x="5689600" y="2336800"/>
                  </a:lnTo>
                  <a:lnTo>
                    <a:pt x="5689600" y="1422400"/>
                  </a:lnTo>
                  <a:lnTo>
                    <a:pt x="5486400" y="1422400"/>
                  </a:lnTo>
                  <a:lnTo>
                    <a:pt x="5486400" y="3454400"/>
                  </a:lnTo>
                  <a:lnTo>
                    <a:pt x="5283200" y="3454400"/>
                  </a:lnTo>
                  <a:lnTo>
                    <a:pt x="5283200" y="2438400"/>
                  </a:lnTo>
                  <a:lnTo>
                    <a:pt x="5080000" y="2438400"/>
                  </a:lnTo>
                  <a:lnTo>
                    <a:pt x="5080000" y="3454400"/>
                  </a:lnTo>
                  <a:lnTo>
                    <a:pt x="4876800" y="3454400"/>
                  </a:lnTo>
                  <a:lnTo>
                    <a:pt x="4876800" y="1524000"/>
                  </a:lnTo>
                  <a:cubicBezTo>
                    <a:pt x="4876800" y="1475981"/>
                    <a:pt x="4843209" y="1434554"/>
                    <a:pt x="4796282" y="1424584"/>
                  </a:cubicBezTo>
                  <a:cubicBezTo>
                    <a:pt x="4749356" y="1414615"/>
                    <a:pt x="4701832" y="1438872"/>
                    <a:pt x="4682338" y="1482776"/>
                  </a:cubicBezTo>
                  <a:lnTo>
                    <a:pt x="4302874" y="2336800"/>
                  </a:lnTo>
                  <a:lnTo>
                    <a:pt x="4020845" y="2336800"/>
                  </a:lnTo>
                  <a:lnTo>
                    <a:pt x="4442371" y="1441006"/>
                  </a:lnTo>
                  <a:cubicBezTo>
                    <a:pt x="4442867" y="1439863"/>
                    <a:pt x="4443260" y="1438872"/>
                    <a:pt x="4443667" y="1437729"/>
                  </a:cubicBezTo>
                  <a:cubicBezTo>
                    <a:pt x="4500461" y="1305077"/>
                    <a:pt x="4630890" y="1219099"/>
                    <a:pt x="4775200" y="1219200"/>
                  </a:cubicBezTo>
                  <a:lnTo>
                    <a:pt x="5588000" y="1219200"/>
                  </a:lnTo>
                  <a:cubicBezTo>
                    <a:pt x="5756326" y="1219200"/>
                    <a:pt x="5892800" y="1355674"/>
                    <a:pt x="5892800" y="1524000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B064B8-E001-4907-90B8-59EA3453657F}"/>
                </a:ext>
              </a:extLst>
            </p:cNvPr>
            <p:cNvSpPr/>
            <p:nvPr/>
          </p:nvSpPr>
          <p:spPr>
            <a:xfrm>
              <a:off x="1930400" y="1803400"/>
              <a:ext cx="914400" cy="203200"/>
            </a:xfrm>
            <a:custGeom>
              <a:avLst/>
              <a:gdLst>
                <a:gd name="connsiteX0" fmla="*/ 0 w 914400"/>
                <a:gd name="connsiteY0" fmla="*/ 0 h 203200"/>
                <a:gd name="connsiteX1" fmla="*/ 914400 w 914400"/>
                <a:gd name="connsiteY1" fmla="*/ 0 h 203200"/>
                <a:gd name="connsiteX2" fmla="*/ 914400 w 914400"/>
                <a:gd name="connsiteY2" fmla="*/ 203200 h 203200"/>
                <a:gd name="connsiteX3" fmla="*/ 0 w 9144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203200">
                  <a:moveTo>
                    <a:pt x="0" y="0"/>
                  </a:moveTo>
                  <a:lnTo>
                    <a:pt x="914400" y="0"/>
                  </a:lnTo>
                  <a:lnTo>
                    <a:pt x="9144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B5C11EE-74EF-465F-97DB-62BA779617B1}"/>
                </a:ext>
              </a:extLst>
            </p:cNvPr>
            <p:cNvSpPr/>
            <p:nvPr/>
          </p:nvSpPr>
          <p:spPr>
            <a:xfrm>
              <a:off x="1930400" y="2209800"/>
              <a:ext cx="914400" cy="203200"/>
            </a:xfrm>
            <a:custGeom>
              <a:avLst/>
              <a:gdLst>
                <a:gd name="connsiteX0" fmla="*/ 0 w 914400"/>
                <a:gd name="connsiteY0" fmla="*/ 0 h 203200"/>
                <a:gd name="connsiteX1" fmla="*/ 914400 w 914400"/>
                <a:gd name="connsiteY1" fmla="*/ 0 h 203200"/>
                <a:gd name="connsiteX2" fmla="*/ 914400 w 914400"/>
                <a:gd name="connsiteY2" fmla="*/ 203200 h 203200"/>
                <a:gd name="connsiteX3" fmla="*/ 0 w 914400"/>
                <a:gd name="connsiteY3" fmla="*/ 20320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203200">
                  <a:moveTo>
                    <a:pt x="0" y="0"/>
                  </a:moveTo>
                  <a:lnTo>
                    <a:pt x="914400" y="0"/>
                  </a:lnTo>
                  <a:lnTo>
                    <a:pt x="914400" y="203200"/>
                  </a:lnTo>
                  <a:lnTo>
                    <a:pt x="0" y="203200"/>
                  </a:ln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B8E78C2-0FF4-477C-8317-0F233FB1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>
                <a:solidFill>
                  <a:srgbClr val="4E84C4"/>
                </a:solidFill>
                <a:effectLst/>
                <a:latin typeface="Calibri" panose="020F0502020204030204" pitchFamily="34" charset="0"/>
              </a:rPr>
              <a:t>Envisioning the Future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71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/>
      <p:bldP spid="20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FAE3-4A7F-4778-FA8D-039B557D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421" y="3175416"/>
            <a:ext cx="8326379" cy="64264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2A0D1-D6D4-8C88-CF9C-8BEDA93A2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746F264-BCED-D50A-8DAD-2F2EBA7A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73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D384-6978-DFC7-68A8-16941EC8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3" y="2984916"/>
            <a:ext cx="8326379" cy="642647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DCD8-7731-8B0D-6D23-587CC837E7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A7B2345-D53B-60FD-5533-C00215F35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6800" y="6525892"/>
            <a:ext cx="3048000" cy="2235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5E1E7DC-1EAD-1B02-C73D-95498B28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014BC7-3411-A428-06E8-E505F940C4B2}"/>
              </a:ext>
            </a:extLst>
          </p:cNvPr>
          <p:cNvSpPr txBox="1"/>
          <p:nvPr/>
        </p:nvSpPr>
        <p:spPr>
          <a:xfrm>
            <a:off x="590687" y="2351782"/>
            <a:ext cx="973841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KLI Integration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Automated quarterly demographic updates, ensuring REDI  team have the most current data for better decision-making.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Reduced manual effort by an estimated 50 hours per quarter.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Store Strategy Data Automation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Legacy MS Access DB and manual file-based processes were replaced with automated real-time data pipelines for reporting.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Improved report generation time by 50% and eliminated potential data entry errors.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AutoNum type="arabicPeriod" startAt="3"/>
            </a:pPr>
            <a:r>
              <a:rPr lang="en-US" sz="1600" b="1" dirty="0">
                <a:solidFill>
                  <a:schemeClr val="accent1"/>
                </a:solidFill>
              </a:rPr>
              <a:t>IQVIA Integration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Enabled bulk loading of medical practice, clinics, and hospitals' data from flat files, significantly reducing manual intervention.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Estimated to save approximately 15 hours per week in data loading efforts.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AutoNum type="arabicPeriod" startAt="4"/>
            </a:pPr>
            <a:r>
              <a:rPr lang="en-US" sz="1600" b="1" dirty="0">
                <a:solidFill>
                  <a:schemeClr val="accent1"/>
                </a:solidFill>
              </a:rPr>
              <a:t>Location Alignment API</a:t>
            </a:r>
          </a:p>
          <a:p>
            <a:endParaRPr lang="en-US" sz="1600" b="1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Consumes master location data, providing a single source of truth for internal systems.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000" dirty="0"/>
              <a:t>Scalable architecture designed to securely expose data to external partner networks in the future.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04452-1B79-0572-CFCA-DC3F97173B2F}"/>
              </a:ext>
            </a:extLst>
          </p:cNvPr>
          <p:cNvGrpSpPr/>
          <p:nvPr/>
        </p:nvGrpSpPr>
        <p:grpSpPr>
          <a:xfrm>
            <a:off x="1509516" y="184571"/>
            <a:ext cx="7525948" cy="1878184"/>
            <a:chOff x="1509516" y="-151843"/>
            <a:chExt cx="7525948" cy="2214598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4741EB0-C801-1776-E4EF-8F65DCB5B906}"/>
                </a:ext>
              </a:extLst>
            </p:cNvPr>
            <p:cNvSpPr txBox="1">
              <a:spLocks/>
            </p:cNvSpPr>
            <p:nvPr/>
          </p:nvSpPr>
          <p:spPr>
            <a:xfrm>
              <a:off x="1509516" y="-9236"/>
              <a:ext cx="4343400" cy="1929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77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4800" b="1" dirty="0">
                  <a:cs typeface="+mj-cs"/>
                </a:rPr>
                <a:t>Project F.I.R.E</a:t>
              </a:r>
              <a:endParaRPr lang="en-US" sz="4800" dirty="0">
                <a:cs typeface="+mj-cs"/>
              </a:endParaRPr>
            </a:p>
          </p:txBody>
        </p:sp>
        <p:pic>
          <p:nvPicPr>
            <p:cNvPr id="7" name="Picture 6" descr="A puzzle with a word on it&#10;&#10;Description automatically generated">
              <a:extLst>
                <a:ext uri="{FF2B5EF4-FFF2-40B4-BE49-F238E27FC236}">
                  <a16:creationId xmlns:a16="http://schemas.microsoft.com/office/drawing/2014/main" id="{FA98E08F-FB7E-E01B-6908-D4CE7C733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5459895" y="-151843"/>
              <a:ext cx="3575569" cy="2214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30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B08E-D65B-1496-B819-6F085D14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1D7B-5360-16B5-3278-60C8CDFE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97" y="956658"/>
            <a:ext cx="11348852" cy="502063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🔍 1. Monitor &amp; Stabilize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Regularly track the </a:t>
            </a:r>
            <a:r>
              <a:rPr lang="en-CA" sz="1600" b="1" dirty="0"/>
              <a:t>performance and reliability</a:t>
            </a:r>
            <a:r>
              <a:rPr lang="en-CA" sz="1600" dirty="0"/>
              <a:t> of new integrations and automations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Implement </a:t>
            </a:r>
            <a:r>
              <a:rPr lang="en-CA" sz="1600" b="1" dirty="0"/>
              <a:t>automated alerting and logging</a:t>
            </a:r>
            <a:r>
              <a:rPr lang="en-CA" sz="1600" dirty="0"/>
              <a:t> to proactively detect issues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None/>
            </a:pPr>
            <a:r>
              <a:rPr lang="en-CA" b="1" dirty="0"/>
              <a:t>🌐 2. Expand External Connectivity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Explore secure, governed exposure of the Location Alignment API to external partners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Assess feasibility and security implications for strategic data sharing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None/>
            </a:pPr>
            <a:r>
              <a:rPr lang="en-CA" b="1" dirty="0"/>
              <a:t>🔄 3. Optimize &amp; Evolve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Identify </a:t>
            </a:r>
            <a:r>
              <a:rPr lang="en-CA" sz="1600" b="1" dirty="0"/>
              <a:t>performance bottlenecks</a:t>
            </a:r>
            <a:r>
              <a:rPr lang="en-CA" sz="1600" dirty="0"/>
              <a:t> and opportunities for optimisation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Continuously enhance data pipelines and automate additional manual workflows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None/>
            </a:pPr>
            <a:r>
              <a:rPr lang="en-CA" b="1" dirty="0"/>
              <a:t>🛡️ 4. Strengthen Governance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Define and enforce </a:t>
            </a:r>
            <a:r>
              <a:rPr lang="en-CA" sz="1600" b="1" dirty="0"/>
              <a:t>governance processes</a:t>
            </a:r>
            <a:r>
              <a:rPr lang="en-CA" sz="1600" dirty="0"/>
              <a:t> for all automated 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Establish clear </a:t>
            </a:r>
            <a:r>
              <a:rPr lang="en-CA" sz="1600" b="1" dirty="0"/>
              <a:t>ownership, documentation standards</a:t>
            </a:r>
            <a:r>
              <a:rPr lang="en-CA" sz="1600" dirty="0"/>
              <a:t>, and </a:t>
            </a:r>
            <a:r>
              <a:rPr lang="en-CA" sz="1600" b="1" dirty="0"/>
              <a:t>change control procedures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/>
          </a:p>
          <a:p>
            <a:pPr>
              <a:buNone/>
            </a:pPr>
            <a:r>
              <a:rPr lang="en-CA" b="1" dirty="0"/>
              <a:t>🚀 5. Plan for Future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Design a roadmap for </a:t>
            </a:r>
            <a:r>
              <a:rPr lang="en-CA" sz="1600" b="1" dirty="0"/>
              <a:t>next-phase integrations</a:t>
            </a:r>
            <a:r>
              <a:rPr lang="en-CA" sz="1600" dirty="0"/>
              <a:t> (e.g., new partners, data domains)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Leverage reusable components to reduce development effort in future initiatives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FDEF2-A290-85E4-F552-E2D6B1B00E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3850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FE937E6F27FB42A7CA52E85647C6C1" ma:contentTypeVersion="13" ma:contentTypeDescription="Create a new document." ma:contentTypeScope="" ma:versionID="df53de324aed6e293ca2b0ad8fef684b">
  <xsd:schema xmlns:xsd="http://www.w3.org/2001/XMLSchema" xmlns:xs="http://www.w3.org/2001/XMLSchema" xmlns:p="http://schemas.microsoft.com/office/2006/metadata/properties" xmlns:ns2="2d971b4b-3871-4fed-95a2-90db307505b7" xmlns:ns3="097baaf9-fe6e-444b-a443-f8829fe0d752" targetNamespace="http://schemas.microsoft.com/office/2006/metadata/properties" ma:root="true" ma:fieldsID="4fbc839c39948e18e0d4bc26f6c26024" ns2:_="" ns3:_="">
    <xsd:import namespace="2d971b4b-3871-4fed-95a2-90db307505b7"/>
    <xsd:import namespace="097baaf9-fe6e-444b-a443-f8829fe0d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71b4b-3871-4fed-95a2-90db30750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773e5d3-86f4-436a-b35a-a9b626cf63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7baaf9-fe6e-444b-a443-f8829fe0d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78b12de-a948-4375-a534-684e778c907f}" ma:internalName="TaxCatchAll" ma:showField="CatchAllData" ma:web="097baaf9-fe6e-444b-a443-f8829fe0d7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7baaf9-fe6e-444b-a443-f8829fe0d752" xsi:nil="true"/>
    <lcf76f155ced4ddcb4097134ff3c332f xmlns="2d971b4b-3871-4fed-95a2-90db307505b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BDCC7CE-AD1B-407C-ABD7-17D7FFE6BD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BE454C-03EE-499C-B76B-641C40AF67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71b4b-3871-4fed-95a2-90db307505b7"/>
    <ds:schemaRef ds:uri="097baaf9-fe6e-444b-a443-f8829fe0d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01F8FE-81C1-4AD9-92A8-6BDEC7E91B8E}">
  <ds:schemaRefs>
    <ds:schemaRef ds:uri="http://purl.org/dc/terms/"/>
    <ds:schemaRef ds:uri="2d971b4b-3871-4fed-95a2-90db307505b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97baaf9-fe6e-444b-a443-f8829fe0d752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79171</TotalTime>
  <Words>911</Words>
  <Application>Microsoft Macintosh PowerPoint</Application>
  <PresentationFormat>Widescreen</PresentationFormat>
  <Paragraphs>165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Lucida Sans Unicode</vt:lpstr>
      <vt:lpstr>Myriad Pro</vt:lpstr>
      <vt:lpstr>Wingdings</vt:lpstr>
      <vt:lpstr>Corp PPT Template 2017_16x9</vt:lpstr>
      <vt:lpstr>PowerPoint Presentation</vt:lpstr>
      <vt:lpstr>PowerPoint Presentation</vt:lpstr>
      <vt:lpstr>Project F.I.R.E. – Scope Summary</vt:lpstr>
      <vt:lpstr>Project F.I.R.E. – Business Value Delivered</vt:lpstr>
      <vt:lpstr>Envisioning the Future</vt:lpstr>
      <vt:lpstr>Thank You</vt:lpstr>
      <vt:lpstr>APPENDIX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Retail ECC S4 Conversion Assessment - Status</dc:title>
  <dc:creator>Gaurav Raghuvanshi</dc:creator>
  <cp:lastModifiedBy>vinay middha</cp:lastModifiedBy>
  <cp:revision>608</cp:revision>
  <dcterms:created xsi:type="dcterms:W3CDTF">2021-12-20T09:22:21Z</dcterms:created>
  <dcterms:modified xsi:type="dcterms:W3CDTF">2025-04-30T07:02:31Z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2022-01-11T15:31:58Z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7d51ce7b-15ac-42a2-b89b-bb267fa8f104</vt:lpwstr>
  </property>
  <property fmtid="{D5CDD505-2E9C-101B-9397-08002B2CF9AE}" pid="8" name="MSIP_Label_67599526-06ca-49cc-9fa9-5307800a949a_ContentBits">
    <vt:lpwstr>0</vt:lpwstr>
  </property>
  <property fmtid="{D5CDD505-2E9C-101B-9397-08002B2CF9AE}" pid="9" name="ContentTypeId">
    <vt:lpwstr>0x01010024FE937E6F27FB42A7CA52E85647C6C1</vt:lpwstr>
  </property>
  <property fmtid="{D5CDD505-2E9C-101B-9397-08002B2CF9AE}" pid="10" name="MediaServiceImageTags">
    <vt:lpwstr/>
  </property>
</Properties>
</file>