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26" r:id="rId3"/>
    <p:sldId id="296" r:id="rId4"/>
    <p:sldId id="297" r:id="rId5"/>
    <p:sldId id="299" r:id="rId6"/>
    <p:sldId id="298" r:id="rId7"/>
    <p:sldId id="300" r:id="rId8"/>
    <p:sldId id="301" r:id="rId9"/>
    <p:sldId id="305" r:id="rId10"/>
    <p:sldId id="306" r:id="rId11"/>
    <p:sldId id="307" r:id="rId12"/>
    <p:sldId id="308" r:id="rId13"/>
    <p:sldId id="302" r:id="rId14"/>
    <p:sldId id="303" r:id="rId15"/>
    <p:sldId id="304" r:id="rId16"/>
    <p:sldId id="309" r:id="rId17"/>
    <p:sldId id="327" r:id="rId18"/>
    <p:sldId id="292" r:id="rId19"/>
    <p:sldId id="328" r:id="rId20"/>
    <p:sldId id="329" r:id="rId21"/>
    <p:sldId id="330" r:id="rId22"/>
    <p:sldId id="331" r:id="rId23"/>
    <p:sldId id="295" r:id="rId24"/>
    <p:sldId id="332" r:id="rId25"/>
    <p:sldId id="310" r:id="rId26"/>
    <p:sldId id="311" r:id="rId27"/>
    <p:sldId id="333" r:id="rId28"/>
    <p:sldId id="312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36" r:id="rId37"/>
    <p:sldId id="322" r:id="rId38"/>
    <p:sldId id="335" r:id="rId39"/>
    <p:sldId id="325" r:id="rId40"/>
    <p:sldId id="33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326"/>
          </p14:sldIdLst>
        </p14:section>
        <p14:section name="Basic Definitions" id="{8396BD5D-29FC-43BE-A881-3FE6F83767F4}">
          <p14:sldIdLst>
            <p14:sldId id="296"/>
            <p14:sldId id="297"/>
            <p14:sldId id="299"/>
            <p14:sldId id="298"/>
            <p14:sldId id="300"/>
            <p14:sldId id="301"/>
            <p14:sldId id="305"/>
            <p14:sldId id="306"/>
            <p14:sldId id="307"/>
            <p14:sldId id="308"/>
            <p14:sldId id="302"/>
            <p14:sldId id="303"/>
            <p14:sldId id="304"/>
            <p14:sldId id="309"/>
          </p14:sldIdLst>
        </p14:section>
        <p14:section name="Handshake Lemma" id="{104D27E7-3ECA-46E9-85ED-DDCDB164455D}">
          <p14:sldIdLst>
            <p14:sldId id="327"/>
            <p14:sldId id="292"/>
            <p14:sldId id="328"/>
            <p14:sldId id="329"/>
            <p14:sldId id="330"/>
            <p14:sldId id="331"/>
            <p14:sldId id="295"/>
            <p14:sldId id="332"/>
          </p14:sldIdLst>
        </p14:section>
        <p14:section name="Graph Representations" id="{AD878807-9B84-489A-B201-50737672CAFD}">
          <p14:sldIdLst>
            <p14:sldId id="310"/>
            <p14:sldId id="311"/>
          </p14:sldIdLst>
        </p14:section>
        <p14:section name="Applications of Graphs" id="{7816A19D-30E9-4410-9D24-0B56D3E1EED1}">
          <p14:sldIdLst/>
        </p14:section>
        <p14:section name="Depth-first Search" id="{9F142C56-1A56-4CE6-A901-8CC7205CBABB}">
          <p14:sldIdLst>
            <p14:sldId id="333"/>
            <p14:sldId id="312"/>
            <p14:sldId id="314"/>
            <p14:sldId id="315"/>
          </p14:sldIdLst>
        </p14:section>
        <p14:section name="Breadth First Search" id="{94DA5970-CF26-483D-A8C0-AD5BF1808BDD}">
          <p14:sldIdLst>
            <p14:sldId id="316"/>
            <p14:sldId id="317"/>
            <p14:sldId id="318"/>
          </p14:sldIdLst>
        </p14:section>
        <p14:section name="Shortest Paths" id="{CCC85D0B-3A6E-4244-A9C4-F571CDAEF994}">
          <p14:sldIdLst>
            <p14:sldId id="319"/>
            <p14:sldId id="320"/>
            <p14:sldId id="336"/>
            <p14:sldId id="322"/>
            <p14:sldId id="335"/>
            <p14:sldId id="325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3DD3C-EE88-4E09-B912-3847A853AACE}" v="602" dt="2023-07-17T07:20:40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AFF8E7E-17DC-4D6B-AC05-EF2C89CD8964}"/>
    <pc:docChg chg="delSld delSection modSection">
      <pc:chgData name="Toby Donaldson" userId="2e6e5431-bb17-4c41-9985-d39c50d83c73" providerId="ADAL" clId="{DAFF8E7E-17DC-4D6B-AC05-EF2C89CD8964}" dt="2023-07-18T05:17:32.552" v="3" actId="17851"/>
      <pc:docMkLst>
        <pc:docMk/>
      </pc:docMkLst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DAFF8E7E-17DC-4D6B-AC05-EF2C89CD8964}" dt="2023-07-18T05:17:15.418" v="0" actId="2696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DAFF8E7E-17DC-4D6B-AC05-EF2C89CD8964}" dt="2023-07-18T05:17:24.776" v="1" actId="2696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DAFF8E7E-17DC-4D6B-AC05-EF2C89CD8964}" dt="2023-07-18T05:17:15.418" v="0" actId="2696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DAFF8E7E-17DC-4D6B-AC05-EF2C89CD8964}" dt="2023-07-18T05:17:15.418" v="0" actId="2696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DAFF8E7E-17DC-4D6B-AC05-EF2C89CD8964}" dt="2023-07-18T05:17:15.418" v="0" actId="2696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DAFF8E7E-17DC-4D6B-AC05-EF2C89CD8964}" dt="2023-07-18T05:17:15.418" v="0" actId="2696"/>
        <pc:sldMkLst>
          <pc:docMk/>
          <pc:sldMk cId="4018049378" sldId="324"/>
        </pc:sldMkLst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17/07/2023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17/07/2023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17/07/2023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smen.icopy.site/awesome/awesome-it-quotes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Graph Algorithms</a:t>
            </a:r>
            <a:br>
              <a:rPr lang="en-CA" dirty="0"/>
            </a:br>
            <a:r>
              <a:rPr lang="en-CA" dirty="0"/>
              <a:t>11.1 – 11.5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4556886" y="1835013"/>
            <a:ext cx="28823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path</a:t>
            </a:r>
            <a:r>
              <a:rPr lang="en-CA" dirty="0"/>
              <a:t> is an alternating sequence of vertices and edges, starting and ending with a vertex, such that each edge is connected to the vertex before and after it.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12302" y="4145606"/>
            <a:ext cx="19352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Write 3 paths from </a:t>
            </a:r>
            <a:r>
              <a:rPr lang="en-CA" b="1" dirty="0"/>
              <a:t>e</a:t>
            </a:r>
            <a:r>
              <a:rPr lang="en-CA" dirty="0"/>
              <a:t> to </a:t>
            </a:r>
            <a:r>
              <a:rPr lang="en-CA" b="1" dirty="0"/>
              <a:t>d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368D0-E606-FAA8-CB60-C651C7B5547D}"/>
              </a:ext>
            </a:extLst>
          </p:cNvPr>
          <p:cNvSpPr txBox="1"/>
          <p:nvPr/>
        </p:nvSpPr>
        <p:spPr>
          <a:xfrm>
            <a:off x="7376587" y="5204811"/>
            <a:ext cx="1939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Path 1: ecad</a:t>
            </a:r>
            <a:br>
              <a:rPr lang="en-CA" dirty="0"/>
            </a:br>
            <a:r>
              <a:rPr lang="en-CA" dirty="0"/>
              <a:t>Path 2: </a:t>
            </a:r>
            <a:r>
              <a:rPr lang="en-CA" dirty="0" err="1"/>
              <a:t>ecd</a:t>
            </a:r>
            <a:br>
              <a:rPr lang="en-CA" dirty="0"/>
            </a:br>
            <a:r>
              <a:rPr lang="en-CA" dirty="0"/>
              <a:t>Path 3: </a:t>
            </a:r>
            <a:r>
              <a:rPr lang="en-CA" dirty="0" err="1"/>
              <a:t>ecdacdacd</a:t>
            </a:r>
            <a:r>
              <a:rPr lang="en-CA" dirty="0"/>
              <a:t>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9D46-BD32-C663-8AFF-C386CE6710DB}"/>
              </a:ext>
            </a:extLst>
          </p:cNvPr>
          <p:cNvSpPr txBox="1"/>
          <p:nvPr/>
        </p:nvSpPr>
        <p:spPr>
          <a:xfrm>
            <a:off x="4262804" y="5261969"/>
            <a:ext cx="21531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simple path </a:t>
            </a:r>
            <a:r>
              <a:rPr lang="en-CA" dirty="0"/>
              <a:t>has no repeated vertices.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D911DD-45F1-6CBA-B6D8-E5542094738B}"/>
              </a:ext>
            </a:extLst>
          </p:cNvPr>
          <p:cNvCxnSpPr/>
          <p:nvPr/>
        </p:nvCxnSpPr>
        <p:spPr>
          <a:xfrm flipV="1">
            <a:off x="6521712" y="5410830"/>
            <a:ext cx="917519" cy="12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C9CF1-5549-6291-CB31-FBAD9D12777C}"/>
              </a:ext>
            </a:extLst>
          </p:cNvPr>
          <p:cNvCxnSpPr>
            <a:endCxn id="5" idx="1"/>
          </p:cNvCxnSpPr>
          <p:nvPr/>
        </p:nvCxnSpPr>
        <p:spPr>
          <a:xfrm flipV="1">
            <a:off x="6514155" y="5666476"/>
            <a:ext cx="862432" cy="1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BBDD4-9D55-1AE9-08AF-5E1B14370DB1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90038-A4BE-27EC-B83E-D48E58513B6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3CACB2-683D-FE6F-4013-D8AE92FF114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F02550-A9AB-DDF7-76BA-2B0A57AB3ED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0113E6-4BD5-5006-F5FE-880E9B1AA6B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F8F7EBF-BB8D-AC94-4882-459A5A4A823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D4B06E-4126-9BE7-C79C-8B3BF97E41D5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57D19-00EF-F71E-5F36-DF572982545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1935C48-31C8-7A0F-2C78-7F45606276A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79DF4A-1F3E-1B8A-386F-0FC9FBA14A78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450658-523A-1585-919D-D1EF388C638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26DA8D-D19B-8397-E939-5B8DB15F381D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F7AE98-5CBD-ACCB-9FB8-CD18DE05871D}"/>
              </a:ext>
            </a:extLst>
          </p:cNvPr>
          <p:cNvCxnSpPr>
            <a:cxnSpLocks/>
            <a:stCxn id="31" idx="4"/>
            <a:endCxn id="37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32C82A-A826-56E6-8D0E-E4C5DCC70488}"/>
              </a:ext>
            </a:extLst>
          </p:cNvPr>
          <p:cNvCxnSpPr>
            <a:cxnSpLocks/>
            <a:stCxn id="28" idx="5"/>
            <a:endCxn id="37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A5B496-033C-B076-5F46-5681CB22B5CC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826ABB-8508-FD74-45E6-7C64415A7098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D630FC-3CA0-D0D5-D7BC-F6AA648F34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109EA5-726B-DC74-48B7-266873FE79E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99922-D0D6-0BEE-B3F2-50D3CA6525AC}"/>
              </a:ext>
            </a:extLst>
          </p:cNvPr>
          <p:cNvCxnSpPr>
            <a:cxnSpLocks/>
            <a:stCxn id="43" idx="6"/>
            <a:endCxn id="31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682680" y="3620416"/>
            <a:ext cx="28823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path</a:t>
            </a:r>
            <a:r>
              <a:rPr lang="en-CA" dirty="0"/>
              <a:t> is an alternating sequence of vertices and edges, starting and ending with a vertex, such that each edge is connected to the vertex before and after it.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72759" y="4411795"/>
            <a:ext cx="19352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of these paths is a cycle?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368D0-E606-FAA8-CB60-C651C7B5547D}"/>
              </a:ext>
            </a:extLst>
          </p:cNvPr>
          <p:cNvSpPr txBox="1"/>
          <p:nvPr/>
        </p:nvSpPr>
        <p:spPr>
          <a:xfrm>
            <a:off x="7376587" y="5204811"/>
            <a:ext cx="155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Path 1: ecad</a:t>
            </a:r>
            <a:br>
              <a:rPr lang="en-CA" dirty="0"/>
            </a:br>
            <a:r>
              <a:rPr lang="en-CA" dirty="0"/>
              <a:t>Path 2: </a:t>
            </a:r>
            <a:r>
              <a:rPr lang="en-CA" dirty="0" err="1"/>
              <a:t>ecd</a:t>
            </a:r>
            <a:br>
              <a:rPr lang="en-CA" dirty="0"/>
            </a:br>
            <a:r>
              <a:rPr lang="en-CA" dirty="0"/>
              <a:t>Path 3: </a:t>
            </a:r>
            <a:r>
              <a:rPr lang="en-CA" dirty="0" err="1"/>
              <a:t>ecdacd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9D46-BD32-C663-8AFF-C386CE6710DB}"/>
              </a:ext>
            </a:extLst>
          </p:cNvPr>
          <p:cNvSpPr txBox="1"/>
          <p:nvPr/>
        </p:nvSpPr>
        <p:spPr>
          <a:xfrm>
            <a:off x="1047297" y="5539299"/>
            <a:ext cx="21531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simple path </a:t>
            </a:r>
            <a:r>
              <a:rPr lang="en-CA" dirty="0"/>
              <a:t>has no repeated vertices.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4276C-75AE-2F33-5BA7-D9CACAD0BECE}"/>
              </a:ext>
            </a:extLst>
          </p:cNvPr>
          <p:cNvSpPr txBox="1"/>
          <p:nvPr/>
        </p:nvSpPr>
        <p:spPr>
          <a:xfrm>
            <a:off x="4082723" y="1646522"/>
            <a:ext cx="28823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cycle</a:t>
            </a:r>
            <a:r>
              <a:rPr lang="en-CA" dirty="0"/>
              <a:t> is a path where there are at least two different ways to get to the different vertices on the path.</a:t>
            </a:r>
            <a:endParaRPr lang="en-AU" dirty="0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C9B10AC-FD85-447F-E5CC-6740CE9F3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6142" y="5213741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2DEE4-6E89-3528-CF0A-12318B7B7638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8D250-2372-9F67-37B1-560754E3F2F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72E803-F0D5-4129-97AF-36057FF8FAC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5AF789-1105-6595-57E2-7261B956E268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1E016B-AA2C-109E-5A5F-C6EB8766F09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01D420-FD5B-D405-446B-D22CF133CD4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3C48EE-C95E-4309-8BE4-34892C532644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BAB18-A5A6-FBED-C90C-F0B3C7CDA563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98262-771A-1861-87EC-760CEDB1115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4A2A65-6483-DB69-C0EE-1B0227B589B3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07E0E-E86C-FF92-6190-B1EC04B8332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5F38738-4C6B-64CA-6379-34DCB9E8DC6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5C374A-65FE-EAA1-3745-5CE114C2709A}"/>
              </a:ext>
            </a:extLst>
          </p:cNvPr>
          <p:cNvCxnSpPr>
            <a:cxnSpLocks/>
            <a:stCxn id="31" idx="4"/>
            <a:endCxn id="37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B4C1ED-E003-7697-A3A1-144F0C8B8EAE}"/>
              </a:ext>
            </a:extLst>
          </p:cNvPr>
          <p:cNvCxnSpPr>
            <a:cxnSpLocks/>
            <a:stCxn id="28" idx="5"/>
            <a:endCxn id="37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349BB6-5A09-FBBF-71DE-A525D28E741C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DD9A8-6AB6-D3C2-1D81-AE8307557A8D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E4B892-D964-1132-0757-F0C7B05A0F3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142E0B-5B7C-B5FC-18D4-6F62AF4EEA3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558A0D-5F67-7D91-1FA3-943D065B9FE1}"/>
              </a:ext>
            </a:extLst>
          </p:cNvPr>
          <p:cNvCxnSpPr>
            <a:cxnSpLocks/>
            <a:stCxn id="43" idx="6"/>
            <a:endCxn id="31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682680" y="3620416"/>
            <a:ext cx="28823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path</a:t>
            </a:r>
            <a:r>
              <a:rPr lang="en-CA" dirty="0"/>
              <a:t> is an alternating sequence of vertices and edges, starting and ending with a vertex, such that each edge is connected to the vertex before and after it.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72759" y="4411795"/>
            <a:ext cx="19352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of these paths is a cycle?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368D0-E606-FAA8-CB60-C651C7B5547D}"/>
              </a:ext>
            </a:extLst>
          </p:cNvPr>
          <p:cNvSpPr txBox="1"/>
          <p:nvPr/>
        </p:nvSpPr>
        <p:spPr>
          <a:xfrm>
            <a:off x="7376587" y="5204811"/>
            <a:ext cx="1556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Path 1: ecad</a:t>
            </a:r>
            <a:br>
              <a:rPr lang="en-CA" dirty="0"/>
            </a:br>
            <a:r>
              <a:rPr lang="en-CA" dirty="0"/>
              <a:t>Path 2: </a:t>
            </a:r>
            <a:r>
              <a:rPr lang="en-CA" dirty="0" err="1"/>
              <a:t>ecd</a:t>
            </a:r>
            <a:br>
              <a:rPr lang="en-CA" dirty="0"/>
            </a:br>
            <a:r>
              <a:rPr lang="en-CA" dirty="0"/>
              <a:t>Path 3: </a:t>
            </a:r>
            <a:r>
              <a:rPr lang="en-CA" dirty="0" err="1"/>
              <a:t>ecdacd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9D46-BD32-C663-8AFF-C386CE6710DB}"/>
              </a:ext>
            </a:extLst>
          </p:cNvPr>
          <p:cNvSpPr txBox="1"/>
          <p:nvPr/>
        </p:nvSpPr>
        <p:spPr>
          <a:xfrm>
            <a:off x="1047297" y="5539299"/>
            <a:ext cx="21531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simple path </a:t>
            </a:r>
            <a:r>
              <a:rPr lang="en-CA" dirty="0"/>
              <a:t>has no repeated vertices.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4276C-75AE-2F33-5BA7-D9CACAD0BECE}"/>
              </a:ext>
            </a:extLst>
          </p:cNvPr>
          <p:cNvSpPr txBox="1"/>
          <p:nvPr/>
        </p:nvSpPr>
        <p:spPr>
          <a:xfrm>
            <a:off x="4082723" y="1646522"/>
            <a:ext cx="28823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cycle</a:t>
            </a:r>
            <a:r>
              <a:rPr lang="en-CA" dirty="0"/>
              <a:t> is a path with a loop between 2 or more vertices.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75032-7A86-E2B1-A5D8-7E1974F0CF61}"/>
              </a:ext>
            </a:extLst>
          </p:cNvPr>
          <p:cNvSpPr txBox="1"/>
          <p:nvPr/>
        </p:nvSpPr>
        <p:spPr>
          <a:xfrm>
            <a:off x="9914448" y="5352799"/>
            <a:ext cx="900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cycle.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182030-3744-D39F-8272-8067797FAA3D}"/>
              </a:ext>
            </a:extLst>
          </p:cNvPr>
          <p:cNvCxnSpPr/>
          <p:nvPr/>
        </p:nvCxnSpPr>
        <p:spPr>
          <a:xfrm flipH="1">
            <a:off x="8854024" y="5675964"/>
            <a:ext cx="954994" cy="2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9ECC0-86B7-4665-6387-7E661F2FFFDE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773B1-3737-8B10-74B0-52B701C7451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014436-70C3-5737-CA24-2FB219B3FFD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F5920E-F2BC-19CE-C92B-587A8FB6A949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0CA19-0893-E26D-D3E1-C695AB87469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C4D767-25B4-6C1F-1093-59D33DB26BD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1E5BF3-83E7-C9FC-7BE0-A9FFCB400058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00D8F9-AC41-3EB3-F23D-DE7253E6607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DE9FDF4-517E-F404-71D5-F1EBD3344BF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828080-8986-E1E5-553B-2F23BCA19F22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CB1386-6F2C-0580-0826-DCE4CE4CFBB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179E40-74EC-26BA-A7A6-814F26FD510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A54A8E-296E-5BDA-B5E7-106E80CF1BB9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17ED1F-28E0-D794-89F3-DB3BF0413EE4}"/>
              </a:ext>
            </a:extLst>
          </p:cNvPr>
          <p:cNvCxnSpPr>
            <a:cxnSpLocks/>
            <a:stCxn id="29" idx="5"/>
            <a:endCxn id="38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99F0B0-86C3-9E63-71EF-18158262150E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E4A91F-0364-DDE6-3974-E365C2990C4F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ECF027-43FA-0FC3-8A55-66650376F5D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AE49C3-A842-EF35-8DF2-754E38ADDF6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93EDA3-4600-4056-2466-76BBDC230FBB}"/>
              </a:ext>
            </a:extLst>
          </p:cNvPr>
          <p:cNvCxnSpPr>
            <a:cxnSpLocks/>
            <a:stCxn id="44" idx="6"/>
            <a:endCxn id="32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5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5153891" y="1835013"/>
            <a:ext cx="22853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graph is </a:t>
            </a:r>
            <a:r>
              <a:rPr lang="en-CA" b="1" dirty="0"/>
              <a:t>connected</a:t>
            </a:r>
            <a:r>
              <a:rPr lang="en-CA" dirty="0"/>
              <a:t> if for any two vertices there is a path between them.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126B13BC-4815-B6C4-8EA0-1A480B92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8975" y="402881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12302" y="4145606"/>
            <a:ext cx="1367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graph connected?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E6163-4727-4A8E-569A-2804D2F9D465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FA48C2-E4A7-4B7C-ACDF-CAB7982874D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063028-F6BD-8376-5067-1982A8484A07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E15A7-04BA-89E9-E8DD-28073A168B80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B1E80F-9DD3-384B-390B-4A9C93CD301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A9887F-0FA0-3C3D-CA43-D1C9D46A3F6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D221C6-FE2B-A931-7B80-6328D8B6DF3E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DFE941-1A7B-4E34-CED6-4EE07FCD8CE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B1EB8C-2B38-8369-CABD-7B485776EA6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9E1790-0427-C1D1-CBE5-352E7FD8B792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E4749F-4DE3-47AE-756A-8C0C88452883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7ACC38C-7263-9AC7-F480-C3CFA0DA093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E33A6E-F2D9-2607-1625-DAE151D5956E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5A9A4-C811-AC92-92F0-151702467FC5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3B72FC-7F3E-41CC-A073-81AF5A28C6B6}"/>
              </a:ext>
            </a:extLst>
          </p:cNvPr>
          <p:cNvCxnSpPr>
            <a:cxnSpLocks/>
            <a:stCxn id="16" idx="6"/>
            <a:endCxn id="28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CDAEFD-4C40-74AE-4EC8-8A77760C3150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4A8BFC-EC9B-7008-12DA-6EC3D0308D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5BA523-BF19-5AC8-C767-4790A69DD97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C1F12F-0B47-0F0A-0402-2F6FBE7B7F50}"/>
              </a:ext>
            </a:extLst>
          </p:cNvPr>
          <p:cNvCxnSpPr>
            <a:cxnSpLocks/>
            <a:stCxn id="40" idx="6"/>
            <a:endCxn id="28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3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5153891" y="1835013"/>
            <a:ext cx="22853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graph is </a:t>
            </a:r>
            <a:r>
              <a:rPr lang="en-CA" b="1" dirty="0"/>
              <a:t>connected</a:t>
            </a:r>
            <a:r>
              <a:rPr lang="en-CA" dirty="0"/>
              <a:t> if for any two vertices there is a path between them.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126B13BC-4815-B6C4-8EA0-1A480B92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44500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12302" y="4145606"/>
            <a:ext cx="1367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graph connected?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7B0DA-81D4-0A38-E296-0EEFBF5C37AD}"/>
              </a:ext>
            </a:extLst>
          </p:cNvPr>
          <p:cNvSpPr txBox="1"/>
          <p:nvPr/>
        </p:nvSpPr>
        <p:spPr>
          <a:xfrm>
            <a:off x="8610600" y="415018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No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BD694-330E-B8E8-ED29-1BD4E2411683}"/>
              </a:ext>
            </a:extLst>
          </p:cNvPr>
          <p:cNvSpPr txBox="1"/>
          <p:nvPr/>
        </p:nvSpPr>
        <p:spPr>
          <a:xfrm>
            <a:off x="7012302" y="5271901"/>
            <a:ext cx="22045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different ways can you make the graph connected by adding one edge?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819F2-33E4-FD1E-058A-26817C04F258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1C66AD-F30A-BFC6-D69A-565DB1EB368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E896D4-54F8-7D2E-9F2B-EC6052BE315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ED959B-95F2-F9DD-D5BC-1A9E2BF5A136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F762F0-66A1-D414-CE76-A2EDF9DA5A8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772C3A-0DF5-9167-A73F-A827D283ED1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CAD26A-B7F4-F1EE-17F6-B9AF776C3EEA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687FC6-08A6-6C4F-2B39-86BD55B6A14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0DE0EA-71AD-89CD-8DF4-F12E51F336B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A439D0-186C-0905-3ED8-004A1F91042E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AE502-686A-3C85-FD14-495FA689B2E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064DE3-CB1C-C785-6CC6-C5D016CF4B3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2E02B8-9130-54CD-C942-5871AC070883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C04C2D-4FC3-35FC-16C8-E156BC059415}"/>
              </a:ext>
            </a:extLst>
          </p:cNvPr>
          <p:cNvCxnSpPr>
            <a:cxnSpLocks/>
            <a:stCxn id="27" idx="5"/>
            <a:endCxn id="34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14DCE8-3198-EFBC-0705-944D41E4658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520D02-0D4F-6C0B-3991-235FCA962033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E43676-263E-4BB1-0CC3-C647A1664B9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64C784-563E-B152-6698-D148F15193D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B76159-25E7-8FCD-DCCC-4EF7E14F7D2B}"/>
              </a:ext>
            </a:extLst>
          </p:cNvPr>
          <p:cNvCxnSpPr>
            <a:cxnSpLocks/>
            <a:stCxn id="42" idx="6"/>
            <a:endCxn id="30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5153891" y="1835013"/>
            <a:ext cx="22853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graph is </a:t>
            </a:r>
            <a:r>
              <a:rPr lang="en-CA" b="1" dirty="0"/>
              <a:t>connected</a:t>
            </a:r>
            <a:r>
              <a:rPr lang="en-CA" dirty="0"/>
              <a:t> if for any two vertices there is a path between them.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12302" y="4145606"/>
            <a:ext cx="1367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graph connected?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7B0DA-81D4-0A38-E296-0EEFBF5C37AD}"/>
              </a:ext>
            </a:extLst>
          </p:cNvPr>
          <p:cNvSpPr txBox="1"/>
          <p:nvPr/>
        </p:nvSpPr>
        <p:spPr>
          <a:xfrm>
            <a:off x="8610600" y="415018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No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BD694-330E-B8E8-ED29-1BD4E2411683}"/>
              </a:ext>
            </a:extLst>
          </p:cNvPr>
          <p:cNvSpPr txBox="1"/>
          <p:nvPr/>
        </p:nvSpPr>
        <p:spPr>
          <a:xfrm>
            <a:off x="7012302" y="5271901"/>
            <a:ext cx="22045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different ways can you make the graph connected by adding one edge?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AF600-A353-F29B-62E8-90FAEE3CB164}"/>
              </a:ext>
            </a:extLst>
          </p:cNvPr>
          <p:cNvSpPr txBox="1"/>
          <p:nvPr/>
        </p:nvSpPr>
        <p:spPr>
          <a:xfrm>
            <a:off x="9418689" y="5219369"/>
            <a:ext cx="19367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00B050"/>
                </a:solidFill>
              </a:rPr>
              <a:t>4 ways</a:t>
            </a:r>
            <a:br>
              <a:rPr lang="en-CA" sz="2800" dirty="0">
                <a:solidFill>
                  <a:srgbClr val="00B050"/>
                </a:solidFill>
              </a:rPr>
            </a:br>
            <a:r>
              <a:rPr lang="en-CA" dirty="0">
                <a:solidFill>
                  <a:srgbClr val="00B050"/>
                </a:solidFill>
              </a:rPr>
              <a:t>connect b to any</a:t>
            </a:r>
            <a:br>
              <a:rPr lang="en-CA" dirty="0">
                <a:solidFill>
                  <a:srgbClr val="00B050"/>
                </a:solidFill>
              </a:rPr>
            </a:br>
            <a:r>
              <a:rPr lang="en-CA" dirty="0">
                <a:solidFill>
                  <a:srgbClr val="00B050"/>
                </a:solidFill>
              </a:rPr>
              <a:t>of the other nodes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74D66-9456-849E-C15A-36E03D8D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41" y="5271901"/>
            <a:ext cx="1280160" cy="12801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86FE0F-052D-36EA-D8F7-A9EE6C89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859" y="5271901"/>
            <a:ext cx="1280160" cy="12801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BE60AB-54E4-A807-EB54-A4F6B9FF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77" y="5271901"/>
            <a:ext cx="1280160" cy="12801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AEBAAD-31D2-400B-5219-65F991C74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095" y="5271901"/>
            <a:ext cx="1277374" cy="12801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C5D3405-A844-AFF3-7B29-257D728A912E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88950E-7051-9FBA-C2F4-61D11613CC9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1DD7E3-CBF9-1FB2-95EE-081E98825DB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00452B-6002-E9B6-9271-844797F35031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CF7CA-F401-E373-C862-6B823DE0AC6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F6FFA83-6A62-63D7-3900-6C302BCBBB67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032459-D17C-A08F-6B36-6714ABC2B3DC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3BECF0-7395-9F07-94F4-8DEA0A14AD5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978079-6CB7-450B-62D4-255CA70D8E9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15E12E-7D9F-F69A-FD61-E28A47240242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92F55E-8679-222E-1463-170BBDADA8B3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48D5BE0-0333-5C5F-4263-2EE5E0B1707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281F70-CCB1-6D39-51FB-019A6C3FD9A5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DAE31B-063B-80D7-E291-360F02C21E6F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C98AC2-58CE-B405-89DF-E27308D3C2FD}"/>
              </a:ext>
            </a:extLst>
          </p:cNvPr>
          <p:cNvCxnSpPr>
            <a:cxnSpLocks/>
            <a:stCxn id="31" idx="6"/>
            <a:endCxn id="37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9755A-6724-1CCF-F99E-6808FEC1884C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2861D3-B29D-E349-4B78-1BAA4A42929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DCAEEB3-A5FB-0D9B-8AD9-A5C4BE035AF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FAFB4-D91B-B761-2309-5D32D95B82AD}"/>
              </a:ext>
            </a:extLst>
          </p:cNvPr>
          <p:cNvCxnSpPr>
            <a:cxnSpLocks/>
            <a:stCxn id="46" idx="6"/>
            <a:endCxn id="37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6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981183" y="3473076"/>
            <a:ext cx="228533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graph is </a:t>
            </a:r>
            <a:r>
              <a:rPr lang="en-CA" b="1" dirty="0"/>
              <a:t>connected</a:t>
            </a:r>
            <a:r>
              <a:rPr lang="en-CA" dirty="0"/>
              <a:t> if for any two vertices there is a path between them.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A3A5F6-2BC8-D7A7-C988-6C5CD4BD8D22}"/>
              </a:ext>
            </a:extLst>
          </p:cNvPr>
          <p:cNvSpPr txBox="1"/>
          <p:nvPr/>
        </p:nvSpPr>
        <p:spPr>
          <a:xfrm>
            <a:off x="6173327" y="1043641"/>
            <a:ext cx="192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forest</a:t>
            </a:r>
            <a:r>
              <a:rPr lang="en-CA" dirty="0"/>
              <a:t> is a graph with no cycles.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F9EC0-6716-3DE6-88F9-01A11AC30535}"/>
              </a:ext>
            </a:extLst>
          </p:cNvPr>
          <p:cNvSpPr txBox="1"/>
          <p:nvPr/>
        </p:nvSpPr>
        <p:spPr>
          <a:xfrm>
            <a:off x="6214205" y="4078085"/>
            <a:ext cx="192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tree</a:t>
            </a:r>
            <a:r>
              <a:rPr lang="en-CA" dirty="0"/>
              <a:t> is a connected forest.</a:t>
            </a:r>
            <a:endParaRPr lang="en-AU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C5701D6-60B6-A478-D591-4562857E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019" y="453715"/>
            <a:ext cx="2838942" cy="246888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7460E87-0D9E-184E-A870-13E164F6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19" y="3736500"/>
            <a:ext cx="292069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pic>
        <p:nvPicPr>
          <p:cNvPr id="67" name="Graphic 66" descr="Question Mark with solid fill">
            <a:extLst>
              <a:ext uri="{FF2B5EF4-FFF2-40B4-BE49-F238E27FC236}">
                <a16:creationId xmlns:a16="http://schemas.microsoft.com/office/drawing/2014/main" id="{76B78F30-9A2F-FE2E-18B8-2650C819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3099" y="4919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A8CEC-1E5A-74BA-F02A-E424FC6342D0}"/>
              </a:ext>
            </a:extLst>
          </p:cNvPr>
          <p:cNvGrpSpPr/>
          <p:nvPr/>
        </p:nvGrpSpPr>
        <p:grpSpPr>
          <a:xfrm>
            <a:off x="10460745" y="4030759"/>
            <a:ext cx="579006" cy="544106"/>
            <a:chOff x="8667906" y="1624760"/>
            <a:chExt cx="579006" cy="54410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44C28E-03C9-1775-D371-A1607A8FD86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E26B3A-E831-142F-0F0F-3E84EB731A6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C36962E-40C9-3016-BBDF-A2887ACC502B}"/>
              </a:ext>
            </a:extLst>
          </p:cNvPr>
          <p:cNvGrpSpPr/>
          <p:nvPr/>
        </p:nvGrpSpPr>
        <p:grpSpPr>
          <a:xfrm>
            <a:off x="8405941" y="4030759"/>
            <a:ext cx="579006" cy="544106"/>
            <a:chOff x="8667906" y="1624760"/>
            <a:chExt cx="579006" cy="5441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A7D725-1892-89D0-821B-15E364D7675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B34786-C957-0BC0-53D0-12DFFEE8362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FC12E1-F2D9-D9C6-7B05-D1C68506F55A}"/>
              </a:ext>
            </a:extLst>
          </p:cNvPr>
          <p:cNvGrpSpPr/>
          <p:nvPr/>
        </p:nvGrpSpPr>
        <p:grpSpPr>
          <a:xfrm>
            <a:off x="8405940" y="5806192"/>
            <a:ext cx="579006" cy="544106"/>
            <a:chOff x="8667906" y="1624760"/>
            <a:chExt cx="579006" cy="5441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C9421F-D579-FAE0-7453-F726EC7D3DA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090A4F-D26D-42C8-B324-6620D1809F9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E7DBE-973E-4B5C-D6D2-6325824D11FC}"/>
              </a:ext>
            </a:extLst>
          </p:cNvPr>
          <p:cNvCxnSpPr>
            <a:stCxn id="81" idx="3"/>
            <a:endCxn id="73" idx="2"/>
          </p:cNvCxnSpPr>
          <p:nvPr/>
        </p:nvCxnSpPr>
        <p:spPr>
          <a:xfrm flipV="1">
            <a:off x="8984946" y="4302812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3C80B-6FE1-6304-0551-057EC3CD1144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8695444" y="4574865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7F8662-2A4A-69C9-CDBB-16E68E5A3CDD}"/>
              </a:ext>
            </a:extLst>
          </p:cNvPr>
          <p:cNvCxnSpPr>
            <a:stCxn id="85" idx="7"/>
            <a:endCxn id="73" idx="3"/>
          </p:cNvCxnSpPr>
          <p:nvPr/>
        </p:nvCxnSpPr>
        <p:spPr>
          <a:xfrm flipV="1">
            <a:off x="8900153" y="4495183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8C854AE-07E6-29B7-08A5-A8472425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3CE4D7-11A7-CA74-0D23-E056C9BBF4B9}"/>
              </a:ext>
            </a:extLst>
          </p:cNvPr>
          <p:cNvGrpSpPr/>
          <p:nvPr/>
        </p:nvGrpSpPr>
        <p:grpSpPr>
          <a:xfrm>
            <a:off x="10371728" y="2279363"/>
            <a:ext cx="579006" cy="544106"/>
            <a:chOff x="8667906" y="1624760"/>
            <a:chExt cx="579006" cy="54410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A0F087-FCA8-7ECF-4082-418888A20D8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785721F-A761-9CB2-9FCB-25938611EFC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CFF466-BA85-2E0D-F78C-B4DD95237D51}"/>
              </a:ext>
            </a:extLst>
          </p:cNvPr>
          <p:cNvGrpSpPr/>
          <p:nvPr/>
        </p:nvGrpSpPr>
        <p:grpSpPr>
          <a:xfrm>
            <a:off x="8316924" y="2279363"/>
            <a:ext cx="579006" cy="544106"/>
            <a:chOff x="8667906" y="1624760"/>
            <a:chExt cx="579006" cy="54410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D98CCA-7E0A-7033-72BA-9F516B07D49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D0D7D8-F6ED-B96D-F8D2-103B52B1E98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FCDDE1-D23B-0226-3A4F-63B9B9D9F469}"/>
              </a:ext>
            </a:extLst>
          </p:cNvPr>
          <p:cNvCxnSpPr>
            <a:stCxn id="63" idx="3"/>
            <a:endCxn id="61" idx="2"/>
          </p:cNvCxnSpPr>
          <p:nvPr/>
        </p:nvCxnSpPr>
        <p:spPr>
          <a:xfrm flipV="1">
            <a:off x="8895929" y="2551416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22AEFB-36E7-D4F8-36A6-F8F0DC1560D4}"/>
              </a:ext>
            </a:extLst>
          </p:cNvPr>
          <p:cNvGrpSpPr/>
          <p:nvPr/>
        </p:nvGrpSpPr>
        <p:grpSpPr>
          <a:xfrm>
            <a:off x="9344326" y="252961"/>
            <a:ext cx="579006" cy="544106"/>
            <a:chOff x="8667906" y="1624760"/>
            <a:chExt cx="579006" cy="5441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F870AA-5062-F6CE-C30C-40DC4F266C8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D49F493-7971-5385-CC6D-81B2147C472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5FDF7D6-901C-B8E2-EACB-A1F1597F463B}"/>
              </a:ext>
            </a:extLst>
          </p:cNvPr>
          <p:cNvSpPr txBox="1"/>
          <p:nvPr/>
        </p:nvSpPr>
        <p:spPr>
          <a:xfrm>
            <a:off x="10500820" y="3182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n=1</a:t>
            </a:r>
            <a:endParaRPr lang="en-A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1806E6-9313-DC2C-07EF-5F96FBA3AAAD}"/>
              </a:ext>
            </a:extLst>
          </p:cNvPr>
          <p:cNvSpPr txBox="1"/>
          <p:nvPr/>
        </p:nvSpPr>
        <p:spPr>
          <a:xfrm>
            <a:off x="11427235" y="23572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n=2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BB691F-6125-D93E-75AE-EA731E133DB5}"/>
              </a:ext>
            </a:extLst>
          </p:cNvPr>
          <p:cNvSpPr txBox="1"/>
          <p:nvPr/>
        </p:nvSpPr>
        <p:spPr>
          <a:xfrm>
            <a:off x="11427235" y="411814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n=3</a:t>
            </a:r>
            <a:endParaRPr lang="en-AU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6D9B582-AB25-8C00-C526-8EE228C644CC}"/>
              </a:ext>
            </a:extLst>
          </p:cNvPr>
          <p:cNvSpPr/>
          <p:nvPr/>
        </p:nvSpPr>
        <p:spPr>
          <a:xfrm>
            <a:off x="8938856" y="4264884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5290C-D022-3C4A-D31A-4C4A26C0E11D}"/>
              </a:ext>
            </a:extLst>
          </p:cNvPr>
          <p:cNvSpPr/>
          <p:nvPr/>
        </p:nvSpPr>
        <p:spPr>
          <a:xfrm>
            <a:off x="8846678" y="2514406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F6A796-9D2D-AED2-9C4E-3CAD8705B66E}"/>
              </a:ext>
            </a:extLst>
          </p:cNvPr>
          <p:cNvSpPr/>
          <p:nvPr/>
        </p:nvSpPr>
        <p:spPr>
          <a:xfrm>
            <a:off x="10325638" y="2504722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4574602-2632-3106-0757-19B01B25BD8D}"/>
              </a:ext>
            </a:extLst>
          </p:cNvPr>
          <p:cNvSpPr/>
          <p:nvPr/>
        </p:nvSpPr>
        <p:spPr>
          <a:xfrm>
            <a:off x="10414655" y="4259117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8D4F5D-3376-4677-3309-1F5C6EA044A6}"/>
              </a:ext>
            </a:extLst>
          </p:cNvPr>
          <p:cNvSpPr/>
          <p:nvPr/>
        </p:nvSpPr>
        <p:spPr>
          <a:xfrm>
            <a:off x="10499450" y="4450979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DA2F50E-359C-3E01-BFE6-6BCD2C75F889}"/>
              </a:ext>
            </a:extLst>
          </p:cNvPr>
          <p:cNvSpPr/>
          <p:nvPr/>
        </p:nvSpPr>
        <p:spPr>
          <a:xfrm>
            <a:off x="8649353" y="5759593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80DE0C6-8A87-D331-A92C-6DAAB3BE23CC}"/>
              </a:ext>
            </a:extLst>
          </p:cNvPr>
          <p:cNvSpPr/>
          <p:nvPr/>
        </p:nvSpPr>
        <p:spPr>
          <a:xfrm>
            <a:off x="8861322" y="5842180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2407DD9-AF0F-FFEF-717B-A624DF49D546}"/>
              </a:ext>
            </a:extLst>
          </p:cNvPr>
          <p:cNvSpPr/>
          <p:nvPr/>
        </p:nvSpPr>
        <p:spPr>
          <a:xfrm>
            <a:off x="8653789" y="4534077"/>
            <a:ext cx="83306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BDAA604-7D07-F723-D2FE-474C00C2F06D}"/>
              </a:ext>
            </a:extLst>
          </p:cNvPr>
          <p:cNvSpPr/>
          <p:nvPr/>
        </p:nvSpPr>
        <p:spPr>
          <a:xfrm>
            <a:off x="5619750" y="3333750"/>
            <a:ext cx="38100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72CFA5-D11C-ECED-B44C-957D7052FC25}"/>
                  </a:ext>
                </a:extLst>
              </p:cNvPr>
              <p:cNvSpPr txBox="1"/>
              <p:nvPr/>
            </p:nvSpPr>
            <p:spPr>
              <a:xfrm>
                <a:off x="6308181" y="3351826"/>
                <a:ext cx="1830598" cy="116955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/>
                  <a:t>The party must have more than 3 people since 6 high-fives is the max that can be reported for </a:t>
                </a:r>
                <a14:m>
                  <m:oMath xmlns:m="http://schemas.openxmlformats.org/officeDocument/2006/math">
                    <m:r>
                      <a:rPr lang="en-CA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72CFA5-D11C-ECED-B44C-957D7052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81" y="3351826"/>
                <a:ext cx="1830598" cy="1169551"/>
              </a:xfrm>
              <a:prstGeom prst="rect">
                <a:avLst/>
              </a:prstGeom>
              <a:blipFill>
                <a:blip r:embed="rId2"/>
                <a:stretch>
                  <a:fillRect t="-1042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6BA48D8-448A-E12E-2258-F9358D554A0D}"/>
              </a:ext>
            </a:extLst>
          </p:cNvPr>
          <p:cNvSpPr/>
          <p:nvPr/>
        </p:nvSpPr>
        <p:spPr>
          <a:xfrm>
            <a:off x="882650" y="4137710"/>
            <a:ext cx="521335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57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A8CEC-1E5A-74BA-F02A-E424FC6342D0}"/>
              </a:ext>
            </a:extLst>
          </p:cNvPr>
          <p:cNvGrpSpPr/>
          <p:nvPr/>
        </p:nvGrpSpPr>
        <p:grpSpPr>
          <a:xfrm>
            <a:off x="9796897" y="303304"/>
            <a:ext cx="579006" cy="544106"/>
            <a:chOff x="8667906" y="1624760"/>
            <a:chExt cx="579006" cy="54410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44C28E-03C9-1775-D371-A1607A8FD86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E26B3A-E831-142F-0F0F-3E84EB731A6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C36962E-40C9-3016-BBDF-A2887ACC502B}"/>
              </a:ext>
            </a:extLst>
          </p:cNvPr>
          <p:cNvGrpSpPr/>
          <p:nvPr/>
        </p:nvGrpSpPr>
        <p:grpSpPr>
          <a:xfrm>
            <a:off x="7742093" y="303304"/>
            <a:ext cx="579006" cy="544106"/>
            <a:chOff x="8667906" y="1624760"/>
            <a:chExt cx="579006" cy="5441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A7D725-1892-89D0-821B-15E364D7675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B34786-C957-0BC0-53D0-12DFFEE8362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FC12E1-F2D9-D9C6-7B05-D1C68506F55A}"/>
              </a:ext>
            </a:extLst>
          </p:cNvPr>
          <p:cNvGrpSpPr/>
          <p:nvPr/>
        </p:nvGrpSpPr>
        <p:grpSpPr>
          <a:xfrm>
            <a:off x="7742092" y="2078737"/>
            <a:ext cx="579006" cy="544106"/>
            <a:chOff x="8667906" y="1624760"/>
            <a:chExt cx="579006" cy="5441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C9421F-D579-FAE0-7453-F726EC7D3DA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090A4F-D26D-42C8-B324-6620D1809F9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0B2731-E9A7-56A3-788F-3597B53F8E3D}"/>
              </a:ext>
            </a:extLst>
          </p:cNvPr>
          <p:cNvGrpSpPr/>
          <p:nvPr/>
        </p:nvGrpSpPr>
        <p:grpSpPr>
          <a:xfrm>
            <a:off x="9796898" y="2078737"/>
            <a:ext cx="579006" cy="544106"/>
            <a:chOff x="8667906" y="1624760"/>
            <a:chExt cx="579006" cy="54410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35F0F6-1E6E-D50B-0857-CF8CECC084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675E2F-A074-E1ED-650F-8A8E740C9EF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E7DBE-973E-4B5C-D6D2-6325824D11FC}"/>
              </a:ext>
            </a:extLst>
          </p:cNvPr>
          <p:cNvCxnSpPr>
            <a:stCxn id="81" idx="3"/>
            <a:endCxn id="73" idx="2"/>
          </p:cNvCxnSpPr>
          <p:nvPr/>
        </p:nvCxnSpPr>
        <p:spPr>
          <a:xfrm flipV="1">
            <a:off x="8321098" y="575357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232D0-F5C5-27EA-7C37-7FBF968DDA1C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>
            <a:off x="8321098" y="2350790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3C80B-6FE1-6304-0551-057EC3CD1144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8031596" y="847410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7F8662-2A4A-69C9-CDBB-16E68E5A3CDD}"/>
              </a:ext>
            </a:extLst>
          </p:cNvPr>
          <p:cNvCxnSpPr>
            <a:stCxn id="85" idx="7"/>
            <a:endCxn id="73" idx="3"/>
          </p:cNvCxnSpPr>
          <p:nvPr/>
        </p:nvCxnSpPr>
        <p:spPr>
          <a:xfrm flipV="1">
            <a:off x="8236305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0BB40-DAA9-0BD7-0B52-753A5807B698}"/>
              </a:ext>
            </a:extLst>
          </p:cNvPr>
          <p:cNvCxnSpPr>
            <a:stCxn id="82" idx="5"/>
            <a:endCxn id="88" idx="1"/>
          </p:cNvCxnSpPr>
          <p:nvPr/>
        </p:nvCxnSpPr>
        <p:spPr>
          <a:xfrm>
            <a:off x="8236306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8C854AE-07E6-29B7-08A5-A8472425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207496-0E73-8126-042A-CB288F6168E8}"/>
              </a:ext>
            </a:extLst>
          </p:cNvPr>
          <p:cNvGrpSpPr/>
          <p:nvPr/>
        </p:nvGrpSpPr>
        <p:grpSpPr>
          <a:xfrm>
            <a:off x="9796895" y="4036810"/>
            <a:ext cx="579006" cy="544106"/>
            <a:chOff x="8667906" y="1624760"/>
            <a:chExt cx="579006" cy="5441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F560CC-6952-F0FC-E72E-63C1D857DF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24E723-899D-CD72-7962-D6C828BBB66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A30507-3500-7F13-0345-4F9E493D8B05}"/>
              </a:ext>
            </a:extLst>
          </p:cNvPr>
          <p:cNvGrpSpPr/>
          <p:nvPr/>
        </p:nvGrpSpPr>
        <p:grpSpPr>
          <a:xfrm>
            <a:off x="7742091" y="4036810"/>
            <a:ext cx="579006" cy="544106"/>
            <a:chOff x="8667906" y="1624760"/>
            <a:chExt cx="579006" cy="5441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5B1EBC-8E3D-A4C3-7EA8-FCFB9A9EA06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60AFB-94E7-91D5-2D2C-6927698F3A7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2452B2-730B-8A1F-F553-0E7DA88A5D15}"/>
              </a:ext>
            </a:extLst>
          </p:cNvPr>
          <p:cNvGrpSpPr/>
          <p:nvPr/>
        </p:nvGrpSpPr>
        <p:grpSpPr>
          <a:xfrm>
            <a:off x="7742090" y="5812243"/>
            <a:ext cx="579006" cy="544106"/>
            <a:chOff x="8667906" y="1624760"/>
            <a:chExt cx="579006" cy="5441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350994-20B0-5CED-4CCB-0CADA4A3A1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903235-920C-2EB2-DE29-656EDEE5DFA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B9B40D-3622-6BC0-59CE-B6A3A7B28696}"/>
              </a:ext>
            </a:extLst>
          </p:cNvPr>
          <p:cNvGrpSpPr/>
          <p:nvPr/>
        </p:nvGrpSpPr>
        <p:grpSpPr>
          <a:xfrm>
            <a:off x="9796896" y="5812243"/>
            <a:ext cx="579006" cy="544106"/>
            <a:chOff x="8667906" y="1624760"/>
            <a:chExt cx="579006" cy="5441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21948D-2E88-EED0-C489-5845FD54287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A881-C165-49A8-6BA9-AFA2B1BCCF2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3CD53C-DD14-4111-7CAC-79108A1C2C3B}"/>
              </a:ext>
            </a:extLst>
          </p:cNvPr>
          <p:cNvCxnSpPr>
            <a:stCxn id="38" idx="3"/>
            <a:endCxn id="36" idx="2"/>
          </p:cNvCxnSpPr>
          <p:nvPr/>
        </p:nvCxnSpPr>
        <p:spPr>
          <a:xfrm flipV="1">
            <a:off x="8321096" y="4308863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24B12C-E72D-AC89-31E8-44C795668E4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8321096" y="6084296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1CA965-49EB-8F97-ED96-02599059C56C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8031594" y="4580916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88983A-D829-9317-0D7C-E75657C62794}"/>
              </a:ext>
            </a:extLst>
          </p:cNvPr>
          <p:cNvGrpSpPr/>
          <p:nvPr/>
        </p:nvGrpSpPr>
        <p:grpSpPr>
          <a:xfrm>
            <a:off x="10886367" y="4924526"/>
            <a:ext cx="579006" cy="544106"/>
            <a:chOff x="8667906" y="1624760"/>
            <a:chExt cx="579006" cy="54410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12ED87-9840-D3A7-4712-0C3EF0B6B43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E98615-CBF1-24EA-4614-4328330C6B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745C-5970-A819-DBE9-DDBFBCE0BBEC}"/>
              </a:ext>
            </a:extLst>
          </p:cNvPr>
          <p:cNvCxnSpPr>
            <a:stCxn id="36" idx="5"/>
            <a:endCxn id="53" idx="1"/>
          </p:cNvCxnSpPr>
          <p:nvPr/>
        </p:nvCxnSpPr>
        <p:spPr>
          <a:xfrm>
            <a:off x="10291108" y="4501234"/>
            <a:ext cx="680053" cy="50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4E4B77-0B0D-CBB7-437B-7B89D17E6023}"/>
              </a:ext>
            </a:extLst>
          </p:cNvPr>
          <p:cNvCxnSpPr>
            <a:cxnSpLocks/>
            <a:stCxn id="45" idx="7"/>
            <a:endCxn id="53" idx="3"/>
          </p:cNvCxnSpPr>
          <p:nvPr/>
        </p:nvCxnSpPr>
        <p:spPr>
          <a:xfrm flipV="1">
            <a:off x="10291109" y="5388950"/>
            <a:ext cx="680052" cy="50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4F760-A07E-7923-82ED-678FADBDD457}"/>
              </a:ext>
            </a:extLst>
          </p:cNvPr>
          <p:cNvSpPr/>
          <p:nvPr/>
        </p:nvSpPr>
        <p:spPr>
          <a:xfrm>
            <a:off x="882650" y="4137710"/>
            <a:ext cx="5213350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75CD6E-C8B8-5FDB-5428-8A22D1F9509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096000" y="2717800"/>
            <a:ext cx="1498600" cy="15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D3869-E654-02C0-EA2F-18A141BE8A4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096000" y="4302810"/>
            <a:ext cx="1282700" cy="278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910A81-D69C-D4D1-3DFC-AF0629F8A757}"/>
              </a:ext>
            </a:extLst>
          </p:cNvPr>
          <p:cNvSpPr txBox="1"/>
          <p:nvPr/>
        </p:nvSpPr>
        <p:spPr>
          <a:xfrm>
            <a:off x="10971161" y="113587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n=4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6FA2D-A55C-1760-A9DC-B5FCF55C247E}"/>
              </a:ext>
            </a:extLst>
          </p:cNvPr>
          <p:cNvSpPr txBox="1"/>
          <p:nvPr/>
        </p:nvSpPr>
        <p:spPr>
          <a:xfrm>
            <a:off x="10948802" y="41164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377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pic>
        <p:nvPicPr>
          <p:cNvPr id="67" name="Graphic 66" descr="Question Mark with solid fill">
            <a:extLst>
              <a:ext uri="{FF2B5EF4-FFF2-40B4-BE49-F238E27FC236}">
                <a16:creationId xmlns:a16="http://schemas.microsoft.com/office/drawing/2014/main" id="{76B78F30-9A2F-FE2E-18B8-2650C819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3099" y="4919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3B5F49-EDE3-9716-EB29-B2C84D24E1B9}"/>
              </a:ext>
            </a:extLst>
          </p:cNvPr>
          <p:cNvGrpSpPr/>
          <p:nvPr/>
        </p:nvGrpSpPr>
        <p:grpSpPr>
          <a:xfrm>
            <a:off x="1950890" y="1785946"/>
            <a:ext cx="3723283" cy="2319539"/>
            <a:chOff x="642790" y="1782560"/>
            <a:chExt cx="3723283" cy="23195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7207496-0E73-8126-042A-CB288F6168E8}"/>
                </a:ext>
              </a:extLst>
            </p:cNvPr>
            <p:cNvGrpSpPr/>
            <p:nvPr/>
          </p:nvGrpSpPr>
          <p:grpSpPr>
            <a:xfrm>
              <a:off x="2697595" y="1782560"/>
              <a:ext cx="579006" cy="544106"/>
              <a:chOff x="8667906" y="1624760"/>
              <a:chExt cx="579006" cy="54410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560CC-6952-F0FC-E72E-63C1D857DF3F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24E723-899D-CD72-7962-D6C828BBB66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2A30507-3500-7F13-0345-4F9E493D8B05}"/>
                </a:ext>
              </a:extLst>
            </p:cNvPr>
            <p:cNvGrpSpPr/>
            <p:nvPr/>
          </p:nvGrpSpPr>
          <p:grpSpPr>
            <a:xfrm>
              <a:off x="642791" y="1782560"/>
              <a:ext cx="579006" cy="544106"/>
              <a:chOff x="8667906" y="1624760"/>
              <a:chExt cx="579006" cy="5441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5B1EBC-8E3D-A4C3-7EA8-FCFB9A9EA066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1560AFB-94E7-91D5-2D2C-6927698F3A7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2452B2-730B-8A1F-F553-0E7DA88A5D15}"/>
                </a:ext>
              </a:extLst>
            </p:cNvPr>
            <p:cNvGrpSpPr/>
            <p:nvPr/>
          </p:nvGrpSpPr>
          <p:grpSpPr>
            <a:xfrm>
              <a:off x="642790" y="3557993"/>
              <a:ext cx="579006" cy="544106"/>
              <a:chOff x="8667906" y="1624760"/>
              <a:chExt cx="579006" cy="54410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50994-20B0-5CED-4CCB-0CADA4A3A106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9903235-920C-2EB2-DE29-656EDEE5DFAF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0B9B40D-3622-6BC0-59CE-B6A3A7B28696}"/>
                </a:ext>
              </a:extLst>
            </p:cNvPr>
            <p:cNvGrpSpPr/>
            <p:nvPr/>
          </p:nvGrpSpPr>
          <p:grpSpPr>
            <a:xfrm>
              <a:off x="2697596" y="3557993"/>
              <a:ext cx="579006" cy="544106"/>
              <a:chOff x="8667906" y="1624760"/>
              <a:chExt cx="579006" cy="54410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21948D-2E88-EED0-C489-5845FD54287A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80A881-C165-49A8-6BA9-AFA2B1BCCF2E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3CD53C-DD14-4111-7CAC-79108A1C2C3B}"/>
                </a:ext>
              </a:extLst>
            </p:cNvPr>
            <p:cNvCxnSpPr>
              <a:stCxn id="38" idx="3"/>
              <a:endCxn id="36" idx="2"/>
            </p:cNvCxnSpPr>
            <p:nvPr/>
          </p:nvCxnSpPr>
          <p:spPr>
            <a:xfrm flipV="1">
              <a:off x="1221796" y="2054613"/>
              <a:ext cx="1475800" cy="6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24B12C-E72D-AC89-31E8-44C795668E44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1221796" y="3830046"/>
              <a:ext cx="1475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1CA965-49EB-8F97-ED96-02599059C56C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 flipH="1">
              <a:off x="932294" y="2326666"/>
              <a:ext cx="1" cy="123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C88983A-D829-9317-0D7C-E75657C62794}"/>
                </a:ext>
              </a:extLst>
            </p:cNvPr>
            <p:cNvGrpSpPr/>
            <p:nvPr/>
          </p:nvGrpSpPr>
          <p:grpSpPr>
            <a:xfrm>
              <a:off x="3787067" y="2670276"/>
              <a:ext cx="579006" cy="544106"/>
              <a:chOff x="8667906" y="1624760"/>
              <a:chExt cx="579006" cy="54410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12ED87-9840-D3A7-4712-0C3EF0B6B435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E98615-CBF1-24EA-4614-4328330C6BBB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C4745C-5970-A819-DBE9-DDBFBCE0BBEC}"/>
                </a:ext>
              </a:extLst>
            </p:cNvPr>
            <p:cNvCxnSpPr>
              <a:stCxn id="36" idx="5"/>
              <a:endCxn id="53" idx="1"/>
            </p:cNvCxnSpPr>
            <p:nvPr/>
          </p:nvCxnSpPr>
          <p:spPr>
            <a:xfrm>
              <a:off x="3191808" y="2246984"/>
              <a:ext cx="680053" cy="50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F4E4B77-0B0D-CBB7-437B-7B89D17E6023}"/>
                </a:ext>
              </a:extLst>
            </p:cNvPr>
            <p:cNvCxnSpPr>
              <a:cxnSpLocks/>
              <a:stCxn id="45" idx="7"/>
              <a:endCxn id="53" idx="3"/>
            </p:cNvCxnSpPr>
            <p:nvPr/>
          </p:nvCxnSpPr>
          <p:spPr>
            <a:xfrm flipV="1">
              <a:off x="3191809" y="3134700"/>
              <a:ext cx="680052" cy="50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96FA2D-A55C-1760-A9DC-B5FCF55C247E}"/>
              </a:ext>
            </a:extLst>
          </p:cNvPr>
          <p:cNvSpPr txBox="1"/>
          <p:nvPr/>
        </p:nvSpPr>
        <p:spPr>
          <a:xfrm>
            <a:off x="5500502" y="1791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n=5</a:t>
            </a:r>
            <a:endParaRPr lang="en-AU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082995-DACA-044E-A5E7-C946DCFFA323}"/>
              </a:ext>
            </a:extLst>
          </p:cNvPr>
          <p:cNvGrpSpPr/>
          <p:nvPr/>
        </p:nvGrpSpPr>
        <p:grpSpPr>
          <a:xfrm>
            <a:off x="7079223" y="1779262"/>
            <a:ext cx="3212816" cy="2319539"/>
            <a:chOff x="5771123" y="1775876"/>
            <a:chExt cx="3212816" cy="2319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38E613-4C16-3026-FA40-D5C0EE7E4267}"/>
                </a:ext>
              </a:extLst>
            </p:cNvPr>
            <p:cNvGrpSpPr/>
            <p:nvPr/>
          </p:nvGrpSpPr>
          <p:grpSpPr>
            <a:xfrm>
              <a:off x="7825928" y="1775876"/>
              <a:ext cx="579006" cy="544106"/>
              <a:chOff x="8667906" y="1624760"/>
              <a:chExt cx="579006" cy="5441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8B7106-B9E3-F1EB-FC1C-6F66A9E19B10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589AA4A-FA93-B23D-DC63-712AA5D916E8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A75B5C-F893-23F1-4E9D-610D2EFB5B61}"/>
                </a:ext>
              </a:extLst>
            </p:cNvPr>
            <p:cNvGrpSpPr/>
            <p:nvPr/>
          </p:nvGrpSpPr>
          <p:grpSpPr>
            <a:xfrm>
              <a:off x="5771124" y="1775876"/>
              <a:ext cx="579006" cy="544106"/>
              <a:chOff x="8667906" y="1624760"/>
              <a:chExt cx="579006" cy="54410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3503F-E1A3-CF0F-EAE4-725E6FE044DF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58402B2-A132-E0E2-96D8-5F312B0CD7AC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C77C21-6E3D-041F-92BC-758DC7645C4A}"/>
                </a:ext>
              </a:extLst>
            </p:cNvPr>
            <p:cNvGrpSpPr/>
            <p:nvPr/>
          </p:nvGrpSpPr>
          <p:grpSpPr>
            <a:xfrm>
              <a:off x="5771123" y="3551309"/>
              <a:ext cx="579006" cy="544106"/>
              <a:chOff x="8667906" y="1624760"/>
              <a:chExt cx="579006" cy="54410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A2A428-C0A2-EF48-D477-09DE01C616A1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E81F88-3DA6-6A8F-7BC1-35BEAB28F932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4438C2-3741-1330-B3F7-951B21FD63DF}"/>
                </a:ext>
              </a:extLst>
            </p:cNvPr>
            <p:cNvGrpSpPr/>
            <p:nvPr/>
          </p:nvGrpSpPr>
          <p:grpSpPr>
            <a:xfrm>
              <a:off x="7825929" y="3551309"/>
              <a:ext cx="579006" cy="544106"/>
              <a:chOff x="8667906" y="1624760"/>
              <a:chExt cx="579006" cy="54410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A96EDB-7FD3-1DE1-594B-C058FA92158B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BA7D1E-E1FF-8B85-3E4E-A222A95C3916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2442CE-3CB2-87E0-381B-55BEAD63DF7D}"/>
                </a:ext>
              </a:extLst>
            </p:cNvPr>
            <p:cNvCxnSpPr>
              <a:stCxn id="17" idx="3"/>
              <a:endCxn id="13" idx="2"/>
            </p:cNvCxnSpPr>
            <p:nvPr/>
          </p:nvCxnSpPr>
          <p:spPr>
            <a:xfrm flipV="1">
              <a:off x="6350129" y="2047929"/>
              <a:ext cx="1475800" cy="6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600D14-DA15-0977-96C7-576BC8D7A52E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6350129" y="3823362"/>
              <a:ext cx="1475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E8AAF5-CC56-1A7F-3F4D-083FB1AC7F68}"/>
                </a:ext>
              </a:extLst>
            </p:cNvPr>
            <p:cNvCxnSpPr>
              <a:cxnSpLocks/>
              <a:stCxn id="19" idx="4"/>
              <a:endCxn id="22" idx="0"/>
            </p:cNvCxnSpPr>
            <p:nvPr/>
          </p:nvCxnSpPr>
          <p:spPr>
            <a:xfrm flipH="1">
              <a:off x="6060627" y="2319982"/>
              <a:ext cx="1" cy="123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0EC256-90FA-5F60-AACB-802E3D92B86A}"/>
                </a:ext>
              </a:extLst>
            </p:cNvPr>
            <p:cNvCxnSpPr>
              <a:stCxn id="22" idx="7"/>
              <a:endCxn id="13" idx="3"/>
            </p:cNvCxnSpPr>
            <p:nvPr/>
          </p:nvCxnSpPr>
          <p:spPr>
            <a:xfrm flipV="1">
              <a:off x="6265336" y="2240300"/>
              <a:ext cx="1645386" cy="139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79C9DC0-22F2-887B-4A04-246085628E69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6265337" y="2240300"/>
              <a:ext cx="1645386" cy="139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5F7DD40-42AD-AA13-75E7-D17EBDB23CE1}"/>
                </a:ext>
              </a:extLst>
            </p:cNvPr>
            <p:cNvGrpSpPr/>
            <p:nvPr/>
          </p:nvGrpSpPr>
          <p:grpSpPr>
            <a:xfrm>
              <a:off x="8404933" y="2642394"/>
              <a:ext cx="579006" cy="544106"/>
              <a:chOff x="8667906" y="1624760"/>
              <a:chExt cx="579006" cy="54410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EA787F-8CEE-B412-AC98-C13DD04F2420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7B19E8-A68F-8744-F226-F7EE5B4744F4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E5484A-994D-2700-6961-9AF6DB8C1843}"/>
              </a:ext>
            </a:extLst>
          </p:cNvPr>
          <p:cNvGrpSpPr/>
          <p:nvPr/>
        </p:nvGrpSpPr>
        <p:grpSpPr>
          <a:xfrm>
            <a:off x="3267796" y="5082564"/>
            <a:ext cx="5964608" cy="1408566"/>
            <a:chOff x="3132409" y="4991093"/>
            <a:chExt cx="5964608" cy="140856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36BF2D-5F7D-039B-4CB0-3174390EC327}"/>
                </a:ext>
              </a:extLst>
            </p:cNvPr>
            <p:cNvGrpSpPr/>
            <p:nvPr/>
          </p:nvGrpSpPr>
          <p:grpSpPr>
            <a:xfrm>
              <a:off x="4478809" y="5855553"/>
              <a:ext cx="579006" cy="544106"/>
              <a:chOff x="8667906" y="1624760"/>
              <a:chExt cx="579006" cy="54410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E52818-CC7D-E2D6-1083-0C640C5E1CB5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224A9FE-262A-C997-45F9-E56B5EBEB946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2BA68D1-0B5A-BBC8-D5BA-60AE6C9D4302}"/>
                </a:ext>
              </a:extLst>
            </p:cNvPr>
            <p:cNvGrpSpPr/>
            <p:nvPr/>
          </p:nvGrpSpPr>
          <p:grpSpPr>
            <a:xfrm>
              <a:off x="3132409" y="5855553"/>
              <a:ext cx="579006" cy="544106"/>
              <a:chOff x="8667906" y="1624760"/>
              <a:chExt cx="579006" cy="54410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51BB61-C0BE-D1B9-EE5C-AF1D379053E0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635FF4-0035-E2EC-0743-AFE37FE3844F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552BCA8-68D8-1969-E7DF-63CA1743E09C}"/>
                </a:ext>
              </a:extLst>
            </p:cNvPr>
            <p:cNvGrpSpPr/>
            <p:nvPr/>
          </p:nvGrpSpPr>
          <p:grpSpPr>
            <a:xfrm>
              <a:off x="5825209" y="5855553"/>
              <a:ext cx="579006" cy="544106"/>
              <a:chOff x="8667906" y="1624760"/>
              <a:chExt cx="579006" cy="54410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6FE78C-C72E-F841-A386-2A59AE76DAFC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2464D9F-DABE-CBF9-5121-C1B9F5FE6151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FF73BCD-D4A7-55EB-A10D-C73AC0C37A69}"/>
                </a:ext>
              </a:extLst>
            </p:cNvPr>
            <p:cNvGrpSpPr/>
            <p:nvPr/>
          </p:nvGrpSpPr>
          <p:grpSpPr>
            <a:xfrm>
              <a:off x="7171609" y="5855553"/>
              <a:ext cx="579006" cy="544106"/>
              <a:chOff x="8667906" y="1624760"/>
              <a:chExt cx="579006" cy="54410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CD2C98-595C-A6A1-AD5C-0B099759F9A7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A5F931C-58CD-BBED-19F1-8FA21DEB48B2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297F375-AE99-C79F-F193-D2E29E9DB660}"/>
                </a:ext>
              </a:extLst>
            </p:cNvPr>
            <p:cNvGrpSpPr/>
            <p:nvPr/>
          </p:nvGrpSpPr>
          <p:grpSpPr>
            <a:xfrm>
              <a:off x="8518011" y="5855553"/>
              <a:ext cx="579006" cy="544106"/>
              <a:chOff x="8667906" y="1624760"/>
              <a:chExt cx="579006" cy="54410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D8173D-CC7F-3FD1-5B52-1CAA1620C21E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1FB6695-BCDB-7B57-474A-B371775722E7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2DAF843-8565-7F8A-586E-42B1C0B9C200}"/>
                </a:ext>
              </a:extLst>
            </p:cNvPr>
            <p:cNvCxnSpPr>
              <a:cxnSpLocks/>
              <a:stCxn id="62" idx="6"/>
              <a:endCxn id="58" idx="1"/>
            </p:cNvCxnSpPr>
            <p:nvPr/>
          </p:nvCxnSpPr>
          <p:spPr>
            <a:xfrm>
              <a:off x="3711415" y="6127606"/>
              <a:ext cx="767394" cy="6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AF8D8C3-802A-05F2-3B3A-9CB5AB0C1C27}"/>
                </a:ext>
              </a:extLst>
            </p:cNvPr>
            <p:cNvCxnSpPr>
              <a:cxnSpLocks/>
              <a:stCxn id="59" idx="6"/>
              <a:endCxn id="65" idx="2"/>
            </p:cNvCxnSpPr>
            <p:nvPr/>
          </p:nvCxnSpPr>
          <p:spPr>
            <a:xfrm>
              <a:off x="5057815" y="6127606"/>
              <a:ext cx="767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42296FD-B5A4-02D7-D92A-032830317DA8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>
              <a:off x="6404215" y="6127606"/>
              <a:ext cx="767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86B37D-BA7B-DD8D-CF84-3E4E9016BCE3}"/>
                </a:ext>
              </a:extLst>
            </p:cNvPr>
            <p:cNvCxnSpPr>
              <a:cxnSpLocks/>
              <a:stCxn id="79" idx="2"/>
              <a:endCxn id="68" idx="6"/>
            </p:cNvCxnSpPr>
            <p:nvPr/>
          </p:nvCxnSpPr>
          <p:spPr>
            <a:xfrm flipH="1">
              <a:off x="7750615" y="6127606"/>
              <a:ext cx="767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20D0853-AEDE-8F6B-5326-31CE3100D8EB}"/>
                </a:ext>
              </a:extLst>
            </p:cNvPr>
            <p:cNvSpPr/>
            <p:nvPr/>
          </p:nvSpPr>
          <p:spPr>
            <a:xfrm>
              <a:off x="3397250" y="4991093"/>
              <a:ext cx="5384800" cy="869957"/>
            </a:xfrm>
            <a:custGeom>
              <a:avLst/>
              <a:gdLst>
                <a:gd name="connsiteX0" fmla="*/ 5384800 w 5384800"/>
                <a:gd name="connsiteY0" fmla="*/ 857257 h 869957"/>
                <a:gd name="connsiteX1" fmla="*/ 2730500 w 5384800"/>
                <a:gd name="connsiteY1" fmla="*/ 7 h 869957"/>
                <a:gd name="connsiteX2" fmla="*/ 0 w 5384800"/>
                <a:gd name="connsiteY2" fmla="*/ 869957 h 8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4800" h="869957">
                  <a:moveTo>
                    <a:pt x="5384800" y="857257"/>
                  </a:moveTo>
                  <a:cubicBezTo>
                    <a:pt x="4506383" y="427573"/>
                    <a:pt x="3627967" y="-2110"/>
                    <a:pt x="2730500" y="7"/>
                  </a:cubicBezTo>
                  <a:cubicBezTo>
                    <a:pt x="1833033" y="2124"/>
                    <a:pt x="916516" y="436040"/>
                    <a:pt x="0" y="869957"/>
                  </a:cubicBezTo>
                </a:path>
              </a:pathLst>
            </a:cu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047E7C8-175E-93F2-0000-65A53531E3B6}"/>
              </a:ext>
            </a:extLst>
          </p:cNvPr>
          <p:cNvSpPr txBox="1"/>
          <p:nvPr/>
        </p:nvSpPr>
        <p:spPr>
          <a:xfrm>
            <a:off x="398292" y="4563767"/>
            <a:ext cx="248580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 people can shake hands in various ways such that the total sum of all ends of an edge going into a vertex is </a:t>
            </a:r>
            <a:r>
              <a:rPr lang="en-CA" b="1" dirty="0"/>
              <a:t>10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1619D6-22E6-88AB-151C-F19C4A8A8C91}"/>
              </a:ext>
            </a:extLst>
          </p:cNvPr>
          <p:cNvSpPr/>
          <p:nvPr/>
        </p:nvSpPr>
        <p:spPr>
          <a:xfrm>
            <a:off x="2194303" y="2286358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476C278-95DB-A0C3-21BD-53BB44FDF04E}"/>
              </a:ext>
            </a:extLst>
          </p:cNvPr>
          <p:cNvSpPr/>
          <p:nvPr/>
        </p:nvSpPr>
        <p:spPr>
          <a:xfrm>
            <a:off x="3959605" y="2012161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0ED48A7-F666-8D9B-5D6C-B98999DE3D2D}"/>
              </a:ext>
            </a:extLst>
          </p:cNvPr>
          <p:cNvSpPr/>
          <p:nvPr/>
        </p:nvSpPr>
        <p:spPr>
          <a:xfrm>
            <a:off x="2483806" y="2020989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9FAA383-8AB5-54FD-8576-9AF9E21163E1}"/>
              </a:ext>
            </a:extLst>
          </p:cNvPr>
          <p:cNvSpPr/>
          <p:nvPr/>
        </p:nvSpPr>
        <p:spPr>
          <a:xfrm>
            <a:off x="4453816" y="2210456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5114AD9-84F9-3C5A-1F38-2FDD2BFDD19E}"/>
              </a:ext>
            </a:extLst>
          </p:cNvPr>
          <p:cNvSpPr/>
          <p:nvPr/>
        </p:nvSpPr>
        <p:spPr>
          <a:xfrm>
            <a:off x="5122096" y="2710161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1508316-2AE1-9775-786F-143BE61D8513}"/>
              </a:ext>
            </a:extLst>
          </p:cNvPr>
          <p:cNvSpPr/>
          <p:nvPr/>
        </p:nvSpPr>
        <p:spPr>
          <a:xfrm>
            <a:off x="4453816" y="3590683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937C03E-C1E7-EB3F-D3AA-66224E15C34D}"/>
              </a:ext>
            </a:extLst>
          </p:cNvPr>
          <p:cNvSpPr/>
          <p:nvPr/>
        </p:nvSpPr>
        <p:spPr>
          <a:xfrm>
            <a:off x="3952649" y="3789738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180FD1-6FB7-C036-9BAF-D4C4C6112AD9}"/>
              </a:ext>
            </a:extLst>
          </p:cNvPr>
          <p:cNvSpPr/>
          <p:nvPr/>
        </p:nvSpPr>
        <p:spPr>
          <a:xfrm>
            <a:off x="2483806" y="3796422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9D40BA2-CB0E-F585-A744-496F2AF0D9D9}"/>
              </a:ext>
            </a:extLst>
          </p:cNvPr>
          <p:cNvSpPr/>
          <p:nvPr/>
        </p:nvSpPr>
        <p:spPr>
          <a:xfrm>
            <a:off x="2194303" y="3511001"/>
            <a:ext cx="92178" cy="8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18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A8CEC-1E5A-74BA-F02A-E424FC6342D0}"/>
              </a:ext>
            </a:extLst>
          </p:cNvPr>
          <p:cNvGrpSpPr/>
          <p:nvPr/>
        </p:nvGrpSpPr>
        <p:grpSpPr>
          <a:xfrm>
            <a:off x="9796897" y="303304"/>
            <a:ext cx="579006" cy="544106"/>
            <a:chOff x="8667906" y="1624760"/>
            <a:chExt cx="579006" cy="54410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44C28E-03C9-1775-D371-A1607A8FD86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E26B3A-E831-142F-0F0F-3E84EB731A6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C36962E-40C9-3016-BBDF-A2887ACC502B}"/>
              </a:ext>
            </a:extLst>
          </p:cNvPr>
          <p:cNvGrpSpPr/>
          <p:nvPr/>
        </p:nvGrpSpPr>
        <p:grpSpPr>
          <a:xfrm>
            <a:off x="7742093" y="303304"/>
            <a:ext cx="579006" cy="544106"/>
            <a:chOff x="8667906" y="1624760"/>
            <a:chExt cx="579006" cy="5441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A7D725-1892-89D0-821B-15E364D7675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B34786-C957-0BC0-53D0-12DFFEE8362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FC12E1-F2D9-D9C6-7B05-D1C68506F55A}"/>
              </a:ext>
            </a:extLst>
          </p:cNvPr>
          <p:cNvGrpSpPr/>
          <p:nvPr/>
        </p:nvGrpSpPr>
        <p:grpSpPr>
          <a:xfrm>
            <a:off x="7742092" y="2078737"/>
            <a:ext cx="579006" cy="544106"/>
            <a:chOff x="8667906" y="1624760"/>
            <a:chExt cx="579006" cy="5441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C9421F-D579-FAE0-7453-F726EC7D3DA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090A4F-D26D-42C8-B324-6620D1809F9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0B2731-E9A7-56A3-788F-3597B53F8E3D}"/>
              </a:ext>
            </a:extLst>
          </p:cNvPr>
          <p:cNvGrpSpPr/>
          <p:nvPr/>
        </p:nvGrpSpPr>
        <p:grpSpPr>
          <a:xfrm>
            <a:off x="9796898" y="2078737"/>
            <a:ext cx="579006" cy="544106"/>
            <a:chOff x="8667906" y="1624760"/>
            <a:chExt cx="579006" cy="54410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35F0F6-1E6E-D50B-0857-CF8CECC084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675E2F-A074-E1ED-650F-8A8E740C9EF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E7DBE-973E-4B5C-D6D2-6325824D11FC}"/>
              </a:ext>
            </a:extLst>
          </p:cNvPr>
          <p:cNvCxnSpPr>
            <a:stCxn id="81" idx="3"/>
            <a:endCxn id="73" idx="2"/>
          </p:cNvCxnSpPr>
          <p:nvPr/>
        </p:nvCxnSpPr>
        <p:spPr>
          <a:xfrm flipV="1">
            <a:off x="8321098" y="575357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232D0-F5C5-27EA-7C37-7FBF968DDA1C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>
            <a:off x="8321098" y="2350790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3C80B-6FE1-6304-0551-057EC3CD1144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8031596" y="847410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7F8662-2A4A-69C9-CDBB-16E68E5A3CDD}"/>
              </a:ext>
            </a:extLst>
          </p:cNvPr>
          <p:cNvCxnSpPr>
            <a:stCxn id="85" idx="7"/>
            <a:endCxn id="73" idx="3"/>
          </p:cNvCxnSpPr>
          <p:nvPr/>
        </p:nvCxnSpPr>
        <p:spPr>
          <a:xfrm flipV="1">
            <a:off x="8236305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0BB40-DAA9-0BD7-0B52-753A5807B698}"/>
              </a:ext>
            </a:extLst>
          </p:cNvPr>
          <p:cNvCxnSpPr>
            <a:stCxn id="82" idx="5"/>
            <a:endCxn id="88" idx="1"/>
          </p:cNvCxnSpPr>
          <p:nvPr/>
        </p:nvCxnSpPr>
        <p:spPr>
          <a:xfrm>
            <a:off x="8236306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8C854AE-07E6-29B7-08A5-A8472425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207496-0E73-8126-042A-CB288F6168E8}"/>
              </a:ext>
            </a:extLst>
          </p:cNvPr>
          <p:cNvGrpSpPr/>
          <p:nvPr/>
        </p:nvGrpSpPr>
        <p:grpSpPr>
          <a:xfrm>
            <a:off x="9796895" y="4036810"/>
            <a:ext cx="579006" cy="544106"/>
            <a:chOff x="8667906" y="1624760"/>
            <a:chExt cx="579006" cy="5441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F560CC-6952-F0FC-E72E-63C1D857DF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24E723-899D-CD72-7962-D6C828BBB66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A30507-3500-7F13-0345-4F9E493D8B05}"/>
              </a:ext>
            </a:extLst>
          </p:cNvPr>
          <p:cNvGrpSpPr/>
          <p:nvPr/>
        </p:nvGrpSpPr>
        <p:grpSpPr>
          <a:xfrm>
            <a:off x="7742091" y="4036810"/>
            <a:ext cx="579006" cy="544106"/>
            <a:chOff x="8667906" y="1624760"/>
            <a:chExt cx="579006" cy="5441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5B1EBC-8E3D-A4C3-7EA8-FCFB9A9EA06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60AFB-94E7-91D5-2D2C-6927698F3A7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2452B2-730B-8A1F-F553-0E7DA88A5D15}"/>
              </a:ext>
            </a:extLst>
          </p:cNvPr>
          <p:cNvGrpSpPr/>
          <p:nvPr/>
        </p:nvGrpSpPr>
        <p:grpSpPr>
          <a:xfrm>
            <a:off x="7742090" y="5812243"/>
            <a:ext cx="579006" cy="544106"/>
            <a:chOff x="8667906" y="1624760"/>
            <a:chExt cx="579006" cy="5441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350994-20B0-5CED-4CCB-0CADA4A3A1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903235-920C-2EB2-DE29-656EDEE5DFA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B9B40D-3622-6BC0-59CE-B6A3A7B28696}"/>
              </a:ext>
            </a:extLst>
          </p:cNvPr>
          <p:cNvGrpSpPr/>
          <p:nvPr/>
        </p:nvGrpSpPr>
        <p:grpSpPr>
          <a:xfrm>
            <a:off x="9796896" y="5812243"/>
            <a:ext cx="579006" cy="544106"/>
            <a:chOff x="8667906" y="1624760"/>
            <a:chExt cx="579006" cy="5441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21948D-2E88-EED0-C489-5845FD54287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A881-C165-49A8-6BA9-AFA2B1BCCF2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3CD53C-DD14-4111-7CAC-79108A1C2C3B}"/>
              </a:ext>
            </a:extLst>
          </p:cNvPr>
          <p:cNvCxnSpPr>
            <a:stCxn id="38" idx="3"/>
            <a:endCxn id="36" idx="2"/>
          </p:cNvCxnSpPr>
          <p:nvPr/>
        </p:nvCxnSpPr>
        <p:spPr>
          <a:xfrm flipV="1">
            <a:off x="8321096" y="4308863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24B12C-E72D-AC89-31E8-44C795668E4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8321096" y="6084296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1CA965-49EB-8F97-ED96-02599059C56C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8031594" y="4580916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88983A-D829-9317-0D7C-E75657C62794}"/>
              </a:ext>
            </a:extLst>
          </p:cNvPr>
          <p:cNvGrpSpPr/>
          <p:nvPr/>
        </p:nvGrpSpPr>
        <p:grpSpPr>
          <a:xfrm>
            <a:off x="10886367" y="4924526"/>
            <a:ext cx="579006" cy="544106"/>
            <a:chOff x="8667906" y="1624760"/>
            <a:chExt cx="579006" cy="54410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12ED87-9840-D3A7-4712-0C3EF0B6B43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E98615-CBF1-24EA-4614-4328330C6B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745C-5970-A819-DBE9-DDBFBCE0BBEC}"/>
              </a:ext>
            </a:extLst>
          </p:cNvPr>
          <p:cNvCxnSpPr>
            <a:stCxn id="36" idx="5"/>
            <a:endCxn id="53" idx="1"/>
          </p:cNvCxnSpPr>
          <p:nvPr/>
        </p:nvCxnSpPr>
        <p:spPr>
          <a:xfrm>
            <a:off x="10291108" y="4501234"/>
            <a:ext cx="680053" cy="50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4E4B77-0B0D-CBB7-437B-7B89D17E6023}"/>
              </a:ext>
            </a:extLst>
          </p:cNvPr>
          <p:cNvCxnSpPr>
            <a:cxnSpLocks/>
            <a:stCxn id="45" idx="7"/>
            <a:endCxn id="53" idx="3"/>
          </p:cNvCxnSpPr>
          <p:nvPr/>
        </p:nvCxnSpPr>
        <p:spPr>
          <a:xfrm flipV="1">
            <a:off x="10291109" y="5388950"/>
            <a:ext cx="680052" cy="50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4F760-A07E-7923-82ED-678FADBDD457}"/>
              </a:ext>
            </a:extLst>
          </p:cNvPr>
          <p:cNvSpPr/>
          <p:nvPr/>
        </p:nvSpPr>
        <p:spPr>
          <a:xfrm>
            <a:off x="889656" y="4571212"/>
            <a:ext cx="4520544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10A81-D69C-D4D1-3DFC-AF0629F8A757}"/>
              </a:ext>
            </a:extLst>
          </p:cNvPr>
          <p:cNvSpPr txBox="1"/>
          <p:nvPr/>
        </p:nvSpPr>
        <p:spPr>
          <a:xfrm>
            <a:off x="10971161" y="113587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n=4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6FA2D-A55C-1760-A9DC-B5FCF55C247E}"/>
              </a:ext>
            </a:extLst>
          </p:cNvPr>
          <p:cNvSpPr txBox="1"/>
          <p:nvPr/>
        </p:nvSpPr>
        <p:spPr>
          <a:xfrm>
            <a:off x="10948802" y="41164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n=5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E1AB23-42E7-E760-7BF3-6AE6D35D51DC}"/>
                  </a:ext>
                </a:extLst>
              </p:cNvPr>
              <p:cNvSpPr txBox="1"/>
              <p:nvPr/>
            </p:nvSpPr>
            <p:spPr>
              <a:xfrm>
                <a:off x="6050003" y="3986437"/>
                <a:ext cx="927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CA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E1AB23-42E7-E760-7BF3-6AE6D35D5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03" y="3986437"/>
                <a:ext cx="9270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E4B068-5ED6-6D06-82D2-4DCA0F776BE1}"/>
              </a:ext>
            </a:extLst>
          </p:cNvPr>
          <p:cNvSpPr txBox="1"/>
          <p:nvPr/>
        </p:nvSpPr>
        <p:spPr>
          <a:xfrm>
            <a:off x="5374415" y="5136873"/>
            <a:ext cx="2007430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As long as there are 4 or more people, we can draw 5 edges, where the sum of all the ends of the edges is 10.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73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AA8CEC-1E5A-74BA-F02A-E424FC6342D0}"/>
              </a:ext>
            </a:extLst>
          </p:cNvPr>
          <p:cNvGrpSpPr/>
          <p:nvPr/>
        </p:nvGrpSpPr>
        <p:grpSpPr>
          <a:xfrm>
            <a:off x="9796897" y="303304"/>
            <a:ext cx="579006" cy="544106"/>
            <a:chOff x="8667906" y="1624760"/>
            <a:chExt cx="579006" cy="54410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44C28E-03C9-1775-D371-A1607A8FD86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E26B3A-E831-142F-0F0F-3E84EB731A6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C36962E-40C9-3016-BBDF-A2887ACC502B}"/>
              </a:ext>
            </a:extLst>
          </p:cNvPr>
          <p:cNvGrpSpPr/>
          <p:nvPr/>
        </p:nvGrpSpPr>
        <p:grpSpPr>
          <a:xfrm>
            <a:off x="7742093" y="303304"/>
            <a:ext cx="579006" cy="544106"/>
            <a:chOff x="8667906" y="1624760"/>
            <a:chExt cx="579006" cy="5441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A7D725-1892-89D0-821B-15E364D7675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B34786-C957-0BC0-53D0-12DFFEE8362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FC12E1-F2D9-D9C6-7B05-D1C68506F55A}"/>
              </a:ext>
            </a:extLst>
          </p:cNvPr>
          <p:cNvGrpSpPr/>
          <p:nvPr/>
        </p:nvGrpSpPr>
        <p:grpSpPr>
          <a:xfrm>
            <a:off x="7742092" y="2078737"/>
            <a:ext cx="579006" cy="544106"/>
            <a:chOff x="8667906" y="1624760"/>
            <a:chExt cx="579006" cy="54410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C9421F-D579-FAE0-7453-F726EC7D3DA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090A4F-D26D-42C8-B324-6620D1809F9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0B2731-E9A7-56A3-788F-3597B53F8E3D}"/>
              </a:ext>
            </a:extLst>
          </p:cNvPr>
          <p:cNvGrpSpPr/>
          <p:nvPr/>
        </p:nvGrpSpPr>
        <p:grpSpPr>
          <a:xfrm>
            <a:off x="9796898" y="2078737"/>
            <a:ext cx="579006" cy="544106"/>
            <a:chOff x="8667906" y="1624760"/>
            <a:chExt cx="579006" cy="54410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35F0F6-1E6E-D50B-0857-CF8CECC084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675E2F-A074-E1ED-650F-8A8E740C9EF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E7DBE-973E-4B5C-D6D2-6325824D11FC}"/>
              </a:ext>
            </a:extLst>
          </p:cNvPr>
          <p:cNvCxnSpPr>
            <a:stCxn id="81" idx="3"/>
            <a:endCxn id="73" idx="2"/>
          </p:cNvCxnSpPr>
          <p:nvPr/>
        </p:nvCxnSpPr>
        <p:spPr>
          <a:xfrm flipV="1">
            <a:off x="8321098" y="575357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232D0-F5C5-27EA-7C37-7FBF968DDA1C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>
            <a:off x="8321098" y="2350790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43C80B-6FE1-6304-0551-057EC3CD1144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 flipH="1">
            <a:off x="8031596" y="847410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7F8662-2A4A-69C9-CDBB-16E68E5A3CDD}"/>
              </a:ext>
            </a:extLst>
          </p:cNvPr>
          <p:cNvCxnSpPr>
            <a:stCxn id="85" idx="7"/>
            <a:endCxn id="73" idx="3"/>
          </p:cNvCxnSpPr>
          <p:nvPr/>
        </p:nvCxnSpPr>
        <p:spPr>
          <a:xfrm flipV="1">
            <a:off x="8236305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0BB40-DAA9-0BD7-0B52-753A5807B698}"/>
              </a:ext>
            </a:extLst>
          </p:cNvPr>
          <p:cNvCxnSpPr>
            <a:stCxn id="82" idx="5"/>
            <a:endCxn id="88" idx="1"/>
          </p:cNvCxnSpPr>
          <p:nvPr/>
        </p:nvCxnSpPr>
        <p:spPr>
          <a:xfrm>
            <a:off x="8236306" y="767728"/>
            <a:ext cx="1645386" cy="139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8C854AE-07E6-29B7-08A5-A8472425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207496-0E73-8126-042A-CB288F6168E8}"/>
              </a:ext>
            </a:extLst>
          </p:cNvPr>
          <p:cNvGrpSpPr/>
          <p:nvPr/>
        </p:nvGrpSpPr>
        <p:grpSpPr>
          <a:xfrm>
            <a:off x="9796895" y="4036810"/>
            <a:ext cx="579006" cy="544106"/>
            <a:chOff x="8667906" y="1624760"/>
            <a:chExt cx="579006" cy="5441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F560CC-6952-F0FC-E72E-63C1D857DF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24E723-899D-CD72-7962-D6C828BBB66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A30507-3500-7F13-0345-4F9E493D8B05}"/>
              </a:ext>
            </a:extLst>
          </p:cNvPr>
          <p:cNvGrpSpPr/>
          <p:nvPr/>
        </p:nvGrpSpPr>
        <p:grpSpPr>
          <a:xfrm>
            <a:off x="7742091" y="4036810"/>
            <a:ext cx="579006" cy="544106"/>
            <a:chOff x="8667906" y="1624760"/>
            <a:chExt cx="579006" cy="5441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5B1EBC-8E3D-A4C3-7EA8-FCFB9A9EA06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60AFB-94E7-91D5-2D2C-6927698F3A7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2452B2-730B-8A1F-F553-0E7DA88A5D15}"/>
              </a:ext>
            </a:extLst>
          </p:cNvPr>
          <p:cNvGrpSpPr/>
          <p:nvPr/>
        </p:nvGrpSpPr>
        <p:grpSpPr>
          <a:xfrm>
            <a:off x="7742090" y="5812243"/>
            <a:ext cx="579006" cy="544106"/>
            <a:chOff x="8667906" y="1624760"/>
            <a:chExt cx="579006" cy="54410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350994-20B0-5CED-4CCB-0CADA4A3A1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903235-920C-2EB2-DE29-656EDEE5DFAF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B9B40D-3622-6BC0-59CE-B6A3A7B28696}"/>
              </a:ext>
            </a:extLst>
          </p:cNvPr>
          <p:cNvGrpSpPr/>
          <p:nvPr/>
        </p:nvGrpSpPr>
        <p:grpSpPr>
          <a:xfrm>
            <a:off x="9796896" y="5812243"/>
            <a:ext cx="579006" cy="544106"/>
            <a:chOff x="8667906" y="1624760"/>
            <a:chExt cx="579006" cy="5441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21948D-2E88-EED0-C489-5845FD54287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A881-C165-49A8-6BA9-AFA2B1BCCF2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3CD53C-DD14-4111-7CAC-79108A1C2C3B}"/>
              </a:ext>
            </a:extLst>
          </p:cNvPr>
          <p:cNvCxnSpPr>
            <a:stCxn id="38" idx="3"/>
            <a:endCxn id="36" idx="2"/>
          </p:cNvCxnSpPr>
          <p:nvPr/>
        </p:nvCxnSpPr>
        <p:spPr>
          <a:xfrm flipV="1">
            <a:off x="8321096" y="4308863"/>
            <a:ext cx="1475800" cy="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24B12C-E72D-AC89-31E8-44C795668E4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8321096" y="6084296"/>
            <a:ext cx="147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1CA965-49EB-8F97-ED96-02599059C56C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8031594" y="4580916"/>
            <a:ext cx="1" cy="123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88983A-D829-9317-0D7C-E75657C62794}"/>
              </a:ext>
            </a:extLst>
          </p:cNvPr>
          <p:cNvGrpSpPr/>
          <p:nvPr/>
        </p:nvGrpSpPr>
        <p:grpSpPr>
          <a:xfrm>
            <a:off x="10886367" y="4924526"/>
            <a:ext cx="579006" cy="544106"/>
            <a:chOff x="8667906" y="1624760"/>
            <a:chExt cx="579006" cy="54410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12ED87-9840-D3A7-4712-0C3EF0B6B43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E98615-CBF1-24EA-4614-4328330C6B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745C-5970-A819-DBE9-DDBFBCE0BBEC}"/>
              </a:ext>
            </a:extLst>
          </p:cNvPr>
          <p:cNvCxnSpPr>
            <a:stCxn id="36" idx="5"/>
            <a:endCxn id="53" idx="1"/>
          </p:cNvCxnSpPr>
          <p:nvPr/>
        </p:nvCxnSpPr>
        <p:spPr>
          <a:xfrm>
            <a:off x="10291108" y="4501234"/>
            <a:ext cx="680053" cy="50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4E4B77-0B0D-CBB7-437B-7B89D17E6023}"/>
              </a:ext>
            </a:extLst>
          </p:cNvPr>
          <p:cNvCxnSpPr>
            <a:cxnSpLocks/>
            <a:stCxn id="45" idx="7"/>
            <a:endCxn id="53" idx="3"/>
          </p:cNvCxnSpPr>
          <p:nvPr/>
        </p:nvCxnSpPr>
        <p:spPr>
          <a:xfrm flipV="1">
            <a:off x="10291109" y="5388950"/>
            <a:ext cx="680052" cy="50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24F760-A07E-7923-82ED-678FADBDD457}"/>
              </a:ext>
            </a:extLst>
          </p:cNvPr>
          <p:cNvSpPr/>
          <p:nvPr/>
        </p:nvSpPr>
        <p:spPr>
          <a:xfrm>
            <a:off x="889656" y="4571212"/>
            <a:ext cx="4520544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10A81-D69C-D4D1-3DFC-AF0629F8A757}"/>
              </a:ext>
            </a:extLst>
          </p:cNvPr>
          <p:cNvSpPr txBox="1"/>
          <p:nvPr/>
        </p:nvSpPr>
        <p:spPr>
          <a:xfrm>
            <a:off x="10971161" y="113587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n=4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6FA2D-A55C-1760-A9DC-B5FCF55C247E}"/>
              </a:ext>
            </a:extLst>
          </p:cNvPr>
          <p:cNvSpPr txBox="1"/>
          <p:nvPr/>
        </p:nvSpPr>
        <p:spPr>
          <a:xfrm>
            <a:off x="10948802" y="41164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n=5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E1AB23-42E7-E760-7BF3-6AE6D35D51DC}"/>
                  </a:ext>
                </a:extLst>
              </p:cNvPr>
              <p:cNvSpPr txBox="1"/>
              <p:nvPr/>
            </p:nvSpPr>
            <p:spPr>
              <a:xfrm>
                <a:off x="6050003" y="3986437"/>
                <a:ext cx="927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CA" sz="32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E1AB23-42E7-E760-7BF3-6AE6D35D5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03" y="3986437"/>
                <a:ext cx="9270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D8F792-7AE9-1E61-83B8-9EB38BBC48B4}"/>
              </a:ext>
            </a:extLst>
          </p:cNvPr>
          <p:cNvSpPr txBox="1"/>
          <p:nvPr/>
        </p:nvSpPr>
        <p:spPr>
          <a:xfrm>
            <a:off x="4946675" y="4944736"/>
            <a:ext cx="164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00B050"/>
                </a:solidFill>
              </a:rPr>
              <a:t>exactly 5</a:t>
            </a:r>
          </a:p>
        </p:txBody>
      </p:sp>
    </p:spTree>
    <p:extLst>
      <p:ext uri="{BB962C8B-B14F-4D97-AF65-F5344CB8AC3E}">
        <p14:creationId xmlns:p14="http://schemas.microsoft.com/office/powerpoint/2010/main" val="342311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DA4-EF45-E8C8-22CD-F6160BC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Handshaking Lemma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5840-9007-96D4-2DF5-5D9F32154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be a graph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</a:t>
                </a:r>
                <a:r>
                  <a:rPr lang="en-CA" b="1" dirty="0"/>
                  <a:t>vertices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CA" dirty="0"/>
                  <a:t> </a:t>
                </a:r>
                <a:r>
                  <a:rPr lang="en-CA" b="1" dirty="0"/>
                  <a:t>edges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 the </a:t>
                </a:r>
                <a:r>
                  <a:rPr lang="en-CA" b="1" dirty="0"/>
                  <a:t>degree</a:t>
                </a:r>
                <a:r>
                  <a:rPr lang="en-CA" dirty="0"/>
                  <a:t>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i.e. the number of edges touching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5840-9007-96D4-2DF5-5D9F32154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436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32AC-B865-76B1-1676-84272EC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1DA5B0-78F7-C2E5-4F4B-636C411B20BE}"/>
              </a:ext>
            </a:extLst>
          </p:cNvPr>
          <p:cNvGrpSpPr/>
          <p:nvPr/>
        </p:nvGrpSpPr>
        <p:grpSpPr>
          <a:xfrm>
            <a:off x="8075675" y="667349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0D837D-8198-9F13-B683-758EB844B55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5A4F95-7410-902A-7D8B-94F49248D5F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F50E2B-44D9-002F-477F-CB5F79DED6A2}"/>
              </a:ext>
            </a:extLst>
          </p:cNvPr>
          <p:cNvGrpSpPr/>
          <p:nvPr/>
        </p:nvGrpSpPr>
        <p:grpSpPr>
          <a:xfrm>
            <a:off x="10165377" y="2144712"/>
            <a:ext cx="579006" cy="544106"/>
            <a:chOff x="8667906" y="1624760"/>
            <a:chExt cx="579006" cy="544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48F69D-B789-BADA-8AAF-2B88AE71B66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3167EE-D432-A3A2-708B-1D3F5979EC7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44FCF-7EA9-5B6C-8052-05D63CC9FB83}"/>
              </a:ext>
            </a:extLst>
          </p:cNvPr>
          <p:cNvGrpSpPr/>
          <p:nvPr/>
        </p:nvGrpSpPr>
        <p:grpSpPr>
          <a:xfrm>
            <a:off x="9784008" y="3474064"/>
            <a:ext cx="579006" cy="544106"/>
            <a:chOff x="8667906" y="1624760"/>
            <a:chExt cx="579006" cy="5441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FFBD1E-B58B-74C1-9C8D-AD18953EB5D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AD66A3-9A02-F423-3FA7-94F97D437DA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30EEFA-16B1-DA99-3375-3CC0EB27964B}"/>
              </a:ext>
            </a:extLst>
          </p:cNvPr>
          <p:cNvGrpSpPr/>
          <p:nvPr/>
        </p:nvGrpSpPr>
        <p:grpSpPr>
          <a:xfrm>
            <a:off x="8813377" y="4169516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995CC0-BB36-CA4D-0026-68F193F0621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5BABF-3DE2-19D1-61B0-2726A86124F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9F0E14-6DA9-B153-D110-F45393B703EE}"/>
              </a:ext>
            </a:extLst>
          </p:cNvPr>
          <p:cNvCxnSpPr>
            <a:cxnSpLocks/>
          </p:cNvCxnSpPr>
          <p:nvPr/>
        </p:nvCxnSpPr>
        <p:spPr>
          <a:xfrm flipH="1">
            <a:off x="7539862" y="1469786"/>
            <a:ext cx="3818" cy="1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29370-3910-0231-85B9-BE2D99B0CC86}"/>
              </a:ext>
            </a:extLst>
          </p:cNvPr>
          <p:cNvCxnSpPr>
            <a:cxnSpLocks/>
            <a:stCxn id="28" idx="7"/>
            <a:endCxn id="25" idx="3"/>
          </p:cNvCxnSpPr>
          <p:nvPr/>
        </p:nvCxnSpPr>
        <p:spPr>
          <a:xfrm flipV="1">
            <a:off x="9307590" y="3938488"/>
            <a:ext cx="561212" cy="31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761BAC-4C09-F3B7-3222-4F2FF7C1258E}"/>
              </a:ext>
            </a:extLst>
          </p:cNvPr>
          <p:cNvCxnSpPr>
            <a:stCxn id="19" idx="4"/>
            <a:endCxn id="25" idx="1"/>
          </p:cNvCxnSpPr>
          <p:nvPr/>
        </p:nvCxnSpPr>
        <p:spPr>
          <a:xfrm>
            <a:off x="8365179" y="1211455"/>
            <a:ext cx="1503623" cy="234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C47DC8-ACD1-1A20-E92D-94B6ACDB2486}"/>
                  </a:ext>
                </a:extLst>
              </p:cNvPr>
              <p:cNvSpPr txBox="1"/>
              <p:nvPr/>
            </p:nvSpPr>
            <p:spPr>
              <a:xfrm>
                <a:off x="8538814" y="956663"/>
                <a:ext cx="11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C47DC8-ACD1-1A20-E92D-94B6ACDB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814" y="956663"/>
                <a:ext cx="112812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41B23F-2055-8A6F-CE6F-F35CE0692359}"/>
                  </a:ext>
                </a:extLst>
              </p:cNvPr>
              <p:cNvSpPr txBox="1"/>
              <p:nvPr/>
            </p:nvSpPr>
            <p:spPr>
              <a:xfrm>
                <a:off x="10165377" y="1707885"/>
                <a:ext cx="11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41B23F-2055-8A6F-CE6F-F35CE069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377" y="1707885"/>
                <a:ext cx="112812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7FD1D6-410C-9ED6-1198-36D6A11FF21D}"/>
                  </a:ext>
                </a:extLst>
              </p:cNvPr>
              <p:cNvSpPr txBox="1"/>
              <p:nvPr/>
            </p:nvSpPr>
            <p:spPr>
              <a:xfrm>
                <a:off x="9868802" y="3040100"/>
                <a:ext cx="11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17FD1D6-410C-9ED6-1198-36D6A11FF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802" y="3040100"/>
                <a:ext cx="112812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57B5C1-BB55-8834-B663-F723F3F0BD84}"/>
                  </a:ext>
                </a:extLst>
              </p:cNvPr>
              <p:cNvSpPr txBox="1"/>
              <p:nvPr/>
            </p:nvSpPr>
            <p:spPr>
              <a:xfrm>
                <a:off x="7994224" y="3808538"/>
                <a:ext cx="11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57B5C1-BB55-8834-B663-F723F3F0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224" y="3808538"/>
                <a:ext cx="11281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A22E0E7-7690-82C8-14C1-C905BF39AF87}"/>
              </a:ext>
            </a:extLst>
          </p:cNvPr>
          <p:cNvSpPr txBox="1"/>
          <p:nvPr/>
        </p:nvSpPr>
        <p:spPr>
          <a:xfrm>
            <a:off x="4830027" y="4448253"/>
            <a:ext cx="1664669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Justification</a:t>
            </a:r>
            <a:r>
              <a:rPr lang="en-CA" sz="1400" dirty="0"/>
              <a:t>: every edge contributes 2 to the degree count.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6795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High-five Puzzle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882484"/>
            <a:ext cx="5539929" cy="34945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At a party, some people high-five each other (no one high-fives themselves). Each of them tells you how many people they high-fived. You don’t remember what each person said, but you do remember that the </a:t>
            </a:r>
            <a:r>
              <a:rPr lang="en-CA" b="1" dirty="0"/>
              <a:t>sum</a:t>
            </a:r>
            <a:r>
              <a:rPr lang="en-CA" dirty="0"/>
              <a:t> of all the reported high-fives was 10.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people were at the party?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many high-fives occurred?</a:t>
            </a:r>
            <a:br>
              <a:rPr lang="en-CA" dirty="0"/>
            </a:b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8691A4-71A9-2866-609B-DB477712E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071" y="1825623"/>
                <a:ext cx="5539929" cy="349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If the sum of the degrees of all vertices of a simple graph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is 10, then: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How many vertices 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have?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How many edges 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 have?</a:t>
                </a:r>
                <a:br>
                  <a:rPr lang="en-CA" dirty="0"/>
                </a:br>
                <a:endParaRPr lang="en-CA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8691A4-71A9-2866-609B-DB477712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71" y="1825623"/>
                <a:ext cx="5539929" cy="3494521"/>
              </a:xfrm>
              <a:prstGeom prst="rect">
                <a:avLst/>
              </a:prstGeom>
              <a:blipFill>
                <a:blip r:embed="rId2"/>
                <a:stretch>
                  <a:fillRect l="-2310" t="-2787" r="-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32A4554-5B0D-56DB-52ED-917DDC59F168}"/>
              </a:ext>
            </a:extLst>
          </p:cNvPr>
          <p:cNvSpPr/>
          <p:nvPr/>
        </p:nvSpPr>
        <p:spPr>
          <a:xfrm>
            <a:off x="5791389" y="3429000"/>
            <a:ext cx="723711" cy="579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55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2313-769D-B2F7-FC97-6F4AFD30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5595" cy="1325563"/>
          </a:xfrm>
        </p:spPr>
        <p:txBody>
          <a:bodyPr/>
          <a:lstStyle/>
          <a:p>
            <a:r>
              <a:rPr lang="en-CA" dirty="0"/>
              <a:t>Representing Graphs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F637-43F6-6690-A8FA-AEABE15D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D570-7EC0-BCA6-EEA4-92B16DDA13D6}"/>
              </a:ext>
            </a:extLst>
          </p:cNvPr>
          <p:cNvSpPr txBox="1"/>
          <p:nvPr/>
        </p:nvSpPr>
        <p:spPr>
          <a:xfrm>
            <a:off x="498763" y="1806129"/>
            <a:ext cx="4459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Adjacency list</a:t>
            </a:r>
            <a:br>
              <a:rPr lang="en-CA" sz="2400" dirty="0"/>
            </a:br>
            <a:r>
              <a:rPr lang="en-CA" sz="2400" dirty="0"/>
              <a:t>The graph is a set of vertex pairs</a:t>
            </a:r>
          </a:p>
          <a:p>
            <a:endParaRPr lang="en-CA" sz="2400" dirty="0"/>
          </a:p>
          <a:p>
            <a:r>
              <a:rPr lang="en-CA" sz="2400" b="1" dirty="0"/>
              <a:t>Adjacency matrix</a:t>
            </a:r>
            <a:br>
              <a:rPr lang="en-CA" sz="2400" dirty="0"/>
            </a:br>
            <a:r>
              <a:rPr lang="en-CA" sz="2400" dirty="0"/>
              <a:t>The graph is a 2-dimensional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E863C-FEEE-5DCE-705C-252E5D8DBDB0}"/>
              </a:ext>
            </a:extLst>
          </p:cNvPr>
          <p:cNvGrpSpPr/>
          <p:nvPr/>
        </p:nvGrpSpPr>
        <p:grpSpPr>
          <a:xfrm>
            <a:off x="8963258" y="1291211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B1DFD-B9B7-FD5C-5C08-C59127BC542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DE7A12-92D5-9FD6-ECCC-F54F2B5C0E3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9C711-D710-12AC-9FDB-2343783DD7CE}"/>
              </a:ext>
            </a:extLst>
          </p:cNvPr>
          <p:cNvGrpSpPr/>
          <p:nvPr/>
        </p:nvGrpSpPr>
        <p:grpSpPr>
          <a:xfrm>
            <a:off x="7544428" y="1029763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3B2A71-16A7-5370-F454-0D85BB9F38B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43F044-BAFB-CAE9-ED69-EC63CF367E1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E0B391-C419-8D33-8E6A-4F60AD56EC3D}"/>
              </a:ext>
            </a:extLst>
          </p:cNvPr>
          <p:cNvGrpSpPr/>
          <p:nvPr/>
        </p:nvGrpSpPr>
        <p:grpSpPr>
          <a:xfrm>
            <a:off x="9634130" y="2507126"/>
            <a:ext cx="579006" cy="544106"/>
            <a:chOff x="8667906" y="1624760"/>
            <a:chExt cx="579006" cy="5441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948AC-FD99-629E-8E2F-A345B7E0FF6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07A07-54B6-C6D9-9172-19A3A7F9514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FA01C-A861-E6C6-FB05-69A54D6E5787}"/>
              </a:ext>
            </a:extLst>
          </p:cNvPr>
          <p:cNvGrpSpPr/>
          <p:nvPr/>
        </p:nvGrpSpPr>
        <p:grpSpPr>
          <a:xfrm>
            <a:off x="9252761" y="3836478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3AC101-BB8C-8B3C-1FE3-47DEF90A349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AD21F-E872-4A24-1F36-9B3761BC809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AB899-5FF0-E412-F987-1586C0620033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9542265" y="3051232"/>
            <a:ext cx="381369" cy="785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E5871-260A-6573-4C79-620C1EAD4470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8038641" y="1494187"/>
            <a:ext cx="1298914" cy="24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F05B46-4AEA-4423-98AD-0D46557C06B0}"/>
              </a:ext>
            </a:extLst>
          </p:cNvPr>
          <p:cNvGrpSpPr/>
          <p:nvPr/>
        </p:nvGrpSpPr>
        <p:grpSpPr>
          <a:xfrm>
            <a:off x="6965422" y="3104980"/>
            <a:ext cx="579006" cy="544106"/>
            <a:chOff x="8667906" y="1624760"/>
            <a:chExt cx="579006" cy="5441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017463-9620-6F1F-E364-781F63CCD8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815C71-8E6A-07ED-DE4A-77F53E2658B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288840-40C5-2C40-1F7A-D342FC55871B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 flipV="1">
            <a:off x="7544428" y="2779179"/>
            <a:ext cx="2089703" cy="59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3E2E62-FC40-7FB9-5CBC-9A306EB28A0F}"/>
              </a:ext>
            </a:extLst>
          </p:cNvPr>
          <p:cNvGrpSpPr/>
          <p:nvPr/>
        </p:nvGrpSpPr>
        <p:grpSpPr>
          <a:xfrm>
            <a:off x="10320700" y="1291211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7CCA60-4E73-3DE9-0C50-EDA178C4246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43C2BB-5EB6-4393-8AEE-3061CFAD972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A07CF-E60C-D04D-BE9A-BEB904DCFA83}"/>
              </a:ext>
            </a:extLst>
          </p:cNvPr>
          <p:cNvCxnSpPr>
            <a:stCxn id="10" idx="3"/>
            <a:endCxn id="24" idx="7"/>
          </p:cNvCxnSpPr>
          <p:nvPr/>
        </p:nvCxnSpPr>
        <p:spPr>
          <a:xfrm flipH="1">
            <a:off x="7459635" y="1755635"/>
            <a:ext cx="1588417" cy="142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EBAC72-13A1-BD7D-B6D7-9A9870C972BB}"/>
              </a:ext>
            </a:extLst>
          </p:cNvPr>
          <p:cNvSpPr/>
          <p:nvPr/>
        </p:nvSpPr>
        <p:spPr>
          <a:xfrm>
            <a:off x="498763" y="1835317"/>
            <a:ext cx="4254606" cy="8852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BEBF40-9532-00F3-9A9F-5E4C08DFFA77}"/>
              </a:ext>
            </a:extLst>
          </p:cNvPr>
          <p:cNvSpPr txBox="1"/>
          <p:nvPr/>
        </p:nvSpPr>
        <p:spPr>
          <a:xfrm>
            <a:off x="5961790" y="4891413"/>
            <a:ext cx="415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V = {a, b, c, d, e, f}</a:t>
            </a:r>
            <a:br>
              <a:rPr lang="en-CA" sz="2800" dirty="0"/>
            </a:br>
            <a:r>
              <a:rPr lang="en-CA" sz="2800" dirty="0"/>
              <a:t>E = {(</a:t>
            </a:r>
            <a:r>
              <a:rPr lang="en-CA" sz="2800" dirty="0" err="1"/>
              <a:t>a,d</a:t>
            </a:r>
            <a:r>
              <a:rPr lang="en-CA" sz="2800" dirty="0"/>
              <a:t>), (b, e), (</a:t>
            </a:r>
            <a:r>
              <a:rPr lang="en-CA" sz="2800" dirty="0" err="1"/>
              <a:t>c,d</a:t>
            </a:r>
            <a:r>
              <a:rPr lang="en-CA" sz="2800" dirty="0"/>
              <a:t>), (</a:t>
            </a:r>
            <a:r>
              <a:rPr lang="en-CA" sz="2800" dirty="0" err="1"/>
              <a:t>c,e</a:t>
            </a:r>
            <a:r>
              <a:rPr lang="en-CA" sz="2800" dirty="0"/>
              <a:t>)}</a:t>
            </a:r>
            <a:endParaRPr lang="en-AU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BC559F-149C-7A4F-C6A4-ADFDD1256264}"/>
              </a:ext>
            </a:extLst>
          </p:cNvPr>
          <p:cNvCxnSpPr/>
          <p:nvPr/>
        </p:nvCxnSpPr>
        <p:spPr>
          <a:xfrm>
            <a:off x="4844053" y="2597413"/>
            <a:ext cx="1609646" cy="220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9C13D-C559-C1BD-E9D4-BCD987ADDD46}"/>
              </a:ext>
            </a:extLst>
          </p:cNvPr>
          <p:cNvSpPr txBox="1"/>
          <p:nvPr/>
        </p:nvSpPr>
        <p:spPr>
          <a:xfrm>
            <a:off x="2964696" y="5338583"/>
            <a:ext cx="2552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 could be a vector of pairs, or a list of pairs, the pairs could be pointers to nodes, etc.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17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2313-769D-B2F7-FC97-6F4AFD30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5595" cy="1325563"/>
          </a:xfrm>
        </p:spPr>
        <p:txBody>
          <a:bodyPr/>
          <a:lstStyle/>
          <a:p>
            <a:r>
              <a:rPr lang="en-CA" dirty="0"/>
              <a:t>Representing Graphs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F637-43F6-6690-A8FA-AEABE15D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D570-7EC0-BCA6-EEA4-92B16DDA13D6}"/>
              </a:ext>
            </a:extLst>
          </p:cNvPr>
          <p:cNvSpPr txBox="1"/>
          <p:nvPr/>
        </p:nvSpPr>
        <p:spPr>
          <a:xfrm>
            <a:off x="498763" y="1806129"/>
            <a:ext cx="4459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Adjacency list</a:t>
            </a:r>
            <a:br>
              <a:rPr lang="en-CA" sz="2400" dirty="0"/>
            </a:br>
            <a:r>
              <a:rPr lang="en-CA" sz="2400" dirty="0"/>
              <a:t>The graph is a set of vertex pairs</a:t>
            </a:r>
          </a:p>
          <a:p>
            <a:endParaRPr lang="en-CA" sz="2400" dirty="0"/>
          </a:p>
          <a:p>
            <a:r>
              <a:rPr lang="en-CA" sz="2400" b="1" dirty="0"/>
              <a:t>Adjacency matrix</a:t>
            </a:r>
            <a:br>
              <a:rPr lang="en-CA" sz="2400" dirty="0"/>
            </a:br>
            <a:r>
              <a:rPr lang="en-CA" sz="2400" dirty="0"/>
              <a:t>The graph is a 2-dimensional table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FE863C-FEEE-5DCE-705C-252E5D8DBDB0}"/>
              </a:ext>
            </a:extLst>
          </p:cNvPr>
          <p:cNvGrpSpPr/>
          <p:nvPr/>
        </p:nvGrpSpPr>
        <p:grpSpPr>
          <a:xfrm>
            <a:off x="9417352" y="756830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B1DFD-B9B7-FD5C-5C08-C59127BC542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DE7A12-92D5-9FD6-ECCC-F54F2B5C0E3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9C711-D710-12AC-9FDB-2343783DD7CE}"/>
              </a:ext>
            </a:extLst>
          </p:cNvPr>
          <p:cNvGrpSpPr/>
          <p:nvPr/>
        </p:nvGrpSpPr>
        <p:grpSpPr>
          <a:xfrm>
            <a:off x="7998522" y="495382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3B2A71-16A7-5370-F454-0D85BB9F38B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43F044-BAFB-CAE9-ED69-EC63CF367E1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E0B391-C419-8D33-8E6A-4F60AD56EC3D}"/>
              </a:ext>
            </a:extLst>
          </p:cNvPr>
          <p:cNvGrpSpPr/>
          <p:nvPr/>
        </p:nvGrpSpPr>
        <p:grpSpPr>
          <a:xfrm>
            <a:off x="10088224" y="1972745"/>
            <a:ext cx="579006" cy="544106"/>
            <a:chOff x="8667906" y="1624760"/>
            <a:chExt cx="579006" cy="5441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948AC-FD99-629E-8E2F-A345B7E0FF6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07A07-54B6-C6D9-9172-19A3A7F9514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FA01C-A861-E6C6-FB05-69A54D6E5787}"/>
              </a:ext>
            </a:extLst>
          </p:cNvPr>
          <p:cNvGrpSpPr/>
          <p:nvPr/>
        </p:nvGrpSpPr>
        <p:grpSpPr>
          <a:xfrm>
            <a:off x="9706855" y="3302097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3AC101-BB8C-8B3C-1FE3-47DEF90A349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AD21F-E872-4A24-1F36-9B3761BC809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AB899-5FF0-E412-F987-1586C0620033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9996359" y="2516851"/>
            <a:ext cx="381369" cy="785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E5871-260A-6573-4C79-620C1EAD4470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8492735" y="959806"/>
            <a:ext cx="1298914" cy="24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F05B46-4AEA-4423-98AD-0D46557C06B0}"/>
              </a:ext>
            </a:extLst>
          </p:cNvPr>
          <p:cNvGrpSpPr/>
          <p:nvPr/>
        </p:nvGrpSpPr>
        <p:grpSpPr>
          <a:xfrm>
            <a:off x="7419516" y="2570599"/>
            <a:ext cx="579006" cy="544106"/>
            <a:chOff x="8667906" y="1624760"/>
            <a:chExt cx="579006" cy="5441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017463-9620-6F1F-E364-781F63CCD89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815C71-8E6A-07ED-DE4A-77F53E2658B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288840-40C5-2C40-1F7A-D342FC55871B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 flipV="1">
            <a:off x="7998522" y="2244798"/>
            <a:ext cx="2089703" cy="59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3E2E62-FC40-7FB9-5CBC-9A306EB28A0F}"/>
              </a:ext>
            </a:extLst>
          </p:cNvPr>
          <p:cNvGrpSpPr/>
          <p:nvPr/>
        </p:nvGrpSpPr>
        <p:grpSpPr>
          <a:xfrm>
            <a:off x="10774794" y="756830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7CCA60-4E73-3DE9-0C50-EDA178C4246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43C2BB-5EB6-4393-8AEE-3061CFAD972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A07CF-E60C-D04D-BE9A-BEB904DCFA83}"/>
              </a:ext>
            </a:extLst>
          </p:cNvPr>
          <p:cNvCxnSpPr>
            <a:stCxn id="10" idx="3"/>
            <a:endCxn id="24" idx="7"/>
          </p:cNvCxnSpPr>
          <p:nvPr/>
        </p:nvCxnSpPr>
        <p:spPr>
          <a:xfrm flipH="1">
            <a:off x="7913729" y="1221254"/>
            <a:ext cx="1588417" cy="142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EBAC72-13A1-BD7D-B6D7-9A9870C972BB}"/>
              </a:ext>
            </a:extLst>
          </p:cNvPr>
          <p:cNvSpPr/>
          <p:nvPr/>
        </p:nvSpPr>
        <p:spPr>
          <a:xfrm>
            <a:off x="487092" y="2934427"/>
            <a:ext cx="4459426" cy="8852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FF3FA87-2F06-1E8F-ECBC-80A5CA95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8911"/>
              </p:ext>
            </p:extLst>
          </p:nvPr>
        </p:nvGraphicFramePr>
        <p:xfrm>
          <a:off x="4659208" y="3960971"/>
          <a:ext cx="46948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686">
                  <a:extLst>
                    <a:ext uri="{9D8B030D-6E8A-4147-A177-3AD203B41FA5}">
                      <a16:colId xmlns:a16="http://schemas.microsoft.com/office/drawing/2014/main" val="105929062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2969837183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3953205577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783232723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1770556770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4181771541"/>
                    </a:ext>
                  </a:extLst>
                </a:gridCol>
                <a:gridCol w="670686">
                  <a:extLst>
                    <a:ext uri="{9D8B030D-6E8A-4147-A177-3AD203B41FA5}">
                      <a16:colId xmlns:a16="http://schemas.microsoft.com/office/drawing/2014/main" val="1779507276"/>
                    </a:ext>
                  </a:extLst>
                </a:gridCol>
              </a:tblGrid>
              <a:tr h="32815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b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c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f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15840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a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24764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b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32591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c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48243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13980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16495"/>
                  </a:ext>
                </a:extLst>
              </a:tr>
              <a:tr h="328159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f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735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E77FD3-5028-CE4A-C09A-C418F4306C75}"/>
              </a:ext>
            </a:extLst>
          </p:cNvPr>
          <p:cNvSpPr txBox="1"/>
          <p:nvPr/>
        </p:nvSpPr>
        <p:spPr>
          <a:xfrm>
            <a:off x="9702546" y="4604035"/>
            <a:ext cx="19293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 means no edge, 1 means an edge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3E005-ADCA-252E-F106-9616F5BDE452}"/>
              </a:ext>
            </a:extLst>
          </p:cNvPr>
          <p:cNvSpPr/>
          <p:nvPr/>
        </p:nvSpPr>
        <p:spPr>
          <a:xfrm>
            <a:off x="4754881" y="5128260"/>
            <a:ext cx="3158848" cy="256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764E12-F462-72B7-6D5F-09E277D36A1B}"/>
              </a:ext>
            </a:extLst>
          </p:cNvPr>
          <p:cNvSpPr/>
          <p:nvPr/>
        </p:nvSpPr>
        <p:spPr>
          <a:xfrm>
            <a:off x="7498080" y="3960971"/>
            <a:ext cx="350520" cy="1424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037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738A-1E06-5623-926B-4D24E045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CA" dirty="0"/>
              <a:t>Applications of Graphs: Maps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C587-C943-6D92-607E-31634AC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0264C-0009-D45B-5D00-0F5BDB56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4782"/>
            <a:ext cx="9372462" cy="4911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27212-F5FE-4291-C666-18E0BAA1E782}"/>
              </a:ext>
            </a:extLst>
          </p:cNvPr>
          <p:cNvSpPr txBox="1"/>
          <p:nvPr/>
        </p:nvSpPr>
        <p:spPr>
          <a:xfrm>
            <a:off x="9244683" y="1525476"/>
            <a:ext cx="172811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Vertices are airports, and edges are flights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48182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3201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Depth</a:t>
            </a:r>
            <a:r>
              <a:rPr lang="en-CA" dirty="0"/>
              <a:t>-first Search</a:t>
            </a:r>
            <a:br>
              <a:rPr lang="en-CA" dirty="0"/>
            </a:br>
            <a:r>
              <a:rPr lang="en-CA" dirty="0"/>
              <a:t>of a Graph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9AE4B4-3BFC-F550-84C5-666B3A912F8D}"/>
              </a:ext>
            </a:extLst>
          </p:cNvPr>
          <p:cNvSpPr txBox="1"/>
          <p:nvPr/>
        </p:nvSpPr>
        <p:spPr>
          <a:xfrm>
            <a:off x="1269580" y="1703639"/>
            <a:ext cx="2803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Beginning at a given start node, we want to visit all the nodes in this graph.</a:t>
            </a:r>
          </a:p>
          <a:p>
            <a:endParaRPr lang="en-CA" dirty="0"/>
          </a:p>
          <a:p>
            <a:r>
              <a:rPr lang="en-CA" dirty="0"/>
              <a:t>We can do this using a container data structure to store nodes we want to visit.</a:t>
            </a:r>
          </a:p>
          <a:p>
            <a:endParaRPr lang="en-CA" dirty="0"/>
          </a:p>
          <a:p>
            <a:r>
              <a:rPr lang="en-CA" dirty="0"/>
              <a:t>To visit a node, we remove it from the container. We add neighbors of it we haven’t see into an “already visited” table, and add non-visited nodes into the container.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7352974" y="1891508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9145861" y="1202287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10866508" y="1038068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5807674" y="3166834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7931979" y="3307387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10938748" y="3411822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7061015" y="5475139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8717311" y="5510431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10849513" y="5419941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 flipV="1">
            <a:off x="7931980" y="1474340"/>
            <a:ext cx="1213882" cy="68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 flipV="1">
            <a:off x="9724867" y="1310121"/>
            <a:ext cx="1141642" cy="16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stCxn id="139" idx="3"/>
            <a:endCxn id="148" idx="7"/>
          </p:cNvCxnSpPr>
          <p:nvPr/>
        </p:nvCxnSpPr>
        <p:spPr>
          <a:xfrm flipH="1">
            <a:off x="6301887" y="2355932"/>
            <a:ext cx="1135881" cy="89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>
            <a:off x="8510985" y="3579440"/>
            <a:ext cx="2427764" cy="10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42" idx="4"/>
            <a:endCxn id="163" idx="1"/>
          </p:cNvCxnSpPr>
          <p:nvPr/>
        </p:nvCxnSpPr>
        <p:spPr>
          <a:xfrm>
            <a:off x="9435365" y="1746393"/>
            <a:ext cx="1498942" cy="375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>
            <a:off x="6386680" y="3438887"/>
            <a:ext cx="1545300" cy="14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 flipV="1">
            <a:off x="9296317" y="5691994"/>
            <a:ext cx="1553197" cy="9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7640021" y="5747192"/>
            <a:ext cx="1077291" cy="3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11156012" y="1582174"/>
            <a:ext cx="72240" cy="18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6097178" y="3710940"/>
            <a:ext cx="1253341" cy="176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51" idx="4"/>
            <a:endCxn id="160" idx="0"/>
          </p:cNvCxnSpPr>
          <p:nvPr/>
        </p:nvCxnSpPr>
        <p:spPr>
          <a:xfrm>
            <a:off x="8221483" y="3851493"/>
            <a:ext cx="785332" cy="165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 flipH="1">
            <a:off x="11139017" y="3955928"/>
            <a:ext cx="89235" cy="146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BB46F-FC71-18A4-FDA7-208FAF7C2B2B}"/>
              </a:ext>
            </a:extLst>
          </p:cNvPr>
          <p:cNvSpPr txBox="1"/>
          <p:nvPr/>
        </p:nvSpPr>
        <p:spPr>
          <a:xfrm>
            <a:off x="4133556" y="1421858"/>
            <a:ext cx="155761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high-level description of how we will search graphs.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B1C12-2134-04D5-6056-F0DD97771C6B}"/>
              </a:ext>
            </a:extLst>
          </p:cNvPr>
          <p:cNvSpPr txBox="1"/>
          <p:nvPr/>
        </p:nvSpPr>
        <p:spPr>
          <a:xfrm>
            <a:off x="4225342" y="4514496"/>
            <a:ext cx="15576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rules for what how we add/remove nodes change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27031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3201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Depth</a:t>
            </a:r>
            <a:r>
              <a:rPr lang="en-CA" dirty="0"/>
              <a:t>-first Search</a:t>
            </a:r>
            <a:br>
              <a:rPr lang="en-CA" dirty="0"/>
            </a:br>
            <a:r>
              <a:rPr lang="en-CA" dirty="0"/>
              <a:t>of a Graph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9AE4B4-3BFC-F550-84C5-666B3A912F8D}"/>
              </a:ext>
            </a:extLst>
          </p:cNvPr>
          <p:cNvSpPr txBox="1"/>
          <p:nvPr/>
        </p:nvSpPr>
        <p:spPr>
          <a:xfrm>
            <a:off x="657461" y="1903419"/>
            <a:ext cx="2803655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Depth-first-search(root)</a:t>
            </a:r>
          </a:p>
          <a:p>
            <a:r>
              <a:rPr lang="en-CA" dirty="0"/>
              <a:t>S = empty </a:t>
            </a:r>
            <a:r>
              <a:rPr lang="en-CA" b="1" dirty="0">
                <a:solidFill>
                  <a:srgbClr val="FF0000"/>
                </a:solidFill>
              </a:rPr>
              <a:t>stack</a:t>
            </a:r>
          </a:p>
          <a:p>
            <a:r>
              <a:rPr lang="en-CA" dirty="0"/>
              <a:t>visited = {}   // hash table</a:t>
            </a:r>
          </a:p>
          <a:p>
            <a:endParaRPr lang="en-CA" dirty="0"/>
          </a:p>
          <a:p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push</a:t>
            </a:r>
            <a:r>
              <a:rPr lang="en-CA" dirty="0"/>
              <a:t>(root)</a:t>
            </a:r>
          </a:p>
          <a:p>
            <a:r>
              <a:rPr lang="en-CA" dirty="0"/>
              <a:t>while not </a:t>
            </a:r>
            <a:r>
              <a:rPr lang="en-CA" dirty="0" err="1"/>
              <a:t>S.empty</a:t>
            </a:r>
            <a:r>
              <a:rPr lang="en-CA" dirty="0"/>
              <a:t>():</a:t>
            </a:r>
            <a:br>
              <a:rPr lang="en-CA" dirty="0"/>
            </a:br>
            <a:r>
              <a:rPr lang="en-CA" dirty="0"/>
              <a:t>    p =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pop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visit p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visited.add</a:t>
            </a:r>
            <a:r>
              <a:rPr lang="en-CA" dirty="0"/>
              <a:t>(p)</a:t>
            </a:r>
            <a:br>
              <a:rPr lang="en-CA" dirty="0"/>
            </a:br>
            <a:r>
              <a:rPr lang="en-CA" dirty="0"/>
              <a:t>    for each neighbor n of p:</a:t>
            </a:r>
            <a:br>
              <a:rPr lang="en-CA" dirty="0"/>
            </a:br>
            <a:r>
              <a:rPr lang="en-CA" dirty="0"/>
              <a:t>       if n not in visited:</a:t>
            </a:r>
          </a:p>
          <a:p>
            <a:r>
              <a:rPr lang="en-CA" dirty="0"/>
              <a:t>         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push</a:t>
            </a:r>
            <a:r>
              <a:rPr lang="en-CA" dirty="0"/>
              <a:t>(n)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4499090" y="1903419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5726267" y="1903419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6953444" y="1903419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4499090" y="3040561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5726267" y="3040561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6953444" y="3040561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4499090" y="4177703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5726267" y="4177703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6953444" y="4177703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>
            <a:off x="5078096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6305273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</p:cNvCxnSpPr>
          <p:nvPr/>
        </p:nvCxnSpPr>
        <p:spPr>
          <a:xfrm>
            <a:off x="4811265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>
            <a:off x="6305273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</p:cNvCxnSpPr>
          <p:nvPr/>
        </p:nvCxnSpPr>
        <p:spPr>
          <a:xfrm>
            <a:off x="6038442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>
            <a:off x="5078096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6305273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5078096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7242948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4788594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51" idx="4"/>
            <a:endCxn id="160" idx="0"/>
          </p:cNvCxnSpPr>
          <p:nvPr/>
        </p:nvCxnSpPr>
        <p:spPr>
          <a:xfrm>
            <a:off x="6015771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7242948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9E6992D3-72DC-57AE-6B5A-A7002AB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0" y="61399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8743479" y="328912"/>
            <a:ext cx="28338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What order do the nodes get visited when you call </a:t>
            </a:r>
            <a:r>
              <a:rPr lang="en-CA" b="1" dirty="0"/>
              <a:t>Depth-first-search(A)</a:t>
            </a:r>
            <a:r>
              <a:rPr lang="en-CA" dirty="0"/>
              <a:t>? </a:t>
            </a:r>
            <a:br>
              <a:rPr lang="en-CA" dirty="0"/>
            </a:br>
            <a:r>
              <a:rPr lang="en-CA" dirty="0"/>
              <a:t>Trace through the entire call by hand.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B469-0675-2241-FE22-1567C2DB4BBD}"/>
              </a:ext>
            </a:extLst>
          </p:cNvPr>
          <p:cNvCxnSpPr>
            <a:cxnSpLocks/>
            <a:stCxn id="145" idx="3"/>
            <a:endCxn id="151" idx="7"/>
          </p:cNvCxnSpPr>
          <p:nvPr/>
        </p:nvCxnSpPr>
        <p:spPr>
          <a:xfrm flipH="1">
            <a:off x="6220480" y="2367843"/>
            <a:ext cx="817758" cy="7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C732A-4ACF-A7EE-C928-D59B1F7AAD05}"/>
              </a:ext>
            </a:extLst>
          </p:cNvPr>
          <p:cNvCxnSpPr>
            <a:cxnSpLocks/>
            <a:stCxn id="160" idx="1"/>
            <a:endCxn id="139" idx="5"/>
          </p:cNvCxnSpPr>
          <p:nvPr/>
        </p:nvCxnSpPr>
        <p:spPr>
          <a:xfrm flipH="1" flipV="1">
            <a:off x="4993303" y="2367843"/>
            <a:ext cx="817758" cy="18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2C305B-82B9-535B-EAFA-47A578DCCF6B}"/>
              </a:ext>
            </a:extLst>
          </p:cNvPr>
          <p:cNvSpPr txBox="1"/>
          <p:nvPr/>
        </p:nvSpPr>
        <p:spPr>
          <a:xfrm>
            <a:off x="306059" y="5582003"/>
            <a:ext cx="2025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 </a:t>
            </a:r>
            <a:br>
              <a:rPr lang="en-CA" b="1" dirty="0"/>
            </a:br>
            <a:r>
              <a:rPr lang="en-CA" dirty="0"/>
              <a:t>Check neighbors in alphabetical order (for this example).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0D6D4-E5F7-EE77-A733-CC322A5C9F09}"/>
              </a:ext>
            </a:extLst>
          </p:cNvPr>
          <p:cNvCxnSpPr>
            <a:cxnSpLocks/>
          </p:cNvCxnSpPr>
          <p:nvPr/>
        </p:nvCxnSpPr>
        <p:spPr>
          <a:xfrm flipV="1">
            <a:off x="785931" y="4721809"/>
            <a:ext cx="226710" cy="8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FA950-6B75-95F5-60C9-27C6950DA2B5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67D7C-88D0-FAAD-090E-0B7E0C4D8F9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5CCB9D-B835-0AA8-7046-285AD10FAAF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F332A0-6F87-2623-7774-FDADD430862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390CF-BA11-3191-B0D3-E04F4489DA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831F8C-8287-7813-8247-39EC2AF322E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FDD96E-D0AB-21AB-637C-B83F35C6CF44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01D24E-E033-DE2E-EEE4-E1D16CE151F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02B26F-5A80-58B9-D324-477B1BB0065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F6CB89-5A4F-B024-961B-6F2A43E373E3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303DB-B498-5465-4229-B339C4828C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D0574-13B5-8C75-6949-DD3D9FEF697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98C82A-EE60-29CE-8999-686135486674}"/>
              </a:ext>
            </a:extLst>
          </p:cNvPr>
          <p:cNvCxnSpPr>
            <a:cxnSpLocks/>
            <a:stCxn id="21" idx="1"/>
            <a:endCxn id="25" idx="0"/>
          </p:cNvCxnSpPr>
          <p:nvPr/>
        </p:nvCxnSpPr>
        <p:spPr>
          <a:xfrm flipH="1">
            <a:off x="10272856" y="2121225"/>
            <a:ext cx="91865" cy="105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988A20-AF08-9FAA-0BB0-BF5C532550FC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B76040-3393-2447-351A-DBFC11C07CCE}"/>
              </a:ext>
            </a:extLst>
          </p:cNvPr>
          <p:cNvCxnSpPr>
            <a:cxnSpLocks/>
            <a:stCxn id="19" idx="5"/>
            <a:endCxn id="22" idx="2"/>
          </p:cNvCxnSpPr>
          <p:nvPr/>
        </p:nvCxnSpPr>
        <p:spPr>
          <a:xfrm>
            <a:off x="8769232" y="829549"/>
            <a:ext cx="1595490" cy="128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EC862E-8BCB-942E-DA0F-A5988EDD034C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774879-40DA-6DA4-1306-F267C6CF29F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3A0D1A-B6AA-EA0B-669E-43075CB8041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9E07FE-BE9F-0A94-1D55-82842FABCB39}"/>
              </a:ext>
            </a:extLst>
          </p:cNvPr>
          <p:cNvCxnSpPr>
            <a:cxnSpLocks/>
            <a:stCxn id="59" idx="6"/>
            <a:endCxn id="22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D1F604-BF19-2891-476D-F706FB7E6D8B}"/>
              </a:ext>
            </a:extLst>
          </p:cNvPr>
          <p:cNvSpPr txBox="1"/>
          <p:nvPr/>
        </p:nvSpPr>
        <p:spPr>
          <a:xfrm>
            <a:off x="7198500" y="4249202"/>
            <a:ext cx="846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V =</a:t>
            </a:r>
            <a:endParaRPr lang="en-AU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A7018-CFAB-0A1D-C2EA-5A0F2657B000}"/>
              </a:ext>
            </a:extLst>
          </p:cNvPr>
          <p:cNvSpPr txBox="1"/>
          <p:nvPr/>
        </p:nvSpPr>
        <p:spPr>
          <a:xfrm>
            <a:off x="7185646" y="5270909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 =</a:t>
            </a:r>
            <a:endParaRPr lang="en-AU" sz="4000" dirty="0"/>
          </a:p>
        </p:txBody>
      </p:sp>
      <p:pic>
        <p:nvPicPr>
          <p:cNvPr id="72" name="Graphic 71" descr="Question Mark with solid fill">
            <a:extLst>
              <a:ext uri="{FF2B5EF4-FFF2-40B4-BE49-F238E27FC236}">
                <a16:creationId xmlns:a16="http://schemas.microsoft.com/office/drawing/2014/main" id="{13E33C77-9741-D332-0ED1-B6A9DFA8D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725" y="46031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D8DC0D-3CD5-4CC8-4AEB-8348179F53F2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7D8DC0D-3CD5-4CC8-4AEB-8348179F5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4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70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3201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Depth</a:t>
            </a:r>
            <a:r>
              <a:rPr lang="en-CA" dirty="0"/>
              <a:t>-first Search</a:t>
            </a:r>
            <a:br>
              <a:rPr lang="en-CA" dirty="0"/>
            </a:br>
            <a:r>
              <a:rPr lang="en-CA" dirty="0"/>
              <a:t>of a Graph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4499090" y="1903419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5726267" y="1903419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6953444" y="1903419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4499090" y="3040561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5726267" y="3040561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6953444" y="3040561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4499090" y="4177703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5726267" y="4177703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6953444" y="4177703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>
            <a:off x="5078096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6305273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</p:cNvCxnSpPr>
          <p:nvPr/>
        </p:nvCxnSpPr>
        <p:spPr>
          <a:xfrm>
            <a:off x="4811265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>
            <a:off x="6305273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</p:cNvCxnSpPr>
          <p:nvPr/>
        </p:nvCxnSpPr>
        <p:spPr>
          <a:xfrm>
            <a:off x="6038442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>
            <a:off x="5078096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6305273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5078096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7242948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4788594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51" idx="4"/>
            <a:endCxn id="160" idx="0"/>
          </p:cNvCxnSpPr>
          <p:nvPr/>
        </p:nvCxnSpPr>
        <p:spPr>
          <a:xfrm>
            <a:off x="6015771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7242948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8743479" y="328912"/>
            <a:ext cx="28338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What order do the nodes get visited when you call </a:t>
            </a:r>
            <a:r>
              <a:rPr lang="en-CA" b="1" dirty="0"/>
              <a:t>Depth-first-search(A)</a:t>
            </a:r>
            <a:r>
              <a:rPr lang="en-CA" dirty="0"/>
              <a:t>? </a:t>
            </a:r>
            <a:br>
              <a:rPr lang="en-CA" dirty="0"/>
            </a:br>
            <a:r>
              <a:rPr lang="en-CA" dirty="0"/>
              <a:t>Trace through the entire call.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B469-0675-2241-FE22-1567C2DB4BBD}"/>
              </a:ext>
            </a:extLst>
          </p:cNvPr>
          <p:cNvCxnSpPr>
            <a:cxnSpLocks/>
            <a:stCxn id="145" idx="3"/>
            <a:endCxn id="151" idx="7"/>
          </p:cNvCxnSpPr>
          <p:nvPr/>
        </p:nvCxnSpPr>
        <p:spPr>
          <a:xfrm flipH="1">
            <a:off x="6220480" y="2367843"/>
            <a:ext cx="817758" cy="7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C732A-4ACF-A7EE-C928-D59B1F7AAD05}"/>
              </a:ext>
            </a:extLst>
          </p:cNvPr>
          <p:cNvCxnSpPr>
            <a:cxnSpLocks/>
            <a:stCxn id="160" idx="1"/>
            <a:endCxn id="139" idx="5"/>
          </p:cNvCxnSpPr>
          <p:nvPr/>
        </p:nvCxnSpPr>
        <p:spPr>
          <a:xfrm flipH="1" flipV="1">
            <a:off x="4993303" y="2367843"/>
            <a:ext cx="817758" cy="18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9E4C60-A662-1644-643C-F9C63EAC4C47}"/>
              </a:ext>
            </a:extLst>
          </p:cNvPr>
          <p:cNvSpPr txBox="1"/>
          <p:nvPr/>
        </p:nvSpPr>
        <p:spPr>
          <a:xfrm>
            <a:off x="8743479" y="2765300"/>
            <a:ext cx="225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Depth-first visit order:</a:t>
            </a:r>
            <a:br>
              <a:rPr lang="en-CA" dirty="0"/>
            </a:br>
            <a:r>
              <a:rPr lang="en-CA" dirty="0"/>
              <a:t>A, D, G, H, E, F, I, B, C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DEC56-6D79-04BB-E9DB-2AFC5D38C06D}"/>
              </a:ext>
            </a:extLst>
          </p:cNvPr>
          <p:cNvSpPr txBox="1"/>
          <p:nvPr/>
        </p:nvSpPr>
        <p:spPr>
          <a:xfrm>
            <a:off x="657461" y="1903419"/>
            <a:ext cx="2803655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Depth-first-search(root)</a:t>
            </a:r>
          </a:p>
          <a:p>
            <a:r>
              <a:rPr lang="en-CA" dirty="0"/>
              <a:t>S = empty </a:t>
            </a:r>
            <a:r>
              <a:rPr lang="en-CA" b="1" dirty="0">
                <a:solidFill>
                  <a:srgbClr val="FF0000"/>
                </a:solidFill>
              </a:rPr>
              <a:t>stack</a:t>
            </a:r>
          </a:p>
          <a:p>
            <a:r>
              <a:rPr lang="en-CA" dirty="0"/>
              <a:t>visited = {}   // hash table</a:t>
            </a:r>
          </a:p>
          <a:p>
            <a:endParaRPr lang="en-CA" dirty="0"/>
          </a:p>
          <a:p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push</a:t>
            </a:r>
            <a:r>
              <a:rPr lang="en-CA" dirty="0"/>
              <a:t>(root)</a:t>
            </a:r>
          </a:p>
          <a:p>
            <a:r>
              <a:rPr lang="en-CA" dirty="0"/>
              <a:t>while not </a:t>
            </a:r>
            <a:r>
              <a:rPr lang="en-CA" dirty="0" err="1"/>
              <a:t>S.empty</a:t>
            </a:r>
            <a:r>
              <a:rPr lang="en-CA" dirty="0"/>
              <a:t>():</a:t>
            </a:r>
            <a:br>
              <a:rPr lang="en-CA" dirty="0"/>
            </a:br>
            <a:r>
              <a:rPr lang="en-CA" dirty="0"/>
              <a:t>    p =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pop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visit p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visited.add</a:t>
            </a:r>
            <a:r>
              <a:rPr lang="en-CA" dirty="0"/>
              <a:t>(p)</a:t>
            </a:r>
            <a:br>
              <a:rPr lang="en-CA" dirty="0"/>
            </a:br>
            <a:r>
              <a:rPr lang="en-CA" dirty="0"/>
              <a:t>    for each neighbor n of p:</a:t>
            </a:r>
            <a:br>
              <a:rPr lang="en-CA" dirty="0"/>
            </a:br>
            <a:r>
              <a:rPr lang="en-CA" dirty="0"/>
              <a:t>       if n not in visited:</a:t>
            </a:r>
          </a:p>
          <a:p>
            <a:r>
              <a:rPr lang="en-CA" dirty="0"/>
              <a:t>         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push</a:t>
            </a:r>
            <a:r>
              <a:rPr lang="en-CA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E1E5B-A9DC-6042-0232-D1AA677B6895}"/>
              </a:ext>
            </a:extLst>
          </p:cNvPr>
          <p:cNvSpPr txBox="1"/>
          <p:nvPr/>
        </p:nvSpPr>
        <p:spPr>
          <a:xfrm>
            <a:off x="306059" y="5582003"/>
            <a:ext cx="2025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 </a:t>
            </a:r>
            <a:br>
              <a:rPr lang="en-CA" b="1" dirty="0"/>
            </a:br>
            <a:r>
              <a:rPr lang="en-CA" dirty="0"/>
              <a:t>Check neighbors in alphabetical order (for this example).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0D6D4-E5F7-EE77-A733-CC322A5C9F09}"/>
              </a:ext>
            </a:extLst>
          </p:cNvPr>
          <p:cNvCxnSpPr>
            <a:cxnSpLocks/>
          </p:cNvCxnSpPr>
          <p:nvPr/>
        </p:nvCxnSpPr>
        <p:spPr>
          <a:xfrm flipV="1">
            <a:off x="785931" y="4721809"/>
            <a:ext cx="226710" cy="8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3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Breadth</a:t>
            </a:r>
            <a:r>
              <a:rPr lang="en-CA" dirty="0"/>
              <a:t>-first Search</a:t>
            </a:r>
            <a:br>
              <a:rPr lang="en-CA" dirty="0"/>
            </a:br>
            <a:r>
              <a:rPr lang="en-CA" dirty="0"/>
              <a:t>of a Graph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4499090" y="1903419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5726267" y="1903419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6953444" y="1903419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4499090" y="3040561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5726267" y="3040561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6953444" y="3040561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4499090" y="4177703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5726267" y="4177703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6953444" y="4177703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>
            <a:off x="5078096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6305273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</p:cNvCxnSpPr>
          <p:nvPr/>
        </p:nvCxnSpPr>
        <p:spPr>
          <a:xfrm>
            <a:off x="4811265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>
            <a:off x="6305273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</p:cNvCxnSpPr>
          <p:nvPr/>
        </p:nvCxnSpPr>
        <p:spPr>
          <a:xfrm>
            <a:off x="6038442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>
            <a:off x="5078096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6305273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5078096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7242948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4788594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51" idx="4"/>
            <a:endCxn id="160" idx="0"/>
          </p:cNvCxnSpPr>
          <p:nvPr/>
        </p:nvCxnSpPr>
        <p:spPr>
          <a:xfrm>
            <a:off x="6015771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7242948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9E6992D3-72DC-57AE-6B5A-A7002AB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0" y="61399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8743479" y="328912"/>
            <a:ext cx="28338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What order do the nodes get visited when you call </a:t>
            </a:r>
            <a:r>
              <a:rPr lang="en-CA" b="1" dirty="0"/>
              <a:t>Breadth-first-search(A)</a:t>
            </a:r>
            <a:r>
              <a:rPr lang="en-CA" dirty="0"/>
              <a:t>? </a:t>
            </a:r>
            <a:br>
              <a:rPr lang="en-CA" dirty="0"/>
            </a:br>
            <a:r>
              <a:rPr lang="en-CA" dirty="0"/>
              <a:t>Trace through the entire call.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B469-0675-2241-FE22-1567C2DB4BBD}"/>
              </a:ext>
            </a:extLst>
          </p:cNvPr>
          <p:cNvCxnSpPr>
            <a:cxnSpLocks/>
            <a:stCxn id="145" idx="3"/>
            <a:endCxn id="151" idx="7"/>
          </p:cNvCxnSpPr>
          <p:nvPr/>
        </p:nvCxnSpPr>
        <p:spPr>
          <a:xfrm flipH="1">
            <a:off x="6220480" y="2367843"/>
            <a:ext cx="817758" cy="7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C732A-4ACF-A7EE-C928-D59B1F7AAD05}"/>
              </a:ext>
            </a:extLst>
          </p:cNvPr>
          <p:cNvCxnSpPr>
            <a:cxnSpLocks/>
            <a:stCxn id="160" idx="1"/>
            <a:endCxn id="139" idx="5"/>
          </p:cNvCxnSpPr>
          <p:nvPr/>
        </p:nvCxnSpPr>
        <p:spPr>
          <a:xfrm flipH="1" flipV="1">
            <a:off x="4993303" y="2367843"/>
            <a:ext cx="817758" cy="18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9F5EE3-EE4F-D3CA-A6BF-ACC2F4341816}"/>
              </a:ext>
            </a:extLst>
          </p:cNvPr>
          <p:cNvSpPr txBox="1"/>
          <p:nvPr/>
        </p:nvSpPr>
        <p:spPr>
          <a:xfrm>
            <a:off x="657461" y="1903419"/>
            <a:ext cx="2803655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Breadth-first-search(root)</a:t>
            </a:r>
          </a:p>
          <a:p>
            <a:r>
              <a:rPr lang="en-CA" dirty="0"/>
              <a:t>S = empty </a:t>
            </a:r>
            <a:r>
              <a:rPr lang="en-CA" b="1" dirty="0">
                <a:solidFill>
                  <a:srgbClr val="FF0000"/>
                </a:solidFill>
              </a:rPr>
              <a:t>queue</a:t>
            </a:r>
          </a:p>
          <a:p>
            <a:r>
              <a:rPr lang="en-CA" dirty="0"/>
              <a:t>visited = {}   // hash table</a:t>
            </a:r>
          </a:p>
          <a:p>
            <a:endParaRPr lang="en-CA" dirty="0"/>
          </a:p>
          <a:p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enqueue</a:t>
            </a:r>
            <a:r>
              <a:rPr lang="en-CA" dirty="0"/>
              <a:t>(root)</a:t>
            </a:r>
          </a:p>
          <a:p>
            <a:r>
              <a:rPr lang="en-CA" dirty="0"/>
              <a:t>while not </a:t>
            </a:r>
            <a:r>
              <a:rPr lang="en-CA" dirty="0" err="1"/>
              <a:t>S.empty</a:t>
            </a:r>
            <a:r>
              <a:rPr lang="en-CA" dirty="0"/>
              <a:t>():</a:t>
            </a:r>
            <a:br>
              <a:rPr lang="en-CA" dirty="0"/>
            </a:br>
            <a:r>
              <a:rPr lang="en-CA" dirty="0"/>
              <a:t>    p =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dequeue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visit p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visited.add</a:t>
            </a:r>
            <a:r>
              <a:rPr lang="en-CA" dirty="0"/>
              <a:t>(p)</a:t>
            </a:r>
            <a:br>
              <a:rPr lang="en-CA" dirty="0"/>
            </a:br>
            <a:r>
              <a:rPr lang="en-CA" dirty="0"/>
              <a:t>    for each neighbor n of p:</a:t>
            </a:r>
            <a:br>
              <a:rPr lang="en-CA" dirty="0"/>
            </a:br>
            <a:r>
              <a:rPr lang="en-CA" dirty="0"/>
              <a:t>       if n not in visited:</a:t>
            </a:r>
          </a:p>
          <a:p>
            <a:r>
              <a:rPr lang="en-CA" dirty="0"/>
              <a:t>         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enqueue</a:t>
            </a:r>
            <a:r>
              <a:rPr lang="en-CA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88C60-E67C-EFA1-1C95-6F050129D388}"/>
              </a:ext>
            </a:extLst>
          </p:cNvPr>
          <p:cNvSpPr txBox="1"/>
          <p:nvPr/>
        </p:nvSpPr>
        <p:spPr>
          <a:xfrm>
            <a:off x="306059" y="5582003"/>
            <a:ext cx="2025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 </a:t>
            </a:r>
            <a:br>
              <a:rPr lang="en-CA" b="1" dirty="0"/>
            </a:br>
            <a:r>
              <a:rPr lang="en-CA" dirty="0"/>
              <a:t>Check neighbors in alphabetical order (for this example).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0D6D4-E5F7-EE77-A733-CC322A5C9F09}"/>
              </a:ext>
            </a:extLst>
          </p:cNvPr>
          <p:cNvCxnSpPr>
            <a:cxnSpLocks/>
          </p:cNvCxnSpPr>
          <p:nvPr/>
        </p:nvCxnSpPr>
        <p:spPr>
          <a:xfrm flipV="1">
            <a:off x="785931" y="4721809"/>
            <a:ext cx="226710" cy="8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75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Breadth</a:t>
            </a:r>
            <a:r>
              <a:rPr lang="en-CA" dirty="0"/>
              <a:t>-first Search</a:t>
            </a:r>
            <a:br>
              <a:rPr lang="en-CA" dirty="0"/>
            </a:br>
            <a:r>
              <a:rPr lang="en-CA" dirty="0"/>
              <a:t>of a Graph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4499090" y="1903419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5726267" y="1903419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6953444" y="1903419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4499090" y="3040561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5726267" y="3040561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6953444" y="3040561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4499090" y="4177703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5726267" y="4177703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6953444" y="4177703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>
            <a:off x="5078096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>
            <a:off x="6305273" y="2175472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</p:cNvCxnSpPr>
          <p:nvPr/>
        </p:nvCxnSpPr>
        <p:spPr>
          <a:xfrm>
            <a:off x="4811265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>
            <a:off x="6305273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</p:cNvCxnSpPr>
          <p:nvPr/>
        </p:nvCxnSpPr>
        <p:spPr>
          <a:xfrm>
            <a:off x="6038442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>
            <a:off x="5078096" y="3312614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  <a:stCxn id="160" idx="6"/>
            <a:endCxn id="163" idx="2"/>
          </p:cNvCxnSpPr>
          <p:nvPr/>
        </p:nvCxnSpPr>
        <p:spPr>
          <a:xfrm>
            <a:off x="6305273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5078096" y="4449756"/>
            <a:ext cx="6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7242948" y="2447525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4788594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51" idx="4"/>
            <a:endCxn id="160" idx="0"/>
          </p:cNvCxnSpPr>
          <p:nvPr/>
        </p:nvCxnSpPr>
        <p:spPr>
          <a:xfrm>
            <a:off x="6015771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7242948" y="3584667"/>
            <a:ext cx="0" cy="59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8743479" y="328912"/>
            <a:ext cx="28338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What order do the nodes get visited when you call </a:t>
            </a:r>
            <a:r>
              <a:rPr lang="en-CA" b="1" dirty="0"/>
              <a:t>Breadth-first-search(A)</a:t>
            </a:r>
            <a:r>
              <a:rPr lang="en-CA" dirty="0"/>
              <a:t>? </a:t>
            </a:r>
            <a:br>
              <a:rPr lang="en-CA" dirty="0"/>
            </a:br>
            <a:r>
              <a:rPr lang="en-CA" dirty="0"/>
              <a:t>Trace through the entire call.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2B469-0675-2241-FE22-1567C2DB4BBD}"/>
              </a:ext>
            </a:extLst>
          </p:cNvPr>
          <p:cNvCxnSpPr>
            <a:cxnSpLocks/>
            <a:stCxn id="145" idx="3"/>
            <a:endCxn id="151" idx="7"/>
          </p:cNvCxnSpPr>
          <p:nvPr/>
        </p:nvCxnSpPr>
        <p:spPr>
          <a:xfrm flipH="1">
            <a:off x="6220480" y="2367843"/>
            <a:ext cx="817758" cy="7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C732A-4ACF-A7EE-C928-D59B1F7AAD05}"/>
              </a:ext>
            </a:extLst>
          </p:cNvPr>
          <p:cNvCxnSpPr>
            <a:cxnSpLocks/>
            <a:stCxn id="160" idx="1"/>
            <a:endCxn id="139" idx="5"/>
          </p:cNvCxnSpPr>
          <p:nvPr/>
        </p:nvCxnSpPr>
        <p:spPr>
          <a:xfrm flipH="1" flipV="1">
            <a:off x="4993303" y="2367843"/>
            <a:ext cx="817758" cy="18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9F5EE3-EE4F-D3CA-A6BF-ACC2F4341816}"/>
              </a:ext>
            </a:extLst>
          </p:cNvPr>
          <p:cNvSpPr txBox="1"/>
          <p:nvPr/>
        </p:nvSpPr>
        <p:spPr>
          <a:xfrm>
            <a:off x="657461" y="1903419"/>
            <a:ext cx="2803655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Depth-first-search(root)</a:t>
            </a:r>
          </a:p>
          <a:p>
            <a:r>
              <a:rPr lang="en-CA" dirty="0"/>
              <a:t>S = empty </a:t>
            </a:r>
            <a:r>
              <a:rPr lang="en-CA" b="1" dirty="0">
                <a:solidFill>
                  <a:srgbClr val="FF0000"/>
                </a:solidFill>
              </a:rPr>
              <a:t>queue</a:t>
            </a:r>
          </a:p>
          <a:p>
            <a:r>
              <a:rPr lang="en-CA" dirty="0"/>
              <a:t>visited = {}   // hash table</a:t>
            </a:r>
          </a:p>
          <a:p>
            <a:endParaRPr lang="en-CA" dirty="0"/>
          </a:p>
          <a:p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enqueue</a:t>
            </a:r>
            <a:r>
              <a:rPr lang="en-CA" dirty="0"/>
              <a:t>(root)</a:t>
            </a:r>
          </a:p>
          <a:p>
            <a:r>
              <a:rPr lang="en-CA" dirty="0"/>
              <a:t>while not </a:t>
            </a:r>
            <a:r>
              <a:rPr lang="en-CA" dirty="0" err="1"/>
              <a:t>S.empty</a:t>
            </a:r>
            <a:r>
              <a:rPr lang="en-CA" dirty="0"/>
              <a:t>():</a:t>
            </a:r>
            <a:br>
              <a:rPr lang="en-CA" dirty="0"/>
            </a:br>
            <a:r>
              <a:rPr lang="en-CA" dirty="0"/>
              <a:t>    p =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dequeue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visit p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 err="1"/>
              <a:t>visited.add</a:t>
            </a:r>
            <a:r>
              <a:rPr lang="en-CA" dirty="0"/>
              <a:t>(p)</a:t>
            </a:r>
            <a:br>
              <a:rPr lang="en-CA" dirty="0"/>
            </a:br>
            <a:r>
              <a:rPr lang="en-CA" dirty="0"/>
              <a:t>    for each neighbor n of p:</a:t>
            </a:r>
            <a:br>
              <a:rPr lang="en-CA" dirty="0"/>
            </a:br>
            <a:r>
              <a:rPr lang="en-CA" dirty="0"/>
              <a:t>       if n not in visited:</a:t>
            </a:r>
          </a:p>
          <a:p>
            <a:r>
              <a:rPr lang="en-CA" dirty="0"/>
              <a:t>          </a:t>
            </a:r>
            <a:r>
              <a:rPr lang="en-CA" dirty="0" err="1"/>
              <a:t>S.</a:t>
            </a:r>
            <a:r>
              <a:rPr lang="en-CA" b="1" dirty="0" err="1">
                <a:solidFill>
                  <a:srgbClr val="FF0000"/>
                </a:solidFill>
              </a:rPr>
              <a:t>enqueue</a:t>
            </a:r>
            <a:r>
              <a:rPr lang="en-CA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88C60-E67C-EFA1-1C95-6F050129D388}"/>
              </a:ext>
            </a:extLst>
          </p:cNvPr>
          <p:cNvSpPr txBox="1"/>
          <p:nvPr/>
        </p:nvSpPr>
        <p:spPr>
          <a:xfrm>
            <a:off x="306059" y="5582003"/>
            <a:ext cx="2025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 </a:t>
            </a:r>
            <a:br>
              <a:rPr lang="en-CA" b="1" dirty="0"/>
            </a:br>
            <a:r>
              <a:rPr lang="en-CA" dirty="0"/>
              <a:t>Check neighbors in alphabetical order (for this example).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10D6D4-E5F7-EE77-A733-CC322A5C9F09}"/>
              </a:ext>
            </a:extLst>
          </p:cNvPr>
          <p:cNvCxnSpPr>
            <a:cxnSpLocks/>
          </p:cNvCxnSpPr>
          <p:nvPr/>
        </p:nvCxnSpPr>
        <p:spPr>
          <a:xfrm flipV="1">
            <a:off x="785931" y="4721809"/>
            <a:ext cx="226710" cy="8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AA0141-C067-71B9-24F3-9D7F32570532}"/>
              </a:ext>
            </a:extLst>
          </p:cNvPr>
          <p:cNvSpPr txBox="1"/>
          <p:nvPr/>
        </p:nvSpPr>
        <p:spPr>
          <a:xfrm>
            <a:off x="8743479" y="2765300"/>
            <a:ext cx="242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Breadth-first visit order:</a:t>
            </a:r>
            <a:br>
              <a:rPr lang="en-CA" dirty="0"/>
            </a:br>
            <a:r>
              <a:rPr lang="en-CA" dirty="0"/>
              <a:t>A, B, D, E, C, G, F, H, 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6696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B71F7-58D8-D027-A4F3-C30B55D9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10111"/>
            <a:ext cx="5157787" cy="823912"/>
          </a:xfrm>
        </p:spPr>
        <p:txBody>
          <a:bodyPr/>
          <a:lstStyle/>
          <a:p>
            <a:r>
              <a:rPr lang="en-CA" dirty="0"/>
              <a:t>Depth-first Search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548938-27D3-8EF8-D58C-87DDE41DC1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034023"/>
                <a:ext cx="5157787" cy="267176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worst-case performance</a:t>
                </a:r>
              </a:p>
              <a:p>
                <a:r>
                  <a:rPr lang="en-CA" dirty="0"/>
                  <a:t>Uses a </a:t>
                </a:r>
                <a:r>
                  <a:rPr lang="en-CA" b="1" dirty="0"/>
                  <a:t>stack</a:t>
                </a:r>
              </a:p>
              <a:p>
                <a:r>
                  <a:rPr lang="en-CA" dirty="0"/>
                  <a:t>Visits nodes “far” from root first</a:t>
                </a:r>
              </a:p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dirty="0"/>
                  <a:t>memory usage</a:t>
                </a:r>
              </a:p>
              <a:p>
                <a:pPr lvl="1"/>
                <a:r>
                  <a:rPr lang="en-AU" dirty="0"/>
                  <a:t>E.g. when search a tree, only needs to store nodes along one path from root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548938-27D3-8EF8-D58C-87DDE41DC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034023"/>
                <a:ext cx="5157787" cy="2671762"/>
              </a:xfrm>
              <a:blipFill>
                <a:blip r:embed="rId2"/>
                <a:stretch>
                  <a:fillRect l="-1773" t="-4795" b="-25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2A85B-C50C-E478-10C6-B3B06F6B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10111"/>
            <a:ext cx="5183188" cy="823912"/>
          </a:xfrm>
        </p:spPr>
        <p:txBody>
          <a:bodyPr/>
          <a:lstStyle/>
          <a:p>
            <a:r>
              <a:rPr lang="en-CA" dirty="0"/>
              <a:t>Breadth-first Search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63897A-82CF-F5FA-ADE5-A76DCF29688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9024" y="2034023"/>
                <a:ext cx="5183188" cy="2467447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worst-case performance</a:t>
                </a:r>
              </a:p>
              <a:p>
                <a:r>
                  <a:rPr lang="en-CA" dirty="0"/>
                  <a:t>Uses a </a:t>
                </a:r>
                <a:r>
                  <a:rPr lang="en-CA" b="1" dirty="0"/>
                  <a:t>queue</a:t>
                </a:r>
              </a:p>
              <a:p>
                <a:r>
                  <a:rPr lang="en-CA" dirty="0"/>
                  <a:t>Visits nodes closer to start point</a:t>
                </a:r>
              </a:p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dirty="0"/>
                  <a:t>memory usage</a:t>
                </a:r>
              </a:p>
              <a:p>
                <a:pPr lvl="1"/>
                <a:r>
                  <a:rPr lang="en-CA" dirty="0"/>
                  <a:t>In some situations, can use much more memory than depth-first search</a:t>
                </a:r>
                <a:endParaRPr lang="en-AU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63897A-82CF-F5FA-ADE5-A76DCF296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9024" y="2034023"/>
                <a:ext cx="5183188" cy="2467447"/>
              </a:xfrm>
              <a:blipFill>
                <a:blip r:embed="rId3"/>
                <a:stretch>
                  <a:fillRect l="-1882" t="-5198" r="-824" b="-2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504C4-DEEE-9F0B-1735-8970FC75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C03012-C71B-E0B3-F00A-15799EE8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Depth-first vs Breadth-first Search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5A6D40-45F3-3AD8-92C8-789998D88DAE}"/>
              </a:ext>
            </a:extLst>
          </p:cNvPr>
          <p:cNvSpPr txBox="1"/>
          <p:nvPr/>
        </p:nvSpPr>
        <p:spPr>
          <a:xfrm>
            <a:off x="1277137" y="5324723"/>
            <a:ext cx="29094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Many different variations of these search algorithms!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1BA41-C87A-6AAD-29C9-010801EF058D}"/>
              </a:ext>
            </a:extLst>
          </p:cNvPr>
          <p:cNvSpPr txBox="1"/>
          <p:nvPr/>
        </p:nvSpPr>
        <p:spPr>
          <a:xfrm>
            <a:off x="5504963" y="4587455"/>
            <a:ext cx="349230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you could of depth-first search until you find a region of interest, then switch to breadth-first.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DB2908-32D2-7593-674D-6E98C06D86A0}"/>
              </a:ext>
            </a:extLst>
          </p:cNvPr>
          <p:cNvSpPr txBox="1"/>
          <p:nvPr/>
        </p:nvSpPr>
        <p:spPr>
          <a:xfrm>
            <a:off x="5504963" y="5726610"/>
            <a:ext cx="349230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for some graphs (e.g. trees) you may be able to get rid of the </a:t>
            </a:r>
            <a:r>
              <a:rPr lang="en-CA" b="1" dirty="0"/>
              <a:t>visited</a:t>
            </a:r>
            <a:r>
              <a:rPr lang="en-CA" dirty="0"/>
              <a:t> list, thus saving memory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705CF-4F38-369A-3DDA-5C0E1755C34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186590" y="5049120"/>
            <a:ext cx="1318373" cy="59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AFE5F9-7F07-7C74-3EA8-C35DCB3FCC8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4186590" y="5647889"/>
            <a:ext cx="1318373" cy="5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Shortest paths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F2E46F-059E-5531-7759-2232DA3CD305}"/>
              </a:ext>
            </a:extLst>
          </p:cNvPr>
          <p:cNvGrpSpPr/>
          <p:nvPr/>
        </p:nvGrpSpPr>
        <p:grpSpPr>
          <a:xfrm>
            <a:off x="712430" y="1027026"/>
            <a:ext cx="4770121" cy="544106"/>
            <a:chOff x="4499090" y="1903419"/>
            <a:chExt cx="4770121" cy="54410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92225F3-C120-81A4-11F7-6D75EA80AAD3}"/>
                </a:ext>
              </a:extLst>
            </p:cNvPr>
            <p:cNvGrpSpPr/>
            <p:nvPr/>
          </p:nvGrpSpPr>
          <p:grpSpPr>
            <a:xfrm>
              <a:off x="4499090" y="1903419"/>
              <a:ext cx="579006" cy="544106"/>
              <a:chOff x="8667906" y="1624760"/>
              <a:chExt cx="579006" cy="544106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490C474-69C7-E804-5756-D71768810164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B6B7F04-CB48-CE07-0644-838D41E68C0C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1424559-3F7F-9A74-B06B-BF102BCA3DA3}"/>
                </a:ext>
              </a:extLst>
            </p:cNvPr>
            <p:cNvGrpSpPr/>
            <p:nvPr/>
          </p:nvGrpSpPr>
          <p:grpSpPr>
            <a:xfrm>
              <a:off x="6595324" y="1903419"/>
              <a:ext cx="579006" cy="544106"/>
              <a:chOff x="8667906" y="1624760"/>
              <a:chExt cx="579006" cy="544106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0F5645-520F-A38A-3AB3-5BE13A3128DA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5FCDA91-27B4-3ADC-ECE4-507FCFD0D053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68E3897-16E5-6EE0-862D-2942BAA3443E}"/>
                </a:ext>
              </a:extLst>
            </p:cNvPr>
            <p:cNvGrpSpPr/>
            <p:nvPr/>
          </p:nvGrpSpPr>
          <p:grpSpPr>
            <a:xfrm>
              <a:off x="8690205" y="1903419"/>
              <a:ext cx="579006" cy="544106"/>
              <a:chOff x="8667906" y="1624760"/>
              <a:chExt cx="579006" cy="54410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F00BD0E-553F-7834-51FC-FF488737A43F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93C791A-6BBA-8BF3-15EB-D0268C48BCD2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8DFFA96-32A6-0EB9-8AC1-5D60F6090DE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2175472"/>
              <a:ext cx="1517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C5235395-D026-A284-D2D7-16DB7D4E69A5}"/>
                </a:ext>
              </a:extLst>
            </p:cNvPr>
            <p:cNvCxnSpPr>
              <a:cxnSpLocks/>
            </p:cNvCxnSpPr>
            <p:nvPr/>
          </p:nvCxnSpPr>
          <p:spPr>
            <a:xfrm>
              <a:off x="7174329" y="2175472"/>
              <a:ext cx="151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1001934" y="1571132"/>
            <a:ext cx="22671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51" idx="0"/>
            <a:endCxn id="142" idx="4"/>
          </p:cNvCxnSpPr>
          <p:nvPr/>
        </p:nvCxnSpPr>
        <p:spPr>
          <a:xfrm flipV="1">
            <a:off x="3098168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F6D51-6833-3FC1-5200-E7659C53CEA4}"/>
              </a:ext>
            </a:extLst>
          </p:cNvPr>
          <p:cNvGrpSpPr/>
          <p:nvPr/>
        </p:nvGrpSpPr>
        <p:grpSpPr>
          <a:xfrm>
            <a:off x="712430" y="2813405"/>
            <a:ext cx="4770121" cy="544106"/>
            <a:chOff x="4499090" y="3638491"/>
            <a:chExt cx="4770121" cy="544106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99B747-6625-FC76-C0BC-D415A81401B6}"/>
                </a:ext>
              </a:extLst>
            </p:cNvPr>
            <p:cNvGrpSpPr/>
            <p:nvPr/>
          </p:nvGrpSpPr>
          <p:grpSpPr>
            <a:xfrm>
              <a:off x="4499090" y="3638491"/>
              <a:ext cx="579006" cy="544106"/>
              <a:chOff x="8667906" y="1624760"/>
              <a:chExt cx="579006" cy="54410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ABBFAB6-E4D6-5F3E-D98D-DE5A8CE9C70D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D3DF1B7-339D-AC86-FCA1-2B0E3A01D5B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FCBFFA3-0A69-F0E1-D941-2DC7D0A42C5D}"/>
                </a:ext>
              </a:extLst>
            </p:cNvPr>
            <p:cNvGrpSpPr/>
            <p:nvPr/>
          </p:nvGrpSpPr>
          <p:grpSpPr>
            <a:xfrm>
              <a:off x="6595324" y="3638491"/>
              <a:ext cx="579006" cy="544106"/>
              <a:chOff x="8667906" y="1624760"/>
              <a:chExt cx="579006" cy="544106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E3B9775-2B04-DD5C-8B54-1F8EFC25931D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8671137-2ED1-49D5-E50F-BC55784746A0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1302ADB-48B1-BAAA-6008-0110202914D5}"/>
                </a:ext>
              </a:extLst>
            </p:cNvPr>
            <p:cNvGrpSpPr/>
            <p:nvPr/>
          </p:nvGrpSpPr>
          <p:grpSpPr>
            <a:xfrm>
              <a:off x="8690205" y="3638491"/>
              <a:ext cx="579006" cy="544106"/>
              <a:chOff x="8667906" y="1624760"/>
              <a:chExt cx="579006" cy="54410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BDD91C6-3FA2-45DE-3C71-45D0CE25CEF7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28C11E6-64FC-2AA5-3EE2-12E8B32E3EBB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635944C-2DF5-4A2F-B583-C84D7EA4343B}"/>
                </a:ext>
              </a:extLst>
            </p:cNvPr>
            <p:cNvCxnSpPr>
              <a:cxnSpLocks/>
            </p:cNvCxnSpPr>
            <p:nvPr/>
          </p:nvCxnSpPr>
          <p:spPr>
            <a:xfrm>
              <a:off x="7174329" y="3910544"/>
              <a:ext cx="151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9D6C8A4-72CD-6C9E-2F17-25D96F53BD40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3910544"/>
              <a:ext cx="1517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8DA4E-6DC4-90BD-848E-85FB12FADC4F}"/>
              </a:ext>
            </a:extLst>
          </p:cNvPr>
          <p:cNvGrpSpPr/>
          <p:nvPr/>
        </p:nvGrpSpPr>
        <p:grpSpPr>
          <a:xfrm>
            <a:off x="712430" y="4599784"/>
            <a:ext cx="4770121" cy="544106"/>
            <a:chOff x="4499089" y="5476177"/>
            <a:chExt cx="4770121" cy="54410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1FC9B11-B10E-29B6-A563-5B3D1A45F254}"/>
                </a:ext>
              </a:extLst>
            </p:cNvPr>
            <p:cNvGrpSpPr/>
            <p:nvPr/>
          </p:nvGrpSpPr>
          <p:grpSpPr>
            <a:xfrm>
              <a:off x="4499089" y="5476177"/>
              <a:ext cx="579006" cy="544106"/>
              <a:chOff x="8667906" y="1624760"/>
              <a:chExt cx="579006" cy="54410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4B82A7A-FB3F-50AD-369C-D28D30DFEDFE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35A97FD-93A6-6914-6FB3-4B7E5283E881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395577-29B6-B020-9C90-F6196A6B8F7D}"/>
                </a:ext>
              </a:extLst>
            </p:cNvPr>
            <p:cNvGrpSpPr/>
            <p:nvPr/>
          </p:nvGrpSpPr>
          <p:grpSpPr>
            <a:xfrm>
              <a:off x="6594646" y="5476177"/>
              <a:ext cx="579006" cy="544106"/>
              <a:chOff x="8667906" y="1624760"/>
              <a:chExt cx="579006" cy="544106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2D61A32-396F-4D88-6031-A7B1A1EE02C7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</a:t>
                </a:r>
                <a:endParaRPr lang="en-AU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72E9FF5-9C90-D530-4C27-C5FB2A54725E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E20EED9-79F8-14CE-A3E7-4FBFD7D4EC98}"/>
                </a:ext>
              </a:extLst>
            </p:cNvPr>
            <p:cNvGrpSpPr/>
            <p:nvPr/>
          </p:nvGrpSpPr>
          <p:grpSpPr>
            <a:xfrm>
              <a:off x="8690204" y="5476177"/>
              <a:ext cx="579006" cy="544106"/>
              <a:chOff x="8667906" y="1624760"/>
              <a:chExt cx="579006" cy="544106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6BEB00-8095-9A85-EE17-619FBD07DDE0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</a:t>
                </a:r>
                <a:endParaRPr lang="en-AU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2CB18DF-6437-8B47-DD37-F712C2DB5D4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9A087E3-E211-68E5-0C1C-1E7F7EA2AC3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652" y="5748230"/>
              <a:ext cx="1516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A12C48D-7518-736B-AE1F-F97F763F9F6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5748230"/>
              <a:ext cx="1516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5193049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1001934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60" idx="0"/>
            <a:endCxn id="151" idx="4"/>
          </p:cNvCxnSpPr>
          <p:nvPr/>
        </p:nvCxnSpPr>
        <p:spPr>
          <a:xfrm flipV="1">
            <a:off x="3097491" y="3357511"/>
            <a:ext cx="677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5193049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9E6992D3-72DC-57AE-6B5A-A7002AB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6135" y="30677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1668364" y="5345263"/>
            <a:ext cx="28338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on the edges represent </a:t>
            </a:r>
            <a:r>
              <a:rPr lang="en-CA" b="1" dirty="0"/>
              <a:t>weights</a:t>
            </a:r>
            <a:r>
              <a:rPr lang="en-CA" dirty="0"/>
              <a:t>, e.g. the </a:t>
            </a:r>
            <a:r>
              <a:rPr lang="en-CA" b="1" dirty="0"/>
              <a:t>cost</a:t>
            </a:r>
            <a:r>
              <a:rPr lang="en-CA" dirty="0"/>
              <a:t> of moving between the two given nodes.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5D5DC-FCE9-1834-BAD6-20C1C172741A}"/>
              </a:ext>
            </a:extLst>
          </p:cNvPr>
          <p:cNvSpPr txBox="1"/>
          <p:nvPr/>
        </p:nvSpPr>
        <p:spPr>
          <a:xfrm>
            <a:off x="1869178" y="9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5CC01-6DAD-9730-CAE8-A71468BA5B4C}"/>
              </a:ext>
            </a:extLst>
          </p:cNvPr>
          <p:cNvSpPr txBox="1"/>
          <p:nvPr/>
        </p:nvSpPr>
        <p:spPr>
          <a:xfrm>
            <a:off x="3975844" y="92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2247A-8D15-7A94-7958-C35D97C41D30}"/>
              </a:ext>
            </a:extLst>
          </p:cNvPr>
          <p:cNvSpPr txBox="1"/>
          <p:nvPr/>
        </p:nvSpPr>
        <p:spPr>
          <a:xfrm>
            <a:off x="5180865" y="197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90579-E267-5A9B-8DF4-1EDE24CAB4B8}"/>
              </a:ext>
            </a:extLst>
          </p:cNvPr>
          <p:cNvSpPr txBox="1"/>
          <p:nvPr/>
        </p:nvSpPr>
        <p:spPr>
          <a:xfrm>
            <a:off x="5180865" y="3764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2E8E-D229-686B-D520-AD4D85525FF1}"/>
              </a:ext>
            </a:extLst>
          </p:cNvPr>
          <p:cNvSpPr txBox="1"/>
          <p:nvPr/>
        </p:nvSpPr>
        <p:spPr>
          <a:xfrm>
            <a:off x="3978794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91E2B-3E4D-0639-0B70-751A1379CF00}"/>
              </a:ext>
            </a:extLst>
          </p:cNvPr>
          <p:cNvSpPr txBox="1"/>
          <p:nvPr/>
        </p:nvSpPr>
        <p:spPr>
          <a:xfrm>
            <a:off x="3091738" y="372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F0FA8-3BCD-98C6-3D0D-CE7E6A34342E}"/>
              </a:ext>
            </a:extLst>
          </p:cNvPr>
          <p:cNvSpPr txBox="1"/>
          <p:nvPr/>
        </p:nvSpPr>
        <p:spPr>
          <a:xfrm>
            <a:off x="1807079" y="456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50A9A-529F-D6C6-10E8-21995B8330D9}"/>
              </a:ext>
            </a:extLst>
          </p:cNvPr>
          <p:cNvSpPr txBox="1"/>
          <p:nvPr/>
        </p:nvSpPr>
        <p:spPr>
          <a:xfrm>
            <a:off x="989075" y="3718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F7B3A-3264-A910-EF4E-5A5AFA569F64}"/>
              </a:ext>
            </a:extLst>
          </p:cNvPr>
          <p:cNvSpPr txBox="1"/>
          <p:nvPr/>
        </p:nvSpPr>
        <p:spPr>
          <a:xfrm>
            <a:off x="1013269" y="194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349C-7875-C94C-B439-6044242FACF0}"/>
              </a:ext>
            </a:extLst>
          </p:cNvPr>
          <p:cNvSpPr txBox="1"/>
          <p:nvPr/>
        </p:nvSpPr>
        <p:spPr>
          <a:xfrm>
            <a:off x="1847703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74666-0854-5C27-F936-0281AB6D34CC}"/>
              </a:ext>
            </a:extLst>
          </p:cNvPr>
          <p:cNvSpPr txBox="1"/>
          <p:nvPr/>
        </p:nvSpPr>
        <p:spPr>
          <a:xfrm>
            <a:off x="3900678" y="456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B498C-4EF5-1F55-B964-FE3241D8A3F8}"/>
              </a:ext>
            </a:extLst>
          </p:cNvPr>
          <p:cNvSpPr txBox="1"/>
          <p:nvPr/>
        </p:nvSpPr>
        <p:spPr>
          <a:xfrm>
            <a:off x="3085306" y="19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29B8C2-3C7F-17E4-298A-8708F4C75FA5}"/>
              </a:ext>
            </a:extLst>
          </p:cNvPr>
          <p:cNvSpPr txBox="1"/>
          <p:nvPr/>
        </p:nvSpPr>
        <p:spPr>
          <a:xfrm>
            <a:off x="6539064" y="306778"/>
            <a:ext cx="233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adjacency matrix</a:t>
            </a:r>
            <a:r>
              <a:rPr lang="en-CA" dirty="0"/>
              <a:t> representation of this graph?</a:t>
            </a:r>
          </a:p>
        </p:txBody>
      </p:sp>
    </p:spTree>
    <p:extLst>
      <p:ext uri="{BB962C8B-B14F-4D97-AF65-F5344CB8AC3E}">
        <p14:creationId xmlns:p14="http://schemas.microsoft.com/office/powerpoint/2010/main" val="4196930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Shortest paths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F2E46F-059E-5531-7759-2232DA3CD305}"/>
              </a:ext>
            </a:extLst>
          </p:cNvPr>
          <p:cNvGrpSpPr/>
          <p:nvPr/>
        </p:nvGrpSpPr>
        <p:grpSpPr>
          <a:xfrm>
            <a:off x="712430" y="1027026"/>
            <a:ext cx="4770121" cy="544106"/>
            <a:chOff x="4499090" y="1903419"/>
            <a:chExt cx="4770121" cy="54410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92225F3-C120-81A4-11F7-6D75EA80AAD3}"/>
                </a:ext>
              </a:extLst>
            </p:cNvPr>
            <p:cNvGrpSpPr/>
            <p:nvPr/>
          </p:nvGrpSpPr>
          <p:grpSpPr>
            <a:xfrm>
              <a:off x="4499090" y="1903419"/>
              <a:ext cx="579006" cy="544106"/>
              <a:chOff x="8667906" y="1624760"/>
              <a:chExt cx="579006" cy="544106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490C474-69C7-E804-5756-D71768810164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B6B7F04-CB48-CE07-0644-838D41E68C0C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1424559-3F7F-9A74-B06B-BF102BCA3DA3}"/>
                </a:ext>
              </a:extLst>
            </p:cNvPr>
            <p:cNvGrpSpPr/>
            <p:nvPr/>
          </p:nvGrpSpPr>
          <p:grpSpPr>
            <a:xfrm>
              <a:off x="6595324" y="1903419"/>
              <a:ext cx="579006" cy="544106"/>
              <a:chOff x="8667906" y="1624760"/>
              <a:chExt cx="579006" cy="544106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0F5645-520F-A38A-3AB3-5BE13A3128DA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5FCDA91-27B4-3ADC-ECE4-507FCFD0D053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68E3897-16E5-6EE0-862D-2942BAA3443E}"/>
                </a:ext>
              </a:extLst>
            </p:cNvPr>
            <p:cNvGrpSpPr/>
            <p:nvPr/>
          </p:nvGrpSpPr>
          <p:grpSpPr>
            <a:xfrm>
              <a:off x="8690205" y="1903419"/>
              <a:ext cx="579006" cy="544106"/>
              <a:chOff x="8667906" y="1624760"/>
              <a:chExt cx="579006" cy="54410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F00BD0E-553F-7834-51FC-FF488737A43F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93C791A-6BBA-8BF3-15EB-D0268C48BCD2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D8DFFA96-32A6-0EB9-8AC1-5D60F6090DE8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2175472"/>
              <a:ext cx="1517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C5235395-D026-A284-D2D7-16DB7D4E69A5}"/>
                </a:ext>
              </a:extLst>
            </p:cNvPr>
            <p:cNvCxnSpPr>
              <a:cxnSpLocks/>
            </p:cNvCxnSpPr>
            <p:nvPr/>
          </p:nvCxnSpPr>
          <p:spPr>
            <a:xfrm>
              <a:off x="7174329" y="2175472"/>
              <a:ext cx="151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1001934" y="1571132"/>
            <a:ext cx="22671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51" idx="0"/>
            <a:endCxn id="142" idx="4"/>
          </p:cNvCxnSpPr>
          <p:nvPr/>
        </p:nvCxnSpPr>
        <p:spPr>
          <a:xfrm flipV="1">
            <a:off x="3098168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F6D51-6833-3FC1-5200-E7659C53CEA4}"/>
              </a:ext>
            </a:extLst>
          </p:cNvPr>
          <p:cNvGrpSpPr/>
          <p:nvPr/>
        </p:nvGrpSpPr>
        <p:grpSpPr>
          <a:xfrm>
            <a:off x="712430" y="2813405"/>
            <a:ext cx="4770121" cy="544106"/>
            <a:chOff x="4499090" y="3638491"/>
            <a:chExt cx="4770121" cy="544106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99B747-6625-FC76-C0BC-D415A81401B6}"/>
                </a:ext>
              </a:extLst>
            </p:cNvPr>
            <p:cNvGrpSpPr/>
            <p:nvPr/>
          </p:nvGrpSpPr>
          <p:grpSpPr>
            <a:xfrm>
              <a:off x="4499090" y="3638491"/>
              <a:ext cx="579006" cy="544106"/>
              <a:chOff x="8667906" y="1624760"/>
              <a:chExt cx="579006" cy="54410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ABBFAB6-E4D6-5F3E-D98D-DE5A8CE9C70D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D3DF1B7-339D-AC86-FCA1-2B0E3A01D5B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FCBFFA3-0A69-F0E1-D941-2DC7D0A42C5D}"/>
                </a:ext>
              </a:extLst>
            </p:cNvPr>
            <p:cNvGrpSpPr/>
            <p:nvPr/>
          </p:nvGrpSpPr>
          <p:grpSpPr>
            <a:xfrm>
              <a:off x="6595324" y="3638491"/>
              <a:ext cx="579006" cy="544106"/>
              <a:chOff x="8667906" y="1624760"/>
              <a:chExt cx="579006" cy="544106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E3B9775-2B04-DD5C-8B54-1F8EFC25931D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8671137-2ED1-49D5-E50F-BC55784746A0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1302ADB-48B1-BAAA-6008-0110202914D5}"/>
                </a:ext>
              </a:extLst>
            </p:cNvPr>
            <p:cNvGrpSpPr/>
            <p:nvPr/>
          </p:nvGrpSpPr>
          <p:grpSpPr>
            <a:xfrm>
              <a:off x="8690205" y="3638491"/>
              <a:ext cx="579006" cy="544106"/>
              <a:chOff x="8667906" y="1624760"/>
              <a:chExt cx="579006" cy="54410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BDD91C6-3FA2-45DE-3C71-45D0CE25CEF7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28C11E6-64FC-2AA5-3EE2-12E8B32E3EBB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635944C-2DF5-4A2F-B583-C84D7EA4343B}"/>
                </a:ext>
              </a:extLst>
            </p:cNvPr>
            <p:cNvCxnSpPr>
              <a:cxnSpLocks/>
            </p:cNvCxnSpPr>
            <p:nvPr/>
          </p:nvCxnSpPr>
          <p:spPr>
            <a:xfrm>
              <a:off x="7174329" y="3910544"/>
              <a:ext cx="151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9D6C8A4-72CD-6C9E-2F17-25D96F53BD40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3910544"/>
              <a:ext cx="1517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8DA4E-6DC4-90BD-848E-85FB12FADC4F}"/>
              </a:ext>
            </a:extLst>
          </p:cNvPr>
          <p:cNvGrpSpPr/>
          <p:nvPr/>
        </p:nvGrpSpPr>
        <p:grpSpPr>
          <a:xfrm>
            <a:off x="712430" y="4599784"/>
            <a:ext cx="4770121" cy="544106"/>
            <a:chOff x="4499089" y="5476177"/>
            <a:chExt cx="4770121" cy="54410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1FC9B11-B10E-29B6-A563-5B3D1A45F254}"/>
                </a:ext>
              </a:extLst>
            </p:cNvPr>
            <p:cNvGrpSpPr/>
            <p:nvPr/>
          </p:nvGrpSpPr>
          <p:grpSpPr>
            <a:xfrm>
              <a:off x="4499089" y="5476177"/>
              <a:ext cx="579006" cy="544106"/>
              <a:chOff x="8667906" y="1624760"/>
              <a:chExt cx="579006" cy="54410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4B82A7A-FB3F-50AD-369C-D28D30DFEDFE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35A97FD-93A6-6914-6FB3-4B7E5283E881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A395577-29B6-B020-9C90-F6196A6B8F7D}"/>
                </a:ext>
              </a:extLst>
            </p:cNvPr>
            <p:cNvGrpSpPr/>
            <p:nvPr/>
          </p:nvGrpSpPr>
          <p:grpSpPr>
            <a:xfrm>
              <a:off x="6594646" y="5476177"/>
              <a:ext cx="579006" cy="544106"/>
              <a:chOff x="8667906" y="1624760"/>
              <a:chExt cx="579006" cy="544106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2D61A32-396F-4D88-6031-A7B1A1EE02C7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</a:t>
                </a:r>
                <a:endParaRPr lang="en-AU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72E9FF5-9C90-D530-4C27-C5FB2A54725E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E20EED9-79F8-14CE-A3E7-4FBFD7D4EC98}"/>
                </a:ext>
              </a:extLst>
            </p:cNvPr>
            <p:cNvGrpSpPr/>
            <p:nvPr/>
          </p:nvGrpSpPr>
          <p:grpSpPr>
            <a:xfrm>
              <a:off x="8690204" y="5476177"/>
              <a:ext cx="579006" cy="544106"/>
              <a:chOff x="8667906" y="1624760"/>
              <a:chExt cx="579006" cy="544106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6BEB00-8095-9A85-EE17-619FBD07DDE0}"/>
                  </a:ext>
                </a:extLst>
              </p:cNvPr>
              <p:cNvSpPr txBox="1"/>
              <p:nvPr/>
            </p:nvSpPr>
            <p:spPr>
              <a:xfrm>
                <a:off x="8667906" y="1718831"/>
                <a:ext cx="579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</a:t>
                </a:r>
                <a:endParaRPr lang="en-AU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2CB18DF-6437-8B47-DD37-F712C2DB5D49}"/>
                  </a:ext>
                </a:extLst>
              </p:cNvPr>
              <p:cNvSpPr/>
              <p:nvPr/>
            </p:nvSpPr>
            <p:spPr>
              <a:xfrm>
                <a:off x="8667907" y="1624760"/>
                <a:ext cx="579005" cy="5441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9A087E3-E211-68E5-0C1C-1E7F7EA2AC3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652" y="5748230"/>
              <a:ext cx="15165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A12C48D-7518-736B-AE1F-F97F763F9F6F}"/>
                </a:ext>
              </a:extLst>
            </p:cNvPr>
            <p:cNvCxnSpPr>
              <a:cxnSpLocks/>
            </p:cNvCxnSpPr>
            <p:nvPr/>
          </p:nvCxnSpPr>
          <p:spPr>
            <a:xfrm>
              <a:off x="5078095" y="5748230"/>
              <a:ext cx="1516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5193049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1001934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60" idx="0"/>
            <a:endCxn id="151" idx="4"/>
          </p:cNvCxnSpPr>
          <p:nvPr/>
        </p:nvCxnSpPr>
        <p:spPr>
          <a:xfrm flipV="1">
            <a:off x="3097491" y="3357511"/>
            <a:ext cx="677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5193049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691823" y="5471254"/>
            <a:ext cx="28338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on the edges represent </a:t>
            </a:r>
            <a:r>
              <a:rPr lang="en-CA" b="1" dirty="0"/>
              <a:t>weights</a:t>
            </a:r>
            <a:r>
              <a:rPr lang="en-CA" dirty="0"/>
              <a:t>, e.g. the </a:t>
            </a:r>
            <a:r>
              <a:rPr lang="en-CA" b="1" dirty="0"/>
              <a:t>cost</a:t>
            </a:r>
            <a:r>
              <a:rPr lang="en-CA" dirty="0"/>
              <a:t> of moving between the two given nodes.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5D5DC-FCE9-1834-BAD6-20C1C172741A}"/>
              </a:ext>
            </a:extLst>
          </p:cNvPr>
          <p:cNvSpPr txBox="1"/>
          <p:nvPr/>
        </p:nvSpPr>
        <p:spPr>
          <a:xfrm>
            <a:off x="1869178" y="9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5CC01-6DAD-9730-CAE8-A71468BA5B4C}"/>
              </a:ext>
            </a:extLst>
          </p:cNvPr>
          <p:cNvSpPr txBox="1"/>
          <p:nvPr/>
        </p:nvSpPr>
        <p:spPr>
          <a:xfrm>
            <a:off x="3975844" y="92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2247A-8D15-7A94-7958-C35D97C41D30}"/>
              </a:ext>
            </a:extLst>
          </p:cNvPr>
          <p:cNvSpPr txBox="1"/>
          <p:nvPr/>
        </p:nvSpPr>
        <p:spPr>
          <a:xfrm>
            <a:off x="5180865" y="197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90579-E267-5A9B-8DF4-1EDE24CAB4B8}"/>
              </a:ext>
            </a:extLst>
          </p:cNvPr>
          <p:cNvSpPr txBox="1"/>
          <p:nvPr/>
        </p:nvSpPr>
        <p:spPr>
          <a:xfrm>
            <a:off x="5180865" y="3764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2E8E-D229-686B-D520-AD4D85525FF1}"/>
              </a:ext>
            </a:extLst>
          </p:cNvPr>
          <p:cNvSpPr txBox="1"/>
          <p:nvPr/>
        </p:nvSpPr>
        <p:spPr>
          <a:xfrm>
            <a:off x="3978794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91E2B-3E4D-0639-0B70-751A1379CF00}"/>
              </a:ext>
            </a:extLst>
          </p:cNvPr>
          <p:cNvSpPr txBox="1"/>
          <p:nvPr/>
        </p:nvSpPr>
        <p:spPr>
          <a:xfrm>
            <a:off x="3091738" y="372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F0FA8-3BCD-98C6-3D0D-CE7E6A34342E}"/>
              </a:ext>
            </a:extLst>
          </p:cNvPr>
          <p:cNvSpPr txBox="1"/>
          <p:nvPr/>
        </p:nvSpPr>
        <p:spPr>
          <a:xfrm>
            <a:off x="1807079" y="456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50A9A-529F-D6C6-10E8-21995B8330D9}"/>
              </a:ext>
            </a:extLst>
          </p:cNvPr>
          <p:cNvSpPr txBox="1"/>
          <p:nvPr/>
        </p:nvSpPr>
        <p:spPr>
          <a:xfrm>
            <a:off x="989075" y="3718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F7B3A-3264-A910-EF4E-5A5AFA569F64}"/>
              </a:ext>
            </a:extLst>
          </p:cNvPr>
          <p:cNvSpPr txBox="1"/>
          <p:nvPr/>
        </p:nvSpPr>
        <p:spPr>
          <a:xfrm>
            <a:off x="1013269" y="194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349C-7875-C94C-B439-6044242FACF0}"/>
              </a:ext>
            </a:extLst>
          </p:cNvPr>
          <p:cNvSpPr txBox="1"/>
          <p:nvPr/>
        </p:nvSpPr>
        <p:spPr>
          <a:xfrm>
            <a:off x="1847703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74666-0854-5C27-F936-0281AB6D34CC}"/>
              </a:ext>
            </a:extLst>
          </p:cNvPr>
          <p:cNvSpPr txBox="1"/>
          <p:nvPr/>
        </p:nvSpPr>
        <p:spPr>
          <a:xfrm>
            <a:off x="3900678" y="456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B498C-4EF5-1F55-B964-FE3241D8A3F8}"/>
              </a:ext>
            </a:extLst>
          </p:cNvPr>
          <p:cNvSpPr txBox="1"/>
          <p:nvPr/>
        </p:nvSpPr>
        <p:spPr>
          <a:xfrm>
            <a:off x="3085306" y="19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29B8C2-3C7F-17E4-298A-8708F4C75FA5}"/>
              </a:ext>
            </a:extLst>
          </p:cNvPr>
          <p:cNvSpPr txBox="1"/>
          <p:nvPr/>
        </p:nvSpPr>
        <p:spPr>
          <a:xfrm>
            <a:off x="6539064" y="306778"/>
            <a:ext cx="233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adjacency matrix</a:t>
            </a:r>
            <a:r>
              <a:rPr lang="en-CA" dirty="0"/>
              <a:t> representation of this graph?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ACBBEAD6-688A-405C-C19C-B8CF5E6A5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25514"/>
              </p:ext>
            </p:extLst>
          </p:nvPr>
        </p:nvGraphicFramePr>
        <p:xfrm>
          <a:off x="6491456" y="1501034"/>
          <a:ext cx="4072580" cy="37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8">
                  <a:extLst>
                    <a:ext uri="{9D8B030D-6E8A-4147-A177-3AD203B41FA5}">
                      <a16:colId xmlns:a16="http://schemas.microsoft.com/office/drawing/2014/main" val="3115117327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3847102016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1346201171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151389781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3612894900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177750547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60677057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835135539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1766938324"/>
                    </a:ext>
                  </a:extLst>
                </a:gridCol>
                <a:gridCol w="407258">
                  <a:extLst>
                    <a:ext uri="{9D8B030D-6E8A-4147-A177-3AD203B41FA5}">
                      <a16:colId xmlns:a16="http://schemas.microsoft.com/office/drawing/2014/main" val="2925499619"/>
                    </a:ext>
                  </a:extLst>
                </a:gridCol>
              </a:tblGrid>
              <a:tr h="37882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A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B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C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F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H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I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95256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A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3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1170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B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874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C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5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00876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6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13423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74605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F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93841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G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2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68681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H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4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79954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I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268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D97EF5-0817-A3EE-4EA2-83349E5392FD}"/>
                  </a:ext>
                </a:extLst>
              </p:cNvPr>
              <p:cNvSpPr txBox="1"/>
              <p:nvPr/>
            </p:nvSpPr>
            <p:spPr>
              <a:xfrm>
                <a:off x="7246100" y="5383990"/>
                <a:ext cx="283388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All the empty cells are 0.</a:t>
                </a:r>
                <a:br>
                  <a:rPr lang="en-CA" b="1" dirty="0"/>
                </a:br>
                <a:r>
                  <a:rPr lang="en-CA" dirty="0"/>
                  <a:t>Since most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−12=69</m:t>
                    </m:r>
                  </m:oMath>
                </a14:m>
                <a:r>
                  <a:rPr lang="en-CA" dirty="0"/>
                  <a:t>) entries are 0, this is an example of a </a:t>
                </a:r>
                <a:r>
                  <a:rPr lang="en-CA" b="1" dirty="0"/>
                  <a:t>sparse matrix</a:t>
                </a:r>
                <a:r>
                  <a:rPr lang="en-CA" dirty="0"/>
                  <a:t>.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D97EF5-0817-A3EE-4EA2-83349E539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100" y="5383990"/>
                <a:ext cx="2833884" cy="1200329"/>
              </a:xfrm>
              <a:prstGeom prst="rect">
                <a:avLst/>
              </a:prstGeom>
              <a:blipFill>
                <a:blip r:embed="rId2"/>
                <a:stretch>
                  <a:fillRect l="-860" t="-2538" r="-1935" b="-7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63B165-E063-A926-8F64-6B7A3647EB26}"/>
              </a:ext>
            </a:extLst>
          </p:cNvPr>
          <p:cNvSpPr txBox="1"/>
          <p:nvPr/>
        </p:nvSpPr>
        <p:spPr>
          <a:xfrm>
            <a:off x="10690860" y="868680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9x9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0606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Shortest paths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712430" y="1027026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2808664" y="1027026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4903545" y="1027026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cxnSpLocks/>
          </p:cNvCxnSpPr>
          <p:nvPr/>
        </p:nvCxnSpPr>
        <p:spPr>
          <a:xfrm>
            <a:off x="1291435" y="1299079"/>
            <a:ext cx="15172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</p:cNvCxnSpPr>
          <p:nvPr/>
        </p:nvCxnSpPr>
        <p:spPr>
          <a:xfrm>
            <a:off x="3387669" y="1299079"/>
            <a:ext cx="15158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1001934" y="1571132"/>
            <a:ext cx="22671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51" idx="0"/>
            <a:endCxn id="142" idx="4"/>
          </p:cNvCxnSpPr>
          <p:nvPr/>
        </p:nvCxnSpPr>
        <p:spPr>
          <a:xfrm flipV="1">
            <a:off x="3098168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712430" y="2813405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2808664" y="2813405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4903545" y="2813405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</p:cNvCxnSpPr>
          <p:nvPr/>
        </p:nvCxnSpPr>
        <p:spPr>
          <a:xfrm>
            <a:off x="3387669" y="3085458"/>
            <a:ext cx="151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</p:cNvCxnSpPr>
          <p:nvPr/>
        </p:nvCxnSpPr>
        <p:spPr>
          <a:xfrm>
            <a:off x="1291435" y="3085458"/>
            <a:ext cx="151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712430" y="4599784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2807987" y="4599784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4903545" y="4599784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</p:cNvCxnSpPr>
          <p:nvPr/>
        </p:nvCxnSpPr>
        <p:spPr>
          <a:xfrm>
            <a:off x="3386993" y="4871837"/>
            <a:ext cx="151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</p:cNvCxnSpPr>
          <p:nvPr/>
        </p:nvCxnSpPr>
        <p:spPr>
          <a:xfrm>
            <a:off x="1291436" y="4871837"/>
            <a:ext cx="15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5193049" y="1571132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1001934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60" idx="0"/>
            <a:endCxn id="151" idx="4"/>
          </p:cNvCxnSpPr>
          <p:nvPr/>
        </p:nvCxnSpPr>
        <p:spPr>
          <a:xfrm flipV="1">
            <a:off x="3097491" y="3357511"/>
            <a:ext cx="677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5193049" y="3357511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9E6992D3-72DC-57AE-6B5A-A7002AB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1138" y="77252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691823" y="5471254"/>
            <a:ext cx="28338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on the edges represent </a:t>
            </a:r>
            <a:r>
              <a:rPr lang="en-CA" b="1" dirty="0"/>
              <a:t>weights</a:t>
            </a:r>
            <a:r>
              <a:rPr lang="en-CA" dirty="0"/>
              <a:t>, e.g. the </a:t>
            </a:r>
            <a:r>
              <a:rPr lang="en-CA" b="1" dirty="0"/>
              <a:t>cost</a:t>
            </a:r>
            <a:r>
              <a:rPr lang="en-CA" dirty="0"/>
              <a:t> of moving between the two given nodes.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5D5DC-FCE9-1834-BAD6-20C1C172741A}"/>
              </a:ext>
            </a:extLst>
          </p:cNvPr>
          <p:cNvSpPr txBox="1"/>
          <p:nvPr/>
        </p:nvSpPr>
        <p:spPr>
          <a:xfrm>
            <a:off x="1869178" y="9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5CC01-6DAD-9730-CAE8-A71468BA5B4C}"/>
              </a:ext>
            </a:extLst>
          </p:cNvPr>
          <p:cNvSpPr txBox="1"/>
          <p:nvPr/>
        </p:nvSpPr>
        <p:spPr>
          <a:xfrm>
            <a:off x="3975844" y="92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2247A-8D15-7A94-7958-C35D97C41D30}"/>
              </a:ext>
            </a:extLst>
          </p:cNvPr>
          <p:cNvSpPr txBox="1"/>
          <p:nvPr/>
        </p:nvSpPr>
        <p:spPr>
          <a:xfrm>
            <a:off x="5180865" y="197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90579-E267-5A9B-8DF4-1EDE24CAB4B8}"/>
              </a:ext>
            </a:extLst>
          </p:cNvPr>
          <p:cNvSpPr txBox="1"/>
          <p:nvPr/>
        </p:nvSpPr>
        <p:spPr>
          <a:xfrm>
            <a:off x="5180865" y="3764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2E8E-D229-686B-D520-AD4D85525FF1}"/>
              </a:ext>
            </a:extLst>
          </p:cNvPr>
          <p:cNvSpPr txBox="1"/>
          <p:nvPr/>
        </p:nvSpPr>
        <p:spPr>
          <a:xfrm>
            <a:off x="3978794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91E2B-3E4D-0639-0B70-751A1379CF00}"/>
              </a:ext>
            </a:extLst>
          </p:cNvPr>
          <p:cNvSpPr txBox="1"/>
          <p:nvPr/>
        </p:nvSpPr>
        <p:spPr>
          <a:xfrm>
            <a:off x="3091738" y="372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F0FA8-3BCD-98C6-3D0D-CE7E6A34342E}"/>
              </a:ext>
            </a:extLst>
          </p:cNvPr>
          <p:cNvSpPr txBox="1"/>
          <p:nvPr/>
        </p:nvSpPr>
        <p:spPr>
          <a:xfrm>
            <a:off x="1807079" y="456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50A9A-529F-D6C6-10E8-21995B8330D9}"/>
              </a:ext>
            </a:extLst>
          </p:cNvPr>
          <p:cNvSpPr txBox="1"/>
          <p:nvPr/>
        </p:nvSpPr>
        <p:spPr>
          <a:xfrm>
            <a:off x="989075" y="3718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F7B3A-3264-A910-EF4E-5A5AFA569F64}"/>
              </a:ext>
            </a:extLst>
          </p:cNvPr>
          <p:cNvSpPr txBox="1"/>
          <p:nvPr/>
        </p:nvSpPr>
        <p:spPr>
          <a:xfrm>
            <a:off x="1013269" y="194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349C-7875-C94C-B439-6044242FACF0}"/>
              </a:ext>
            </a:extLst>
          </p:cNvPr>
          <p:cNvSpPr txBox="1"/>
          <p:nvPr/>
        </p:nvSpPr>
        <p:spPr>
          <a:xfrm>
            <a:off x="1847703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74666-0854-5C27-F936-0281AB6D34CC}"/>
              </a:ext>
            </a:extLst>
          </p:cNvPr>
          <p:cNvSpPr txBox="1"/>
          <p:nvPr/>
        </p:nvSpPr>
        <p:spPr>
          <a:xfrm>
            <a:off x="3900678" y="456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B498C-4EF5-1F55-B964-FE3241D8A3F8}"/>
              </a:ext>
            </a:extLst>
          </p:cNvPr>
          <p:cNvSpPr txBox="1"/>
          <p:nvPr/>
        </p:nvSpPr>
        <p:spPr>
          <a:xfrm>
            <a:off x="3085306" y="19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29B8C2-3C7F-17E4-298A-8708F4C75FA5}"/>
              </a:ext>
            </a:extLst>
          </p:cNvPr>
          <p:cNvSpPr txBox="1"/>
          <p:nvPr/>
        </p:nvSpPr>
        <p:spPr>
          <a:xfrm>
            <a:off x="6549975" y="732815"/>
            <a:ext cx="358813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 is the </a:t>
            </a:r>
            <a:r>
              <a:rPr lang="en-CA" sz="2800" b="1" dirty="0"/>
              <a:t>cost</a:t>
            </a:r>
            <a:r>
              <a:rPr lang="en-CA" sz="2800" dirty="0"/>
              <a:t> of the path A </a:t>
            </a:r>
            <a:r>
              <a:rPr lang="en-CA" dirty="0"/>
              <a:t>→</a:t>
            </a:r>
            <a:r>
              <a:rPr lang="en-CA" sz="2800" dirty="0"/>
              <a:t> B </a:t>
            </a:r>
            <a:r>
              <a:rPr lang="en-CA" dirty="0"/>
              <a:t>→</a:t>
            </a:r>
            <a:r>
              <a:rPr lang="en-CA" sz="2800" dirty="0"/>
              <a:t> C </a:t>
            </a:r>
            <a:r>
              <a:rPr lang="en-CA" dirty="0"/>
              <a:t>→</a:t>
            </a:r>
            <a:r>
              <a:rPr lang="en-CA" sz="2800" dirty="0"/>
              <a:t> F </a:t>
            </a:r>
            <a:r>
              <a:rPr lang="en-CA" dirty="0"/>
              <a:t>→</a:t>
            </a:r>
            <a:r>
              <a:rPr lang="en-CA" sz="2800" dirty="0"/>
              <a:t> I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DFDB7-AB99-7751-C87C-0E8C83BDF288}"/>
              </a:ext>
            </a:extLst>
          </p:cNvPr>
          <p:cNvSpPr txBox="1"/>
          <p:nvPr/>
        </p:nvSpPr>
        <p:spPr>
          <a:xfrm>
            <a:off x="190023" y="82386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start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001EB-9EAC-B452-577F-9A82163FE1B0}"/>
              </a:ext>
            </a:extLst>
          </p:cNvPr>
          <p:cNvSpPr txBox="1"/>
          <p:nvPr/>
        </p:nvSpPr>
        <p:spPr>
          <a:xfrm>
            <a:off x="5412070" y="48785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end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72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Shortest paths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712430" y="1027026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2808664" y="1027026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4903545" y="1027026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cxnSpLocks/>
          </p:cNvCxnSpPr>
          <p:nvPr/>
        </p:nvCxnSpPr>
        <p:spPr>
          <a:xfrm>
            <a:off x="1291435" y="1299079"/>
            <a:ext cx="15172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</p:cNvCxnSpPr>
          <p:nvPr/>
        </p:nvCxnSpPr>
        <p:spPr>
          <a:xfrm>
            <a:off x="3387669" y="1299079"/>
            <a:ext cx="15158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1001934" y="1571132"/>
            <a:ext cx="22671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51" idx="0"/>
            <a:endCxn id="142" idx="4"/>
          </p:cNvCxnSpPr>
          <p:nvPr/>
        </p:nvCxnSpPr>
        <p:spPr>
          <a:xfrm flipV="1">
            <a:off x="3098168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712430" y="2813405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2808664" y="2813405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4903545" y="2813405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</p:cNvCxnSpPr>
          <p:nvPr/>
        </p:nvCxnSpPr>
        <p:spPr>
          <a:xfrm>
            <a:off x="3387669" y="3085458"/>
            <a:ext cx="151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</p:cNvCxnSpPr>
          <p:nvPr/>
        </p:nvCxnSpPr>
        <p:spPr>
          <a:xfrm>
            <a:off x="1291435" y="3085458"/>
            <a:ext cx="151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712430" y="4599784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2807987" y="4599784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4903545" y="4599784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</p:cNvCxnSpPr>
          <p:nvPr/>
        </p:nvCxnSpPr>
        <p:spPr>
          <a:xfrm>
            <a:off x="3386993" y="4871837"/>
            <a:ext cx="151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</p:cNvCxnSpPr>
          <p:nvPr/>
        </p:nvCxnSpPr>
        <p:spPr>
          <a:xfrm>
            <a:off x="1291436" y="4871837"/>
            <a:ext cx="15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5193049" y="1571132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1001934" y="3357511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60" idx="0"/>
            <a:endCxn id="151" idx="4"/>
          </p:cNvCxnSpPr>
          <p:nvPr/>
        </p:nvCxnSpPr>
        <p:spPr>
          <a:xfrm flipV="1">
            <a:off x="3097491" y="3357511"/>
            <a:ext cx="677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5193049" y="3357511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9E6992D3-72DC-57AE-6B5A-A7002AB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4408" y="393539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49329-4D30-DBDB-787D-37E8F4E8809A}"/>
              </a:ext>
            </a:extLst>
          </p:cNvPr>
          <p:cNvSpPr txBox="1"/>
          <p:nvPr/>
        </p:nvSpPr>
        <p:spPr>
          <a:xfrm>
            <a:off x="691823" y="5471254"/>
            <a:ext cx="28338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on the edges represent </a:t>
            </a:r>
            <a:r>
              <a:rPr lang="en-CA" b="1" dirty="0"/>
              <a:t>weights</a:t>
            </a:r>
            <a:r>
              <a:rPr lang="en-CA" dirty="0"/>
              <a:t>, e.g. the </a:t>
            </a:r>
            <a:r>
              <a:rPr lang="en-CA" b="1" dirty="0"/>
              <a:t>cost</a:t>
            </a:r>
            <a:r>
              <a:rPr lang="en-CA" dirty="0"/>
              <a:t> of moving between the two given nodes.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5D5DC-FCE9-1834-BAD6-20C1C172741A}"/>
              </a:ext>
            </a:extLst>
          </p:cNvPr>
          <p:cNvSpPr txBox="1"/>
          <p:nvPr/>
        </p:nvSpPr>
        <p:spPr>
          <a:xfrm>
            <a:off x="1869178" y="9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5CC01-6DAD-9730-CAE8-A71468BA5B4C}"/>
              </a:ext>
            </a:extLst>
          </p:cNvPr>
          <p:cNvSpPr txBox="1"/>
          <p:nvPr/>
        </p:nvSpPr>
        <p:spPr>
          <a:xfrm>
            <a:off x="3975844" y="92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2247A-8D15-7A94-7958-C35D97C41D30}"/>
              </a:ext>
            </a:extLst>
          </p:cNvPr>
          <p:cNvSpPr txBox="1"/>
          <p:nvPr/>
        </p:nvSpPr>
        <p:spPr>
          <a:xfrm>
            <a:off x="5180865" y="197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90579-E267-5A9B-8DF4-1EDE24CAB4B8}"/>
              </a:ext>
            </a:extLst>
          </p:cNvPr>
          <p:cNvSpPr txBox="1"/>
          <p:nvPr/>
        </p:nvSpPr>
        <p:spPr>
          <a:xfrm>
            <a:off x="5180865" y="3764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2E8E-D229-686B-D520-AD4D85525FF1}"/>
              </a:ext>
            </a:extLst>
          </p:cNvPr>
          <p:cNvSpPr txBox="1"/>
          <p:nvPr/>
        </p:nvSpPr>
        <p:spPr>
          <a:xfrm>
            <a:off x="3978794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91E2B-3E4D-0639-0B70-751A1379CF00}"/>
              </a:ext>
            </a:extLst>
          </p:cNvPr>
          <p:cNvSpPr txBox="1"/>
          <p:nvPr/>
        </p:nvSpPr>
        <p:spPr>
          <a:xfrm>
            <a:off x="3091738" y="372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F0FA8-3BCD-98C6-3D0D-CE7E6A34342E}"/>
              </a:ext>
            </a:extLst>
          </p:cNvPr>
          <p:cNvSpPr txBox="1"/>
          <p:nvPr/>
        </p:nvSpPr>
        <p:spPr>
          <a:xfrm>
            <a:off x="1807079" y="456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50A9A-529F-D6C6-10E8-21995B8330D9}"/>
              </a:ext>
            </a:extLst>
          </p:cNvPr>
          <p:cNvSpPr txBox="1"/>
          <p:nvPr/>
        </p:nvSpPr>
        <p:spPr>
          <a:xfrm>
            <a:off x="989075" y="3718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F7B3A-3264-A910-EF4E-5A5AFA569F64}"/>
              </a:ext>
            </a:extLst>
          </p:cNvPr>
          <p:cNvSpPr txBox="1"/>
          <p:nvPr/>
        </p:nvSpPr>
        <p:spPr>
          <a:xfrm>
            <a:off x="1013269" y="194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349C-7875-C94C-B439-6044242FACF0}"/>
              </a:ext>
            </a:extLst>
          </p:cNvPr>
          <p:cNvSpPr txBox="1"/>
          <p:nvPr/>
        </p:nvSpPr>
        <p:spPr>
          <a:xfrm>
            <a:off x="1847703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74666-0854-5C27-F936-0281AB6D34CC}"/>
              </a:ext>
            </a:extLst>
          </p:cNvPr>
          <p:cNvSpPr txBox="1"/>
          <p:nvPr/>
        </p:nvSpPr>
        <p:spPr>
          <a:xfrm>
            <a:off x="3900678" y="456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B498C-4EF5-1F55-B964-FE3241D8A3F8}"/>
              </a:ext>
            </a:extLst>
          </p:cNvPr>
          <p:cNvSpPr txBox="1"/>
          <p:nvPr/>
        </p:nvSpPr>
        <p:spPr>
          <a:xfrm>
            <a:off x="3085306" y="19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29B8C2-3C7F-17E4-298A-8708F4C75FA5}"/>
              </a:ext>
            </a:extLst>
          </p:cNvPr>
          <p:cNvSpPr txBox="1"/>
          <p:nvPr/>
        </p:nvSpPr>
        <p:spPr>
          <a:xfrm>
            <a:off x="6549975" y="732815"/>
            <a:ext cx="358813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What is the </a:t>
            </a:r>
            <a:r>
              <a:rPr lang="en-CA" sz="2800" b="1" dirty="0"/>
              <a:t>cost</a:t>
            </a:r>
            <a:r>
              <a:rPr lang="en-CA" sz="2800" dirty="0"/>
              <a:t> of the path A </a:t>
            </a:r>
            <a:r>
              <a:rPr lang="en-CA" dirty="0"/>
              <a:t>→</a:t>
            </a:r>
            <a:r>
              <a:rPr lang="en-CA" sz="2800" dirty="0"/>
              <a:t> B </a:t>
            </a:r>
            <a:r>
              <a:rPr lang="en-CA" dirty="0"/>
              <a:t>→</a:t>
            </a:r>
            <a:r>
              <a:rPr lang="en-CA" sz="2800" dirty="0"/>
              <a:t> C </a:t>
            </a:r>
            <a:r>
              <a:rPr lang="en-CA" dirty="0"/>
              <a:t>→</a:t>
            </a:r>
            <a:r>
              <a:rPr lang="en-CA" sz="2800" dirty="0"/>
              <a:t> F </a:t>
            </a:r>
            <a:r>
              <a:rPr lang="en-CA" dirty="0"/>
              <a:t>→</a:t>
            </a:r>
            <a:r>
              <a:rPr lang="en-CA" sz="2800" dirty="0"/>
              <a:t> I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9439D-34CD-DA8E-3FB9-EC273FE4C19A}"/>
                  </a:ext>
                </a:extLst>
              </p:cNvPr>
              <p:cNvSpPr txBox="1"/>
              <p:nvPr/>
            </p:nvSpPr>
            <p:spPr>
              <a:xfrm>
                <a:off x="6395120" y="1973866"/>
                <a:ext cx="40687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i="1" dirty="0" smtClean="0">
                          <a:latin typeface="Cambria Math" panose="02040503050406030204" pitchFamily="18" charset="0"/>
                        </a:rPr>
                        <m:t>3+1+5+1=10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09439D-34CD-DA8E-3FB9-EC273FE4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0" y="1973866"/>
                <a:ext cx="40687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4DFDB7-AB99-7751-C87C-0E8C83BDF288}"/>
              </a:ext>
            </a:extLst>
          </p:cNvPr>
          <p:cNvSpPr txBox="1"/>
          <p:nvPr/>
        </p:nvSpPr>
        <p:spPr>
          <a:xfrm>
            <a:off x="190023" y="82386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start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001EB-9EAC-B452-577F-9A82163FE1B0}"/>
              </a:ext>
            </a:extLst>
          </p:cNvPr>
          <p:cNvSpPr txBox="1"/>
          <p:nvPr/>
        </p:nvSpPr>
        <p:spPr>
          <a:xfrm>
            <a:off x="5412070" y="48785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end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851B-1A4C-6004-17A2-B17A166D6409}"/>
              </a:ext>
            </a:extLst>
          </p:cNvPr>
          <p:cNvSpPr txBox="1"/>
          <p:nvPr/>
        </p:nvSpPr>
        <p:spPr>
          <a:xfrm>
            <a:off x="6690987" y="3401155"/>
            <a:ext cx="3588139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Is there a shorter path from </a:t>
            </a:r>
            <a:r>
              <a:rPr lang="en-CA" sz="2800" dirty="0">
                <a:solidFill>
                  <a:srgbClr val="00B050"/>
                </a:solidFill>
              </a:rPr>
              <a:t>start</a:t>
            </a:r>
            <a:r>
              <a:rPr lang="en-CA" sz="2800" dirty="0"/>
              <a:t> to </a:t>
            </a:r>
            <a:r>
              <a:rPr lang="en-CA" sz="2800" dirty="0">
                <a:solidFill>
                  <a:srgbClr val="FF0000"/>
                </a:solidFill>
              </a:rPr>
              <a:t>end</a:t>
            </a:r>
            <a:r>
              <a:rPr lang="en-CA" sz="2800" dirty="0"/>
              <a:t>? If so, what is it, and what is its weight?</a:t>
            </a:r>
          </a:p>
        </p:txBody>
      </p:sp>
    </p:spTree>
    <p:extLst>
      <p:ext uri="{BB962C8B-B14F-4D97-AF65-F5344CB8AC3E}">
        <p14:creationId xmlns:p14="http://schemas.microsoft.com/office/powerpoint/2010/main" val="1154467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FAFF-0560-58C9-340C-08B1A71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DD24AA9-7CBE-08F1-AA5C-FE35D8564212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Shortest paths</a:t>
            </a:r>
            <a:endParaRPr lang="en-AU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2225F3-C120-81A4-11F7-6D75EA80AAD3}"/>
              </a:ext>
            </a:extLst>
          </p:cNvPr>
          <p:cNvGrpSpPr/>
          <p:nvPr/>
        </p:nvGrpSpPr>
        <p:grpSpPr>
          <a:xfrm>
            <a:off x="712430" y="1027026"/>
            <a:ext cx="579006" cy="544106"/>
            <a:chOff x="8667906" y="1624760"/>
            <a:chExt cx="579006" cy="5441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90C474-69C7-E804-5756-D7176881016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rgbClr val="00B050"/>
                  </a:solidFill>
                </a:rPr>
                <a:t>A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B6B7F04-CB48-CE07-0644-838D41E68C0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424559-3F7F-9A74-B06B-BF102BCA3DA3}"/>
              </a:ext>
            </a:extLst>
          </p:cNvPr>
          <p:cNvGrpSpPr/>
          <p:nvPr/>
        </p:nvGrpSpPr>
        <p:grpSpPr>
          <a:xfrm>
            <a:off x="2808664" y="1027026"/>
            <a:ext cx="579006" cy="544106"/>
            <a:chOff x="8667906" y="1624760"/>
            <a:chExt cx="579006" cy="54410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0F5645-520F-A38A-3AB3-5BE13A3128D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CDA91-27B4-3ADC-ECE4-507FCFD0D05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8E3897-16E5-6EE0-862D-2942BAA3443E}"/>
              </a:ext>
            </a:extLst>
          </p:cNvPr>
          <p:cNvGrpSpPr/>
          <p:nvPr/>
        </p:nvGrpSpPr>
        <p:grpSpPr>
          <a:xfrm>
            <a:off x="4903545" y="1027026"/>
            <a:ext cx="579006" cy="544106"/>
            <a:chOff x="8667906" y="1624760"/>
            <a:chExt cx="579006" cy="54410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00BD0E-553F-7834-51FC-FF488737A43F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93C791A-6BBA-8BF3-15EB-D0268C48B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8DFFA96-32A6-0EB9-8AC1-5D60F6090DE8}"/>
              </a:ext>
            </a:extLst>
          </p:cNvPr>
          <p:cNvCxnSpPr>
            <a:cxnSpLocks/>
          </p:cNvCxnSpPr>
          <p:nvPr/>
        </p:nvCxnSpPr>
        <p:spPr>
          <a:xfrm>
            <a:off x="1291435" y="1299079"/>
            <a:ext cx="151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235395-D026-A284-D2D7-16DB7D4E69A5}"/>
              </a:ext>
            </a:extLst>
          </p:cNvPr>
          <p:cNvCxnSpPr>
            <a:cxnSpLocks/>
          </p:cNvCxnSpPr>
          <p:nvPr/>
        </p:nvCxnSpPr>
        <p:spPr>
          <a:xfrm>
            <a:off x="3387669" y="1299079"/>
            <a:ext cx="151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5FC732-B0F8-8A07-C8FE-87F62CA0DF0B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1001934" y="1571132"/>
            <a:ext cx="22671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4997830-869C-A498-B1E4-25D44B20110F}"/>
              </a:ext>
            </a:extLst>
          </p:cNvPr>
          <p:cNvCxnSpPr>
            <a:cxnSpLocks/>
            <a:stCxn id="151" idx="0"/>
            <a:endCxn id="142" idx="4"/>
          </p:cNvCxnSpPr>
          <p:nvPr/>
        </p:nvCxnSpPr>
        <p:spPr>
          <a:xfrm flipV="1">
            <a:off x="3098168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99B747-6625-FC76-C0BC-D415A81401B6}"/>
              </a:ext>
            </a:extLst>
          </p:cNvPr>
          <p:cNvGrpSpPr/>
          <p:nvPr/>
        </p:nvGrpSpPr>
        <p:grpSpPr>
          <a:xfrm>
            <a:off x="712430" y="2813405"/>
            <a:ext cx="579006" cy="544106"/>
            <a:chOff x="8667906" y="1624760"/>
            <a:chExt cx="579006" cy="5441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BFAB6-E4D6-5F3E-D98D-DE5A8CE9C70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3DF1B7-339D-AC86-FCA1-2B0E3A01D5B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FCBFFA3-0A69-F0E1-D941-2DC7D0A42C5D}"/>
              </a:ext>
            </a:extLst>
          </p:cNvPr>
          <p:cNvGrpSpPr/>
          <p:nvPr/>
        </p:nvGrpSpPr>
        <p:grpSpPr>
          <a:xfrm>
            <a:off x="2808664" y="2813405"/>
            <a:ext cx="579006" cy="544106"/>
            <a:chOff x="8667906" y="1624760"/>
            <a:chExt cx="579006" cy="54410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E3B9775-2B04-DD5C-8B54-1F8EFC25931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671137-2ED1-49D5-E50F-BC55784746A0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302ADB-48B1-BAAA-6008-0110202914D5}"/>
              </a:ext>
            </a:extLst>
          </p:cNvPr>
          <p:cNvGrpSpPr/>
          <p:nvPr/>
        </p:nvGrpSpPr>
        <p:grpSpPr>
          <a:xfrm>
            <a:off x="4903545" y="2813405"/>
            <a:ext cx="579006" cy="544106"/>
            <a:chOff x="8667906" y="1624760"/>
            <a:chExt cx="579006" cy="54410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BDD91C6-3FA2-45DE-3C71-45D0CE25CEF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28C11E6-64FC-2AA5-3EE2-12E8B32E3EBB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635944C-2DF5-4A2F-B583-C84D7EA4343B}"/>
              </a:ext>
            </a:extLst>
          </p:cNvPr>
          <p:cNvCxnSpPr>
            <a:cxnSpLocks/>
          </p:cNvCxnSpPr>
          <p:nvPr/>
        </p:nvCxnSpPr>
        <p:spPr>
          <a:xfrm>
            <a:off x="3387669" y="3085458"/>
            <a:ext cx="151587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9D6C8A4-72CD-6C9E-2F17-25D96F53BD40}"/>
              </a:ext>
            </a:extLst>
          </p:cNvPr>
          <p:cNvCxnSpPr>
            <a:cxnSpLocks/>
          </p:cNvCxnSpPr>
          <p:nvPr/>
        </p:nvCxnSpPr>
        <p:spPr>
          <a:xfrm>
            <a:off x="1291435" y="3085458"/>
            <a:ext cx="151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1FC9B11-B10E-29B6-A563-5B3D1A45F254}"/>
              </a:ext>
            </a:extLst>
          </p:cNvPr>
          <p:cNvGrpSpPr/>
          <p:nvPr/>
        </p:nvGrpSpPr>
        <p:grpSpPr>
          <a:xfrm>
            <a:off x="712430" y="4599784"/>
            <a:ext cx="579006" cy="544106"/>
            <a:chOff x="8667906" y="1624760"/>
            <a:chExt cx="579006" cy="54410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B82A7A-FB3F-50AD-369C-D28D30DFEDF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5A97FD-93A6-6914-6FB3-4B7E5283E88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395577-29B6-B020-9C90-F6196A6B8F7D}"/>
              </a:ext>
            </a:extLst>
          </p:cNvPr>
          <p:cNvGrpSpPr/>
          <p:nvPr/>
        </p:nvGrpSpPr>
        <p:grpSpPr>
          <a:xfrm>
            <a:off x="2807987" y="4599784"/>
            <a:ext cx="579006" cy="544106"/>
            <a:chOff x="8667906" y="1624760"/>
            <a:chExt cx="579006" cy="54410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2D61A32-396F-4D88-6031-A7B1A1EE02C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2E9FF5-9C90-D530-4C27-C5FB2A54725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20EED9-79F8-14CE-A3E7-4FBFD7D4EC98}"/>
              </a:ext>
            </a:extLst>
          </p:cNvPr>
          <p:cNvGrpSpPr/>
          <p:nvPr/>
        </p:nvGrpSpPr>
        <p:grpSpPr>
          <a:xfrm>
            <a:off x="4903545" y="4599784"/>
            <a:ext cx="579006" cy="544106"/>
            <a:chOff x="8667906" y="1624760"/>
            <a:chExt cx="579006" cy="54410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6BEB00-8095-9A85-EE17-619FBD07DDE0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solidFill>
                    <a:srgbClr val="FF0000"/>
                  </a:solidFill>
                </a:rPr>
                <a:t>I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2CB18DF-6437-8B47-DD37-F712C2DB5D49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A087E3-E211-68E5-0C1C-1E7F7EA2AC3A}"/>
              </a:ext>
            </a:extLst>
          </p:cNvPr>
          <p:cNvCxnSpPr>
            <a:cxnSpLocks/>
          </p:cNvCxnSpPr>
          <p:nvPr/>
        </p:nvCxnSpPr>
        <p:spPr>
          <a:xfrm>
            <a:off x="3386993" y="4871837"/>
            <a:ext cx="151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12C48D-7518-736B-AE1F-F97F763F9F6F}"/>
              </a:ext>
            </a:extLst>
          </p:cNvPr>
          <p:cNvCxnSpPr>
            <a:cxnSpLocks/>
          </p:cNvCxnSpPr>
          <p:nvPr/>
        </p:nvCxnSpPr>
        <p:spPr>
          <a:xfrm>
            <a:off x="1291436" y="4871837"/>
            <a:ext cx="151655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6B913CB-4A94-B19B-E062-B526C587CB61}"/>
              </a:ext>
            </a:extLst>
          </p:cNvPr>
          <p:cNvCxnSpPr>
            <a:cxnSpLocks/>
            <a:stCxn id="145" idx="4"/>
            <a:endCxn id="154" idx="0"/>
          </p:cNvCxnSpPr>
          <p:nvPr/>
        </p:nvCxnSpPr>
        <p:spPr>
          <a:xfrm>
            <a:off x="5193049" y="157113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1B97B68-0C53-06F0-A0D4-86BC93417277}"/>
              </a:ext>
            </a:extLst>
          </p:cNvPr>
          <p:cNvCxnSpPr>
            <a:cxnSpLocks/>
            <a:stCxn id="148" idx="4"/>
            <a:endCxn id="157" idx="0"/>
          </p:cNvCxnSpPr>
          <p:nvPr/>
        </p:nvCxnSpPr>
        <p:spPr>
          <a:xfrm>
            <a:off x="1001934" y="3357511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D307B7-BC34-5D9D-140B-53C021A308E9}"/>
              </a:ext>
            </a:extLst>
          </p:cNvPr>
          <p:cNvCxnSpPr>
            <a:cxnSpLocks/>
            <a:stCxn id="160" idx="0"/>
            <a:endCxn id="151" idx="4"/>
          </p:cNvCxnSpPr>
          <p:nvPr/>
        </p:nvCxnSpPr>
        <p:spPr>
          <a:xfrm flipV="1">
            <a:off x="3097491" y="3357511"/>
            <a:ext cx="677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19F066-1293-F84D-1A88-5C7856A1D062}"/>
              </a:ext>
            </a:extLst>
          </p:cNvPr>
          <p:cNvCxnSpPr>
            <a:cxnSpLocks/>
            <a:stCxn id="154" idx="4"/>
            <a:endCxn id="163" idx="0"/>
          </p:cNvCxnSpPr>
          <p:nvPr/>
        </p:nvCxnSpPr>
        <p:spPr>
          <a:xfrm>
            <a:off x="5193049" y="3357511"/>
            <a:ext cx="0" cy="1242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C5D5DC-FCE9-1834-BAD6-20C1C172741A}"/>
              </a:ext>
            </a:extLst>
          </p:cNvPr>
          <p:cNvSpPr txBox="1"/>
          <p:nvPr/>
        </p:nvSpPr>
        <p:spPr>
          <a:xfrm>
            <a:off x="1869178" y="9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5CC01-6DAD-9730-CAE8-A71468BA5B4C}"/>
              </a:ext>
            </a:extLst>
          </p:cNvPr>
          <p:cNvSpPr txBox="1"/>
          <p:nvPr/>
        </p:nvSpPr>
        <p:spPr>
          <a:xfrm>
            <a:off x="3975844" y="929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2247A-8D15-7A94-7958-C35D97C41D30}"/>
              </a:ext>
            </a:extLst>
          </p:cNvPr>
          <p:cNvSpPr txBox="1"/>
          <p:nvPr/>
        </p:nvSpPr>
        <p:spPr>
          <a:xfrm>
            <a:off x="5180865" y="197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90579-E267-5A9B-8DF4-1EDE24CAB4B8}"/>
              </a:ext>
            </a:extLst>
          </p:cNvPr>
          <p:cNvSpPr txBox="1"/>
          <p:nvPr/>
        </p:nvSpPr>
        <p:spPr>
          <a:xfrm>
            <a:off x="5180865" y="3764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2E8E-D229-686B-D520-AD4D85525FF1}"/>
              </a:ext>
            </a:extLst>
          </p:cNvPr>
          <p:cNvSpPr txBox="1"/>
          <p:nvPr/>
        </p:nvSpPr>
        <p:spPr>
          <a:xfrm>
            <a:off x="3978794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91E2B-3E4D-0639-0B70-751A1379CF00}"/>
              </a:ext>
            </a:extLst>
          </p:cNvPr>
          <p:cNvSpPr txBox="1"/>
          <p:nvPr/>
        </p:nvSpPr>
        <p:spPr>
          <a:xfrm>
            <a:off x="3091738" y="3729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F0FA8-3BCD-98C6-3D0D-CE7E6A34342E}"/>
              </a:ext>
            </a:extLst>
          </p:cNvPr>
          <p:cNvSpPr txBox="1"/>
          <p:nvPr/>
        </p:nvSpPr>
        <p:spPr>
          <a:xfrm>
            <a:off x="1807079" y="456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50A9A-529F-D6C6-10E8-21995B8330D9}"/>
              </a:ext>
            </a:extLst>
          </p:cNvPr>
          <p:cNvSpPr txBox="1"/>
          <p:nvPr/>
        </p:nvSpPr>
        <p:spPr>
          <a:xfrm>
            <a:off x="989075" y="3718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F7B3A-3264-A910-EF4E-5A5AFA569F64}"/>
              </a:ext>
            </a:extLst>
          </p:cNvPr>
          <p:cNvSpPr txBox="1"/>
          <p:nvPr/>
        </p:nvSpPr>
        <p:spPr>
          <a:xfrm>
            <a:off x="1013269" y="194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DF349C-7875-C94C-B439-6044242FACF0}"/>
              </a:ext>
            </a:extLst>
          </p:cNvPr>
          <p:cNvSpPr txBox="1"/>
          <p:nvPr/>
        </p:nvSpPr>
        <p:spPr>
          <a:xfrm>
            <a:off x="1847703" y="278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974666-0854-5C27-F936-0281AB6D34CC}"/>
              </a:ext>
            </a:extLst>
          </p:cNvPr>
          <p:cNvSpPr txBox="1"/>
          <p:nvPr/>
        </p:nvSpPr>
        <p:spPr>
          <a:xfrm>
            <a:off x="3900678" y="456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B498C-4EF5-1F55-B964-FE3241D8A3F8}"/>
              </a:ext>
            </a:extLst>
          </p:cNvPr>
          <p:cNvSpPr txBox="1"/>
          <p:nvPr/>
        </p:nvSpPr>
        <p:spPr>
          <a:xfrm>
            <a:off x="3085306" y="19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3D919-6DEC-0697-C27F-55503B673517}"/>
              </a:ext>
            </a:extLst>
          </p:cNvPr>
          <p:cNvSpPr txBox="1"/>
          <p:nvPr/>
        </p:nvSpPr>
        <p:spPr>
          <a:xfrm>
            <a:off x="5685461" y="2307311"/>
            <a:ext cx="596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       </a:t>
            </a:r>
            <a:r>
              <a:rPr lang="en-CA" sz="3600" dirty="0"/>
              <a:t>A </a:t>
            </a:r>
            <a:r>
              <a:rPr lang="en-CA" sz="2400" dirty="0"/>
              <a:t>→</a:t>
            </a:r>
            <a:r>
              <a:rPr lang="en-CA" sz="3600" dirty="0"/>
              <a:t> D </a:t>
            </a:r>
            <a:r>
              <a:rPr lang="en-CA" sz="2400" dirty="0"/>
              <a:t>→</a:t>
            </a:r>
            <a:r>
              <a:rPr lang="en-CA" sz="3600" dirty="0"/>
              <a:t> G </a:t>
            </a:r>
            <a:r>
              <a:rPr lang="en-CA" sz="2400" dirty="0"/>
              <a:t>→</a:t>
            </a:r>
            <a:r>
              <a:rPr lang="en-CA" sz="3600" dirty="0"/>
              <a:t> H </a:t>
            </a:r>
            <a:r>
              <a:rPr lang="en-CA" sz="2400" dirty="0"/>
              <a:t>→</a:t>
            </a:r>
            <a:r>
              <a:rPr lang="en-CA" sz="3600" dirty="0"/>
              <a:t> E </a:t>
            </a:r>
            <a:r>
              <a:rPr lang="en-CA" sz="2400" dirty="0"/>
              <a:t>→</a:t>
            </a:r>
            <a:r>
              <a:rPr lang="en-CA" sz="3600" dirty="0"/>
              <a:t> F </a:t>
            </a:r>
            <a:r>
              <a:rPr lang="en-CA" sz="2400" dirty="0"/>
              <a:t>→</a:t>
            </a:r>
            <a:r>
              <a:rPr lang="en-CA" sz="3600" dirty="0"/>
              <a:t> I</a:t>
            </a:r>
            <a:br>
              <a:rPr lang="en-CA" sz="3600" dirty="0"/>
            </a:br>
            <a:r>
              <a:rPr lang="en-CA" sz="3600" dirty="0"/>
              <a:t>cost: 1  + 1  + 2  + 1 + 1 + 1 = </a:t>
            </a:r>
            <a:r>
              <a:rPr lang="en-CA" sz="3600" b="1" dirty="0">
                <a:solidFill>
                  <a:srgbClr val="00B050"/>
                </a:solidFill>
              </a:rPr>
              <a:t>7</a:t>
            </a:r>
            <a:endParaRPr lang="en-AU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ADEFE-00FD-171C-54DD-6EDF70BE1AB8}"/>
              </a:ext>
            </a:extLst>
          </p:cNvPr>
          <p:cNvSpPr txBox="1"/>
          <p:nvPr/>
        </p:nvSpPr>
        <p:spPr>
          <a:xfrm>
            <a:off x="691823" y="5471254"/>
            <a:ext cx="28338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numbers on the edges represent </a:t>
            </a:r>
            <a:r>
              <a:rPr lang="en-CA" b="1" dirty="0"/>
              <a:t>weights</a:t>
            </a:r>
            <a:r>
              <a:rPr lang="en-CA" dirty="0"/>
              <a:t>, e.g. the </a:t>
            </a:r>
            <a:r>
              <a:rPr lang="en-CA" b="1" dirty="0"/>
              <a:t>cost</a:t>
            </a:r>
            <a:r>
              <a:rPr lang="en-CA" dirty="0"/>
              <a:t> of moving between the two given nodes.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524E-43E8-4262-4E0F-D6DA4A62F250}"/>
              </a:ext>
            </a:extLst>
          </p:cNvPr>
          <p:cNvSpPr txBox="1"/>
          <p:nvPr/>
        </p:nvSpPr>
        <p:spPr>
          <a:xfrm>
            <a:off x="190023" y="82386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start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39027-6140-F397-0309-2179DFC675BF}"/>
              </a:ext>
            </a:extLst>
          </p:cNvPr>
          <p:cNvSpPr txBox="1"/>
          <p:nvPr/>
        </p:nvSpPr>
        <p:spPr>
          <a:xfrm>
            <a:off x="5412070" y="48785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end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55FA9-5357-9057-CE2D-D818057937AB}"/>
              </a:ext>
            </a:extLst>
          </p:cNvPr>
          <p:cNvSpPr txBox="1"/>
          <p:nvPr/>
        </p:nvSpPr>
        <p:spPr>
          <a:xfrm>
            <a:off x="7382182" y="4134181"/>
            <a:ext cx="32324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we come up with an algorithm that will find the lowest-cost path between any two nodes of a weighted graph?</a:t>
            </a:r>
          </a:p>
        </p:txBody>
      </p:sp>
    </p:spTree>
    <p:extLst>
      <p:ext uri="{BB962C8B-B14F-4D97-AF65-F5344CB8AC3E}">
        <p14:creationId xmlns:p14="http://schemas.microsoft.com/office/powerpoint/2010/main" val="624583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500A9-86A5-F421-1A11-CBFC337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33699"/>
            <a:ext cx="7671010" cy="1325563"/>
          </a:xfrm>
        </p:spPr>
        <p:txBody>
          <a:bodyPr/>
          <a:lstStyle/>
          <a:p>
            <a:r>
              <a:rPr lang="en-CA" dirty="0"/>
              <a:t>Dijkstra’s Shortest Path Algorithm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2E8E3-0BFB-7F68-05B8-A33508F6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41" y="2172963"/>
            <a:ext cx="4775445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Beginning at a given </a:t>
            </a:r>
            <a:r>
              <a:rPr lang="en-CA" dirty="0">
                <a:solidFill>
                  <a:srgbClr val="00B050"/>
                </a:solidFill>
              </a:rPr>
              <a:t>start</a:t>
            </a:r>
            <a:r>
              <a:rPr lang="en-CA" dirty="0"/>
              <a:t> node, finds the shortest path from </a:t>
            </a:r>
            <a:r>
              <a:rPr lang="en-CA" dirty="0">
                <a:solidFill>
                  <a:srgbClr val="00B050"/>
                </a:solidFill>
              </a:rPr>
              <a:t>start</a:t>
            </a:r>
            <a:r>
              <a:rPr lang="en-CA" dirty="0"/>
              <a:t> (and all other nodes in the graph, if you want)</a:t>
            </a:r>
          </a:p>
          <a:p>
            <a:r>
              <a:rPr lang="en-CA" dirty="0"/>
              <a:t>Edge weights must be </a:t>
            </a:r>
            <a:r>
              <a:rPr lang="en-CA" b="1" dirty="0"/>
              <a:t>non-negative</a:t>
            </a:r>
            <a:endParaRPr lang="en-AU" b="1" dirty="0"/>
          </a:p>
          <a:p>
            <a:r>
              <a:rPr lang="en-AU" dirty="0"/>
              <a:t>At each node </a:t>
            </a:r>
            <a:r>
              <a:rPr lang="en-AU" dirty="0">
                <a:latin typeface="Consolas" panose="020B0609020204030204" pitchFamily="49" charset="0"/>
              </a:rPr>
              <a:t>v</a:t>
            </a:r>
            <a:r>
              <a:rPr lang="en-AU" dirty="0"/>
              <a:t> we will store </a:t>
            </a:r>
            <a:r>
              <a:rPr lang="en-AU" dirty="0" err="1">
                <a:latin typeface="Consolas" panose="020B0609020204030204" pitchFamily="49" charset="0"/>
              </a:rPr>
              <a:t>dist</a:t>
            </a:r>
            <a:r>
              <a:rPr lang="en-AU" dirty="0">
                <a:latin typeface="Consolas" panose="020B0609020204030204" pitchFamily="49" charset="0"/>
              </a:rPr>
              <a:t>[v]</a:t>
            </a:r>
            <a:r>
              <a:rPr lang="en-AU" dirty="0"/>
              <a:t>, the cost of the lowest-cost path (so far) from </a:t>
            </a:r>
            <a:r>
              <a:rPr lang="en-AU" dirty="0">
                <a:solidFill>
                  <a:srgbClr val="00B050"/>
                </a:solidFill>
              </a:rPr>
              <a:t>start</a:t>
            </a:r>
            <a:r>
              <a:rPr lang="en-AU" dirty="0"/>
              <a:t>, and a </a:t>
            </a:r>
            <a:r>
              <a:rPr lang="en-AU" b="1" dirty="0"/>
              <a:t>back-pointer</a:t>
            </a:r>
            <a:r>
              <a:rPr lang="en-AU" dirty="0"/>
              <a:t> to keep track of shortest paths</a:t>
            </a:r>
          </a:p>
          <a:p>
            <a:r>
              <a:rPr lang="en-AU" dirty="0"/>
              <a:t>Dijkstra’s algorithm is a kind of </a:t>
            </a:r>
            <a:r>
              <a:rPr lang="en-AU" b="1" dirty="0"/>
              <a:t>breadth-first search</a:t>
            </a:r>
            <a:r>
              <a:rPr lang="en-AU" dirty="0"/>
              <a:t>, using a </a:t>
            </a:r>
            <a:r>
              <a:rPr lang="en-AU" b="1" dirty="0"/>
              <a:t>priority queue</a:t>
            </a:r>
            <a:r>
              <a:rPr lang="en-AU" dirty="0"/>
              <a:t> instead of a regular queue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4477B-D137-6337-BFF2-3638972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A41E59-D1C1-2446-A883-A21FF32AD705}"/>
              </a:ext>
            </a:extLst>
          </p:cNvPr>
          <p:cNvGrpSpPr/>
          <p:nvPr/>
        </p:nvGrpSpPr>
        <p:grpSpPr>
          <a:xfrm>
            <a:off x="6266843" y="1684487"/>
            <a:ext cx="579006" cy="544106"/>
            <a:chOff x="8667906" y="1624760"/>
            <a:chExt cx="579006" cy="5441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C3E25-452B-E3E5-467D-23698376051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DEC6D2-33C6-5BBE-E61E-C92FE5DC183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72325E-36C7-AABF-7AA7-95729B5D6433}"/>
              </a:ext>
            </a:extLst>
          </p:cNvPr>
          <p:cNvGrpSpPr/>
          <p:nvPr/>
        </p:nvGrpSpPr>
        <p:grpSpPr>
          <a:xfrm>
            <a:off x="8363077" y="1684487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BDE3B8-AC9C-F32A-9BE1-827BEFB5B7CD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CEF715-9919-2843-1C02-2B6C29033FE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308868-7F40-EEFE-B937-82BDA9570F34}"/>
              </a:ext>
            </a:extLst>
          </p:cNvPr>
          <p:cNvGrpSpPr/>
          <p:nvPr/>
        </p:nvGrpSpPr>
        <p:grpSpPr>
          <a:xfrm>
            <a:off x="10457958" y="1684487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036DF4-4B70-BF62-1664-D16B8E53176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1B2BE-9679-3A57-BB24-7C7BA78050B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92984D-6FAF-9963-4393-C9A307B69CC7}"/>
              </a:ext>
            </a:extLst>
          </p:cNvPr>
          <p:cNvCxnSpPr>
            <a:cxnSpLocks/>
          </p:cNvCxnSpPr>
          <p:nvPr/>
        </p:nvCxnSpPr>
        <p:spPr>
          <a:xfrm>
            <a:off x="6845848" y="1956540"/>
            <a:ext cx="1517230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048F9F-BED5-0038-4CDD-19C7AF6E5D2C}"/>
              </a:ext>
            </a:extLst>
          </p:cNvPr>
          <p:cNvCxnSpPr>
            <a:cxnSpLocks/>
          </p:cNvCxnSpPr>
          <p:nvPr/>
        </p:nvCxnSpPr>
        <p:spPr>
          <a:xfrm>
            <a:off x="8942082" y="1956540"/>
            <a:ext cx="151587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A19A-B3AD-D011-BC22-7EA214D596C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556347" y="2228593"/>
            <a:ext cx="22671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B3C9F4-5B68-32FE-9F88-9B1D4D5C508E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V="1">
            <a:off x="8652581" y="2228593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D8E60D-CB78-805F-5D19-3CA2A00DF4F3}"/>
              </a:ext>
            </a:extLst>
          </p:cNvPr>
          <p:cNvGrpSpPr/>
          <p:nvPr/>
        </p:nvGrpSpPr>
        <p:grpSpPr>
          <a:xfrm>
            <a:off x="6266843" y="3470866"/>
            <a:ext cx="579006" cy="544106"/>
            <a:chOff x="8667906" y="1624760"/>
            <a:chExt cx="579006" cy="544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EC272E-6508-FAF9-431E-C47A255212C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DA88F2-7AA6-642A-4488-2B93A2FB7CD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F2E7A0-50FE-6C21-8E0D-22CA603A7449}"/>
              </a:ext>
            </a:extLst>
          </p:cNvPr>
          <p:cNvGrpSpPr/>
          <p:nvPr/>
        </p:nvGrpSpPr>
        <p:grpSpPr>
          <a:xfrm>
            <a:off x="8363077" y="3470866"/>
            <a:ext cx="579006" cy="544106"/>
            <a:chOff x="8667906" y="1624760"/>
            <a:chExt cx="579006" cy="544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DDD5C-DCAE-3A72-0028-A93CC045C5B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680BA1-110F-0561-64A5-EB6AF30E4B0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DD8B52-8973-28CA-F5B4-BB8B442B0E16}"/>
              </a:ext>
            </a:extLst>
          </p:cNvPr>
          <p:cNvGrpSpPr/>
          <p:nvPr/>
        </p:nvGrpSpPr>
        <p:grpSpPr>
          <a:xfrm>
            <a:off x="10457958" y="3470866"/>
            <a:ext cx="579006" cy="544106"/>
            <a:chOff x="8667906" y="1624760"/>
            <a:chExt cx="579006" cy="5441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54DDDE-4458-879B-B3B5-DC733C53BB2B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D7EC1D-182F-F369-D5A6-441A05FDFF2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E599C0-A194-1929-69F1-57E413B197EC}"/>
              </a:ext>
            </a:extLst>
          </p:cNvPr>
          <p:cNvCxnSpPr>
            <a:cxnSpLocks/>
          </p:cNvCxnSpPr>
          <p:nvPr/>
        </p:nvCxnSpPr>
        <p:spPr>
          <a:xfrm>
            <a:off x="8942082" y="3742919"/>
            <a:ext cx="151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E2B1C0-7DBC-3536-7857-DE40257C8FC0}"/>
              </a:ext>
            </a:extLst>
          </p:cNvPr>
          <p:cNvCxnSpPr>
            <a:cxnSpLocks/>
          </p:cNvCxnSpPr>
          <p:nvPr/>
        </p:nvCxnSpPr>
        <p:spPr>
          <a:xfrm>
            <a:off x="6845848" y="3742919"/>
            <a:ext cx="151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4B4EA1-B322-8B26-A296-EBFDF5D5B494}"/>
              </a:ext>
            </a:extLst>
          </p:cNvPr>
          <p:cNvGrpSpPr/>
          <p:nvPr/>
        </p:nvGrpSpPr>
        <p:grpSpPr>
          <a:xfrm>
            <a:off x="6266843" y="5257245"/>
            <a:ext cx="579006" cy="544106"/>
            <a:chOff x="8667906" y="1624760"/>
            <a:chExt cx="579006" cy="5441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F4B627-FFBC-31C0-FEC1-E64CCBC656DC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3A734A-1086-727D-D35D-F5292718609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A0C3AA-9CAB-02B4-784D-58208D33FAF2}"/>
              </a:ext>
            </a:extLst>
          </p:cNvPr>
          <p:cNvGrpSpPr/>
          <p:nvPr/>
        </p:nvGrpSpPr>
        <p:grpSpPr>
          <a:xfrm>
            <a:off x="8362400" y="5257245"/>
            <a:ext cx="579006" cy="544106"/>
            <a:chOff x="8667906" y="1624760"/>
            <a:chExt cx="579006" cy="5441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DA8B42-3B39-0A41-B974-04AFF77594E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026D1D1-7116-C81E-0361-5A7F414F67D7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45649-8050-C005-1F54-64E665FBC82E}"/>
              </a:ext>
            </a:extLst>
          </p:cNvPr>
          <p:cNvGrpSpPr/>
          <p:nvPr/>
        </p:nvGrpSpPr>
        <p:grpSpPr>
          <a:xfrm>
            <a:off x="10457958" y="5257245"/>
            <a:ext cx="579006" cy="544106"/>
            <a:chOff x="8667906" y="1624760"/>
            <a:chExt cx="579006" cy="5441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E31823-3F79-EA93-6F40-58B7E89C8D8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I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B48F61F-635B-D9CE-A45A-64C83D9C4EE7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0AA278-F77A-3F67-EDE5-DA4B19CFFC37}"/>
              </a:ext>
            </a:extLst>
          </p:cNvPr>
          <p:cNvCxnSpPr>
            <a:cxnSpLocks/>
          </p:cNvCxnSpPr>
          <p:nvPr/>
        </p:nvCxnSpPr>
        <p:spPr>
          <a:xfrm>
            <a:off x="8941406" y="5529298"/>
            <a:ext cx="151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53D337-737C-5CBA-936A-AA11293BBE59}"/>
              </a:ext>
            </a:extLst>
          </p:cNvPr>
          <p:cNvCxnSpPr>
            <a:cxnSpLocks/>
          </p:cNvCxnSpPr>
          <p:nvPr/>
        </p:nvCxnSpPr>
        <p:spPr>
          <a:xfrm>
            <a:off x="6845849" y="5529298"/>
            <a:ext cx="151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DC79C4-C832-0306-6878-6057C0D38F7B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10747462" y="2228593"/>
            <a:ext cx="0" cy="124227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BF8916-DB4D-889D-3D13-0DD640314187}"/>
              </a:ext>
            </a:extLst>
          </p:cNvPr>
          <p:cNvCxnSpPr>
            <a:cxnSpLocks/>
            <a:stCxn id="20" idx="4"/>
            <a:endCxn id="31" idx="0"/>
          </p:cNvCxnSpPr>
          <p:nvPr/>
        </p:nvCxnSpPr>
        <p:spPr>
          <a:xfrm>
            <a:off x="6556347" y="4014972"/>
            <a:ext cx="0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C7918D-819E-EF87-05B1-4226CA4EE51F}"/>
              </a:ext>
            </a:extLst>
          </p:cNvPr>
          <p:cNvCxnSpPr>
            <a:cxnSpLocks/>
            <a:stCxn id="34" idx="0"/>
            <a:endCxn id="23" idx="4"/>
          </p:cNvCxnSpPr>
          <p:nvPr/>
        </p:nvCxnSpPr>
        <p:spPr>
          <a:xfrm flipV="1">
            <a:off x="8651904" y="4014972"/>
            <a:ext cx="677" cy="124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91F7DA-CABB-9CD2-EED7-BB47D5CECC5C}"/>
              </a:ext>
            </a:extLst>
          </p:cNvPr>
          <p:cNvCxnSpPr>
            <a:cxnSpLocks/>
            <a:stCxn id="26" idx="4"/>
            <a:endCxn id="37" idx="0"/>
          </p:cNvCxnSpPr>
          <p:nvPr/>
        </p:nvCxnSpPr>
        <p:spPr>
          <a:xfrm>
            <a:off x="10747462" y="4014972"/>
            <a:ext cx="0" cy="124227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4216A4-F9A1-8045-A5F3-9CA7494A0AB6}"/>
              </a:ext>
            </a:extLst>
          </p:cNvPr>
          <p:cNvSpPr txBox="1"/>
          <p:nvPr/>
        </p:nvSpPr>
        <p:spPr>
          <a:xfrm>
            <a:off x="7423591" y="1593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42548A-BF4C-4DED-2F92-99EADC63557C}"/>
              </a:ext>
            </a:extLst>
          </p:cNvPr>
          <p:cNvSpPr txBox="1"/>
          <p:nvPr/>
        </p:nvSpPr>
        <p:spPr>
          <a:xfrm>
            <a:off x="9530257" y="158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C3EB7A-459F-3789-18AF-738D4E5A912E}"/>
              </a:ext>
            </a:extLst>
          </p:cNvPr>
          <p:cNvSpPr txBox="1"/>
          <p:nvPr/>
        </p:nvSpPr>
        <p:spPr>
          <a:xfrm>
            <a:off x="10735278" y="2635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CEE95A-1691-B758-CDC2-8BD0BC24F1E4}"/>
              </a:ext>
            </a:extLst>
          </p:cNvPr>
          <p:cNvSpPr txBox="1"/>
          <p:nvPr/>
        </p:nvSpPr>
        <p:spPr>
          <a:xfrm>
            <a:off x="10735278" y="4422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D182F-3D2B-8C23-DFEC-7FC0EBE85EE7}"/>
              </a:ext>
            </a:extLst>
          </p:cNvPr>
          <p:cNvSpPr txBox="1"/>
          <p:nvPr/>
        </p:nvSpPr>
        <p:spPr>
          <a:xfrm>
            <a:off x="9533207" y="3443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F6051-12C6-BE9B-63B9-80EA7D49FB43}"/>
              </a:ext>
            </a:extLst>
          </p:cNvPr>
          <p:cNvSpPr txBox="1"/>
          <p:nvPr/>
        </p:nvSpPr>
        <p:spPr>
          <a:xfrm>
            <a:off x="8646151" y="4386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797DB-F83C-B26D-F0E6-E84877D5263C}"/>
              </a:ext>
            </a:extLst>
          </p:cNvPr>
          <p:cNvSpPr txBox="1"/>
          <p:nvPr/>
        </p:nvSpPr>
        <p:spPr>
          <a:xfrm>
            <a:off x="7361492" y="5223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175CB1-C3B5-CC2A-EE82-392CABFF0607}"/>
              </a:ext>
            </a:extLst>
          </p:cNvPr>
          <p:cNvSpPr txBox="1"/>
          <p:nvPr/>
        </p:nvSpPr>
        <p:spPr>
          <a:xfrm>
            <a:off x="6543488" y="437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93788F-4AF6-7E00-3527-E3F1C5117FA1}"/>
              </a:ext>
            </a:extLst>
          </p:cNvPr>
          <p:cNvSpPr txBox="1"/>
          <p:nvPr/>
        </p:nvSpPr>
        <p:spPr>
          <a:xfrm>
            <a:off x="6567682" y="2599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D40BED-7E08-6D3D-62CD-E26B5317C1ED}"/>
              </a:ext>
            </a:extLst>
          </p:cNvPr>
          <p:cNvSpPr txBox="1"/>
          <p:nvPr/>
        </p:nvSpPr>
        <p:spPr>
          <a:xfrm>
            <a:off x="7402116" y="3443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B2EA4-93E1-6CD0-D24D-2D616F2182EA}"/>
              </a:ext>
            </a:extLst>
          </p:cNvPr>
          <p:cNvSpPr txBox="1"/>
          <p:nvPr/>
        </p:nvSpPr>
        <p:spPr>
          <a:xfrm>
            <a:off x="9455091" y="5225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F933E9-E6D0-BCCE-2A8C-097079D1D2DA}"/>
              </a:ext>
            </a:extLst>
          </p:cNvPr>
          <p:cNvSpPr txBox="1"/>
          <p:nvPr/>
        </p:nvSpPr>
        <p:spPr>
          <a:xfrm>
            <a:off x="8639719" y="264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B0DA9C-4B50-4EBA-A089-40A184926731}"/>
              </a:ext>
            </a:extLst>
          </p:cNvPr>
          <p:cNvSpPr txBox="1"/>
          <p:nvPr/>
        </p:nvSpPr>
        <p:spPr>
          <a:xfrm>
            <a:off x="5744436" y="1481328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start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2CD6F2-C2AC-E30F-B258-296B54F7F3AE}"/>
              </a:ext>
            </a:extLst>
          </p:cNvPr>
          <p:cNvSpPr txBox="1"/>
          <p:nvPr/>
        </p:nvSpPr>
        <p:spPr>
          <a:xfrm>
            <a:off x="10966483" y="55359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end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59" name="Picture 58" descr="A person wearing glasses and a vest&#10;&#10;Description automatically generated">
            <a:extLst>
              <a:ext uri="{FF2B5EF4-FFF2-40B4-BE49-F238E27FC236}">
                <a16:creationId xmlns:a16="http://schemas.microsoft.com/office/drawing/2014/main" id="{3A687EDC-0B96-386B-0B0D-6347496B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FA950-6B75-95F5-60C9-27C6950DA2B5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67D7C-88D0-FAAD-090E-0B7E0C4D8F9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5CCB9D-B835-0AA8-7046-285AD10FAAF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F332A0-6F87-2623-7774-FDADD430862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390CF-BA11-3191-B0D3-E04F4489DA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831F8C-8287-7813-8247-39EC2AF322E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FDD96E-D0AB-21AB-637C-B83F35C6CF44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01D24E-E033-DE2E-EEE4-E1D16CE151F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02B26F-5A80-58B9-D324-477B1BB0065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F6CB89-5A4F-B024-961B-6F2A43E373E3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303DB-B498-5465-4229-B339C4828C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D0574-13B5-8C75-6949-DD3D9FEF697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98C82A-EE60-29CE-8999-686135486674}"/>
              </a:ext>
            </a:extLst>
          </p:cNvPr>
          <p:cNvCxnSpPr>
            <a:cxnSpLocks/>
            <a:stCxn id="21" idx="1"/>
            <a:endCxn id="25" idx="0"/>
          </p:cNvCxnSpPr>
          <p:nvPr/>
        </p:nvCxnSpPr>
        <p:spPr>
          <a:xfrm flipH="1">
            <a:off x="10272856" y="2121225"/>
            <a:ext cx="91865" cy="105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988A20-AF08-9FAA-0BB0-BF5C532550FC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B76040-3393-2447-351A-DBFC11C07CCE}"/>
              </a:ext>
            </a:extLst>
          </p:cNvPr>
          <p:cNvCxnSpPr>
            <a:cxnSpLocks/>
            <a:stCxn id="19" idx="5"/>
            <a:endCxn id="22" idx="2"/>
          </p:cNvCxnSpPr>
          <p:nvPr/>
        </p:nvCxnSpPr>
        <p:spPr>
          <a:xfrm>
            <a:off x="8769232" y="829549"/>
            <a:ext cx="1595490" cy="128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EC862E-8BCB-942E-DA0F-A5988EDD034C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774879-40DA-6DA4-1306-F267C6CF29F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3A0D1A-B6AA-EA0B-669E-43075CB8041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9E07FE-BE9F-0A94-1D55-82842FABCB39}"/>
              </a:ext>
            </a:extLst>
          </p:cNvPr>
          <p:cNvCxnSpPr>
            <a:cxnSpLocks/>
            <a:stCxn id="59" idx="6"/>
            <a:endCxn id="22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D1F604-BF19-2891-476D-F706FB7E6D8B}"/>
              </a:ext>
            </a:extLst>
          </p:cNvPr>
          <p:cNvSpPr txBox="1"/>
          <p:nvPr/>
        </p:nvSpPr>
        <p:spPr>
          <a:xfrm>
            <a:off x="7198500" y="424920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V = {a, b, c, d, e}</a:t>
            </a:r>
            <a:endParaRPr lang="en-AU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A7018-CFAB-0A1D-C2EA-5A0F2657B000}"/>
              </a:ext>
            </a:extLst>
          </p:cNvPr>
          <p:cNvSpPr txBox="1"/>
          <p:nvPr/>
        </p:nvSpPr>
        <p:spPr>
          <a:xfrm>
            <a:off x="7185646" y="5270909"/>
            <a:ext cx="3179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 = {ac, ad, </a:t>
            </a:r>
            <a:r>
              <a:rPr lang="en-CA" sz="4000" dirty="0" err="1"/>
              <a:t>ec</a:t>
            </a:r>
            <a:r>
              <a:rPr lang="en-CA" sz="4000" dirty="0"/>
              <a:t>}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0034B-1C5B-4905-4635-11AA653BCB1B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0034B-1C5B-4905-4635-11AA653B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555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4477B-D137-6337-BFF2-3638972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0FAD4A-9926-2CED-8302-7D0C8BCC4F08}"/>
              </a:ext>
            </a:extLst>
          </p:cNvPr>
          <p:cNvSpPr txBox="1"/>
          <p:nvPr/>
        </p:nvSpPr>
        <p:spPr>
          <a:xfrm>
            <a:off x="145920" y="1181655"/>
            <a:ext cx="56300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b="1" dirty="0">
                <a:latin typeface="Consolas" panose="020B0609020204030204" pitchFamily="49" charset="0"/>
              </a:rPr>
              <a:t>Algorithm Dijkstra(G, </a:t>
            </a:r>
            <a:r>
              <a:rPr lang="en-CA" b="1" dirty="0" err="1">
                <a:latin typeface="Consolas" panose="020B0609020204030204" pitchFamily="49" charset="0"/>
              </a:rPr>
              <a:t>start_node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for each vertex v in </a:t>
            </a:r>
            <a:r>
              <a:rPr lang="en-CA" dirty="0" err="1">
                <a:latin typeface="Consolas" panose="020B0609020204030204" pitchFamily="49" charset="0"/>
              </a:rPr>
              <a:t>G.vertices</a:t>
            </a:r>
            <a:r>
              <a:rPr lang="en-CA" dirty="0">
                <a:latin typeface="Consolas" panose="020B0609020204030204" pitchFamily="49" charset="0"/>
              </a:rPr>
              <a:t>: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[v] = +INFINITY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</a:t>
            </a:r>
            <a:r>
              <a:rPr lang="en-CA" dirty="0" err="1">
                <a:latin typeface="Consolas" panose="020B0609020204030204" pitchFamily="49" charset="0"/>
              </a:rPr>
              <a:t>prev</a:t>
            </a:r>
            <a:r>
              <a:rPr lang="en-CA" dirty="0">
                <a:latin typeface="Consolas" panose="020B0609020204030204" pitchFamily="49" charset="0"/>
              </a:rPr>
              <a:t>[v] = </a:t>
            </a:r>
            <a:r>
              <a:rPr lang="en-CA" dirty="0" err="1">
                <a:latin typeface="Consolas" panose="020B0609020204030204" pitchFamily="49" charset="0"/>
              </a:rPr>
              <a:t>nullptr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 err="1">
                <a:latin typeface="Consolas" panose="020B0609020204030204" pitchFamily="49" charset="0"/>
              </a:rPr>
              <a:t>start_node</a:t>
            </a:r>
            <a:r>
              <a:rPr lang="en-CA" dirty="0">
                <a:latin typeface="Consolas" panose="020B0609020204030204" pitchFamily="49" charset="0"/>
              </a:rPr>
              <a:t>] = 0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PQ = </a:t>
            </a:r>
            <a:r>
              <a:rPr lang="en-CA" dirty="0" err="1">
                <a:latin typeface="Consolas" panose="020B0609020204030204" pitchFamily="49" charset="0"/>
              </a:rPr>
              <a:t>G.vertices</a:t>
            </a:r>
            <a:r>
              <a:rPr lang="en-CA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while </a:t>
            </a:r>
            <a:r>
              <a:rPr lang="en-CA" dirty="0" err="1">
                <a:latin typeface="Consolas" panose="020B0609020204030204" pitchFamily="49" charset="0"/>
              </a:rPr>
              <a:t>PQ.size</a:t>
            </a:r>
            <a:r>
              <a:rPr lang="en-CA" dirty="0">
                <a:latin typeface="Consolas" panose="020B0609020204030204" pitchFamily="49" charset="0"/>
              </a:rPr>
              <a:t>() &gt; 0: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u = vertex in PQ with min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[u]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remove u from PQ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for each neighbor v of u still in PQ: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alt =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[u] + </a:t>
            </a:r>
            <a:r>
              <a:rPr lang="en-CA" dirty="0" err="1">
                <a:latin typeface="Consolas" panose="020B0609020204030204" pitchFamily="49" charset="0"/>
              </a:rPr>
              <a:t>G.edge</a:t>
            </a:r>
            <a:r>
              <a:rPr lang="en-CA" dirty="0">
                <a:latin typeface="Consolas" panose="020B0609020204030204" pitchFamily="49" charset="0"/>
              </a:rPr>
              <a:t>(u, v)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if alt &lt;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[v]: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[v] = alt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</a:t>
            </a:r>
            <a:r>
              <a:rPr lang="en-CA" dirty="0" err="1">
                <a:latin typeface="Consolas" panose="020B0609020204030204" pitchFamily="49" charset="0"/>
              </a:rPr>
              <a:t>prev</a:t>
            </a:r>
            <a:r>
              <a:rPr lang="en-CA" dirty="0">
                <a:latin typeface="Consolas" panose="020B0609020204030204" pitchFamily="49" charset="0"/>
              </a:rPr>
              <a:t>[v] = u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return </a:t>
            </a:r>
            <a:r>
              <a:rPr lang="en-CA" dirty="0" err="1">
                <a:latin typeface="Consolas" panose="020B0609020204030204" pitchFamily="49" charset="0"/>
              </a:rPr>
              <a:t>dist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prev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519786-40A9-E2D0-C373-9EBDC2E1F06C}"/>
              </a:ext>
            </a:extLst>
          </p:cNvPr>
          <p:cNvSpPr txBox="1"/>
          <p:nvPr/>
        </p:nvSpPr>
        <p:spPr>
          <a:xfrm>
            <a:off x="6198379" y="3934442"/>
            <a:ext cx="233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dist</a:t>
            </a:r>
            <a:r>
              <a:rPr lang="en-CA" dirty="0"/>
              <a:t>[v] is the cost of the shortest path from </a:t>
            </a:r>
            <a:r>
              <a:rPr lang="en-CA" dirty="0" err="1"/>
              <a:t>start_node</a:t>
            </a:r>
            <a:r>
              <a:rPr lang="en-CA" dirty="0"/>
              <a:t> to 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68FEC-1E15-85DF-89B5-6D58DCABB94F}"/>
              </a:ext>
            </a:extLst>
          </p:cNvPr>
          <p:cNvSpPr txBox="1"/>
          <p:nvPr/>
        </p:nvSpPr>
        <p:spPr>
          <a:xfrm>
            <a:off x="6198378" y="5059640"/>
            <a:ext cx="23360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prev</a:t>
            </a:r>
            <a:r>
              <a:rPr lang="en-CA" dirty="0"/>
              <a:t>[v] is a pointer to the previous node in a shortest path from </a:t>
            </a:r>
            <a:r>
              <a:rPr lang="en-CA" dirty="0" err="1"/>
              <a:t>start_node</a:t>
            </a:r>
            <a:r>
              <a:rPr lang="en-CA" dirty="0"/>
              <a:t> to v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75D3626-3030-366C-82CF-C120A7378A7F}"/>
              </a:ext>
            </a:extLst>
          </p:cNvPr>
          <p:cNvCxnSpPr>
            <a:cxnSpLocks/>
          </p:cNvCxnSpPr>
          <p:nvPr/>
        </p:nvCxnSpPr>
        <p:spPr>
          <a:xfrm flipH="1">
            <a:off x="1871261" y="4857772"/>
            <a:ext cx="4422859" cy="10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2311CC-8F83-DFCC-8DEF-87110D8579C3}"/>
              </a:ext>
            </a:extLst>
          </p:cNvPr>
          <p:cNvCxnSpPr>
            <a:cxnSpLocks/>
          </p:cNvCxnSpPr>
          <p:nvPr/>
        </p:nvCxnSpPr>
        <p:spPr>
          <a:xfrm flipH="1">
            <a:off x="2702981" y="5276410"/>
            <a:ext cx="3591139" cy="71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7F4C9DE-D5B8-FD07-E896-DCFA800B4302}"/>
              </a:ext>
            </a:extLst>
          </p:cNvPr>
          <p:cNvSpPr txBox="1"/>
          <p:nvPr/>
        </p:nvSpPr>
        <p:spPr>
          <a:xfrm>
            <a:off x="9288780" y="5059639"/>
            <a:ext cx="19490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following </a:t>
            </a:r>
            <a:r>
              <a:rPr lang="en-CA" dirty="0" err="1"/>
              <a:t>prev</a:t>
            </a:r>
            <a:r>
              <a:rPr lang="en-CA" dirty="0"/>
              <a:t> pointers you can walk from v back to </a:t>
            </a:r>
            <a:r>
              <a:rPr lang="en-CA" dirty="0" err="1"/>
              <a:t>start_node</a:t>
            </a:r>
            <a:endParaRPr lang="en-CA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2336D91-AA8B-6DC9-5BA9-A12235844E30}"/>
              </a:ext>
            </a:extLst>
          </p:cNvPr>
          <p:cNvSpPr/>
          <p:nvPr/>
        </p:nvSpPr>
        <p:spPr>
          <a:xfrm rot="10800000">
            <a:off x="8658507" y="5507402"/>
            <a:ext cx="4953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ED0DF3-95F0-0CCE-37E1-A40CB6CA135B}"/>
              </a:ext>
            </a:extLst>
          </p:cNvPr>
          <p:cNvSpPr txBox="1"/>
          <p:nvPr/>
        </p:nvSpPr>
        <p:spPr>
          <a:xfrm>
            <a:off x="9473304" y="204946"/>
            <a:ext cx="250533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version of Dijkstra’s algorithm is based on </a:t>
            </a:r>
            <a:r>
              <a:rPr lang="en-CA" dirty="0">
                <a:hlinkClick r:id="rId2"/>
              </a:rPr>
              <a:t>the one in Wikipedia</a:t>
            </a:r>
            <a:r>
              <a:rPr lang="en-CA" dirty="0"/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0015D2-D18F-B741-D2AC-328DCCB30F09}"/>
              </a:ext>
            </a:extLst>
          </p:cNvPr>
          <p:cNvSpPr txBox="1"/>
          <p:nvPr/>
        </p:nvSpPr>
        <p:spPr>
          <a:xfrm>
            <a:off x="5482322" y="2023808"/>
            <a:ext cx="19490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PQ is a priority queue, where the key for a vertex is its </a:t>
            </a:r>
            <a:r>
              <a:rPr lang="en-CA" dirty="0" err="1"/>
              <a:t>dist</a:t>
            </a:r>
            <a:r>
              <a:rPr lang="en-CA" dirty="0"/>
              <a:t>[v] value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0878AC-65FF-91BF-75D1-CBDA8E60B565}"/>
              </a:ext>
            </a:extLst>
          </p:cNvPr>
          <p:cNvCxnSpPr>
            <a:cxnSpLocks/>
          </p:cNvCxnSpPr>
          <p:nvPr/>
        </p:nvCxnSpPr>
        <p:spPr>
          <a:xfrm flipH="1">
            <a:off x="2438400" y="2338492"/>
            <a:ext cx="3208020" cy="65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CAFE10-18C8-957C-CBC6-E1A81466B62B}"/>
              </a:ext>
            </a:extLst>
          </p:cNvPr>
          <p:cNvSpPr txBox="1"/>
          <p:nvPr/>
        </p:nvSpPr>
        <p:spPr>
          <a:xfrm>
            <a:off x="5408969" y="763017"/>
            <a:ext cx="20565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</a:t>
            </a:r>
            <a:r>
              <a:rPr lang="en-CA" dirty="0" err="1"/>
              <a:t>dist</a:t>
            </a:r>
            <a:r>
              <a:rPr lang="en-CA" dirty="0"/>
              <a:t> values are initialized to their max possible value.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5C3C5C-7433-4653-51F6-5625BAF87C52}"/>
              </a:ext>
            </a:extLst>
          </p:cNvPr>
          <p:cNvCxnSpPr>
            <a:cxnSpLocks/>
          </p:cNvCxnSpPr>
          <p:nvPr/>
        </p:nvCxnSpPr>
        <p:spPr>
          <a:xfrm flipH="1">
            <a:off x="3489960" y="1638789"/>
            <a:ext cx="1992362" cy="26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itle 1">
            <a:extLst>
              <a:ext uri="{FF2B5EF4-FFF2-40B4-BE49-F238E27FC236}">
                <a16:creationId xmlns:a16="http://schemas.microsoft.com/office/drawing/2014/main" id="{2C9D050F-3A43-B5FF-FDE7-09D740508E44}"/>
              </a:ext>
            </a:extLst>
          </p:cNvPr>
          <p:cNvSpPr txBox="1">
            <a:spLocks/>
          </p:cNvSpPr>
          <p:nvPr/>
        </p:nvSpPr>
        <p:spPr>
          <a:xfrm>
            <a:off x="229400" y="161086"/>
            <a:ext cx="49471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Dijkstra’s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3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FA950-6B75-95F5-60C9-27C6950DA2B5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67D7C-88D0-FAAD-090E-0B7E0C4D8F9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5CCB9D-B835-0AA8-7046-285AD10FAAF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F332A0-6F87-2623-7774-FDADD430862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390CF-BA11-3191-B0D3-E04F4489DA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831F8C-8287-7813-8247-39EC2AF322E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FDD96E-D0AB-21AB-637C-B83F35C6CF44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01D24E-E033-DE2E-EEE4-E1D16CE151F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02B26F-5A80-58B9-D324-477B1BB0065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F6CB89-5A4F-B024-961B-6F2A43E373E3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303DB-B498-5465-4229-B339C4828C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D0574-13B5-8C75-6949-DD3D9FEF697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98C82A-EE60-29CE-8999-686135486674}"/>
              </a:ext>
            </a:extLst>
          </p:cNvPr>
          <p:cNvCxnSpPr>
            <a:cxnSpLocks/>
            <a:stCxn id="21" idx="1"/>
            <a:endCxn id="25" idx="0"/>
          </p:cNvCxnSpPr>
          <p:nvPr/>
        </p:nvCxnSpPr>
        <p:spPr>
          <a:xfrm flipH="1">
            <a:off x="10272856" y="2121225"/>
            <a:ext cx="91865" cy="105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988A20-AF08-9FAA-0BB0-BF5C532550FC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B76040-3393-2447-351A-DBFC11C07CCE}"/>
              </a:ext>
            </a:extLst>
          </p:cNvPr>
          <p:cNvCxnSpPr>
            <a:cxnSpLocks/>
            <a:stCxn id="19" idx="5"/>
            <a:endCxn id="22" idx="2"/>
          </p:cNvCxnSpPr>
          <p:nvPr/>
        </p:nvCxnSpPr>
        <p:spPr>
          <a:xfrm>
            <a:off x="8769232" y="829549"/>
            <a:ext cx="1595490" cy="128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EC862E-8BCB-942E-DA0F-A5988EDD034C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774879-40DA-6DA4-1306-F267C6CF29F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3A0D1A-B6AA-EA0B-669E-43075CB8041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9E07FE-BE9F-0A94-1D55-82842FABCB39}"/>
              </a:ext>
            </a:extLst>
          </p:cNvPr>
          <p:cNvCxnSpPr>
            <a:cxnSpLocks/>
            <a:stCxn id="59" idx="6"/>
            <a:endCxn id="22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D1F604-BF19-2891-476D-F706FB7E6D8B}"/>
              </a:ext>
            </a:extLst>
          </p:cNvPr>
          <p:cNvSpPr txBox="1"/>
          <p:nvPr/>
        </p:nvSpPr>
        <p:spPr>
          <a:xfrm>
            <a:off x="7198500" y="424920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V = {a, b, c, d, e}</a:t>
            </a:r>
            <a:endParaRPr lang="en-AU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A7018-CFAB-0A1D-C2EA-5A0F2657B000}"/>
              </a:ext>
            </a:extLst>
          </p:cNvPr>
          <p:cNvSpPr txBox="1"/>
          <p:nvPr/>
        </p:nvSpPr>
        <p:spPr>
          <a:xfrm>
            <a:off x="7185646" y="5270909"/>
            <a:ext cx="3179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 = {ac, ad, </a:t>
            </a:r>
            <a:r>
              <a:rPr lang="en-CA" sz="4000" dirty="0" err="1"/>
              <a:t>ec</a:t>
            </a:r>
            <a:r>
              <a:rPr lang="en-CA" sz="4000" dirty="0"/>
              <a:t>}</a:t>
            </a:r>
            <a:endParaRPr lang="en-AU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5918229" y="1835013"/>
            <a:ext cx="152100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is an </a:t>
            </a:r>
            <a:r>
              <a:rPr lang="en-CA" sz="1400" b="1" dirty="0"/>
              <a:t>undirected graph</a:t>
            </a:r>
            <a:r>
              <a:rPr lang="en-CA" sz="1400" dirty="0"/>
              <a:t>, E.g. </a:t>
            </a:r>
            <a:r>
              <a:rPr lang="en-CA" sz="1400" b="1" dirty="0" err="1"/>
              <a:t>ec</a:t>
            </a:r>
            <a:r>
              <a:rPr lang="en-CA" sz="1400" dirty="0"/>
              <a:t> and </a:t>
            </a:r>
            <a:r>
              <a:rPr lang="en-CA" sz="1400" b="1" dirty="0" err="1"/>
              <a:t>ce</a:t>
            </a:r>
            <a:r>
              <a:rPr lang="en-CA" sz="1400" dirty="0"/>
              <a:t> are the same edge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9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FA950-6B75-95F5-60C9-27C6950DA2B5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67D7C-88D0-FAAD-090E-0B7E0C4D8F9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5CCB9D-B835-0AA8-7046-285AD10FAAF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F332A0-6F87-2623-7774-FDADD430862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390CF-BA11-3191-B0D3-E04F4489DA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831F8C-8287-7813-8247-39EC2AF322E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FDD96E-D0AB-21AB-637C-B83F35C6CF44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01D24E-E033-DE2E-EEE4-E1D16CE151F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02B26F-5A80-58B9-D324-477B1BB0065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F6CB89-5A4F-B024-961B-6F2A43E373E3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303DB-B498-5465-4229-B339C4828C06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D0574-13B5-8C75-6949-DD3D9FEF6973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98C82A-EE60-29CE-8999-686135486674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988A20-AF08-9FAA-0BB0-BF5C532550FC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B76040-3393-2447-351A-DBFC11C07CCE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EC862E-8BCB-942E-DA0F-A5988EDD034C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774879-40DA-6DA4-1306-F267C6CF29F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3A0D1A-B6AA-EA0B-669E-43075CB80411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9E07FE-BE9F-0A94-1D55-82842FABCB39}"/>
              </a:ext>
            </a:extLst>
          </p:cNvPr>
          <p:cNvCxnSpPr>
            <a:cxnSpLocks/>
            <a:stCxn id="59" idx="6"/>
            <a:endCxn id="22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D1F604-BF19-2891-476D-F706FB7E6D8B}"/>
              </a:ext>
            </a:extLst>
          </p:cNvPr>
          <p:cNvSpPr txBox="1"/>
          <p:nvPr/>
        </p:nvSpPr>
        <p:spPr>
          <a:xfrm>
            <a:off x="7198500" y="424920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V = {a, b, c, d, e}</a:t>
            </a:r>
            <a:endParaRPr lang="en-AU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A7018-CFAB-0A1D-C2EA-5A0F2657B000}"/>
              </a:ext>
            </a:extLst>
          </p:cNvPr>
          <p:cNvSpPr txBox="1"/>
          <p:nvPr/>
        </p:nvSpPr>
        <p:spPr>
          <a:xfrm>
            <a:off x="7185646" y="5270909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 =  </a:t>
            </a:r>
            <a:endParaRPr lang="en-AU" sz="4000" dirty="0"/>
          </a:p>
        </p:txBody>
      </p:sp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A3A65A97-A3A5-2395-403B-972E8CC0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725" y="460314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05BA2B-DC60-D980-8985-9D227398895E}"/>
              </a:ext>
            </a:extLst>
          </p:cNvPr>
          <p:cNvSpPr txBox="1"/>
          <p:nvPr/>
        </p:nvSpPr>
        <p:spPr>
          <a:xfrm>
            <a:off x="5724260" y="3059668"/>
            <a:ext cx="189993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edges are directed.</a:t>
            </a:r>
          </a:p>
          <a:p>
            <a:pPr algn="ctr"/>
            <a:r>
              <a:rPr lang="en-CA" sz="1400" dirty="0"/>
              <a:t>E.g. </a:t>
            </a:r>
            <a:r>
              <a:rPr lang="en-CA" sz="1400" b="1" dirty="0" err="1"/>
              <a:t>ec</a:t>
            </a:r>
            <a:r>
              <a:rPr lang="en-CA" sz="1400" dirty="0"/>
              <a:t> and </a:t>
            </a:r>
            <a:r>
              <a:rPr lang="en-CA" sz="1400" b="1" dirty="0" err="1"/>
              <a:t>ce</a:t>
            </a:r>
            <a:r>
              <a:rPr lang="en-CA" sz="1400" dirty="0"/>
              <a:t> are </a:t>
            </a:r>
            <a:r>
              <a:rPr lang="en-CA" sz="1400" b="1" dirty="0"/>
              <a:t>different</a:t>
            </a:r>
            <a:r>
              <a:rPr lang="en-CA" sz="1400" dirty="0"/>
              <a:t> edges.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537C32-4834-0738-5AA1-F022DD46E40B}"/>
              </a:ext>
            </a:extLst>
          </p:cNvPr>
          <p:cNvSpPr txBox="1"/>
          <p:nvPr/>
        </p:nvSpPr>
        <p:spPr>
          <a:xfrm>
            <a:off x="5990370" y="1861352"/>
            <a:ext cx="136771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is a </a:t>
            </a:r>
            <a:r>
              <a:rPr lang="en-CA" sz="1400" b="1" dirty="0"/>
              <a:t>directed graph</a:t>
            </a:r>
            <a:r>
              <a:rPr lang="en-CA" sz="1400" dirty="0"/>
              <a:t>, since the edges are directed.</a:t>
            </a:r>
            <a:endParaRPr lang="en-A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E05D1-7A01-CCE7-005A-2777BDE6B662}"/>
              </a:ext>
            </a:extLst>
          </p:cNvPr>
          <p:cNvSpPr txBox="1"/>
          <p:nvPr/>
        </p:nvSpPr>
        <p:spPr>
          <a:xfrm>
            <a:off x="5887118" y="643862"/>
            <a:ext cx="157421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Directed graphs are called </a:t>
            </a:r>
            <a:r>
              <a:rPr lang="en-CA" sz="1400" b="1" dirty="0"/>
              <a:t>digraphs</a:t>
            </a:r>
            <a:r>
              <a:rPr lang="en-CA" sz="1400" dirty="0"/>
              <a:t> for short.</a:t>
            </a:r>
            <a:endParaRPr lang="en-AU" sz="14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275DD9A-F9D2-F1F4-ED00-9FF676A421AC}"/>
              </a:ext>
            </a:extLst>
          </p:cNvPr>
          <p:cNvSpPr/>
          <p:nvPr/>
        </p:nvSpPr>
        <p:spPr>
          <a:xfrm rot="10800000">
            <a:off x="6484373" y="1410482"/>
            <a:ext cx="379703" cy="388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6602E-58F4-95C5-E2E0-FA4B9D83BA02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16602E-58F4-95C5-E2E0-FA4B9D83B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4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6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D1F604-BF19-2891-476D-F706FB7E6D8B}"/>
              </a:ext>
            </a:extLst>
          </p:cNvPr>
          <p:cNvSpPr txBox="1"/>
          <p:nvPr/>
        </p:nvSpPr>
        <p:spPr>
          <a:xfrm>
            <a:off x="7198500" y="424920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V = {a, b, c, d, e}</a:t>
            </a:r>
            <a:endParaRPr lang="en-AU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A7018-CFAB-0A1D-C2EA-5A0F2657B000}"/>
              </a:ext>
            </a:extLst>
          </p:cNvPr>
          <p:cNvSpPr txBox="1"/>
          <p:nvPr/>
        </p:nvSpPr>
        <p:spPr>
          <a:xfrm>
            <a:off x="7185646" y="5270909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 = {ac, </a:t>
            </a:r>
            <a:r>
              <a:rPr lang="en-CA" sz="4000" dirty="0" err="1"/>
              <a:t>ce</a:t>
            </a:r>
            <a:r>
              <a:rPr lang="en-CA" sz="4000" dirty="0"/>
              <a:t>, dc, da, </a:t>
            </a:r>
            <a:r>
              <a:rPr lang="en-CA" sz="4000" dirty="0" err="1"/>
              <a:t>ec</a:t>
            </a:r>
            <a:r>
              <a:rPr lang="en-CA" sz="4000" dirty="0"/>
              <a:t> } </a:t>
            </a:r>
            <a:endParaRPr lang="en-AU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05BA2B-DC60-D980-8985-9D227398895E}"/>
              </a:ext>
            </a:extLst>
          </p:cNvPr>
          <p:cNvSpPr txBox="1"/>
          <p:nvPr/>
        </p:nvSpPr>
        <p:spPr>
          <a:xfrm>
            <a:off x="5724260" y="3059668"/>
            <a:ext cx="189993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 edges are directed.</a:t>
            </a:r>
          </a:p>
          <a:p>
            <a:pPr algn="ctr"/>
            <a:r>
              <a:rPr lang="en-CA" sz="1400" dirty="0"/>
              <a:t>E.g. </a:t>
            </a:r>
            <a:r>
              <a:rPr lang="en-CA" sz="1400" b="1" dirty="0" err="1"/>
              <a:t>ec</a:t>
            </a:r>
            <a:r>
              <a:rPr lang="en-CA" sz="1400" dirty="0"/>
              <a:t> and </a:t>
            </a:r>
            <a:r>
              <a:rPr lang="en-CA" sz="1400" b="1" dirty="0" err="1"/>
              <a:t>ce</a:t>
            </a:r>
            <a:r>
              <a:rPr lang="en-CA" sz="1400" dirty="0"/>
              <a:t> are </a:t>
            </a:r>
            <a:r>
              <a:rPr lang="en-CA" sz="1400" b="1" dirty="0"/>
              <a:t>different</a:t>
            </a:r>
            <a:r>
              <a:rPr lang="en-CA" sz="1400" dirty="0"/>
              <a:t> edges.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537C32-4834-0738-5AA1-F022DD46E40B}"/>
              </a:ext>
            </a:extLst>
          </p:cNvPr>
          <p:cNvSpPr txBox="1"/>
          <p:nvPr/>
        </p:nvSpPr>
        <p:spPr>
          <a:xfrm>
            <a:off x="5990370" y="1861352"/>
            <a:ext cx="1367712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is a </a:t>
            </a:r>
            <a:r>
              <a:rPr lang="en-CA" sz="1400" b="1" dirty="0"/>
              <a:t>directed graph</a:t>
            </a:r>
            <a:r>
              <a:rPr lang="en-CA" sz="1400" dirty="0"/>
              <a:t>, since the edges are directed.</a:t>
            </a:r>
            <a:endParaRPr lang="en-A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AE05D1-7A01-CCE7-005A-2777BDE6B662}"/>
              </a:ext>
            </a:extLst>
          </p:cNvPr>
          <p:cNvSpPr txBox="1"/>
          <p:nvPr/>
        </p:nvSpPr>
        <p:spPr>
          <a:xfrm>
            <a:off x="5887118" y="643862"/>
            <a:ext cx="157421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Directed graphs are called </a:t>
            </a:r>
            <a:r>
              <a:rPr lang="en-CA" sz="1400" b="1" dirty="0"/>
              <a:t>digraphs</a:t>
            </a:r>
            <a:r>
              <a:rPr lang="en-CA" sz="1400" dirty="0"/>
              <a:t> for short.</a:t>
            </a:r>
            <a:endParaRPr lang="en-AU" sz="14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275DD9A-F9D2-F1F4-ED00-9FF676A421AC}"/>
              </a:ext>
            </a:extLst>
          </p:cNvPr>
          <p:cNvSpPr/>
          <p:nvPr/>
        </p:nvSpPr>
        <p:spPr>
          <a:xfrm rot="10800000">
            <a:off x="6484373" y="1410482"/>
            <a:ext cx="379703" cy="388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FFF24D-858C-5A35-78FC-D65DC88EE41B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FFF24D-858C-5A35-78FC-D65DC88E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897FE98-142A-FF78-D14C-D4924174520F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A37F7B-7128-1A50-7609-508E385CF81E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CB276E-1F67-2FE0-3CE9-63D17D848B58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4CE6A-178A-0F36-F04E-17BB0762FB11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180E2-6190-F4F9-3978-7A00407F9769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47916C-3FC1-27F0-B5CE-A96FCA49004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E2329-3BD6-21CC-C3AB-181655DE3219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7420E-623D-BBE6-39FD-3DB71CB1FEA4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F11AEC-BB15-867B-0660-75BF4462729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C068FE-C695-6B8A-7FB8-F4BE5712EFCC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E45E45-E337-92EB-90F7-A35C5BDF925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762101-138A-0D0E-5733-A417B3727DA2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9F7EFD-C837-FA95-0953-7097CF9FBB89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749170-1923-2C04-3AE1-3AC3751DA12E}"/>
              </a:ext>
            </a:extLst>
          </p:cNvPr>
          <p:cNvCxnSpPr>
            <a:cxnSpLocks/>
            <a:stCxn id="13" idx="5"/>
            <a:endCxn id="28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3B42E2-872D-AFA4-F9D2-267236DDD033}"/>
              </a:ext>
            </a:extLst>
          </p:cNvPr>
          <p:cNvCxnSpPr>
            <a:cxnSpLocks/>
            <a:stCxn id="13" idx="6"/>
            <a:endCxn id="16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7E65E8-CBF2-70D3-C9F5-FF6D81501028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178AA-B664-79AC-1E3D-50BAE8BAD18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0545D7-D5E7-D542-04F9-D591AA088C6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B64F9F-8A63-03C8-9ACA-E944244C4F06}"/>
              </a:ext>
            </a:extLst>
          </p:cNvPr>
          <p:cNvCxnSpPr>
            <a:cxnSpLocks/>
            <a:stCxn id="41" idx="6"/>
            <a:endCxn id="16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5230" cy="1325563"/>
          </a:xfrm>
        </p:spPr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F332A0-6F87-2623-7774-FDADD430862D}"/>
              </a:ext>
            </a:extLst>
          </p:cNvPr>
          <p:cNvGrpSpPr/>
          <p:nvPr/>
        </p:nvGrpSpPr>
        <p:grpSpPr>
          <a:xfrm>
            <a:off x="7692948" y="2213805"/>
            <a:ext cx="579006" cy="544106"/>
            <a:chOff x="8667906" y="1624760"/>
            <a:chExt cx="579006" cy="544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6390CF-BA11-3191-B0D3-E04F4489DAB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831F8C-8287-7813-8247-39EC2AF322E4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FFF24D-858C-5A35-78FC-D65DC88EE41B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FFF24D-858C-5A35-78FC-D65DC88E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20B62A-3618-EC40-FA55-E6C71B73EBF8}"/>
              </a:ext>
            </a:extLst>
          </p:cNvPr>
          <p:cNvSpPr txBox="1"/>
          <p:nvPr/>
        </p:nvSpPr>
        <p:spPr>
          <a:xfrm>
            <a:off x="4064183" y="1646522"/>
            <a:ext cx="388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Depending on the application, a graph might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A self-loop</a:t>
            </a:r>
            <a:br>
              <a:rPr lang="en-CA" b="1" dirty="0"/>
            </a:br>
            <a:r>
              <a:rPr lang="en-CA" dirty="0"/>
              <a:t>an edge connected to the same vertex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than one edge between vertices</a:t>
            </a:r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2685E3-1A3F-CE7B-B0F7-5024803D7A8B}"/>
              </a:ext>
            </a:extLst>
          </p:cNvPr>
          <p:cNvSpPr/>
          <p:nvPr/>
        </p:nvSpPr>
        <p:spPr>
          <a:xfrm>
            <a:off x="7984523" y="1932332"/>
            <a:ext cx="581961" cy="560926"/>
          </a:xfrm>
          <a:custGeom>
            <a:avLst/>
            <a:gdLst>
              <a:gd name="connsiteX0" fmla="*/ 287167 w 581961"/>
              <a:gd name="connsiteY0" fmla="*/ 560926 h 560926"/>
              <a:gd name="connsiteX1" fmla="*/ 581891 w 581961"/>
              <a:gd name="connsiteY1" fmla="*/ 183075 h 560926"/>
              <a:gd name="connsiteX2" fmla="*/ 264496 w 581961"/>
              <a:gd name="connsiteY2" fmla="*/ 1706 h 560926"/>
              <a:gd name="connsiteX3" fmla="*/ 0 w 581961"/>
              <a:gd name="connsiteY3" fmla="*/ 281316 h 5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961" h="560926">
                <a:moveTo>
                  <a:pt x="287167" y="560926"/>
                </a:moveTo>
                <a:cubicBezTo>
                  <a:pt x="436418" y="418602"/>
                  <a:pt x="585669" y="276278"/>
                  <a:pt x="581891" y="183075"/>
                </a:cubicBezTo>
                <a:cubicBezTo>
                  <a:pt x="578113" y="89872"/>
                  <a:pt x="361478" y="-14667"/>
                  <a:pt x="264496" y="1706"/>
                </a:cubicBezTo>
                <a:cubicBezTo>
                  <a:pt x="167514" y="18079"/>
                  <a:pt x="83757" y="149697"/>
                  <a:pt x="0" y="281316"/>
                </a:cubicBezTo>
              </a:path>
            </a:pathLst>
          </a:custGeom>
          <a:noFill/>
          <a:ln>
            <a:solidFill>
              <a:schemeClr val="accent5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26F7D9-5ADB-6433-13C9-19F14AE015A0}"/>
              </a:ext>
            </a:extLst>
          </p:cNvPr>
          <p:cNvGrpSpPr/>
          <p:nvPr/>
        </p:nvGrpSpPr>
        <p:grpSpPr>
          <a:xfrm>
            <a:off x="7098698" y="3920348"/>
            <a:ext cx="579006" cy="544106"/>
            <a:chOff x="8667906" y="1624760"/>
            <a:chExt cx="579006" cy="544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50B9A4-D466-B45B-B24F-FAB6F365C63A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C2FE57-EB3E-459F-CB37-F9AB1B69405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189983-A69C-98CF-BF07-CBEC87CB7553}"/>
              </a:ext>
            </a:extLst>
          </p:cNvPr>
          <p:cNvGrpSpPr/>
          <p:nvPr/>
        </p:nvGrpSpPr>
        <p:grpSpPr>
          <a:xfrm>
            <a:off x="4395220" y="4001051"/>
            <a:ext cx="579006" cy="544106"/>
            <a:chOff x="8667906" y="1624760"/>
            <a:chExt cx="579006" cy="5441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D858B6-752F-9B8F-D55E-5E322F8E2327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25F15E-2F41-D4B2-B194-378DCA6D6275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048CCE-14E4-56A5-5D29-AC4B6C8F5E35}"/>
              </a:ext>
            </a:extLst>
          </p:cNvPr>
          <p:cNvCxnSpPr>
            <a:cxnSpLocks/>
            <a:stCxn id="27" idx="7"/>
            <a:endCxn id="14" idx="1"/>
          </p:cNvCxnSpPr>
          <p:nvPr/>
        </p:nvCxnSpPr>
        <p:spPr>
          <a:xfrm flipV="1">
            <a:off x="4889433" y="4000030"/>
            <a:ext cx="2294059" cy="80703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E1E4C8-7D27-9343-582C-C1AD8DEA63E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 flipH="1">
            <a:off x="4889433" y="4384772"/>
            <a:ext cx="2294059" cy="80703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EE5480-EDA6-CB40-949E-E717764CAE2A}"/>
              </a:ext>
            </a:extLst>
          </p:cNvPr>
          <p:cNvCxnSpPr>
            <a:cxnSpLocks/>
            <a:stCxn id="14" idx="2"/>
            <a:endCxn id="27" idx="6"/>
          </p:cNvCxnSpPr>
          <p:nvPr/>
        </p:nvCxnSpPr>
        <p:spPr>
          <a:xfrm flipH="1">
            <a:off x="4974226" y="4192401"/>
            <a:ext cx="2124473" cy="80703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83D0B7-8E8A-52F2-40F9-5F8DEA548EA6}"/>
              </a:ext>
            </a:extLst>
          </p:cNvPr>
          <p:cNvSpPr txBox="1"/>
          <p:nvPr/>
        </p:nvSpPr>
        <p:spPr>
          <a:xfrm>
            <a:off x="9166332" y="2307876"/>
            <a:ext cx="222051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graph with </a:t>
            </a:r>
            <a:r>
              <a:rPr lang="en-CA" b="1" dirty="0"/>
              <a:t>no</a:t>
            </a:r>
            <a:r>
              <a:rPr lang="en-CA" dirty="0"/>
              <a:t> self-loops and at most one edge between each vertex pair is called a </a:t>
            </a:r>
            <a:r>
              <a:rPr lang="en-CA" b="1" dirty="0"/>
              <a:t>simple graph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44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8F1-0C37-17D3-ACA5-83F742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Definitions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C30D8-361C-0592-23DC-30F1BFF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AF4D8-6BBC-0784-20EA-8BC3FE25D435}"/>
              </a:ext>
            </a:extLst>
          </p:cNvPr>
          <p:cNvSpPr txBox="1"/>
          <p:nvPr/>
        </p:nvSpPr>
        <p:spPr>
          <a:xfrm>
            <a:off x="4556886" y="1835013"/>
            <a:ext cx="28823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path</a:t>
            </a:r>
            <a:r>
              <a:rPr lang="en-CA" dirty="0"/>
              <a:t> is an alternating sequence of vertices and edges, starting and ending with a vertex, such that each edge is connected to the vertex before and after it.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/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A </a:t>
                </a:r>
                <a:r>
                  <a:rPr lang="en-CA" sz="2400" b="1" dirty="0"/>
                  <a:t>graph</a:t>
                </a:r>
                <a:r>
                  <a:rPr lang="en-CA" sz="2400" dirty="0"/>
                  <a:t> is a set of </a:t>
                </a:r>
                <a:r>
                  <a:rPr lang="en-CA" sz="2400" b="1" dirty="0"/>
                  <a:t>vertices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A" sz="2400" dirty="0"/>
                  <a:t> and a set of </a:t>
                </a:r>
                <a:r>
                  <a:rPr lang="en-CA" sz="2400" i="1" dirty="0"/>
                  <a:t>pairs</a:t>
                </a:r>
                <a:r>
                  <a:rPr lang="en-CA" sz="2400" dirty="0"/>
                  <a:t> of vertices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400" dirty="0"/>
                  <a:t> called </a:t>
                </a:r>
                <a:r>
                  <a:rPr lang="en-CA" sz="2400" b="1" dirty="0"/>
                  <a:t>edges</a:t>
                </a:r>
                <a:r>
                  <a:rPr lang="en-CA" sz="2400" dirty="0"/>
                  <a:t>.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3AF63-CAFF-ADAF-FB34-868899A2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3" y="1646522"/>
                <a:ext cx="2637401" cy="1569660"/>
              </a:xfrm>
              <a:prstGeom prst="rect">
                <a:avLst/>
              </a:prstGeom>
              <a:blipFill>
                <a:blip r:embed="rId2"/>
                <a:stretch>
                  <a:fillRect l="-3218" t="-2692" r="-5517" b="-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126B13BC-4815-B6C4-8EA0-1A480B92A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8975" y="402881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C29A4-1A95-29BE-790C-E4F5E10132E5}"/>
              </a:ext>
            </a:extLst>
          </p:cNvPr>
          <p:cNvSpPr txBox="1"/>
          <p:nvPr/>
        </p:nvSpPr>
        <p:spPr>
          <a:xfrm>
            <a:off x="7012302" y="4145606"/>
            <a:ext cx="19352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Write 3 paths from </a:t>
            </a:r>
            <a:r>
              <a:rPr lang="en-CA" b="1" dirty="0"/>
              <a:t>e</a:t>
            </a:r>
            <a:r>
              <a:rPr lang="en-CA" dirty="0"/>
              <a:t> to </a:t>
            </a:r>
            <a:r>
              <a:rPr lang="en-CA" b="1" dirty="0"/>
              <a:t>d</a:t>
            </a:r>
            <a:r>
              <a:rPr lang="en-CA" dirty="0"/>
              <a:t>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7B1537-92F1-26FD-81C8-9F006C5A350A}"/>
              </a:ext>
            </a:extLst>
          </p:cNvPr>
          <p:cNvGrpSpPr/>
          <p:nvPr/>
        </p:nvGrpSpPr>
        <p:grpSpPr>
          <a:xfrm>
            <a:off x="9693849" y="626573"/>
            <a:ext cx="579006" cy="544106"/>
            <a:chOff x="8667906" y="1624760"/>
            <a:chExt cx="579006" cy="5441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88F5EB-4954-789E-FC10-4816C4C80305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63D5A-40CC-9074-89F7-CD28F802371E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6859BC-0816-84F7-E5EE-94BC5660535D}"/>
              </a:ext>
            </a:extLst>
          </p:cNvPr>
          <p:cNvGrpSpPr/>
          <p:nvPr/>
        </p:nvGrpSpPr>
        <p:grpSpPr>
          <a:xfrm>
            <a:off x="8275019" y="365125"/>
            <a:ext cx="579006" cy="544106"/>
            <a:chOff x="8667906" y="1624760"/>
            <a:chExt cx="579006" cy="5441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FE0219-2DEE-2DDF-5AD9-5A92C3764542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3DA820-BB02-E0F8-A40B-5BD2E644EDE7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AB5D0E-6E72-032A-3159-227B81590393}"/>
              </a:ext>
            </a:extLst>
          </p:cNvPr>
          <p:cNvGrpSpPr/>
          <p:nvPr/>
        </p:nvGrpSpPr>
        <p:grpSpPr>
          <a:xfrm>
            <a:off x="10364721" y="1842488"/>
            <a:ext cx="579006" cy="544106"/>
            <a:chOff x="8667906" y="1624760"/>
            <a:chExt cx="579006" cy="544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F448C-44F1-37C3-195B-D27C9D32C60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D4462E-7863-CBAD-2657-1BDC65CA17EA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B997F2-D60B-9C15-7635-FD7215C557B4}"/>
              </a:ext>
            </a:extLst>
          </p:cNvPr>
          <p:cNvGrpSpPr/>
          <p:nvPr/>
        </p:nvGrpSpPr>
        <p:grpSpPr>
          <a:xfrm>
            <a:off x="9983352" y="3171840"/>
            <a:ext cx="579006" cy="544106"/>
            <a:chOff x="8667906" y="1624760"/>
            <a:chExt cx="579006" cy="5441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FF9D6C-F6AE-1B06-C58E-438010A1B548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411B66-F97D-47F7-D5C7-425BA3FE4696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52AC0-9C01-0052-FD6B-538FDA867D42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 flipH="1">
            <a:off x="10272856" y="2386594"/>
            <a:ext cx="381369" cy="78524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BDFFED-7473-4050-73EA-15A928D607A4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8769232" y="829549"/>
            <a:ext cx="1298914" cy="242197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3EE6F1-004D-D803-FD8E-7FB2167F666A}"/>
              </a:ext>
            </a:extLst>
          </p:cNvPr>
          <p:cNvCxnSpPr>
            <a:cxnSpLocks/>
            <a:stCxn id="16" idx="6"/>
            <a:endCxn id="28" idx="1"/>
          </p:cNvCxnSpPr>
          <p:nvPr/>
        </p:nvCxnSpPr>
        <p:spPr>
          <a:xfrm>
            <a:off x="8854025" y="637178"/>
            <a:ext cx="1595490" cy="1284992"/>
          </a:xfrm>
          <a:prstGeom prst="line">
            <a:avLst/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CD02C3-7C88-45BF-0EC6-6F4238882D1A}"/>
              </a:ext>
            </a:extLst>
          </p:cNvPr>
          <p:cNvGrpSpPr/>
          <p:nvPr/>
        </p:nvGrpSpPr>
        <p:grpSpPr>
          <a:xfrm>
            <a:off x="7696013" y="2440342"/>
            <a:ext cx="579006" cy="544106"/>
            <a:chOff x="8667906" y="1624760"/>
            <a:chExt cx="579006" cy="5441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EB5C5A-6479-B5B2-ACAE-6FF01593C0E1}"/>
                </a:ext>
              </a:extLst>
            </p:cNvPr>
            <p:cNvSpPr txBox="1"/>
            <p:nvPr/>
          </p:nvSpPr>
          <p:spPr>
            <a:xfrm>
              <a:off x="8667906" y="1718831"/>
              <a:ext cx="57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051865-6C48-95C7-EF47-D23C11715E1C}"/>
                </a:ext>
              </a:extLst>
            </p:cNvPr>
            <p:cNvSpPr/>
            <p:nvPr/>
          </p:nvSpPr>
          <p:spPr>
            <a:xfrm>
              <a:off x="8667907" y="1624760"/>
              <a:ext cx="579005" cy="5441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A89643-E4F8-2E84-4578-E05A814CD56A}"/>
              </a:ext>
            </a:extLst>
          </p:cNvPr>
          <p:cNvCxnSpPr>
            <a:cxnSpLocks/>
            <a:stCxn id="40" idx="6"/>
            <a:endCxn id="28" idx="2"/>
          </p:cNvCxnSpPr>
          <p:nvPr/>
        </p:nvCxnSpPr>
        <p:spPr>
          <a:xfrm flipV="1">
            <a:off x="8275019" y="2114541"/>
            <a:ext cx="2089703" cy="59785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8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3516</Words>
  <Application>Microsoft Office PowerPoint</Application>
  <PresentationFormat>Widescreen</PresentationFormat>
  <Paragraphs>706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Office Theme</vt:lpstr>
      <vt:lpstr>Graph Algorithms 11.1 – 11.5</vt:lpstr>
      <vt:lpstr>High-five Puzzle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Basic Definitions</vt:lpstr>
      <vt:lpstr>High-five Puzzle</vt:lpstr>
      <vt:lpstr>High-five Puzzle</vt:lpstr>
      <vt:lpstr>High-five Puzzle</vt:lpstr>
      <vt:lpstr>High-five Puzzle</vt:lpstr>
      <vt:lpstr>High-five Puzzle</vt:lpstr>
      <vt:lpstr>High-five Puzzle</vt:lpstr>
      <vt:lpstr>Handshaking Lemma</vt:lpstr>
      <vt:lpstr>High-five Puzzle</vt:lpstr>
      <vt:lpstr>Representing Graphs</vt:lpstr>
      <vt:lpstr>Representing Graphs</vt:lpstr>
      <vt:lpstr>Applications of Graphs: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vs Breadth-first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Shortest Path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2023-07-18T05:17:35Z</dcterms:modified>
</cp:coreProperties>
</file>