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9"/>
  </p:notesMasterIdLst>
  <p:sldIdLst>
    <p:sldId id="454" r:id="rId2"/>
    <p:sldId id="259" r:id="rId3"/>
    <p:sldId id="261" r:id="rId4"/>
    <p:sldId id="262" r:id="rId5"/>
    <p:sldId id="263" r:id="rId6"/>
    <p:sldId id="264" r:id="rId7"/>
    <p:sldId id="265" r:id="rId8"/>
    <p:sldId id="274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8" r:id="rId17"/>
    <p:sldId id="279" r:id="rId18"/>
    <p:sldId id="281" r:id="rId19"/>
    <p:sldId id="282" r:id="rId20"/>
    <p:sldId id="322" r:id="rId21"/>
    <p:sldId id="363" r:id="rId22"/>
    <p:sldId id="324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7" r:id="rId34"/>
    <p:sldId id="374" r:id="rId35"/>
    <p:sldId id="338" r:id="rId36"/>
    <p:sldId id="339" r:id="rId37"/>
    <p:sldId id="340" r:id="rId38"/>
    <p:sldId id="341" r:id="rId39"/>
    <p:sldId id="342" r:id="rId40"/>
    <p:sldId id="343" r:id="rId41"/>
    <p:sldId id="375" r:id="rId42"/>
    <p:sldId id="376" r:id="rId43"/>
    <p:sldId id="378" r:id="rId44"/>
    <p:sldId id="379" r:id="rId45"/>
    <p:sldId id="349" r:id="rId46"/>
    <p:sldId id="380" r:id="rId47"/>
    <p:sldId id="381" r:id="rId48"/>
    <p:sldId id="382" r:id="rId49"/>
    <p:sldId id="383" r:id="rId50"/>
    <p:sldId id="384" r:id="rId51"/>
    <p:sldId id="385" r:id="rId52"/>
    <p:sldId id="257" r:id="rId53"/>
    <p:sldId id="258" r:id="rId54"/>
    <p:sldId id="455" r:id="rId55"/>
    <p:sldId id="260" r:id="rId56"/>
    <p:sldId id="456" r:id="rId57"/>
    <p:sldId id="457" r:id="rId58"/>
    <p:sldId id="458" r:id="rId59"/>
    <p:sldId id="459" r:id="rId60"/>
    <p:sldId id="460" r:id="rId61"/>
    <p:sldId id="286" r:id="rId62"/>
    <p:sldId id="461" r:id="rId63"/>
    <p:sldId id="462" r:id="rId64"/>
    <p:sldId id="287" r:id="rId65"/>
    <p:sldId id="288" r:id="rId66"/>
    <p:sldId id="289" r:id="rId67"/>
    <p:sldId id="463" r:id="rId68"/>
    <p:sldId id="273" r:id="rId69"/>
    <p:sldId id="464" r:id="rId70"/>
    <p:sldId id="465" r:id="rId71"/>
    <p:sldId id="277" r:id="rId72"/>
    <p:sldId id="290" r:id="rId73"/>
    <p:sldId id="466" r:id="rId74"/>
    <p:sldId id="467" r:id="rId75"/>
    <p:sldId id="280" r:id="rId76"/>
    <p:sldId id="468" r:id="rId77"/>
    <p:sldId id="469" r:id="rId78"/>
    <p:sldId id="283" r:id="rId79"/>
    <p:sldId id="284" r:id="rId80"/>
    <p:sldId id="285" r:id="rId81"/>
    <p:sldId id="470" r:id="rId82"/>
    <p:sldId id="471" r:id="rId83"/>
    <p:sldId id="472" r:id="rId84"/>
    <p:sldId id="473" r:id="rId85"/>
    <p:sldId id="266" r:id="rId86"/>
    <p:sldId id="474" r:id="rId87"/>
    <p:sldId id="475" r:id="rId88"/>
    <p:sldId id="476" r:id="rId89"/>
    <p:sldId id="477" r:id="rId90"/>
    <p:sldId id="478" r:id="rId91"/>
    <p:sldId id="479" r:id="rId92"/>
    <p:sldId id="480" r:id="rId93"/>
    <p:sldId id="481" r:id="rId94"/>
    <p:sldId id="482" r:id="rId95"/>
    <p:sldId id="483" r:id="rId96"/>
    <p:sldId id="484" r:id="rId97"/>
    <p:sldId id="485" r:id="rId98"/>
    <p:sldId id="486" r:id="rId99"/>
    <p:sldId id="487" r:id="rId100"/>
    <p:sldId id="488" r:id="rId101"/>
    <p:sldId id="489" r:id="rId102"/>
    <p:sldId id="490" r:id="rId103"/>
    <p:sldId id="491" r:id="rId104"/>
    <p:sldId id="492" r:id="rId105"/>
    <p:sldId id="493" r:id="rId106"/>
    <p:sldId id="494" r:id="rId107"/>
    <p:sldId id="495" r:id="rId10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96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73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483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57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391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497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375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81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F5629A1F-E8E6-44A2-B369-29D90926D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E91F1D9-AA79-4FA3-9AE7-8F59383EC5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58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9886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FA53BC31-4BB3-4ECC-B639-0595CA1FA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AC54B00-A1DA-4DFB-B4D9-B2B7580775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022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F321A82E-4FD6-4CDF-802A-656762FCA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47BD9F0-85D1-411B-9D59-5A890D1974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21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2302C95B-32B7-48A7-BA5B-1981E200B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0F3985-38C3-4F1A-BAC0-100106F41E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31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468B22E8-2607-41EF-B260-D5335BDC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25491C-91BA-4282-82D2-AD58C43022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675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9474C3F-CEC4-4B05-8E1C-EDF5FB520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F7295CD-2E61-4C7C-B397-84B28F02B3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388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BCC29516-33FC-48FD-A93E-C49AE19B6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F52C35F-9DE9-4485-9FE7-BD388D57F1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245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6312B34-6837-4CE7-8A75-216AB717C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BE8E977-7D08-4927-AED7-AB0B173992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484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4BD4BBDD-0959-4BB5-9442-7F7695D96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9310C10-749A-4A5C-9C77-11FA85A7DB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062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3E1DD1EC-1F78-45CF-8225-ADEBE3BF5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17984F-AE13-422C-95CD-C74C89453B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924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2AFF6923-B9A1-4F29-8474-181939452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9C209BB-2551-4878-9D6B-C46F3B5025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69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567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ACE8DDD-D35C-419B-89C8-C601450E3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A8E5603-53F7-457A-85DC-15A8910444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828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DB4D773-7EB8-456C-A23C-E7724E909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8CC0CC5-378A-4A32-9750-EBEA07180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205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327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9BD7AE1-DE8D-4E08-8866-B32E6E400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D35BA03-6F43-4128-AEB6-79AB30B24E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574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CCB5EC62-151C-43AA-A470-E62562C1E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3E17E41-4BEC-4854-AD38-86201503E0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5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6F7CE4C-21A9-44BB-8C4C-FFAECB0C4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5CB3BBD-3AC8-4602-B648-E01539E1B5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854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3DB19E0-3BF6-41B1-9380-C72508863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791047C-B803-4F6B-B648-B6A20919FF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088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71A045D-83DE-439B-838D-8B47C1C2A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AD25FFA-5BBC-4088-A638-87D24DF7C2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86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C1AA086A-9F85-406D-AAB1-4C9D5AE13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76FCC8F-52E6-49F9-A45F-C2BA15F8CD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252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39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320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7470A33E-2A8E-4315-A4B4-7224B792F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D7BC739-B013-44CD-A744-B99EF8715D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940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26C22650-A663-4139-8049-3DCCA2252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3C1D0E8-356A-443E-AFA6-4266B5E274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3237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C031F6AD-2ED1-49E3-B1AF-1C38719BC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B473537-FA1F-42D8-9009-6F1A25AA55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8318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33FF09CC-7B9D-4505-8783-B690C2A87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0698153-EE44-407E-B2AC-47B0DF23D1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0122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2D11308-C759-454B-B18E-9A190F2A3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797F3F8-C61D-44CB-BA25-4D13C62705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9329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E79D645F-8D10-4DF8-8DB7-72BD447A7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4D22289-56B7-49B5-AE45-E08CED4191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86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2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16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92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5033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743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7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8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9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jpeg"/><Relationship Id="rId7" Type="http://schemas.openxmlformats.org/officeDocument/2006/relationships/image" Target="../media/image17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.bin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.bin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</a:t>
            </a:r>
            <a:r>
              <a:rPr lang="en-US" dirty="0"/>
              <a:t>2020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Process scheduler </a:t>
            </a:r>
            <a:r>
              <a:rPr lang="en-US" altLang="en-US">
                <a:ea typeface="MS PGothic" charset="-128"/>
              </a:rPr>
              <a:t>selects among available processes for next execution on CPU</a:t>
            </a:r>
          </a:p>
          <a:p>
            <a:r>
              <a:rPr lang="en-US" altLang="en-US">
                <a:ea typeface="MS PGothic" charset="-128"/>
              </a:rPr>
              <a:t>Maintains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scheduling queues </a:t>
            </a:r>
            <a:r>
              <a:rPr lang="en-US" altLang="en-US">
                <a:ea typeface="MS PGothic" charset="-128"/>
              </a:rPr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Job queue </a:t>
            </a:r>
            <a:r>
              <a:rPr lang="en-US" altLang="en-US">
                <a:ea typeface="MS PGothic" charset="-128"/>
              </a:rPr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Ready queue </a:t>
            </a:r>
            <a:r>
              <a:rPr lang="en-US" altLang="en-US">
                <a:ea typeface="MS PGothic" charset="-128"/>
              </a:rPr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Device queues </a:t>
            </a:r>
            <a:r>
              <a:rPr lang="en-US" altLang="en-US">
                <a:ea typeface="MS PGothic" charset="-128"/>
              </a:rPr>
              <a:t>– set of processes waiting for an I/O device</a:t>
            </a:r>
          </a:p>
          <a:p>
            <a:pPr lvl="1"/>
            <a:r>
              <a:rPr lang="en-US" altLang="en-US">
                <a:ea typeface="MS PGothic" charset="-128"/>
              </a:rPr>
              <a:t>Processes migrate among the various queues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75093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E17C06-9C26-4EA2-A8CB-9E266E08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Multiple Feedback Queues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B87D08D-EF4A-454B-A132-2A933B33F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593"/>
              </a:spcBef>
              <a:buSzPct val="39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Different RQs may have different quantum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52BE-9DBB-4B9F-96D6-41502235E65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84F0E-0CE3-4DF2-BF5E-AC961DED9A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100</a:t>
            </a:fld>
            <a:endParaRPr lang="en-US"/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5096B804-6DD5-4EA7-8B5D-E7C04AA4F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3947" y="1680810"/>
          <a:ext cx="7002006" cy="49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4" imgW="8562960" imgH="6095880" progId="">
                  <p:embed/>
                </p:oleObj>
              </mc:Choice>
              <mc:Fallback>
                <p:oleObj r:id="rId4" imgW="8562960" imgH="6095880" progId="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5096B804-6DD5-4EA7-8B5D-E7C04AA4F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947" y="1680810"/>
                        <a:ext cx="7002006" cy="4985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3239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101</a:t>
            </a:fld>
            <a:endParaRPr lang="en-US"/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24ED8923-A61A-4244-A0FE-28542EDE5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0253" y="4120705"/>
          <a:ext cx="7159433" cy="290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4" imgW="8753400" imgH="3552840" progId="">
                  <p:embed/>
                </p:oleObj>
              </mc:Choice>
              <mc:Fallback>
                <p:oleObj r:id="rId4" imgW="8753400" imgH="3552840" progId="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24ED8923-A61A-4244-A0FE-28542EDE5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253" y="4120705"/>
                        <a:ext cx="7159433" cy="2907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4096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1E8891A6-96C0-4E27-853C-F42C1FEB5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Algorithm Comparison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F923C93-357F-4C7D-9396-96EB75958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Which one is the best?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answer depends on many factors: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system workload (extremely variable)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hardware support for the dispatcher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relative importance of performance criteria (response time, CPU utilization, throughput...)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evaluation method used (each has its limitations...)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7533F-915A-40CF-AD4D-FEF68ECE52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4CCAD-745E-4E3C-9226-6DC017810F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31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0B7AFA9-D4FE-4173-A948-E13727E0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Back to SJF: CPU Burst Estimation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003D6DA-6FCF-4674-B357-0BC2E1566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T[</a:t>
            </a:r>
            <a:r>
              <a:rPr lang="en-GB" altLang="en-US" sz="2865" err="1"/>
              <a:t>i</a:t>
            </a:r>
            <a:r>
              <a:rPr lang="en-GB" altLang="en-US" sz="2865"/>
              <a:t>] be the execution time for the </a:t>
            </a:r>
            <a:r>
              <a:rPr lang="en-GB" altLang="en-US" sz="2865" err="1"/>
              <a:t>ith</a:t>
            </a:r>
            <a:r>
              <a:rPr lang="en-GB" altLang="en-US" sz="2865"/>
              <a:t> instance of this process: the actual duration of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S[</a:t>
            </a:r>
            <a:r>
              <a:rPr lang="en-GB" altLang="en-US" sz="2865" err="1"/>
              <a:t>i</a:t>
            </a:r>
            <a:r>
              <a:rPr lang="en-GB" altLang="en-US" sz="2865"/>
              <a:t>] be the predicted value for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process. The simplest choice is: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=(1/n)(T[1]+…+T[n])=(1/n)</a:t>
            </a:r>
            <a:r>
              <a:rPr lang="en-GB" altLang="en-US" sz="2001"/>
              <a:t> </a:t>
            </a:r>
            <a:r>
              <a:rPr lang="en-GB" altLang="en-US" sz="3601" err="1"/>
              <a:t>Σ</a:t>
            </a:r>
            <a:r>
              <a:rPr lang="en-GB" altLang="en-US" sz="1984"/>
              <a:t>{</a:t>
            </a:r>
            <a:r>
              <a:rPr lang="en-GB" altLang="en-US" sz="1984" err="1"/>
              <a:t>i</a:t>
            </a:r>
            <a:r>
              <a:rPr lang="en-GB" altLang="en-US" sz="1984"/>
              <a:t>=1 to n}</a:t>
            </a:r>
            <a:r>
              <a:rPr lang="en-GB" altLang="en-US"/>
              <a:t> T[</a:t>
            </a:r>
            <a:r>
              <a:rPr lang="en-GB" altLang="en-US" err="1"/>
              <a:t>i</a:t>
            </a:r>
            <a:r>
              <a:rPr lang="en-GB" altLang="en-US"/>
              <a:t>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can be more efficiently calculated as: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(1/n) T[n] + ((n-1)/n) S[n]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estimate, however, results in equal weight for each instance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96084-E468-4336-8392-0971AB5A5C1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7E442-3CFA-4401-94FC-2170C9E73E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98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98938A4B-FBBE-4B80-96D3-98D19EAD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Estimating the required CPU burst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897DF60-5272-4433-A64E-8A0B17493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Recent instances are more likely to better reflect future </a:t>
            </a:r>
            <a:r>
              <a:rPr lang="en-GB" altLang="en-US" sz="2865" err="1"/>
              <a:t>behavior</a:t>
            </a:r>
            <a:endParaRPr lang="en-GB" altLang="en-US" sz="2865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A common technique to factor the above observation into the estimate is to use </a:t>
            </a:r>
            <a:r>
              <a:rPr lang="en-GB" altLang="en-US" sz="2865">
                <a:solidFill>
                  <a:srgbClr val="FF9966"/>
                </a:solidFill>
              </a:rPr>
              <a:t>exponential averaging</a:t>
            </a:r>
            <a:r>
              <a:rPr lang="en-GB" altLang="en-US" b="0"/>
              <a:t> :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</a:t>
            </a:r>
            <a:r>
              <a:rPr lang="el-GR" altLang="en-US"/>
              <a:t>α</a:t>
            </a:r>
            <a:r>
              <a:rPr lang="en-GB" altLang="en-US"/>
              <a:t> T[n] + (1-</a:t>
            </a:r>
            <a:r>
              <a:rPr lang="el-GR" altLang="en-US"/>
              <a:t> α</a:t>
            </a:r>
            <a:r>
              <a:rPr lang="en-GB" altLang="en-US"/>
              <a:t>) S[n]  ;    0 &lt; </a:t>
            </a:r>
            <a:r>
              <a:rPr lang="el-GR" altLang="en-US"/>
              <a:t>α </a:t>
            </a:r>
            <a:r>
              <a:rPr lang="en-GB" altLang="en-US"/>
              <a:t>&lt; 1</a:t>
            </a:r>
          </a:p>
          <a:p>
            <a:pPr lvl="1"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35DCD-6B4B-48ED-A662-E0C04B82AC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63D6A-7083-4182-9A9C-D477EE5F3F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29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2B049970-E6B8-4764-A81D-48485CE15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burst Estimate </a:t>
            </a:r>
            <a:r>
              <a:rPr lang="en-GB" altLang="en-US"/>
              <a:t>(</a:t>
            </a:r>
            <a:r>
              <a:rPr lang="en-GB" altLang="en-US" b="0"/>
              <a:t>Exponential Average)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A1CAA89-73A8-442A-8657-96DF59B32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Recent instances have higher weights, whenever </a:t>
            </a:r>
            <a:r>
              <a:rPr lang="el-GR" altLang="en-US"/>
              <a:t>α</a:t>
            </a:r>
            <a:r>
              <a:rPr lang="en-GB" altLang="en-US" b="0"/>
              <a:t> &gt; 1/n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Expanding the estimated  value shows that  the weights of past instances decrease exponentially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S[n+1] = </a:t>
            </a:r>
            <a:r>
              <a:rPr lang="el-GR" altLang="en-US" sz="2801"/>
              <a:t>α </a:t>
            </a:r>
            <a:r>
              <a:rPr lang="en-GB" altLang="en-US" sz="2644"/>
              <a:t>T[n] + (1-</a:t>
            </a:r>
            <a:r>
              <a:rPr lang="el-GR" altLang="en-US" sz="2801"/>
              <a:t> α</a:t>
            </a:r>
            <a:r>
              <a:rPr lang="en-GB" altLang="en-US" sz="2644"/>
              <a:t>)</a:t>
            </a:r>
            <a:r>
              <a:rPr lang="el-GR" altLang="en-US" sz="2801"/>
              <a:t> α </a:t>
            </a:r>
            <a:r>
              <a:rPr lang="en-GB" altLang="en-US" sz="2644"/>
              <a:t>T[n-1] + ... (1-</a:t>
            </a:r>
            <a:r>
              <a:rPr lang="el-GR" altLang="en-US" sz="2801"/>
              <a:t> α</a:t>
            </a:r>
            <a:r>
              <a:rPr lang="en-GB" altLang="en-US" sz="2644"/>
              <a:t>)^{</a:t>
            </a:r>
            <a:r>
              <a:rPr lang="en-GB" altLang="en-US" sz="2644" err="1"/>
              <a:t>i</a:t>
            </a:r>
            <a:r>
              <a:rPr lang="en-GB" altLang="en-US" sz="2644"/>
              <a:t>}</a:t>
            </a:r>
            <a:r>
              <a:rPr lang="el-GR" altLang="en-US" sz="2801"/>
              <a:t> α </a:t>
            </a:r>
            <a:r>
              <a:rPr lang="en-GB" altLang="en-US" sz="2644"/>
              <a:t>T[n-</a:t>
            </a:r>
            <a:r>
              <a:rPr lang="en-GB" altLang="en-US" sz="2644" err="1"/>
              <a:t>i</a:t>
            </a:r>
            <a:r>
              <a:rPr lang="en-GB" altLang="en-US" sz="2644"/>
              <a:t>] + </a:t>
            </a:r>
          </a:p>
          <a:p>
            <a:pPr lvl="1">
              <a:spcBef>
                <a:spcPts val="648"/>
              </a:spcBef>
              <a:buSzPct val="69000"/>
              <a:buFont typeface="Monotype Sorts" charset="2"/>
              <a:buChar char="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               ... + (1-</a:t>
            </a:r>
            <a:r>
              <a:rPr lang="el-GR" altLang="en-US" sz="2801"/>
              <a:t> α</a:t>
            </a:r>
            <a:r>
              <a:rPr lang="en-GB" altLang="en-US" sz="2644"/>
              <a:t>)^{n}S[1]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predicted value of 1st instance, S[1], is usually set to 0 to give priority to new processes</a:t>
            </a:r>
          </a:p>
          <a:p>
            <a:pPr lvl="1"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F7889-61F0-4C28-8BFB-01E675AA11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FBBC9-4136-4E97-A6D6-B78F701289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B48F48C8-3631-4F5F-8724-374B534CD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2B22B3-1517-E346-9A8B-094A40D2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3CCF-4F96-45E6-B828-6AA5F067043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83252-D58B-4136-834E-912F539F00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106</a:t>
            </a:fld>
            <a:endParaRPr lang="en-US"/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8D1701A4-A56B-439A-9B39-A560D76A3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1512887"/>
          <a:ext cx="8145976" cy="543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4" imgW="9953640" imgH="6648480" progId="">
                  <p:embed/>
                </p:oleObj>
              </mc:Choice>
              <mc:Fallback>
                <p:oleObj r:id="rId4" imgW="9953640" imgH="6648480" progId="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8D1701A4-A56B-439A-9B39-A560D76A3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512887"/>
                        <a:ext cx="8145976" cy="5436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7131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EA33581-0FBA-4513-BC21-59EBD3254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4B374AC-8E1B-4FB1-8CD1-E75C5A388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S[1] = 0 to give high priority to new processes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Exponential averaging tracks changes in process behavior much faster than simple averaging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48580-254B-4562-B07A-13FA9D7EEB7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DE6F0-5E08-467B-A6AE-AA0458090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107</a:t>
            </a:fld>
            <a:endParaRPr lang="en-US"/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6EBD17C3-7239-4686-9A19-775BA4E9A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5906" y="2546059"/>
          <a:ext cx="6876065" cy="447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4" imgW="8400960" imgH="5467320" progId="">
                  <p:embed/>
                </p:oleObj>
              </mc:Choice>
              <mc:Fallback>
                <p:oleObj r:id="rId4" imgW="8400960" imgH="5467320" progId="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6EBD17C3-7239-4686-9A19-775BA4E9A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906" y="2546059"/>
                        <a:ext cx="6876065" cy="4470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12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MS PGothic" charset="-128"/>
              </a:rPr>
              <a:t>Ready Queue And Various I/O Device Queues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45" y="1338693"/>
            <a:ext cx="6418724" cy="553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231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86">
                <a:ea typeface="MS PGothic" charset="-128"/>
              </a:rPr>
              <a:t>Representation of Process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9" y="2168157"/>
            <a:ext cx="7216690" cy="416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91242" y="1436688"/>
            <a:ext cx="7689169" cy="43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557" tIns="35278" rIns="70557" bIns="35278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charset="0"/>
              </a:rPr>
              <a:t>Queueing diagram </a:t>
            </a:r>
            <a:r>
              <a:rPr kumimoji="1" lang="en-US" altLang="en-US" sz="2000" dirty="0">
                <a:latin typeface="Helvetica" charset="0"/>
              </a:rPr>
              <a:t>represents queues, resources, 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336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Short-term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CPU scheduler</a:t>
            </a:r>
            <a:r>
              <a:rPr lang="en-US" altLang="en-US" sz="2400" dirty="0">
                <a:ea typeface="MS PGothic" charset="-128"/>
              </a:rPr>
              <a:t>) – selects which process should be executed next and allocates CPU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invoked frequently (milliseconds) </a:t>
            </a:r>
            <a:r>
              <a:rPr lang="en-US" altLang="en-US" sz="2400" dirty="0">
                <a:ea typeface="MS PGothic" charset="-128"/>
                <a:sym typeface="Symbol" charset="2"/>
              </a:rPr>
              <a:t> (must be fast)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Long-term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job scheduler</a:t>
            </a:r>
            <a:r>
              <a:rPr lang="en-US" altLang="en-US" sz="2400" dirty="0">
                <a:ea typeface="MS PGothic" charset="-128"/>
              </a:rPr>
              <a:t>) – selects which processes should be brought into the ready queue</a:t>
            </a:r>
          </a:p>
          <a:p>
            <a:pPr lvl="1"/>
            <a:r>
              <a:rPr lang="en-US" altLang="en-US" sz="2400" dirty="0">
                <a:ea typeface="MS PGothic" charset="-128"/>
                <a:sym typeface="Symbol" charset="2"/>
              </a:rPr>
              <a:t>invoked  infrequently (seconds, minutes)  (may be slow)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pPr lvl="1"/>
            <a:r>
              <a:rPr lang="en-US" altLang="en-US" sz="2400" dirty="0">
                <a:ea typeface="MS PGothic" charset="-128"/>
                <a:sym typeface="Symbol" charset="2"/>
              </a:rPr>
              <a:t>controls the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degree of multiprogramming</a:t>
            </a:r>
            <a:endParaRPr lang="en-US" altLang="en-US" sz="1050" i="1" dirty="0">
              <a:ea typeface="MS PGothic" charset="-128"/>
              <a:sym typeface="Symbol" charset="2"/>
            </a:endParaRP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Processes can be described as either: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I/O-bound process</a:t>
            </a:r>
            <a:r>
              <a:rPr lang="en-US" altLang="en-US" sz="2400" dirty="0">
                <a:ea typeface="MS PGothic" charset="-128"/>
                <a:sym typeface="Symbol" charset="2"/>
              </a:rPr>
              <a:t> – spends more time doing I/O than computations, many short CPU bursts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CPU-bound process </a:t>
            </a:r>
            <a:r>
              <a:rPr lang="en-US" altLang="en-US" sz="2400" dirty="0">
                <a:ea typeface="MS PGothic" charset="-128"/>
                <a:sym typeface="Symbol" charset="2"/>
              </a:rPr>
              <a:t>– spends more time doing computations; few very long CPU bursts</a:t>
            </a: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Long-term scheduler strives for good </a:t>
            </a:r>
            <a:r>
              <a:rPr lang="en-US" altLang="en-US" sz="2400" b="1" i="1" dirty="0">
                <a:ea typeface="MS PGothic" charset="-128"/>
                <a:sym typeface="Symbol" charset="2"/>
              </a:rPr>
              <a:t>process mix</a:t>
            </a:r>
            <a:endParaRPr lang="en-US" altLang="en-US" sz="4400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3680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Addition of Medium Term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Medium-term scheduler  </a:t>
            </a:r>
            <a:r>
              <a:rPr kumimoji="1" lang="en-US" altLang="en-US" dirty="0">
                <a:latin typeface="Helvetica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charset="0"/>
              </a:rPr>
              <a:t>Remove process from memory, store on disk, bring back in from disk to continue execution: </a:t>
            </a: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endParaRPr kumimoji="1" lang="en-US" altLang="en-US" dirty="0">
              <a:latin typeface="Helvetica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endParaRPr kumimoji="1" lang="en-US" altLang="en-US" dirty="0">
              <a:latin typeface="Helvetica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80" y="3116616"/>
            <a:ext cx="8077653" cy="29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168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Parent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 creates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children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processes, which, in turn create other processes, forming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tree</a:t>
            </a:r>
            <a:r>
              <a:rPr lang="en-US" altLang="en-US" dirty="0">
                <a:ea typeface="MS PGothic" charset="-128"/>
              </a:rPr>
              <a:t> of processes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Generally, process identified and managed via a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process identifier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 err="1">
                <a:solidFill>
                  <a:srgbClr val="3366FF"/>
                </a:solidFill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)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Resource sharing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share all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Children share subset of parent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 share no resources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Execution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execute concurrently</a:t>
            </a:r>
          </a:p>
          <a:p>
            <a:pPr lvl="1"/>
            <a:r>
              <a:rPr lang="en-US" altLang="en-US" dirty="0">
                <a:ea typeface="MS PGothic" charset="-128"/>
              </a:rPr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6411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Address space</a:t>
            </a:r>
          </a:p>
          <a:p>
            <a:pPr lvl="1"/>
            <a:r>
              <a:rPr lang="en-US" altLang="en-US">
                <a:ea typeface="MS PGothic" charset="-128"/>
              </a:rPr>
              <a:t>Child duplicate of parent</a:t>
            </a:r>
          </a:p>
          <a:p>
            <a:pPr lvl="1"/>
            <a:r>
              <a:rPr lang="en-US" altLang="en-US">
                <a:ea typeface="MS PGothic" charset="-128"/>
              </a:rPr>
              <a:t>Child has a program loaded into it</a:t>
            </a:r>
          </a:p>
          <a:p>
            <a:r>
              <a:rPr lang="en-US" altLang="en-US">
                <a:ea typeface="MS PGothic" charset="-128"/>
              </a:rPr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exec()</a:t>
            </a:r>
            <a:r>
              <a:rPr lang="en-US" altLang="en-US">
                <a:ea typeface="MS PGothic" charset="-128"/>
              </a:rPr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>
                <a:ea typeface="MS PGothic" charset="-128"/>
              </a:rPr>
              <a:t> to replace the process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memory space with a new program</a:t>
            </a:r>
            <a:endParaRPr lang="en-US" altLang="en-US">
              <a:ea typeface="MS PGothic" charset="-128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8" y="4831297"/>
            <a:ext cx="7899692" cy="198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043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 Program Forking Separate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r="3586"/>
          <a:stretch/>
        </p:blipFill>
        <p:spPr bwMode="auto">
          <a:xfrm>
            <a:off x="2050153" y="746708"/>
            <a:ext cx="5995988" cy="686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001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executes last statement and then asks the operating system to delete it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exit()</a:t>
            </a:r>
            <a:r>
              <a:rPr lang="en-US" altLang="en-US">
                <a:ea typeface="MS PGothic" charset="-128"/>
              </a:rPr>
              <a:t> system call.</a:t>
            </a:r>
          </a:p>
          <a:p>
            <a:pPr lvl="1"/>
            <a:r>
              <a:rPr lang="en-US" altLang="en-US">
                <a:ea typeface="MS PGothic" charset="-128"/>
              </a:rPr>
              <a:t>Returns  status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>
                <a:ea typeface="MS PGothic" charset="-128"/>
              </a:rPr>
              <a:t>)</a:t>
            </a:r>
          </a:p>
          <a:p>
            <a:pPr lvl="1"/>
            <a:r>
              <a:rPr lang="en-US" altLang="en-US">
                <a:ea typeface="MS PGothic" charset="-128"/>
              </a:rPr>
              <a:t>Process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resources are deallocated by operating system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Parent may terminate the execution of children processes 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abort()</a:t>
            </a:r>
            <a:r>
              <a:rPr lang="en-US" altLang="en-US">
                <a:ea typeface="MS PGothic" charset="-128"/>
              </a:rPr>
              <a:t> system call.  Some reasons for doing so:</a:t>
            </a:r>
          </a:p>
          <a:p>
            <a:pPr lvl="1"/>
            <a:r>
              <a:rPr lang="en-US" altLang="en-US">
                <a:ea typeface="MS PGothic" charset="-128"/>
              </a:rPr>
              <a:t>Child has exceeded allocated resources</a:t>
            </a:r>
          </a:p>
          <a:p>
            <a:pPr lvl="1"/>
            <a:r>
              <a:rPr lang="en-US" altLang="en-US">
                <a:ea typeface="MS PGothic" charset="-128"/>
              </a:rPr>
              <a:t>Task assigned to child is no longer required</a:t>
            </a:r>
          </a:p>
          <a:p>
            <a:pPr lvl="1"/>
            <a:r>
              <a:rPr lang="en-US" altLang="en-US">
                <a:ea typeface="MS PGothic" charset="-128"/>
              </a:rPr>
              <a:t>The parent is exiting and the operating systems does not allow  a child to continue if its parent terminates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534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Some operating systems do not allow a child to exist if its parent has terminated.  If a process terminates, then all its children must also be terminated.</a:t>
            </a:r>
          </a:p>
          <a:p>
            <a:pPr lvl="1"/>
            <a:r>
              <a:rPr lang="en-US" altLang="en-US" b="1" dirty="0">
                <a:ea typeface="MS PGothic" charset="-128"/>
              </a:rPr>
              <a:t>cascading termination.  </a:t>
            </a:r>
            <a:r>
              <a:rPr lang="en-US" altLang="en-US" dirty="0">
                <a:ea typeface="MS PGothic" charset="-128"/>
              </a:rPr>
              <a:t>All children, grandchildren, etc.  are  terminated.</a:t>
            </a:r>
            <a:endParaRPr lang="en-US" altLang="en-US" b="1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The termination is initiated by the operating system.</a:t>
            </a:r>
            <a:endParaRPr lang="en-US" altLang="en-US" b="1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. </a:t>
            </a:r>
            <a:r>
              <a:rPr lang="en-US" altLang="en-US" dirty="0">
                <a:ea typeface="MS PGothic" charset="-128"/>
              </a:rPr>
              <a:t>The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Batch system –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Time-shared systems –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user programs </a:t>
            </a:r>
            <a:r>
              <a:rPr lang="en-US" altLang="en-US" dirty="0">
                <a:ea typeface="MS PGothic" charset="-128"/>
              </a:rPr>
              <a:t>or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tasks</a:t>
            </a:r>
            <a:endParaRPr lang="en-US" altLang="en-US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Process</a:t>
            </a:r>
            <a:r>
              <a:rPr lang="en-US" altLang="en-US" dirty="0">
                <a:ea typeface="MS PGothic" charset="-128"/>
              </a:rPr>
              <a:t> – a program in execution; process execution must progress in sequential fashion</a:t>
            </a:r>
          </a:p>
          <a:p>
            <a:r>
              <a:rPr lang="en-US" altLang="en-US" dirty="0">
                <a:ea typeface="MS PGothic" charset="-128"/>
              </a:rPr>
              <a:t>Multiple parts</a:t>
            </a:r>
          </a:p>
          <a:p>
            <a:pPr lvl="1"/>
            <a:r>
              <a:rPr lang="en-US" altLang="en-US" dirty="0">
                <a:ea typeface="MS PGothic" charset="-128"/>
              </a:rPr>
              <a:t>The program code, also called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text section</a:t>
            </a:r>
          </a:p>
          <a:p>
            <a:pPr lvl="1"/>
            <a:r>
              <a:rPr lang="en-US" altLang="en-US" dirty="0">
                <a:ea typeface="MS PGothic" charset="-128"/>
              </a:rPr>
              <a:t>Current activity including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 program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counter</a:t>
            </a:r>
            <a:r>
              <a:rPr lang="en-US" altLang="en-US" dirty="0">
                <a:ea typeface="MS PGothic" charset="-128"/>
              </a:rPr>
              <a:t>, processor registers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Stack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containing temporary data</a:t>
            </a:r>
          </a:p>
          <a:p>
            <a:pPr lvl="2"/>
            <a:r>
              <a:rPr lang="en-US" altLang="en-US" dirty="0">
                <a:ea typeface="MS PGothic" charset="-128"/>
              </a:rPr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Data section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Heap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403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Synchronization?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process operates sequentially</a:t>
            </a:r>
          </a:p>
          <a:p>
            <a:r>
              <a:rPr lang="en-US" altLang="en-US"/>
              <a:t>All is fine until processes want to share data</a:t>
            </a:r>
          </a:p>
          <a:p>
            <a:pPr lvl="1"/>
            <a:r>
              <a:rPr lang="en-US" altLang="en-US"/>
              <a:t>Exchange data between multiple processes</a:t>
            </a:r>
          </a:p>
          <a:p>
            <a:pPr lvl="1"/>
            <a:r>
              <a:rPr lang="en-US" altLang="en-US"/>
              <a:t>Allow processes to navigate </a:t>
            </a:r>
            <a:r>
              <a:rPr lang="en-US" altLang="en-US" i="1"/>
              <a:t>critical regions</a:t>
            </a:r>
            <a:endParaRPr lang="en-US" altLang="en-US"/>
          </a:p>
          <a:p>
            <a:pPr lvl="1"/>
            <a:r>
              <a:rPr lang="en-US" altLang="en-US"/>
              <a:t>Maintain proper sequencing of actions in multiple processes</a:t>
            </a:r>
          </a:p>
          <a:p>
            <a:r>
              <a:rPr lang="en-US" altLang="en-US"/>
              <a:t>These issues apply to threads as well	</a:t>
            </a:r>
          </a:p>
          <a:p>
            <a:pPr lvl="1"/>
            <a:r>
              <a:rPr lang="en-US" altLang="en-US"/>
              <a:t>Threads can share data easily (same address space)</a:t>
            </a:r>
          </a:p>
          <a:p>
            <a:pPr lvl="1"/>
            <a:r>
              <a:rPr lang="en-US" altLang="en-US"/>
              <a:t>Other two issues apply to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63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8" name="Rectangle 12">
            <a:extLst>
              <a:ext uri="{FF2B5EF4-FFF2-40B4-BE49-F238E27FC236}">
                <a16:creationId xmlns:a16="http://schemas.microsoft.com/office/drawing/2014/main" id="{D182CBCC-E588-9C46-9A14-D3D8D1F9D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bounded buffer problem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99F8E88-2D61-7E41-B9E7-D5D1644526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D9B0268-8DED-C745-8271-8B812DB10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1C30553-EC80-AA4D-BA71-8A41298ACF5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69024E7-6BB3-984F-9B08-11EDFBB0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512263"/>
            <a:ext cx="2000163" cy="314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4D688B0-1920-5347-8A29-66F85CCD6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9" y="785680"/>
            <a:ext cx="4238140" cy="233304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b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const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n;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typedef … Item;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buffer[n];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in = 0, out = 0,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counter = 0;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87270843-1110-4F49-B9DE-97643BAA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028" y="1653679"/>
            <a:ext cx="361709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Atomic statements: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822DAE5F-FACB-3545-8889-0D0E58FE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25" y="2038663"/>
            <a:ext cx="1963867" cy="36776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Counter += 1;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4C97DDE-CB61-EC49-8CFA-DE8D038F9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25" y="2428896"/>
            <a:ext cx="1963867" cy="36776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Counter -= 1;</a:t>
            </a:r>
          </a:p>
        </p:txBody>
      </p:sp>
      <p:cxnSp>
        <p:nvCxnSpPr>
          <p:cNvPr id="91143" name="AutoShape 7">
            <a:extLst>
              <a:ext uri="{FF2B5EF4-FFF2-40B4-BE49-F238E27FC236}">
                <a16:creationId xmlns:a16="http://schemas.microsoft.com/office/drawing/2014/main" id="{6A1F3B85-F899-FC47-B046-DF0D2D3D9D87}"/>
              </a:ext>
            </a:extLst>
          </p:cNvPr>
          <p:cNvCxnSpPr>
            <a:cxnSpLocks noChangeShapeType="1"/>
            <a:stCxn id="91141" idx="1"/>
            <a:endCxn id="91146" idx="3"/>
          </p:cNvCxnSpPr>
          <p:nvPr/>
        </p:nvCxnSpPr>
        <p:spPr bwMode="auto">
          <a:xfrm rot="10800000" flipV="1">
            <a:off x="2633211" y="2222543"/>
            <a:ext cx="3287315" cy="40408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4" name="AutoShape 8">
            <a:extLst>
              <a:ext uri="{FF2B5EF4-FFF2-40B4-BE49-F238E27FC236}">
                <a16:creationId xmlns:a16="http://schemas.microsoft.com/office/drawing/2014/main" id="{0F3DD409-84D1-8544-A8A1-A9EA5A91FA7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60713" y="2585907"/>
            <a:ext cx="523680" cy="3056980"/>
          </a:xfrm>
          <a:prstGeom prst="curvedConnector3">
            <a:avLst>
              <a:gd name="adj1" fmla="val -4365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5" name="Text Box 9">
            <a:extLst>
              <a:ext uri="{FF2B5EF4-FFF2-40B4-BE49-F238E27FC236}">
                <a16:creationId xmlns:a16="http://schemas.microsoft.com/office/drawing/2014/main" id="{187BF360-14CE-2D42-9B9F-A3383C57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962" y="3393716"/>
            <a:ext cx="4767499" cy="351907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Consumer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(counter == 0)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= buffer[out];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out = (out+1) % n;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counter -= 1;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consume the item in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D0625E8A-F9A5-EC49-BA69-F24DBFF7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5" y="6145249"/>
            <a:ext cx="2000165" cy="23624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1147" name="Text Box 11">
            <a:extLst>
              <a:ext uri="{FF2B5EF4-FFF2-40B4-BE49-F238E27FC236}">
                <a16:creationId xmlns:a16="http://schemas.microsoft.com/office/drawing/2014/main" id="{61F847C2-2B96-264F-9201-97CECFD3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80" y="3226187"/>
            <a:ext cx="4347842" cy="353984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Producer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produce an item into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(counter == n)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buffer[in]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in = (in+1) % n;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counter += 1;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37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C23600-A1B0-CF42-B178-92570A01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race conditions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1618587-B6C8-BF48-9EA9-7FB4861CF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283973" cy="6506358"/>
          </a:xfrm>
        </p:spPr>
        <p:txBody>
          <a:bodyPr/>
          <a:lstStyle/>
          <a:p>
            <a:r>
              <a:rPr lang="en-US" altLang="en-US" sz="2646" dirty="0"/>
              <a:t>Cooperating processes share storage (memory)</a:t>
            </a:r>
          </a:p>
          <a:p>
            <a:r>
              <a:rPr lang="en-US" altLang="en-US" sz="2646" dirty="0"/>
              <a:t>Both may read and write the shared memory</a:t>
            </a:r>
          </a:p>
          <a:p>
            <a:r>
              <a:rPr lang="en-US" altLang="en-US" sz="2646" dirty="0"/>
              <a:t>Problem: can’t guarantee that read followed by write is atomic</a:t>
            </a:r>
          </a:p>
          <a:p>
            <a:pPr lvl="1"/>
            <a:r>
              <a:rPr lang="en-US" altLang="en-US" sz="2205" dirty="0"/>
              <a:t>Ordering matters!</a:t>
            </a:r>
          </a:p>
          <a:p>
            <a:r>
              <a:rPr lang="en-US" altLang="en-US" sz="2646" dirty="0"/>
              <a:t>This can result in erroneous results!</a:t>
            </a:r>
          </a:p>
          <a:p>
            <a:r>
              <a:rPr lang="en-US" altLang="en-US" sz="2646" dirty="0"/>
              <a:t>We need to eliminate race conditions…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9DA5595-35A6-EF4C-A674-D955A9DDF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21BF80B-2C7E-944E-B2A9-604706C7B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751DF45-701B-D04F-BAAF-2CF3A3E615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ACD12ADF-1EA0-D34B-808B-38CAF60C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190566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&lt;= x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439A42A-3F21-0648-BC3F-07B6A820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2241653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 R1+1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B2ED59DD-556C-9C49-9FD2-B218D857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257763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=&gt; x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8EC897F1-E41B-B84F-9F29-E4431222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913625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&lt;= x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4B132B3D-5BEB-B44F-B493-A443B95F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249610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 R3+1</a:t>
            </a: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D987503E-7626-7A47-A8C2-3E7BB925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58559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=&gt; x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A150112-9B83-6245-A4B8-A172DF8C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266" y="1511935"/>
            <a:ext cx="49564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P1</a:t>
            </a: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1E10AABA-148B-F143-8A63-E2A35A0BB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1511935"/>
            <a:ext cx="49564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P2</a:t>
            </a: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0E669325-442A-C745-960D-F98831D5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4115823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B03A6FDF-602E-C14E-BC6B-5DF5C66F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6" y="1679928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x=3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06B0F38-D167-2348-8192-4C3EF099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6" y="3947830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x=5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78C36BC3-70E6-1444-A705-3168AB24C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1847920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D818FBE8-19CC-8746-AC28-8D0D17BC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428381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&lt;= x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5E9B37C1-494E-694B-8A21-9F75AFE8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529177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 R1+1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ED87EB31-832F-9647-B724-DEF29B7F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5627757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=&gt; x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B2201D02-5232-644F-B842-AB57B41A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619801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&lt;= x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0538DC99-9D70-9048-A4F8-969A8A9E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95578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 R3+1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0A024BF3-A991-A542-86B4-C22F8F5B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963743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=&gt; x</a:t>
            </a: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6E46919-7927-DF4D-B2F3-64C418498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6383725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A1231468-C8F0-C84B-BAE2-5BB1477E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7" y="6215733"/>
            <a:ext cx="67197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x=6!</a:t>
            </a:r>
          </a:p>
        </p:txBody>
      </p:sp>
    </p:spTree>
    <p:extLst>
      <p:ext uri="{BB962C8B-B14F-4D97-AF65-F5344CB8AC3E}">
        <p14:creationId xmlns:p14="http://schemas.microsoft.com/office/powerpoint/2010/main" val="32929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6" grpId="0" animBg="1" autoUpdateAnimBg="0"/>
      <p:bldP spid="92177" grpId="0" animBg="1" autoUpdateAnimBg="0"/>
      <p:bldP spid="92178" grpId="0" animBg="1" autoUpdateAnimBg="0"/>
      <p:bldP spid="92179" grpId="0" animBg="1" autoUpdateAnimBg="0"/>
      <p:bldP spid="92180" grpId="0" animBg="1" autoUpdateAnimBg="0"/>
      <p:bldP spid="92181" grpId="0" animBg="1" autoUpdateAnimBg="0"/>
      <p:bldP spid="92183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2F9E0-21A9-6844-A11A-A0680165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regions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3249007-0AB0-EB49-9417-995673C1C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critical regions to provide </a:t>
            </a:r>
            <a:r>
              <a:rPr lang="en-US" altLang="en-US" sz="1984" i="1"/>
              <a:t>mutual exclusion</a:t>
            </a:r>
            <a:r>
              <a:rPr lang="en-US" altLang="en-US" sz="1984"/>
              <a:t> and help fix race conditions</a:t>
            </a:r>
          </a:p>
          <a:p>
            <a:r>
              <a:rPr lang="en-US" altLang="en-US" sz="1984"/>
              <a:t>Four conditions to provide mutual exclusion</a:t>
            </a:r>
          </a:p>
          <a:p>
            <a:pPr lvl="1"/>
            <a:r>
              <a:rPr lang="en-US" altLang="en-US" sz="1764"/>
              <a:t>No two processes simultaneously in critical region</a:t>
            </a:r>
          </a:p>
          <a:p>
            <a:pPr lvl="1"/>
            <a:r>
              <a:rPr lang="en-US" altLang="en-US" sz="1764"/>
              <a:t>No assumptions made about speeds or numbers of CPUs</a:t>
            </a:r>
          </a:p>
          <a:p>
            <a:pPr lvl="1"/>
            <a:r>
              <a:rPr lang="en-US" altLang="en-US" sz="1764"/>
              <a:t>No process running outside its critical region may block another process</a:t>
            </a:r>
          </a:p>
          <a:p>
            <a:pPr lvl="1"/>
            <a:r>
              <a:rPr lang="en-US" altLang="en-US" sz="1764"/>
              <a:t>No process must wait forever to enter its critical region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67676E5-52CF-B949-92AA-54CEC4825E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C52B04B-D8AF-8643-A73A-7D7FBE25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A98B1-7137-2040-A211-04638908A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C3F6E6DB-6322-6D44-B41C-6936656C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0" y="4955787"/>
            <a:ext cx="132812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A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D4F7248B-AA16-974E-A65D-88D581D5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" y="6047740"/>
            <a:ext cx="134203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B</a:t>
            </a:r>
          </a:p>
        </p:txBody>
      </p:sp>
      <p:cxnSp>
        <p:nvCxnSpPr>
          <p:cNvPr id="93190" name="AutoShape 6">
            <a:extLst>
              <a:ext uri="{FF2B5EF4-FFF2-40B4-BE49-F238E27FC236}">
                <a16:creationId xmlns:a16="http://schemas.microsoft.com/office/drawing/2014/main" id="{29C3C522-9B74-CB4D-A6A0-356CECD0BA19}"/>
              </a:ext>
            </a:extLst>
          </p:cNvPr>
          <p:cNvCxnSpPr>
            <a:cxnSpLocks noChangeShapeType="1"/>
            <a:stCxn id="93188" idx="3"/>
          </p:cNvCxnSpPr>
          <p:nvPr/>
        </p:nvCxnSpPr>
        <p:spPr bwMode="auto">
          <a:xfrm>
            <a:off x="1351470" y="5154624"/>
            <a:ext cx="8056654" cy="4154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91" name="AutoShape 7">
            <a:extLst>
              <a:ext uri="{FF2B5EF4-FFF2-40B4-BE49-F238E27FC236}">
                <a16:creationId xmlns:a16="http://schemas.microsoft.com/office/drawing/2014/main" id="{794A80B4-0F9A-5C4E-8A01-53A1C2AAC944}"/>
              </a:ext>
            </a:extLst>
          </p:cNvPr>
          <p:cNvCxnSpPr>
            <a:cxnSpLocks noChangeShapeType="1"/>
            <a:stCxn id="93189" idx="3"/>
          </p:cNvCxnSpPr>
          <p:nvPr/>
        </p:nvCxnSpPr>
        <p:spPr bwMode="auto">
          <a:xfrm>
            <a:off x="1351471" y="6246577"/>
            <a:ext cx="8056653" cy="4154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2" name="Rectangle 8" descr="Light upward diagonal">
            <a:extLst>
              <a:ext uri="{FF2B5EF4-FFF2-40B4-BE49-F238E27FC236}">
                <a16:creationId xmlns:a16="http://schemas.microsoft.com/office/drawing/2014/main" id="{BFFAF5CB-55FB-DE4B-8871-CFD3AA5B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6131736"/>
            <a:ext cx="2687884" cy="33598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blocked</a:t>
            </a:r>
          </a:p>
        </p:txBody>
      </p:sp>
      <p:sp>
        <p:nvSpPr>
          <p:cNvPr id="93193" name="Line 9">
            <a:extLst>
              <a:ext uri="{FF2B5EF4-FFF2-40B4-BE49-F238E27FC236}">
                <a16:creationId xmlns:a16="http://schemas.microsoft.com/office/drawing/2014/main" id="{68DEBAA7-0648-614B-B1B9-E2B1FC703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261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4" name="Line 10">
            <a:extLst>
              <a:ext uri="{FF2B5EF4-FFF2-40B4-BE49-F238E27FC236}">
                <a16:creationId xmlns:a16="http://schemas.microsoft.com/office/drawing/2014/main" id="{B70D9D52-BAF2-A045-922A-608B34CDB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77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5" name="Line 11">
            <a:extLst>
              <a:ext uri="{FF2B5EF4-FFF2-40B4-BE49-F238E27FC236}">
                <a16:creationId xmlns:a16="http://schemas.microsoft.com/office/drawing/2014/main" id="{7FABC8D9-EF36-4A48-B048-2BABAC425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8449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4DCB7AA6-E34C-CA48-9478-90BEDDE1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039783"/>
            <a:ext cx="436781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7" name="Line 13">
            <a:extLst>
              <a:ext uri="{FF2B5EF4-FFF2-40B4-BE49-F238E27FC236}">
                <a16:creationId xmlns:a16="http://schemas.microsoft.com/office/drawing/2014/main" id="{243BB3C5-F175-D94D-BB93-AD730114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0168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8" name="Text Box 14">
            <a:extLst>
              <a:ext uri="{FF2B5EF4-FFF2-40B4-BE49-F238E27FC236}">
                <a16:creationId xmlns:a16="http://schemas.microsoft.com/office/drawing/2014/main" id="{1FF452C2-8432-7A46-9489-7768F5F46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831" y="4199819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 enters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sp>
        <p:nvSpPr>
          <p:cNvPr id="93199" name="Text Box 15">
            <a:extLst>
              <a:ext uri="{FF2B5EF4-FFF2-40B4-BE49-F238E27FC236}">
                <a16:creationId xmlns:a16="http://schemas.microsoft.com/office/drawing/2014/main" id="{6CB830A3-5275-A04F-B7E0-09F4720CC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668" y="5375768"/>
            <a:ext cx="164981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tries to enter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0" name="AutoShape 16">
            <a:extLst>
              <a:ext uri="{FF2B5EF4-FFF2-40B4-BE49-F238E27FC236}">
                <a16:creationId xmlns:a16="http://schemas.microsoft.com/office/drawing/2014/main" id="{3F3D0FB7-3D7C-BB46-9654-58CD1990FB02}"/>
              </a:ext>
            </a:extLst>
          </p:cNvPr>
          <p:cNvCxnSpPr>
            <a:cxnSpLocks noChangeShapeType="1"/>
            <a:stCxn id="93199" idx="1"/>
            <a:endCxn id="93192" idx="1"/>
          </p:cNvCxnSpPr>
          <p:nvPr/>
        </p:nvCxnSpPr>
        <p:spPr bwMode="auto">
          <a:xfrm rot="10800000" flipV="1">
            <a:off x="3528378" y="5693419"/>
            <a:ext cx="426291" cy="606310"/>
          </a:xfrm>
          <a:prstGeom prst="curvedConnector3">
            <a:avLst>
              <a:gd name="adj1" fmla="val 15362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1" name="AutoShape 17">
            <a:extLst>
              <a:ext uri="{FF2B5EF4-FFF2-40B4-BE49-F238E27FC236}">
                <a16:creationId xmlns:a16="http://schemas.microsoft.com/office/drawing/2014/main" id="{7B2424DD-5AA5-294D-9FD2-145034A1C9BA}"/>
              </a:ext>
            </a:extLst>
          </p:cNvPr>
          <p:cNvCxnSpPr>
            <a:cxnSpLocks noChangeShapeType="1"/>
            <a:stCxn id="93198" idx="1"/>
            <a:endCxn id="93196" idx="1"/>
          </p:cNvCxnSpPr>
          <p:nvPr/>
        </p:nvCxnSpPr>
        <p:spPr bwMode="auto">
          <a:xfrm rot="10800000" flipH="1" flipV="1">
            <a:off x="1516831" y="4517470"/>
            <a:ext cx="331618" cy="690306"/>
          </a:xfrm>
          <a:prstGeom prst="curvedConnector3">
            <a:avLst>
              <a:gd name="adj1" fmla="val -6893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2" name="Text Box 18">
            <a:extLst>
              <a:ext uri="{FF2B5EF4-FFF2-40B4-BE49-F238E27FC236}">
                <a16:creationId xmlns:a16="http://schemas.microsoft.com/office/drawing/2014/main" id="{F0F3F60F-9EA9-4140-8863-94A52240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622" y="5291772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enters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3" name="AutoShape 19">
            <a:extLst>
              <a:ext uri="{FF2B5EF4-FFF2-40B4-BE49-F238E27FC236}">
                <a16:creationId xmlns:a16="http://schemas.microsoft.com/office/drawing/2014/main" id="{6E5DEFF4-78F5-3343-96CE-6821A6D6BB0E}"/>
              </a:ext>
            </a:extLst>
          </p:cNvPr>
          <p:cNvCxnSpPr>
            <a:cxnSpLocks noChangeShapeType="1"/>
            <a:stCxn id="93202" idx="1"/>
            <a:endCxn id="93204" idx="1"/>
          </p:cNvCxnSpPr>
          <p:nvPr/>
        </p:nvCxnSpPr>
        <p:spPr bwMode="auto">
          <a:xfrm rot="10800000" flipV="1">
            <a:off x="6216262" y="5609423"/>
            <a:ext cx="172360" cy="690306"/>
          </a:xfrm>
          <a:prstGeom prst="curvedConnector3">
            <a:avLst>
              <a:gd name="adj1" fmla="val 23262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4" name="Rectangle 20">
            <a:extLst>
              <a:ext uri="{FF2B5EF4-FFF2-40B4-BE49-F238E27FC236}">
                <a16:creationId xmlns:a16="http://schemas.microsoft.com/office/drawing/2014/main" id="{D8DD440F-E90D-8045-88CA-C2DFAEDA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6131736"/>
            <a:ext cx="2183906" cy="33598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944A616F-A465-E446-9D19-2B75EAB0C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611" y="4283815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 leaves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6" name="AutoShape 22">
            <a:extLst>
              <a:ext uri="{FF2B5EF4-FFF2-40B4-BE49-F238E27FC236}">
                <a16:creationId xmlns:a16="http://schemas.microsoft.com/office/drawing/2014/main" id="{BB868173-395E-4C4F-ACFF-6355020360DE}"/>
              </a:ext>
            </a:extLst>
          </p:cNvPr>
          <p:cNvCxnSpPr>
            <a:cxnSpLocks noChangeShapeType="1"/>
            <a:stCxn id="93205" idx="2"/>
            <a:endCxn id="93196" idx="3"/>
          </p:cNvCxnSpPr>
          <p:nvPr/>
        </p:nvCxnSpPr>
        <p:spPr bwMode="auto">
          <a:xfrm rot="5400000">
            <a:off x="6662095" y="4473283"/>
            <a:ext cx="288659" cy="118032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7" name="Text Box 23">
            <a:extLst>
              <a:ext uri="{FF2B5EF4-FFF2-40B4-BE49-F238E27FC236}">
                <a16:creationId xmlns:a16="http://schemas.microsoft.com/office/drawing/2014/main" id="{4A12CAD2-CB36-5043-A78F-4765686F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5" y="5207776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leaves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8" name="AutoShape 24">
            <a:extLst>
              <a:ext uri="{FF2B5EF4-FFF2-40B4-BE49-F238E27FC236}">
                <a16:creationId xmlns:a16="http://schemas.microsoft.com/office/drawing/2014/main" id="{27E62FBA-35CF-F247-9B99-656FDC7DDDAE}"/>
              </a:ext>
            </a:extLst>
          </p:cNvPr>
          <p:cNvCxnSpPr>
            <a:cxnSpLocks noChangeShapeType="1"/>
            <a:stCxn id="93207" idx="2"/>
            <a:endCxn id="93204" idx="3"/>
          </p:cNvCxnSpPr>
          <p:nvPr/>
        </p:nvCxnSpPr>
        <p:spPr bwMode="auto">
          <a:xfrm rot="5400000">
            <a:off x="8552015" y="5691232"/>
            <a:ext cx="456651" cy="76034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9" name="Text Box 25">
            <a:extLst>
              <a:ext uri="{FF2B5EF4-FFF2-40B4-BE49-F238E27FC236}">
                <a16:creationId xmlns:a16="http://schemas.microsoft.com/office/drawing/2014/main" id="{B16CDE04-5431-FF42-9E7B-BF5EFC1FB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273" y="6719711"/>
            <a:ext cx="678134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Time</a:t>
            </a:r>
          </a:p>
        </p:txBody>
      </p:sp>
      <p:cxnSp>
        <p:nvCxnSpPr>
          <p:cNvPr id="93210" name="AutoShape 26">
            <a:extLst>
              <a:ext uri="{FF2B5EF4-FFF2-40B4-BE49-F238E27FC236}">
                <a16:creationId xmlns:a16="http://schemas.microsoft.com/office/drawing/2014/main" id="{EAFAA533-0983-134C-95A7-C3A56B6DA543}"/>
              </a:ext>
            </a:extLst>
          </p:cNvPr>
          <p:cNvCxnSpPr>
            <a:cxnSpLocks noChangeShapeType="1"/>
            <a:stCxn id="93209" idx="3"/>
          </p:cNvCxnSpPr>
          <p:nvPr/>
        </p:nvCxnSpPr>
        <p:spPr bwMode="auto">
          <a:xfrm>
            <a:off x="4721407" y="6901620"/>
            <a:ext cx="2082830" cy="35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5621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D1747F8-31B5-1F41-BD48-CAFBB42D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Busy waiting: strict alternation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F4C0CE7-B9FD-0E45-8A7B-DDDB3455B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Use a shared variable (</a:t>
            </a:r>
            <a:r>
              <a:rPr lang="en-US" altLang="en-US" sz="2205">
                <a:latin typeface="Monaco" pitchFamily="2" charset="77"/>
              </a:rPr>
              <a:t>turn</a:t>
            </a:r>
            <a:r>
              <a:rPr lang="en-US" altLang="en-US" sz="2646"/>
              <a:t>) to keep track of whose turn it is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Waiting process continually reads the variable to see if it can proceed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This is called a </a:t>
            </a:r>
            <a:r>
              <a:rPr lang="en-US" altLang="en-US" sz="2205" i="1"/>
              <a:t>spin lock</a:t>
            </a:r>
            <a:r>
              <a:rPr lang="en-US" altLang="en-US" sz="2205"/>
              <a:t> because the waiting process “spins” in a tight loop reading the variable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Avoids race conditions, but doesn’t satisfy criterion 3 for critical regions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B93D98-EEC5-C245-A824-29408C4F6A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A00662-141E-7B4B-97ED-0FA4B9115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459D68C-09E0-184B-AE8C-B93BCEB52A8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8303C704-7B6A-0F45-AF15-E3B83CF9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84" y="4297295"/>
            <a:ext cx="3863834" cy="22467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(TRUE)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(turn != 0)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 /* loop */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critical_region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();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turn = 1;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noncritical_region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();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ABF3774A-14C3-FD40-94DF-5C0E0A07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507" y="4295465"/>
            <a:ext cx="3863834" cy="22467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(TRUE)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(turn != 1)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 /* loop */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critical_region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();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turn = 0;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noncritical_region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();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A23780D7-1F57-5A4B-9B72-82CE5D56A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677" y="3827537"/>
            <a:ext cx="14414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0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300E355D-A54A-364D-A8B4-78DE1844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26" y="3795143"/>
            <a:ext cx="14414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1934104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2679527-1C13-D745-AD6F-BECD2105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Busy waiting: working solution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7D16428-557C-2344-B354-75ACA52C8E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B92B5DB-B929-F947-BA57-49A11A6B5B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341E86F-65C8-EB46-892D-1A38E573726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2B3AF23D-100F-A945-8AE4-C62D08FB4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94" y="904751"/>
            <a:ext cx="941021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#define	FALSE	0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#define	TRUE	1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#define	N	2	// # of processes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turn;		// Whose turn is it?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interested[N];	// Set to 1 if process j is interested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void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enter_region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(int process)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int other = 1-process; // # of the other process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interested[process] = TRUE;	// show interest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turn = other;	// Set it to my turn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(turn==other &amp;&amp; interested[other]==TRUE)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	// Wait while the other process runs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void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leave_region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process)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interested[process] = FALSE; // I’m no longer interested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8242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83A26D-3C56-0042-8B6C-8FD1E0DF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for synchronization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F066B1-89F4-4E4D-8ABF-40AC813F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Prior method works, but…</a:t>
            </a:r>
          </a:p>
          <a:p>
            <a:pPr lvl="1"/>
            <a:r>
              <a:rPr lang="en-US" altLang="en-US" dirty="0"/>
              <a:t>May be somewhat complex</a:t>
            </a:r>
          </a:p>
          <a:p>
            <a:pPr lvl="1"/>
            <a:r>
              <a:rPr lang="en-US" altLang="en-US" dirty="0"/>
              <a:t>Require busy waiting: process spins in a loop waiting for something to happen, wasting CPU time</a:t>
            </a:r>
          </a:p>
          <a:p>
            <a:r>
              <a:rPr lang="en-US" altLang="en-US" dirty="0"/>
              <a:t>Solution: use hardware</a:t>
            </a:r>
          </a:p>
          <a:p>
            <a:r>
              <a:rPr lang="en-US" altLang="en-US" dirty="0"/>
              <a:t>Several hardware methods</a:t>
            </a:r>
          </a:p>
          <a:p>
            <a:pPr lvl="1"/>
            <a:r>
              <a:rPr lang="en-US" altLang="en-US" dirty="0"/>
              <a:t>Test &amp; set: test a variable and set it in one instruction</a:t>
            </a:r>
          </a:p>
          <a:p>
            <a:pPr lvl="1"/>
            <a:r>
              <a:rPr lang="en-US" altLang="en-US" dirty="0"/>
              <a:t>Atomic swap: switch register &amp; memory in one instruction</a:t>
            </a:r>
          </a:p>
          <a:p>
            <a:pPr lvl="1"/>
            <a:r>
              <a:rPr lang="en-US" altLang="en-US" dirty="0"/>
              <a:t>Turn off interrupts: process won’t be switched out unless it asks to be suspended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079A-FDEE-5245-9DF2-0EA014E67F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4FC9-25DA-A545-BFFF-97AA43D96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4FE751-6D10-DF48-B5EA-EED7A3F958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73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Mutual exclusion using hardware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F2D5176-7566-274B-9774-BC0B18321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r>
              <a:rPr lang="en-US" altLang="en-US" sz="2646" dirty="0"/>
              <a:t>Single shared variable lock</a:t>
            </a:r>
          </a:p>
          <a:p>
            <a:r>
              <a:rPr lang="en-US" altLang="en-US" sz="2646" dirty="0"/>
              <a:t>Still requires busy waiting, but code is much simpler</a:t>
            </a:r>
          </a:p>
          <a:p>
            <a:r>
              <a:rPr lang="en-US" altLang="en-US" sz="2646" dirty="0"/>
              <a:t>Two versions</a:t>
            </a:r>
          </a:p>
          <a:p>
            <a:pPr lvl="1"/>
            <a:r>
              <a:rPr lang="en-US" altLang="en-US" sz="2205" dirty="0"/>
              <a:t>Test and set</a:t>
            </a:r>
          </a:p>
          <a:p>
            <a:pPr lvl="1"/>
            <a:r>
              <a:rPr lang="en-US" altLang="en-US" sz="2205" dirty="0"/>
              <a:t>Swap</a:t>
            </a:r>
          </a:p>
          <a:p>
            <a:r>
              <a:rPr lang="en-US" altLang="en-US" sz="2646" dirty="0"/>
              <a:t>Works for any number of processes</a:t>
            </a:r>
          </a:p>
          <a:p>
            <a:r>
              <a:rPr lang="en-US" altLang="en-US" sz="2646" dirty="0"/>
              <a:t>Possible problem with requirements</a:t>
            </a:r>
          </a:p>
          <a:p>
            <a:pPr lvl="1"/>
            <a:r>
              <a:rPr lang="en-US" altLang="en-US" sz="2205" dirty="0"/>
              <a:t>can lead to unbounded waiting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2015913"/>
            <a:ext cx="4115823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2535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</a:t>
            </a:r>
            <a:r>
              <a:rPr kumimoji="0" lang="en-US" altLang="en-US" sz="187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TestAndSet</a:t>
            </a: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(lock))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remainder of code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D16F5D4E-51CD-3642-A8BA-7B877D89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4535804"/>
            <a:ext cx="4115823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(Swap(lock,1) == 1)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remainder of code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543434"/>
            <a:ext cx="4115823" cy="3846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 lock = 0;</a:t>
            </a:r>
          </a:p>
        </p:txBody>
      </p:sp>
    </p:spTree>
    <p:extLst>
      <p:ext uri="{BB962C8B-B14F-4D97-AF65-F5344CB8AC3E}">
        <p14:creationId xmlns:p14="http://schemas.microsoft.com/office/powerpoint/2010/main" val="3138501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957CE05-A4BD-144F-A0C4-0AAE7BD7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Eliminating busy waiting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C36604A-A763-A345-B88E-8E6F2BF0C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Problem: previous solutions waste CPU time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Both hardware and software solutions require spin locks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Allow processes to sleep while they wait to execute their critical sections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Problem: </a:t>
            </a:r>
            <a:r>
              <a:rPr lang="en-US" altLang="en-US" sz="2646" i="1"/>
              <a:t>priority inversion</a:t>
            </a:r>
            <a:r>
              <a:rPr lang="en-US" altLang="en-US" sz="2646"/>
              <a:t> (higher priority process waits for lower priority process)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Solution: use semaphores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Synchronization mechanism that doesn’t require busy waiting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Semaphore S accessed by two atomic operations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Down(S): while (S&lt;=0) {}; S-= 1;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Up(S): S+=1;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Down() is another name for P()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Up() is another name for V()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Modify implementation to eliminate busy wait from Down()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A84E-7D96-E442-8FC3-A0C3749B1C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484A-3D19-CA4A-81F0-82E85A0AC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9DE1B45-5713-6E42-A4BB-3D73C968C33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99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C91B2E0-F076-D54D-8685-060CEC00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Critical sections using semaphores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B569C0DB-2D8E-CB4C-9A01-F234C35EC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46" dirty="0"/>
              <a:t>Define a “class” called </a:t>
            </a:r>
            <a:r>
              <a:rPr lang="en-US" altLang="en-US" sz="2646" dirty="0">
                <a:latin typeface="Courier" pitchFamily="2" charset="0"/>
              </a:rPr>
              <a:t>Semaphore</a:t>
            </a:r>
            <a:endParaRPr lang="en-US" altLang="en-US" sz="2646" dirty="0"/>
          </a:p>
          <a:p>
            <a:pPr lvl="1"/>
            <a:r>
              <a:rPr lang="en-US" altLang="en-US" sz="2205" dirty="0"/>
              <a:t>Class allows more complex implementations for semaphores</a:t>
            </a:r>
          </a:p>
          <a:p>
            <a:pPr lvl="1"/>
            <a:r>
              <a:rPr lang="en-US" altLang="en-US" sz="2205" dirty="0"/>
              <a:t>Details hidden from processes</a:t>
            </a:r>
          </a:p>
          <a:p>
            <a:r>
              <a:rPr lang="en-US" altLang="en-US" sz="2646" dirty="0"/>
              <a:t>Code for individual process is simple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B49E68-86D2-5744-ABD1-0A95627B13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8B4B24-CAA8-9C41-A932-1538077BB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4FBCABD-EB60-ED41-8FCD-3844593FA2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0BE74C56-0B43-2A44-A8C0-3EA8E3E4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2603888"/>
            <a:ext cx="4240068" cy="221685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down(mutex);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up(mutex);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remainder of code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D24E1DF0-CC9A-1E44-B5BF-29147C8D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1658928"/>
            <a:ext cx="4240068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mutex;</a:t>
            </a:r>
          </a:p>
        </p:txBody>
      </p:sp>
    </p:spTree>
    <p:extLst>
      <p:ext uri="{BB962C8B-B14F-4D97-AF65-F5344CB8AC3E}">
        <p14:creationId xmlns:p14="http://schemas.microsoft.com/office/powerpoint/2010/main" val="401306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in Memory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99" y="1382440"/>
            <a:ext cx="3209362" cy="50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4142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6FDA00AC-6865-D94C-836F-7D9600078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Implementing semaphores with blocking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142E8EAC-B1DB-A042-BDAA-20329E91A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72320" cy="6506358"/>
          </a:xfrm>
        </p:spPr>
        <p:txBody>
          <a:bodyPr/>
          <a:lstStyle/>
          <a:p>
            <a:r>
              <a:rPr lang="en-US" altLang="en-US" sz="2646" dirty="0"/>
              <a:t>Assume two operations:</a:t>
            </a:r>
          </a:p>
          <a:p>
            <a:pPr lvl="1"/>
            <a:r>
              <a:rPr lang="en-US" altLang="en-US" sz="2205" dirty="0"/>
              <a:t>Sleep(): suspends current process</a:t>
            </a:r>
          </a:p>
          <a:p>
            <a:pPr lvl="1"/>
            <a:r>
              <a:rPr lang="en-US" altLang="en-US" sz="2205" dirty="0"/>
              <a:t>Wakeup(P): allows process P to resume execution</a:t>
            </a:r>
          </a:p>
          <a:p>
            <a:r>
              <a:rPr lang="en-US" altLang="en-US" sz="2646" dirty="0"/>
              <a:t>Semaphore is a “class”</a:t>
            </a:r>
          </a:p>
          <a:p>
            <a:pPr lvl="1"/>
            <a:r>
              <a:rPr lang="en-US" altLang="en-US" sz="2205" dirty="0"/>
              <a:t>Track value of semaphore</a:t>
            </a:r>
          </a:p>
          <a:p>
            <a:pPr lvl="1"/>
            <a:r>
              <a:rPr lang="en-US" altLang="en-US" sz="2205" dirty="0"/>
              <a:t>Keep a list of processes waiting for the semaphore</a:t>
            </a:r>
          </a:p>
          <a:p>
            <a:r>
              <a:rPr lang="en-US" altLang="en-US" sz="2646" dirty="0"/>
              <a:t>Operations still atomic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A613E7-574B-C34F-80DA-88C723B69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C2F7F6-93EA-AE4F-84CC-7374B32F5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2E0B4B7-F0EB-744B-83D2-9218B3FCCB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E1CB258F-124C-064A-912D-68205C3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93" y="5375769"/>
            <a:ext cx="4240068" cy="17251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Semaphore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value;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ProcessList pl;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void 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void up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785D7A99-6D63-8249-82FA-5B237B09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305" y="1595931"/>
            <a:ext cx="4479807" cy="501685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Semaphore code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Semaphore::up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968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>
            <a:extLst>
              <a:ext uri="{FF2B5EF4-FFF2-40B4-BE49-F238E27FC236}">
                <a16:creationId xmlns:a16="http://schemas.microsoft.com/office/drawing/2014/main" id="{8D930911-1A6D-B54F-B76E-66809DD17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Semaphores for general synchronization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0CA11B9E-1475-6C4F-9C95-B08141F31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We want to execute B in P1 only after A executes in P0</a:t>
            </a:r>
          </a:p>
          <a:p>
            <a:r>
              <a:rPr lang="en-US" altLang="en-US" sz="2646"/>
              <a:t>Use a semaphore initialized to 0</a:t>
            </a:r>
          </a:p>
          <a:p>
            <a:r>
              <a:rPr lang="en-US" altLang="en-US" sz="2646"/>
              <a:t>Use up() to notify P1 at the appropriate time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C1CA73E-1E55-D244-B89B-B723828736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E131D4-95F6-D248-9154-AE15F551E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66D23BB-7175-8C4F-A270-BA0CD4EEFE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716C1A1D-15C4-9640-B5E6-336D2DEC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45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A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flag.up ();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3195CB6A-75F9-E044-B429-462724B0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56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B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91BC9E7-33A1-9347-899F-CCEFE80B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906" y="3149864"/>
            <a:ext cx="4240068" cy="10632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flag initialized to 0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flag;</a:t>
            </a:r>
          </a:p>
        </p:txBody>
      </p:sp>
    </p:spTree>
    <p:extLst>
      <p:ext uri="{BB962C8B-B14F-4D97-AF65-F5344CB8AC3E}">
        <p14:creationId xmlns:p14="http://schemas.microsoft.com/office/powerpoint/2010/main" val="3848335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B53BFD2-2569-C440-A78C-F70A1D18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semaphores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6A9E868-CE41-B547-B6C1-87C325B8A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different types of semaphores</a:t>
            </a:r>
          </a:p>
          <a:p>
            <a:pPr lvl="1"/>
            <a:r>
              <a:rPr lang="en-US" altLang="en-US"/>
              <a:t>Counting semaphores</a:t>
            </a:r>
          </a:p>
          <a:p>
            <a:pPr lvl="1"/>
            <a:r>
              <a:rPr lang="en-US" altLang="en-US"/>
              <a:t>Binary semaphores</a:t>
            </a:r>
          </a:p>
          <a:p>
            <a:r>
              <a:rPr lang="en-US" altLang="en-US"/>
              <a:t>Counting semaphore</a:t>
            </a:r>
          </a:p>
          <a:p>
            <a:pPr lvl="1"/>
            <a:r>
              <a:rPr lang="en-US" altLang="en-US"/>
              <a:t>Value can range over an unrestricted range</a:t>
            </a:r>
          </a:p>
          <a:p>
            <a:r>
              <a:rPr lang="en-US" altLang="en-US"/>
              <a:t>Binary semaphore</a:t>
            </a:r>
          </a:p>
          <a:p>
            <a:pPr lvl="1"/>
            <a:r>
              <a:rPr lang="en-US" altLang="en-US"/>
              <a:t>Only two values possible</a:t>
            </a:r>
          </a:p>
          <a:p>
            <a:pPr lvl="2"/>
            <a:r>
              <a:rPr lang="en-US" altLang="en-US"/>
              <a:t>1 means the semaphore is available</a:t>
            </a:r>
          </a:p>
          <a:p>
            <a:pPr lvl="2"/>
            <a:r>
              <a:rPr lang="en-US" altLang="en-US"/>
              <a:t>0 means a process has acquired the semaphore</a:t>
            </a:r>
          </a:p>
          <a:p>
            <a:pPr lvl="1"/>
            <a:r>
              <a:rPr lang="en-US" altLang="en-US"/>
              <a:t>May be simpler to implement</a:t>
            </a:r>
          </a:p>
          <a:p>
            <a:r>
              <a:rPr lang="en-US" altLang="en-US"/>
              <a:t>Possible to implement one type using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E859-8EBE-914A-BE43-1BFE745BB0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D3E4-3515-714D-878B-FD1CC7377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847A42B-C57F-E347-9E1D-10291908E9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11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2AAD9DE3-45D5-A249-B337-D99D2818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and starvation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BBDAC104-BD98-9A47-A516-EE144AE2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/>
          <a:lstStyle/>
          <a:p>
            <a:r>
              <a:rPr lang="en-US" altLang="en-US" sz="1984" dirty="0"/>
              <a:t>Deadlock: two or more processes are waiting indefinitely for an event that can only be caused by a waiting process</a:t>
            </a:r>
          </a:p>
          <a:p>
            <a:pPr lvl="1"/>
            <a:r>
              <a:rPr lang="en-US" altLang="en-US" sz="1764" dirty="0"/>
              <a:t>P0 gets A, needs B</a:t>
            </a:r>
          </a:p>
          <a:p>
            <a:pPr lvl="1"/>
            <a:r>
              <a:rPr lang="en-US" altLang="en-US" sz="1764" dirty="0"/>
              <a:t>P1 gets B, needs A</a:t>
            </a:r>
          </a:p>
          <a:p>
            <a:pPr lvl="1"/>
            <a:r>
              <a:rPr lang="en-US" altLang="en-US" sz="1764" dirty="0"/>
              <a:t>Each process waiting for the other to signal</a:t>
            </a:r>
          </a:p>
          <a:p>
            <a:r>
              <a:rPr lang="en-US" altLang="en-US" sz="1984" dirty="0"/>
              <a:t>Starvation: indefinite blocking</a:t>
            </a:r>
          </a:p>
          <a:p>
            <a:pPr lvl="1"/>
            <a:r>
              <a:rPr lang="en-US" altLang="en-US" sz="1764" dirty="0"/>
              <a:t>Process is never removed from the semaphore queue in which its suspended</a:t>
            </a:r>
          </a:p>
          <a:p>
            <a:pPr lvl="1"/>
            <a:r>
              <a:rPr lang="en-US" altLang="en-US" sz="1764" dirty="0"/>
              <a:t>May be caused by ordering in queues (priority)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336C6B-24E5-C547-995B-7595329F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264D84-51E2-CF40-866C-B9902608A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37E8CE-DEE4-9F4D-8381-0482A1B889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8A90C91A-62E9-3047-B42B-3324CC92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3071118"/>
            <a:ext cx="1735925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2DBD1A57-BF08-1644-8297-2A67DFC9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60" y="3071118"/>
            <a:ext cx="1716676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F71246C-6734-D144-966A-A447A430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0" y="1968665"/>
            <a:ext cx="3611845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A(1),B(1);</a:t>
            </a:r>
          </a:p>
        </p:txBody>
      </p:sp>
    </p:spTree>
    <p:extLst>
      <p:ext uri="{BB962C8B-B14F-4D97-AF65-F5344CB8AC3E}">
        <p14:creationId xmlns:p14="http://schemas.microsoft.com/office/powerpoint/2010/main" val="583513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E60B537-4E2B-3645-8740-E45FF319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Monitors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2EA02B2-FF2F-E840-9115-9F46B908C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A </a:t>
            </a:r>
            <a:r>
              <a:rPr lang="en-US" altLang="en-US" sz="2646" i="1" dirty="0"/>
              <a:t>monitor</a:t>
            </a:r>
            <a:r>
              <a:rPr lang="en-US" altLang="en-US" sz="2646" dirty="0"/>
              <a:t> is another kind of high-level synchronization primitive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One monitor has multiple entry points</a:t>
            </a:r>
          </a:p>
          <a:p>
            <a:pPr lvl="2">
              <a:lnSpc>
                <a:spcPct val="90000"/>
              </a:lnSpc>
            </a:pPr>
            <a:r>
              <a:rPr lang="en-US" altLang="en-US" sz="1805" dirty="0"/>
              <a:t>Think multiple methods in a Java class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Only one process may be in the monitor at any time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Enforces mutual exclusion - less chance for programming errors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Monitors provided by high-level language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Variables belonging to monitor are protected from simultaneous access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Procedures in monitor are guaranteed to have mutual exclusion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Monitor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Language / compiler handles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Can be implemented using semaphores</a:t>
            </a:r>
          </a:p>
          <a:p>
            <a:pPr>
              <a:lnSpc>
                <a:spcPct val="90000"/>
              </a:lnSpc>
            </a:pPr>
            <a:endParaRPr lang="en-US" altLang="en-US" sz="2646" dirty="0"/>
          </a:p>
          <a:p>
            <a:pPr lvl="1">
              <a:lnSpc>
                <a:spcPct val="90000"/>
              </a:lnSpc>
            </a:pPr>
            <a:endParaRPr lang="en-US" altLang="en-US" sz="2205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C933A-1F17-A24F-80B2-2B746C541E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D0953-6635-1B4D-A779-9F44EE070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8D0AEEB-163E-494A-9E33-9DCE93300CC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06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ACBD2F3A-500A-1745-93B6-2D7243F6E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 usage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C1A6B44F-6A6E-624E-A1A8-C1E38440B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This looks like C++ code, but it’s not supported by C++</a:t>
            </a:r>
          </a:p>
          <a:p>
            <a:r>
              <a:rPr lang="en-US" altLang="en-US" sz="2646"/>
              <a:t>Provides the following features:</a:t>
            </a:r>
          </a:p>
          <a:p>
            <a:pPr lvl="1"/>
            <a:r>
              <a:rPr lang="en-US" altLang="en-US" sz="2205"/>
              <a:t>Variables foo, bar, and arr are accessible only by proc1 &amp; proc2</a:t>
            </a:r>
          </a:p>
          <a:p>
            <a:pPr lvl="1"/>
            <a:r>
              <a:rPr lang="en-US" altLang="en-US" sz="2205"/>
              <a:t>Only one process can be executing in either proc1 or proc2 at any time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24B2-8DB6-E34D-92D7-DCA24F5F0C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517E-E98B-6746-8827-A9871727A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988F6CF-FA2C-0842-8233-4266AF18D3F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6498" name="Text Box 2">
            <a:extLst>
              <a:ext uri="{FF2B5EF4-FFF2-40B4-BE49-F238E27FC236}">
                <a16:creationId xmlns:a16="http://schemas.microsoft.com/office/drawing/2014/main" id="{563702C7-BB92-8744-86F7-6AB10690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0" y="3226743"/>
            <a:ext cx="7918409" cy="30826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monitor mon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foo;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bar;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double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arr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[100];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void proc1(…)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void proc2(…)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void mon() {  // initialization code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5119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F365B32-B892-9644-B8A9-4981039D7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 variables in monitors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F9697C6-2257-044C-8E34-AC62DE514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Problem: how can a process wait inside a monitor?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Can’t simply sleep: there’s no way for anyone else to enter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Solution: use a condition variable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Condition variables support two operations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Wait(): suspend this process until signaled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Signal(): wake up exactly one process waiting on this condition variable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no process is waiting, signal has no effect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Signals on condition variables aren’t “saved up”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Condition variables are only usable within monitors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 must be in monitor to signal on a condition variable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Question: which process gets the monitor after Signal()?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10A4-1F91-904E-B3C8-1167C46C65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943DD-44DA-D14E-86E5-53D56F3B4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85141F-6C07-2743-8227-4A41011CE6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572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6849A06-BBDF-C040-849E-A024B4FC2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 semantics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C82A9AD-5F15-AB49-8F90-FE2C306DA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5"/>
              <a:t>Problem: P signals on condition variable X, waking Q</a:t>
            </a:r>
          </a:p>
          <a:p>
            <a:pPr lvl="1"/>
            <a:r>
              <a:rPr lang="en-US" altLang="en-US" sz="1984"/>
              <a:t>Both can’t be active in the monitor at the same time</a:t>
            </a:r>
          </a:p>
          <a:p>
            <a:pPr lvl="1"/>
            <a:r>
              <a:rPr lang="en-US" altLang="en-US" sz="1984"/>
              <a:t>Which one continues first?</a:t>
            </a:r>
          </a:p>
          <a:p>
            <a:r>
              <a:rPr lang="en-US" altLang="en-US" sz="2205"/>
              <a:t>Mesa semantics</a:t>
            </a:r>
          </a:p>
          <a:p>
            <a:pPr lvl="1"/>
            <a:r>
              <a:rPr lang="en-US" altLang="en-US" sz="1984"/>
              <a:t>Signaling process (P) continues first</a:t>
            </a:r>
          </a:p>
          <a:p>
            <a:pPr lvl="1"/>
            <a:r>
              <a:rPr lang="en-US" altLang="en-US" sz="1984"/>
              <a:t>Q resumes when P leaves the monitor</a:t>
            </a:r>
          </a:p>
          <a:p>
            <a:pPr lvl="1"/>
            <a:r>
              <a:rPr lang="en-US" altLang="en-US" sz="1984"/>
              <a:t>Seems more logical: why suspend P when it signals?</a:t>
            </a:r>
          </a:p>
          <a:p>
            <a:r>
              <a:rPr lang="en-US" altLang="en-US" sz="2205"/>
              <a:t>Hoare semantics</a:t>
            </a:r>
          </a:p>
          <a:p>
            <a:pPr lvl="1"/>
            <a:r>
              <a:rPr lang="en-US" altLang="en-US" sz="1984"/>
              <a:t>Awakened process (Q) continues first</a:t>
            </a:r>
          </a:p>
          <a:p>
            <a:pPr lvl="1"/>
            <a:r>
              <a:rPr lang="en-US" altLang="en-US" sz="1984"/>
              <a:t>P resumes when Q leaves the monitor</a:t>
            </a:r>
          </a:p>
          <a:p>
            <a:pPr lvl="1"/>
            <a:r>
              <a:rPr lang="en-US" altLang="en-US" sz="1984"/>
              <a:t>May be better: condition that Q wanted may no longer hold when P leaves the monitor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FE3FF-96E0-4A48-9771-0902F36838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FFB91-7C27-6641-9A78-BE1CCACB6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605AD16-7E17-E240-9F1F-DD4A412A30E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668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A881214-C7A5-214A-8E7E-4D686B71D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Locks &amp; condition variables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B65A8A9-691B-3D4F-B0AA-00914900D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05"/>
              <a:t>Monitors require native language support</a:t>
            </a:r>
          </a:p>
          <a:p>
            <a:r>
              <a:rPr lang="en-US" altLang="en-US" sz="2205"/>
              <a:t>Provide monitor support using special data types and procedures</a:t>
            </a:r>
          </a:p>
          <a:p>
            <a:pPr lvl="1"/>
            <a:r>
              <a:rPr lang="en-US" altLang="en-US" sz="1984"/>
              <a:t>Locks (Acquire(), Release())</a:t>
            </a:r>
          </a:p>
          <a:p>
            <a:pPr lvl="1"/>
            <a:r>
              <a:rPr lang="en-US" altLang="en-US" sz="1984"/>
              <a:t>Condition variables (Wait(), Signal())</a:t>
            </a:r>
          </a:p>
          <a:p>
            <a:r>
              <a:rPr lang="en-US" altLang="en-US" sz="2205"/>
              <a:t>Lock usage</a:t>
            </a:r>
          </a:p>
          <a:p>
            <a:pPr lvl="1"/>
            <a:r>
              <a:rPr lang="en-US" altLang="en-US" sz="1984"/>
              <a:t>Acquiring a lock == entering a monitor</a:t>
            </a:r>
          </a:p>
          <a:p>
            <a:pPr lvl="1"/>
            <a:r>
              <a:rPr lang="en-US" altLang="en-US" sz="1984"/>
              <a:t>Releasing a lock == leaving a monitor</a:t>
            </a:r>
          </a:p>
          <a:p>
            <a:r>
              <a:rPr lang="en-US" altLang="en-US" sz="2205"/>
              <a:t>Condition variable usage</a:t>
            </a:r>
          </a:p>
          <a:p>
            <a:pPr lvl="1"/>
            <a:r>
              <a:rPr lang="en-US" altLang="en-US" sz="1984"/>
              <a:t>Each condition variable is associated with exactly one lock</a:t>
            </a:r>
          </a:p>
          <a:p>
            <a:pPr lvl="1"/>
            <a:r>
              <a:rPr lang="en-US" altLang="en-US" sz="1984"/>
              <a:t>Lock must be held to use condition variable</a:t>
            </a:r>
          </a:p>
          <a:p>
            <a:pPr lvl="1"/>
            <a:r>
              <a:rPr lang="en-US" altLang="en-US" sz="1984"/>
              <a:t>Waiting on a condition variable releases the lock implicitly</a:t>
            </a:r>
          </a:p>
          <a:p>
            <a:pPr lvl="1"/>
            <a:r>
              <a:rPr lang="en-US" altLang="en-US" sz="1984"/>
              <a:t>Returning from Wait() on a condition variable reacquires the 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E58C8-1460-C848-AB84-4F361A9896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FC055-C345-0D4E-990E-67395EA45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808CFAD-632A-8E4B-8322-6B2EA8D2ED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68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>
            <a:extLst>
              <a:ext uri="{FF2B5EF4-FFF2-40B4-BE49-F238E27FC236}">
                <a16:creationId xmlns:a16="http://schemas.microsoft.com/office/drawing/2014/main" id="{BDC36B20-DEF6-BF4D-B0E7-8F5461CE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locks with semaphores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8C40865-3753-A447-9770-211D09812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mutex to ensure exclusion within the lock bounds</a:t>
            </a:r>
          </a:p>
          <a:p>
            <a:r>
              <a:rPr lang="en-US" altLang="en-US" sz="2646"/>
              <a:t>Use next to give lock to processes with a higher priority (why?)</a:t>
            </a:r>
          </a:p>
          <a:p>
            <a:r>
              <a:rPr lang="en-US" altLang="en-US" sz="2646"/>
              <a:t>nextCount indicates whether there are any higher priority waiters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9B925F-4BC9-934E-AB01-067F794B5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A731FB3-7935-8345-B6C7-AEE0B0224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5BCE3DC-1A68-4F4D-A17E-03E59ED67E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F5CE3AB5-434E-474B-A96C-F389E4D0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48" y="2330924"/>
            <a:ext cx="4000328" cy="145369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Lock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mutex(1);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next(0);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nextCount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110DD74-0801-1A49-A10E-4A6F7046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48" y="3984604"/>
            <a:ext cx="4000328" cy="11822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Lock::Acquire()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8E45748-A3E1-164C-9B91-DEA8FAC9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48" y="5323296"/>
            <a:ext cx="4000328" cy="199666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Lock::Release()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(nextCount &gt; 0)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next.up();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5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As a process executes, it changes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state</a:t>
            </a:r>
          </a:p>
          <a:p>
            <a:pPr lvl="1"/>
            <a:r>
              <a:rPr lang="en-US" altLang="en-US" b="1">
                <a:ea typeface="MS PGothic" charset="-128"/>
              </a:rPr>
              <a:t>new</a:t>
            </a:r>
            <a:r>
              <a:rPr lang="en-US" altLang="en-US">
                <a:ea typeface="MS PGothic" charset="-128"/>
              </a:rPr>
              <a:t>:  The process is being created</a:t>
            </a:r>
          </a:p>
          <a:p>
            <a:pPr lvl="1"/>
            <a:r>
              <a:rPr lang="en-US" altLang="en-US" b="1">
                <a:ea typeface="MS PGothic" charset="-128"/>
              </a:rPr>
              <a:t>running</a:t>
            </a:r>
            <a:r>
              <a:rPr lang="en-US" altLang="en-US">
                <a:ea typeface="MS PGothic" charset="-128"/>
              </a:rPr>
              <a:t>:  Instructions are being executed</a:t>
            </a:r>
          </a:p>
          <a:p>
            <a:pPr lvl="1"/>
            <a:r>
              <a:rPr lang="en-US" altLang="en-US" b="1">
                <a:ea typeface="MS PGothic" charset="-128"/>
              </a:rPr>
              <a:t>waiting</a:t>
            </a:r>
            <a:r>
              <a:rPr lang="en-US" altLang="en-US">
                <a:ea typeface="MS PGothic" charset="-128"/>
              </a:rPr>
              <a:t>:  The process is waiting for some event to occur</a:t>
            </a:r>
          </a:p>
          <a:p>
            <a:pPr lvl="1"/>
            <a:r>
              <a:rPr lang="en-US" altLang="en-US" b="1">
                <a:ea typeface="MS PGothic" charset="-128"/>
              </a:rPr>
              <a:t>ready</a:t>
            </a:r>
            <a:r>
              <a:rPr lang="en-US" altLang="en-US">
                <a:ea typeface="MS PGothic" charset="-128"/>
              </a:rPr>
              <a:t>:  The process is waiting to be assigned to a processor</a:t>
            </a:r>
          </a:p>
          <a:p>
            <a:pPr lvl="1"/>
            <a:r>
              <a:rPr lang="en-US" altLang="en-US" b="1">
                <a:ea typeface="MS PGothic" charset="-128"/>
              </a:rPr>
              <a:t>terminated</a:t>
            </a:r>
            <a:r>
              <a:rPr lang="en-US" altLang="en-US">
                <a:ea typeface="MS PGothic" charset="-128"/>
              </a:rPr>
              <a:t>:  The process has finished execution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16417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>
            <a:extLst>
              <a:ext uri="{FF2B5EF4-FFF2-40B4-BE49-F238E27FC236}">
                <a16:creationId xmlns:a16="http://schemas.microsoft.com/office/drawing/2014/main" id="{8B17F8A5-FE1E-5540-991C-590D33FA2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condition variables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8D1A996-CF96-BF4C-9178-C10B8182C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46"/>
              <a:t>Are these Hoare or Mesa semantics?</a:t>
            </a:r>
          </a:p>
          <a:p>
            <a:r>
              <a:rPr lang="en-US" altLang="en-US" sz="2646"/>
              <a:t>Can there be multiple condition variables for a single Lock?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500EF2-C006-2647-8CFD-300FA28B30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513A82D-D95D-3B46-B415-F25C0E574B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24C0254-9B4A-0043-88F3-0747A078613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13C05B8A-ACE5-5649-A187-2159DE7C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33" y="2153666"/>
            <a:ext cx="3998579" cy="145369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Condition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Lock *lock;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condSem(0);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semCount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FF02F7D-1C5E-EB45-93DD-B7C98627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33" y="3886092"/>
            <a:ext cx="3998579" cy="281112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Condition::Wait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(lock-&gt;nextCount &gt; 0)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condSem.down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3A49E955-78F7-8147-BD42-C8CCDBAE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045" y="2153666"/>
            <a:ext cx="4000328" cy="25396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Condition::Signal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(semCount &gt;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condSem.up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711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38EA777-B608-8E4A-8B51-786B3BEF4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 passing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62D90CE-C693-414D-B6F5-8829A4C95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Synchronize by exchanging messages</a:t>
            </a:r>
          </a:p>
          <a:p>
            <a:r>
              <a:rPr lang="en-US" altLang="en-US"/>
              <a:t>Two primitives:</a:t>
            </a:r>
          </a:p>
          <a:p>
            <a:pPr lvl="1"/>
            <a:r>
              <a:rPr lang="en-US" altLang="en-US"/>
              <a:t>Send: send a message</a:t>
            </a:r>
          </a:p>
          <a:p>
            <a:pPr lvl="1"/>
            <a:r>
              <a:rPr lang="en-US" altLang="en-US"/>
              <a:t>Receive: receive a message</a:t>
            </a:r>
          </a:p>
          <a:p>
            <a:pPr lvl="1"/>
            <a:r>
              <a:rPr lang="en-US" altLang="en-US"/>
              <a:t>Both may specify a “channel” to use</a:t>
            </a:r>
          </a:p>
          <a:p>
            <a:r>
              <a:rPr lang="en-US" altLang="en-US"/>
              <a:t>Issue: how does the sender know the receiver got the message?</a:t>
            </a:r>
          </a:p>
          <a:p>
            <a:r>
              <a:rPr lang="en-US" altLang="en-US"/>
              <a:t>Issue: authentication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56E2C-E5A6-0647-BF42-137E615716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7726A-A27A-B54E-8233-121EE02C6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CFD0040-F65E-EC40-A57B-7225A8BFBED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12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5B0BB18-45FE-C145-86F9-5F2D13AD6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Barriers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3E09A75-9602-D845-8429-42B9F821B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Used for synchronizing multiple processes</a:t>
            </a:r>
          </a:p>
          <a:p>
            <a:r>
              <a:rPr lang="en-US" altLang="en-US" sz="2646"/>
              <a:t>Processes wait at a “barrier” until all in the group arrive</a:t>
            </a:r>
          </a:p>
          <a:p>
            <a:r>
              <a:rPr lang="en-US" altLang="en-US" sz="2646"/>
              <a:t>After all have arrived, all processes can proceed</a:t>
            </a:r>
          </a:p>
          <a:p>
            <a:r>
              <a:rPr lang="en-US" altLang="en-US" sz="2646"/>
              <a:t>May be implemented using locks and condition variables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67328B6C-4287-814A-93BF-39FD1F8937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8B2F9FDC-8F0A-CC49-98A2-71FB6688BA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435E664-CD88-A24A-80C1-346B69324E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3668" name="Group 4">
            <a:extLst>
              <a:ext uri="{FF2B5EF4-FFF2-40B4-BE49-F238E27FC236}">
                <a16:creationId xmlns:a16="http://schemas.microsoft.com/office/drawing/2014/main" id="{5DF82652-35F2-D940-8DB8-E6E774A60750}"/>
              </a:ext>
            </a:extLst>
          </p:cNvPr>
          <p:cNvGrpSpPr>
            <a:grpSpLocks/>
          </p:cNvGrpSpPr>
          <p:nvPr/>
        </p:nvGrpSpPr>
        <p:grpSpPr bwMode="auto">
          <a:xfrm>
            <a:off x="4032355" y="4031828"/>
            <a:ext cx="1847921" cy="2971373"/>
            <a:chOff x="2304" y="2304"/>
            <a:chExt cx="1056" cy="1698"/>
          </a:xfrm>
        </p:grpSpPr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3D691FCC-E6AD-1948-A18A-99E583F87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04"/>
              <a:ext cx="1056" cy="1296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670" name="Text Box 6">
              <a:extLst>
                <a:ext uri="{FF2B5EF4-FFF2-40B4-BE49-F238E27FC236}">
                  <a16:creationId xmlns:a16="http://schemas.microsoft.com/office/drawing/2014/main" id="{B380534E-6F78-C245-8D5B-432FD48FA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" y="3600"/>
              <a:ext cx="79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B and D at</a:t>
              </a:r>
            </a:p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barrier</a:t>
              </a:r>
            </a:p>
          </p:txBody>
        </p:sp>
        <p:sp>
          <p:nvSpPr>
            <p:cNvPr id="113671" name="Rectangle 7">
              <a:extLst>
                <a:ext uri="{FF2B5EF4-FFF2-40B4-BE49-F238E27FC236}">
                  <a16:creationId xmlns:a16="http://schemas.microsoft.com/office/drawing/2014/main" id="{5AE6E697-84DA-A449-A75E-80E683899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52"/>
              <a:ext cx="96" cy="1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672" name="Oval 8">
              <a:extLst>
                <a:ext uri="{FF2B5EF4-FFF2-40B4-BE49-F238E27FC236}">
                  <a16:creationId xmlns:a16="http://schemas.microsoft.com/office/drawing/2014/main" id="{063126FF-8C4C-A841-BA93-5172AE0A2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52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A</a:t>
              </a:r>
            </a:p>
          </p:txBody>
        </p:sp>
        <p:sp>
          <p:nvSpPr>
            <p:cNvPr id="113673" name="Oval 9">
              <a:extLst>
                <a:ext uri="{FF2B5EF4-FFF2-40B4-BE49-F238E27FC236}">
                  <a16:creationId xmlns:a16="http://schemas.microsoft.com/office/drawing/2014/main" id="{183C1A56-43C7-8744-BE14-B29E1964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010B4514-03DB-8D4A-B368-968930E87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928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</a:t>
              </a:r>
            </a:p>
          </p:txBody>
        </p:sp>
        <p:sp>
          <p:nvSpPr>
            <p:cNvPr id="113675" name="Oval 11">
              <a:extLst>
                <a:ext uri="{FF2B5EF4-FFF2-40B4-BE49-F238E27FC236}">
                  <a16:creationId xmlns:a16="http://schemas.microsoft.com/office/drawing/2014/main" id="{706B7674-B559-E549-9B1A-68D53665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D</a:t>
              </a:r>
            </a:p>
          </p:txBody>
        </p:sp>
      </p:grpSp>
      <p:grpSp>
        <p:nvGrpSpPr>
          <p:cNvPr id="113676" name="Group 12">
            <a:extLst>
              <a:ext uri="{FF2B5EF4-FFF2-40B4-BE49-F238E27FC236}">
                <a16:creationId xmlns:a16="http://schemas.microsoft.com/office/drawing/2014/main" id="{947C7DF1-A321-734F-A39B-680648C9D32B}"/>
              </a:ext>
            </a:extLst>
          </p:cNvPr>
          <p:cNvGrpSpPr>
            <a:grpSpLocks/>
          </p:cNvGrpSpPr>
          <p:nvPr/>
        </p:nvGrpSpPr>
        <p:grpSpPr bwMode="auto">
          <a:xfrm>
            <a:off x="6034272" y="4031828"/>
            <a:ext cx="1021957" cy="2971373"/>
            <a:chOff x="3448" y="2304"/>
            <a:chExt cx="584" cy="1698"/>
          </a:xfrm>
        </p:grpSpPr>
        <p:sp>
          <p:nvSpPr>
            <p:cNvPr id="113677" name="Rectangle 13">
              <a:extLst>
                <a:ext uri="{FF2B5EF4-FFF2-40B4-BE49-F238E27FC236}">
                  <a16:creationId xmlns:a16="http://schemas.microsoft.com/office/drawing/2014/main" id="{0C542A7D-6B2F-A847-BA7F-B52FE810A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1296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609D6B3D-9AE2-C245-A097-B6D5C6221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3600"/>
              <a:ext cx="52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All at</a:t>
              </a:r>
            </a:p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barrier</a:t>
              </a:r>
            </a:p>
          </p:txBody>
        </p:sp>
        <p:sp>
          <p:nvSpPr>
            <p:cNvPr id="113679" name="Rectangle 15">
              <a:extLst>
                <a:ext uri="{FF2B5EF4-FFF2-40B4-BE49-F238E27FC236}">
                  <a16:creationId xmlns:a16="http://schemas.microsoft.com/office/drawing/2014/main" id="{0F369217-49B4-BE43-9AA8-36CDC3B7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96" cy="1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3A20F2C3-CDA0-524D-A119-7B6A9DE46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ED18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A</a:t>
              </a:r>
            </a:p>
          </p:txBody>
        </p:sp>
        <p:sp>
          <p:nvSpPr>
            <p:cNvPr id="113681" name="Oval 17">
              <a:extLst>
                <a:ext uri="{FF2B5EF4-FFF2-40B4-BE49-F238E27FC236}">
                  <a16:creationId xmlns:a16="http://schemas.microsoft.com/office/drawing/2014/main" id="{BDEF3EA7-2795-E244-B31E-AC3732E37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640"/>
              <a:ext cx="240" cy="240"/>
            </a:xfrm>
            <a:prstGeom prst="ellipse">
              <a:avLst/>
            </a:prstGeom>
            <a:solidFill>
              <a:srgbClr val="ED18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13682" name="Oval 18">
              <a:extLst>
                <a:ext uri="{FF2B5EF4-FFF2-40B4-BE49-F238E27FC236}">
                  <a16:creationId xmlns:a16="http://schemas.microsoft.com/office/drawing/2014/main" id="{44AECA8F-4C1F-8243-A745-72D13E5B3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28"/>
              <a:ext cx="240" cy="240"/>
            </a:xfrm>
            <a:prstGeom prst="ellipse">
              <a:avLst/>
            </a:prstGeom>
            <a:solidFill>
              <a:srgbClr val="ED18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</a:t>
              </a:r>
            </a:p>
          </p:txBody>
        </p:sp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D4044387-3196-2E4F-B87C-2621F7F17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216"/>
              <a:ext cx="240" cy="240"/>
            </a:xfrm>
            <a:prstGeom prst="ellipse">
              <a:avLst/>
            </a:prstGeom>
            <a:solidFill>
              <a:srgbClr val="ED18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D</a:t>
              </a:r>
            </a:p>
          </p:txBody>
        </p:sp>
      </p:grpSp>
      <p:grpSp>
        <p:nvGrpSpPr>
          <p:cNvPr id="113684" name="Group 20">
            <a:extLst>
              <a:ext uri="{FF2B5EF4-FFF2-40B4-BE49-F238E27FC236}">
                <a16:creationId xmlns:a16="http://schemas.microsoft.com/office/drawing/2014/main" id="{BA5133D5-3091-8344-B871-6C3CAA621E02}"/>
              </a:ext>
            </a:extLst>
          </p:cNvPr>
          <p:cNvGrpSpPr>
            <a:grpSpLocks/>
          </p:cNvGrpSpPr>
          <p:nvPr/>
        </p:nvGrpSpPr>
        <p:grpSpPr bwMode="auto">
          <a:xfrm>
            <a:off x="7036979" y="4031828"/>
            <a:ext cx="1977416" cy="2971373"/>
            <a:chOff x="4021" y="2304"/>
            <a:chExt cx="1130" cy="1698"/>
          </a:xfrm>
        </p:grpSpPr>
        <p:sp>
          <p:nvSpPr>
            <p:cNvPr id="113685" name="Rectangle 21">
              <a:extLst>
                <a:ext uri="{FF2B5EF4-FFF2-40B4-BE49-F238E27FC236}">
                  <a16:creationId xmlns:a16="http://schemas.microsoft.com/office/drawing/2014/main" id="{4FBF6428-FD07-FE46-8E61-8E194EA2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1008" cy="1296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686" name="Text Box 22">
              <a:extLst>
                <a:ext uri="{FF2B5EF4-FFF2-40B4-BE49-F238E27FC236}">
                  <a16:creationId xmlns:a16="http://schemas.microsoft.com/office/drawing/2014/main" id="{F09F22D4-A8E8-8842-A50B-B0FF1B7B6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3600"/>
              <a:ext cx="113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Barrier releases</a:t>
              </a:r>
              <a:b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all processes</a:t>
              </a:r>
            </a:p>
          </p:txBody>
        </p:sp>
        <p:sp>
          <p:nvSpPr>
            <p:cNvPr id="113687" name="Rectangle 23">
              <a:extLst>
                <a:ext uri="{FF2B5EF4-FFF2-40B4-BE49-F238E27FC236}">
                  <a16:creationId xmlns:a16="http://schemas.microsoft.com/office/drawing/2014/main" id="{1196C6AB-AC06-6146-B3B4-37ED940F4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96" cy="1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688" name="Oval 24">
              <a:extLst>
                <a:ext uri="{FF2B5EF4-FFF2-40B4-BE49-F238E27FC236}">
                  <a16:creationId xmlns:a16="http://schemas.microsoft.com/office/drawing/2014/main" id="{FA90CC6D-E3C6-DC45-BC18-C35A5284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52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A</a:t>
              </a:r>
            </a:p>
          </p:txBody>
        </p:sp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F7E7202E-D5D3-A747-9D1B-F7FC160AD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0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13690" name="Oval 26">
              <a:extLst>
                <a:ext uri="{FF2B5EF4-FFF2-40B4-BE49-F238E27FC236}">
                  <a16:creationId xmlns:a16="http://schemas.microsoft.com/office/drawing/2014/main" id="{6F500A15-5B13-334D-9A91-DE6F3359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928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</a:t>
              </a:r>
            </a:p>
          </p:txBody>
        </p:sp>
        <p:sp>
          <p:nvSpPr>
            <p:cNvPr id="113691" name="Oval 27">
              <a:extLst>
                <a:ext uri="{FF2B5EF4-FFF2-40B4-BE49-F238E27FC236}">
                  <a16:creationId xmlns:a16="http://schemas.microsoft.com/office/drawing/2014/main" id="{8E40E6A0-180A-A140-AA4D-145E8A8E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16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D</a:t>
              </a:r>
            </a:p>
          </p:txBody>
        </p:sp>
      </p:grpSp>
      <p:grpSp>
        <p:nvGrpSpPr>
          <p:cNvPr id="113692" name="Group 28">
            <a:extLst>
              <a:ext uri="{FF2B5EF4-FFF2-40B4-BE49-F238E27FC236}">
                <a16:creationId xmlns:a16="http://schemas.microsoft.com/office/drawing/2014/main" id="{8B52787E-F13C-F64A-95FC-73E1D8619421}"/>
              </a:ext>
            </a:extLst>
          </p:cNvPr>
          <p:cNvGrpSpPr>
            <a:grpSpLocks/>
          </p:cNvGrpSpPr>
          <p:nvPr/>
        </p:nvGrpSpPr>
        <p:grpSpPr bwMode="auto">
          <a:xfrm>
            <a:off x="1008486" y="4031828"/>
            <a:ext cx="2836628" cy="2971373"/>
            <a:chOff x="576" y="2304"/>
            <a:chExt cx="1621" cy="1698"/>
          </a:xfrm>
        </p:grpSpPr>
        <p:sp>
          <p:nvSpPr>
            <p:cNvPr id="113693" name="Rectangle 29">
              <a:extLst>
                <a:ext uri="{FF2B5EF4-FFF2-40B4-BE49-F238E27FC236}">
                  <a16:creationId xmlns:a16="http://schemas.microsoft.com/office/drawing/2014/main" id="{75BC1CE1-4DB5-F844-8D3E-60A78B8FC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04"/>
              <a:ext cx="1584" cy="1296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694" name="Text Box 30">
              <a:extLst>
                <a:ext uri="{FF2B5EF4-FFF2-40B4-BE49-F238E27FC236}">
                  <a16:creationId xmlns:a16="http://schemas.microsoft.com/office/drawing/2014/main" id="{3F01AD55-B3DA-6E4B-874D-F9F81B8CE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600"/>
              <a:ext cx="162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Processes approaching</a:t>
              </a:r>
            </a:p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barrier</a:t>
              </a:r>
            </a:p>
          </p:txBody>
        </p:sp>
        <p:sp>
          <p:nvSpPr>
            <p:cNvPr id="113695" name="Rectangle 31">
              <a:extLst>
                <a:ext uri="{FF2B5EF4-FFF2-40B4-BE49-F238E27FC236}">
                  <a16:creationId xmlns:a16="http://schemas.microsoft.com/office/drawing/2014/main" id="{B3C7818A-9093-D348-B3DC-24B22256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52"/>
              <a:ext cx="96" cy="1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696" name="Oval 32">
              <a:extLst>
                <a:ext uri="{FF2B5EF4-FFF2-40B4-BE49-F238E27FC236}">
                  <a16:creationId xmlns:a16="http://schemas.microsoft.com/office/drawing/2014/main" id="{92B45288-C480-8741-BBA9-7045977B5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352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A</a:t>
              </a:r>
            </a:p>
          </p:txBody>
        </p:sp>
        <p:sp>
          <p:nvSpPr>
            <p:cNvPr id="113697" name="Oval 33">
              <a:extLst>
                <a:ext uri="{FF2B5EF4-FFF2-40B4-BE49-F238E27FC236}">
                  <a16:creationId xmlns:a16="http://schemas.microsoft.com/office/drawing/2014/main" id="{9F9B1BA0-C5C0-5A4B-B0B3-1BBC15FAE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13698" name="Oval 34">
              <a:extLst>
                <a:ext uri="{FF2B5EF4-FFF2-40B4-BE49-F238E27FC236}">
                  <a16:creationId xmlns:a16="http://schemas.microsoft.com/office/drawing/2014/main" id="{59745D42-FC42-D245-817B-F52B52850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928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</a:t>
              </a:r>
            </a:p>
          </p:txBody>
        </p:sp>
        <p:sp>
          <p:nvSpPr>
            <p:cNvPr id="113699" name="Oval 35">
              <a:extLst>
                <a:ext uri="{FF2B5EF4-FFF2-40B4-BE49-F238E27FC236}">
                  <a16:creationId xmlns:a16="http://schemas.microsoft.com/office/drawing/2014/main" id="{BF0010FA-FA7D-9B41-BECD-658A917A2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16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D</a:t>
              </a:r>
            </a:p>
          </p:txBody>
        </p:sp>
        <p:sp>
          <p:nvSpPr>
            <p:cNvPr id="113700" name="Line 36">
              <a:extLst>
                <a:ext uri="{FF2B5EF4-FFF2-40B4-BE49-F238E27FC236}">
                  <a16:creationId xmlns:a16="http://schemas.microsoft.com/office/drawing/2014/main" id="{F08B638D-6957-914A-ADA7-554F098F1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701" name="Line 37">
              <a:extLst>
                <a:ext uri="{FF2B5EF4-FFF2-40B4-BE49-F238E27FC236}">
                  <a16:creationId xmlns:a16="http://schemas.microsoft.com/office/drawing/2014/main" id="{42682FC1-09D5-2B43-9B1C-B3B1551A6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702" name="Line 38">
              <a:extLst>
                <a:ext uri="{FF2B5EF4-FFF2-40B4-BE49-F238E27FC236}">
                  <a16:creationId xmlns:a16="http://schemas.microsoft.com/office/drawing/2014/main" id="{37B7D11D-6689-D941-ABF7-64EA7C68D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113703" name="Line 39">
              <a:extLst>
                <a:ext uri="{FF2B5EF4-FFF2-40B4-BE49-F238E27FC236}">
                  <a16:creationId xmlns:a16="http://schemas.microsoft.com/office/drawing/2014/main" id="{9F037A54-C64C-5042-891B-025886DD3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6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57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62FDEC6-1A57-7A4E-BD61-B4C9C42FB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Classical synchronization problems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CCF0D6A-3A12-D542-BC48-B9C95F391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5"/>
              <a:t>Bounded Buffer</a:t>
            </a:r>
          </a:p>
          <a:p>
            <a:pPr lvl="1"/>
            <a:r>
              <a:rPr lang="en-US" altLang="en-US" sz="1984"/>
              <a:t>Multiple producers and consumers</a:t>
            </a:r>
          </a:p>
          <a:p>
            <a:pPr lvl="1"/>
            <a:r>
              <a:rPr lang="en-US" altLang="en-US" sz="1984"/>
              <a:t>Synchronize access to shared buffer</a:t>
            </a:r>
          </a:p>
          <a:p>
            <a:r>
              <a:rPr lang="en-US" altLang="en-US" sz="2205"/>
              <a:t>Readers &amp; Writers</a:t>
            </a:r>
          </a:p>
          <a:p>
            <a:pPr lvl="1"/>
            <a:r>
              <a:rPr lang="en-US" altLang="en-US" sz="1984"/>
              <a:t>Many processes that may read and/or write</a:t>
            </a:r>
          </a:p>
          <a:p>
            <a:pPr lvl="1"/>
            <a:r>
              <a:rPr lang="en-US" altLang="en-US" sz="1984"/>
              <a:t>Only one writer allowed at any time</a:t>
            </a:r>
          </a:p>
          <a:p>
            <a:pPr lvl="1"/>
            <a:r>
              <a:rPr lang="en-US" altLang="en-US" sz="1984"/>
              <a:t>Many readers allowed, but not while a process is writing</a:t>
            </a:r>
          </a:p>
          <a:p>
            <a:r>
              <a:rPr lang="en-US" altLang="en-US" sz="2205"/>
              <a:t>Dining Philosophers</a:t>
            </a:r>
          </a:p>
          <a:p>
            <a:pPr lvl="1"/>
            <a:r>
              <a:rPr lang="en-US" altLang="en-US" sz="1984"/>
              <a:t>Resource allocation problem</a:t>
            </a:r>
          </a:p>
          <a:p>
            <a:pPr lvl="1"/>
            <a:r>
              <a:rPr lang="en-US" altLang="en-US" sz="1984"/>
              <a:t>N processes and limited resources to perform sequence of tasks</a:t>
            </a:r>
          </a:p>
          <a:p>
            <a:r>
              <a:rPr lang="en-US" altLang="en-US" sz="2205"/>
              <a:t>Goal: use semaphores to implement solutions to these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C602E-3244-7347-8C4C-7141324C4D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41B87-BBB9-9941-85A4-F6E6D630A4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32445C-364B-B74D-9715-C1EFE853EA5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797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5">
            <a:extLst>
              <a:ext uri="{FF2B5EF4-FFF2-40B4-BE49-F238E27FC236}">
                <a16:creationId xmlns:a16="http://schemas.microsoft.com/office/drawing/2014/main" id="{61954CF2-0056-D24F-AC34-B313ACE68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Bounded buffer problem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7FDA39D6-D460-F84C-B825-972ADE5DC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Goal: implement producer-consumer without busy waiting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C40539-46F0-494A-8163-8D5BF28501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005030-9F97-AB44-8CA9-4B4CEC2B2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0FE04A3-DC21-3044-BC0A-00533AB3A78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6738" name="Text Box 2">
            <a:extLst>
              <a:ext uri="{FF2B5EF4-FFF2-40B4-BE49-F238E27FC236}">
                <a16:creationId xmlns:a16="http://schemas.microsoft.com/office/drawing/2014/main" id="{6C4CC1B2-2DDB-D94B-A612-25EB382E3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89" y="3107866"/>
            <a:ext cx="3758838" cy="374419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Producer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in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Item pitem;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produce an item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into pitem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empty.down();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buffer[in] = pitem;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 = (in+1) %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full.up();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388B7241-F07D-6540-A9FB-147E265C8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449" y="2099909"/>
            <a:ext cx="6131736" cy="91072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empty(n),full(0),mutex(1);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Item buffer[n];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6A9576E6-97AF-1D49-9BC1-2C943B37C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316" y="3107866"/>
            <a:ext cx="3760589" cy="374419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Consumer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out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Item citem;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full.down();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citem = buffer[out];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out = (out+1) %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empty.up();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consume item from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citem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486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Readers-writers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8AD5B-F689-B94F-A878-23B8A027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02" y="2913625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writing.down();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writing.up();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36" y="1574932"/>
            <a:ext cx="5360020" cy="10293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nreaders;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021" y="291362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Dining Philosophers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87079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 dirty="0"/>
              <a:t>N</a:t>
            </a:r>
            <a:r>
              <a:rPr lang="en-US" altLang="en-US" sz="2646" dirty="0"/>
              <a:t> philosophers around a table</a:t>
            </a:r>
          </a:p>
          <a:p>
            <a:pPr lvl="1"/>
            <a:r>
              <a:rPr lang="en-US" altLang="en-US" sz="2205" dirty="0"/>
              <a:t>All are hungry</a:t>
            </a:r>
          </a:p>
          <a:p>
            <a:pPr lvl="1"/>
            <a:r>
              <a:rPr lang="en-US" altLang="en-US" sz="2205" dirty="0"/>
              <a:t>All like to think</a:t>
            </a:r>
          </a:p>
          <a:p>
            <a:r>
              <a:rPr lang="en-US" altLang="en-US" sz="2646" i="1" dirty="0"/>
              <a:t>N</a:t>
            </a:r>
            <a:r>
              <a:rPr lang="en-US" altLang="en-US" sz="2646" dirty="0"/>
              <a:t> chopsticks available</a:t>
            </a:r>
          </a:p>
          <a:p>
            <a:pPr lvl="1"/>
            <a:r>
              <a:rPr lang="en-US" altLang="en-US" sz="2205" dirty="0"/>
              <a:t>1 between each pair of philosophers</a:t>
            </a:r>
          </a:p>
          <a:p>
            <a:r>
              <a:rPr lang="en-US" altLang="en-US" sz="2646" dirty="0"/>
              <a:t>Philosophers need two chopsticks to eat</a:t>
            </a:r>
          </a:p>
          <a:p>
            <a:r>
              <a:rPr lang="en-US" altLang="en-US" sz="2646" dirty="0"/>
              <a:t>Philosophers alternate between eating and thinking</a:t>
            </a:r>
          </a:p>
          <a:p>
            <a:r>
              <a:rPr lang="en-US" altLang="en-US" sz="2646" dirty="0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537" y="2252153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5808530" y="3358106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988" y="237464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7929438" y="2743882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69" y="4402811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141973" y="483329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678" y="4096575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9274" y="4033577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7243" y="4772046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8693" y="4649550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3926" y="3541848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6701" y="2435896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514" y="2805130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19" y="5459765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662" y="1821673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46" y="4033577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95" y="4871790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55" y="1595932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30" y="2939873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381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>
            <a:extLst>
              <a:ext uri="{FF2B5EF4-FFF2-40B4-BE49-F238E27FC236}">
                <a16:creationId xmlns:a16="http://schemas.microsoft.com/office/drawing/2014/main" id="{A73752DD-1D6A-F745-BB51-635DA198A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1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2D0E5FEC-FE0E-9048-B247-70B668077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a semaphore for each chopstick</a:t>
            </a:r>
          </a:p>
          <a:p>
            <a:r>
              <a:rPr lang="en-US" altLang="en-US" sz="2646"/>
              <a:t>A hungry philosopher</a:t>
            </a:r>
          </a:p>
          <a:p>
            <a:pPr lvl="1"/>
            <a:r>
              <a:rPr lang="en-US" altLang="en-US" sz="2205"/>
              <a:t>Gets the chopstick to his right</a:t>
            </a:r>
          </a:p>
          <a:p>
            <a:pPr lvl="1"/>
            <a:r>
              <a:rPr lang="en-US" altLang="en-US" sz="2205"/>
              <a:t>Gets the chopstick to his left</a:t>
            </a:r>
          </a:p>
          <a:p>
            <a:pPr lvl="1"/>
            <a:r>
              <a:rPr lang="en-US" altLang="en-US" sz="2205"/>
              <a:t>Eats</a:t>
            </a:r>
          </a:p>
          <a:p>
            <a:pPr lvl="1"/>
            <a:r>
              <a:rPr lang="en-US" altLang="en-US" sz="2205"/>
              <a:t>Puts down the chopsticks</a:t>
            </a:r>
          </a:p>
          <a:p>
            <a:r>
              <a:rPr lang="en-US" altLang="en-US" sz="2646"/>
              <a:t>Potential problems?</a:t>
            </a:r>
          </a:p>
          <a:p>
            <a:pPr lvl="1"/>
            <a:r>
              <a:rPr lang="en-US" altLang="en-US" sz="2205"/>
              <a:t>Deadlock</a:t>
            </a:r>
          </a:p>
          <a:p>
            <a:pPr lvl="1"/>
            <a:r>
              <a:rPr lang="en-US" altLang="en-US" sz="2205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AD1B91-AC10-B440-9C4C-C14AAC27D8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EE9886-5992-E94D-9C19-0A09959F6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BF2F3-7C7C-8F43-A042-BDB20A7C1B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33F5E4A5-FF1A-504D-B6AA-28BF497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1D809DCE-5266-4B4A-BD65-3EBBB1C3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897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3360044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996677B1-E9B9-7E43-80C2-5A0146DDF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Dining philosophers with locks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52C312-EE9A-B14C-81EE-6E9046AC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2655DCF-2496-8343-8285-CC501D3D93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6F010D7-2CC3-2A4D-91D1-83C1FF96DE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B69EB90-0470-114C-A808-75461C8976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B0A897C9-0002-E149-AEFB-DDFEBDF0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08" y="1811173"/>
            <a:ext cx="5039783" cy="211528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state[n];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 mutex;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use mutex for self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 self[n];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1EB93378-FDB7-8D4C-8E0D-A62B927F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288" y="1811172"/>
            <a:ext cx="4000328" cy="477935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j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pickup chopstick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mutex.Acquire();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state[j] = HUNGRY;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test(j);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(state[j] != EAT)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self[j].Wait();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mutex.Release();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mutex.Acquire();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state[j] = THINK;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test((j+1)%n); // next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test((j+n-1)%n); // prev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mutex.Release();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23D75FEC-3CEC-E14C-8608-2BD9AC4F7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08" y="4094823"/>
            <a:ext cx="5039783" cy="25396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void test(int k)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((state[(k+n-1)%n)]!=EAT) &amp;&amp;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  (state[k]==HUNGRY) &amp;&amp;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  (state[(k+1)%n]!=EAT))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state[k] = EAT;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self[k].Signal();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38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Diagram of Process State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1583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>
            <a:extLst>
              <a:ext uri="{FF2B5EF4-FFF2-40B4-BE49-F238E27FC236}">
                <a16:creationId xmlns:a16="http://schemas.microsoft.com/office/drawing/2014/main" id="{0E76E078-47E1-124A-A71A-BC95F0EC2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Sleepy Barber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07B98-521B-224F-9214-404C50F1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C9723C8-7544-8F48-9942-691DFD0E77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792081-A4F1-204D-89A2-A383EBF79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30809AB-2D91-7740-84F0-159AE1CBB0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2882" name="Picture 2">
            <a:extLst>
              <a:ext uri="{FF2B5EF4-FFF2-40B4-BE49-F238E27FC236}">
                <a16:creationId xmlns:a16="http://schemas.microsoft.com/office/drawing/2014/main" id="{9C40AB62-6184-4B42-9724-77C5BD2B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4" t="36014" r="16373" b="26724"/>
          <a:stretch>
            <a:fillRect/>
          </a:stretch>
        </p:blipFill>
        <p:spPr bwMode="auto">
          <a:xfrm>
            <a:off x="1932445" y="1427938"/>
            <a:ext cx="6635715" cy="56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59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9706936-D7BB-8D41-95AD-F45EB6AAB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Code for the Sleepy Barber Problem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9B84545-946C-3445-9226-A8DD35FBE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393" y="1205365"/>
            <a:ext cx="4710700" cy="5739445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void barber(void)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while(TRUE)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Sleep if no customers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customers.down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Decrement # of waiting people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waiting -=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Wake up a customer to cut hair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barbers.up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Do the haircut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cut_hair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}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C0366B7-59B2-A44E-A41C-A7F29A0C0C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7E9558F-D8D8-2248-A973-1E5283473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837143-451B-3247-ABAA-DF90BC69D57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C668A016-F253-4840-9F6F-38C4323E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112" y="793719"/>
            <a:ext cx="4367812" cy="1374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#define CHAIRS	5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customers=0;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barbers=0;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waiting=0;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2256D2E9-1AA7-E741-81E1-76D7B6C2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118" y="2327657"/>
            <a:ext cx="4619801" cy="49637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void customer(void)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mutex.down();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// If there is space in the chairs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if (waiting&lt;CHAIRS)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Another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waiting++;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Wake up the barber.  This is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saved up, so the barber doesn’t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if a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customers.up();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until the barber is ready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barbers.down();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get_haircut();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 else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Chairs full, leave the critical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region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 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799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699F27-E993-49CA-AED1-B26475663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0C3EC1-F853-4061-A0F2-F81B64390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Resources</a:t>
            </a:r>
          </a:p>
          <a:p>
            <a:r>
              <a:rPr lang="en-US" altLang="en-US"/>
              <a:t>Why do deadlocks occur?</a:t>
            </a:r>
          </a:p>
          <a:p>
            <a:r>
              <a:rPr lang="en-US" altLang="en-US"/>
              <a:t>Dealing with deadlocks</a:t>
            </a:r>
          </a:p>
          <a:p>
            <a:pPr lvl="1"/>
            <a:r>
              <a:rPr lang="en-US" altLang="en-US"/>
              <a:t>Ignoring them: ostrich algorithm</a:t>
            </a:r>
          </a:p>
          <a:p>
            <a:pPr lvl="1"/>
            <a:r>
              <a:rPr lang="en-US" altLang="en-US"/>
              <a:t>Detecting &amp; recovering from deadlock</a:t>
            </a:r>
          </a:p>
          <a:p>
            <a:pPr lvl="1"/>
            <a:r>
              <a:rPr lang="en-US" altLang="en-US"/>
              <a:t>Avoiding deadlock</a:t>
            </a:r>
          </a:p>
          <a:p>
            <a:pPr lvl="1"/>
            <a:r>
              <a:rPr lang="en-US" altLang="en-US"/>
              <a:t>Preventing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DDA8D-06C7-4BAC-BDBD-D3BD3DDF9B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A3AF4-D3F1-4298-8140-9B5106826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FE915A2-249E-4A3C-BE96-B23A06ED103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208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0368ECC8-3051-4F99-A98B-C53D8F6FD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Resources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3A9FBD7-079E-4DB0-ABD2-CFB33A90C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Resource: something a process uses</a:t>
            </a:r>
          </a:p>
          <a:p>
            <a:pPr lvl="1"/>
            <a:r>
              <a:rPr lang="en-US" altLang="en-US" sz="2205"/>
              <a:t>Usually limited (at least somewhat)</a:t>
            </a:r>
          </a:p>
          <a:p>
            <a:r>
              <a:rPr lang="en-US" altLang="en-US" sz="2646"/>
              <a:t>Examples of computer resources</a:t>
            </a:r>
          </a:p>
          <a:p>
            <a:pPr lvl="1"/>
            <a:r>
              <a:rPr lang="en-US" altLang="en-US" sz="2205"/>
              <a:t>Printers</a:t>
            </a:r>
          </a:p>
          <a:p>
            <a:pPr lvl="1"/>
            <a:r>
              <a:rPr lang="en-US" altLang="en-US" sz="2205"/>
              <a:t>Semaphores / locks</a:t>
            </a:r>
          </a:p>
          <a:p>
            <a:pPr lvl="1"/>
            <a:r>
              <a:rPr lang="en-US" altLang="en-US" sz="2205"/>
              <a:t>Tables (in a database)</a:t>
            </a:r>
          </a:p>
          <a:p>
            <a:r>
              <a:rPr lang="en-US" altLang="en-US" sz="2646"/>
              <a:t>Processes need access to resources in reasonable order</a:t>
            </a:r>
          </a:p>
          <a:p>
            <a:r>
              <a:rPr lang="en-US" altLang="en-US" sz="2646"/>
              <a:t>Two types of resources:</a:t>
            </a:r>
          </a:p>
          <a:p>
            <a:pPr lvl="1"/>
            <a:r>
              <a:rPr lang="en-US" altLang="en-US" sz="2205"/>
              <a:t>Preemptable resources: can be taken away from a process with no ill effects</a:t>
            </a:r>
          </a:p>
          <a:p>
            <a:pPr lvl="1"/>
            <a:r>
              <a:rPr lang="en-US" altLang="en-US" sz="2205"/>
              <a:t>Nonpreemptable resources: will cause the process to fail if taken away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DB287-3308-4A27-B442-02FC48B43D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2074C-DB6F-4B49-B5BE-426A56D752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813C24C-5485-438C-8415-85895E16324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17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7106B0E7-A749-4160-B5A9-D2DF2E8EA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When do deadlocks happen?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646622-A320-4FCB-BDB6-A3233F933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77753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Suppose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Process 1 holds resource A and requests resource B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Process 2 holds B and requests A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Both can be blocked, with neither able to proceed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Deadlocks occur when …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Processes are granted exclusive access to devices or software constructs (resources)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Each deadlocked process needs a resource held by another deadlocked process</a:t>
            </a:r>
          </a:p>
          <a:p>
            <a:pPr lvl="1">
              <a:lnSpc>
                <a:spcPct val="90000"/>
              </a:lnSpc>
            </a:pPr>
            <a:endParaRPr lang="en-US" altLang="en-US" sz="2205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928C86B-9BBA-478E-97A6-0FED10F15F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52A7E1-97CE-42C7-A761-3560AB948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454D639-AA78-441D-846C-28F65C5E52F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FB409E9-0B89-418E-B178-EF342295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258" y="2771881"/>
            <a:ext cx="1175949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1D146DF9-68C5-4B1B-B4C1-0251B2AF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182" y="3443852"/>
            <a:ext cx="1175949" cy="50397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sp>
        <p:nvSpPr>
          <p:cNvPr id="6153" name="Rectangle 9" descr="Dark vertical">
            <a:extLst>
              <a:ext uri="{FF2B5EF4-FFF2-40B4-BE49-F238E27FC236}">
                <a16:creationId xmlns:a16="http://schemas.microsoft.com/office/drawing/2014/main" id="{99BBDC5F-6717-43A5-B86C-CBF74FFE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258" y="4955787"/>
            <a:ext cx="1175949" cy="503978"/>
          </a:xfrm>
          <a:prstGeom prst="rect">
            <a:avLst/>
          </a:prstGeom>
          <a:pattFill prst="dkVert">
            <a:fgClr>
              <a:srgbClr val="00CC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cxnSp>
        <p:nvCxnSpPr>
          <p:cNvPr id="6156" name="AutoShape 12">
            <a:extLst>
              <a:ext uri="{FF2B5EF4-FFF2-40B4-BE49-F238E27FC236}">
                <a16:creationId xmlns:a16="http://schemas.microsoft.com/office/drawing/2014/main" id="{0B9F3B99-B66E-4866-8318-AE526AACA61B}"/>
              </a:ext>
            </a:extLst>
          </p:cNvPr>
          <p:cNvCxnSpPr>
            <a:cxnSpLocks noChangeShapeType="1"/>
            <a:stCxn id="6153" idx="3"/>
            <a:endCxn id="6155" idx="1"/>
          </p:cNvCxnSpPr>
          <p:nvPr/>
        </p:nvCxnSpPr>
        <p:spPr bwMode="auto">
          <a:xfrm flipV="1">
            <a:off x="7476207" y="3695841"/>
            <a:ext cx="587975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" name="Rectangle 10" descr="Dark vertical">
            <a:extLst>
              <a:ext uri="{FF2B5EF4-FFF2-40B4-BE49-F238E27FC236}">
                <a16:creationId xmlns:a16="http://schemas.microsoft.com/office/drawing/2014/main" id="{788A0AEF-1B97-451A-B8F7-CA86FA4D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182" y="4199819"/>
            <a:ext cx="1175949" cy="503978"/>
          </a:xfrm>
          <a:prstGeom prst="rect">
            <a:avLst/>
          </a:prstGeom>
          <a:pattFill prst="dkVert">
            <a:fgClr>
              <a:srgbClr val="FF99CC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cxnSp>
        <p:nvCxnSpPr>
          <p:cNvPr id="6157" name="AutoShape 13">
            <a:extLst>
              <a:ext uri="{FF2B5EF4-FFF2-40B4-BE49-F238E27FC236}">
                <a16:creationId xmlns:a16="http://schemas.microsoft.com/office/drawing/2014/main" id="{F4C15C2C-B7F1-4A37-9335-C48DA488FA1E}"/>
              </a:ext>
            </a:extLst>
          </p:cNvPr>
          <p:cNvCxnSpPr>
            <a:cxnSpLocks noChangeShapeType="1"/>
            <a:stCxn id="6154" idx="1"/>
            <a:endCxn id="6151" idx="3"/>
          </p:cNvCxnSpPr>
          <p:nvPr/>
        </p:nvCxnSpPr>
        <p:spPr bwMode="auto">
          <a:xfrm flipH="1" flipV="1">
            <a:off x="7476207" y="3023869"/>
            <a:ext cx="587975" cy="142793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8" name="Text Box 14">
            <a:extLst>
              <a:ext uri="{FF2B5EF4-FFF2-40B4-BE49-F238E27FC236}">
                <a16:creationId xmlns:a16="http://schemas.microsoft.com/office/drawing/2014/main" id="{593E2C3A-8EE9-4325-80E8-F375960A6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261" y="2176906"/>
            <a:ext cx="14414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Process 1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95F045C1-93BF-4262-8488-D60405ED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2183906"/>
            <a:ext cx="14414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Process 2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60476437-D68F-4EBC-9AD3-9BA5B155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251" y="5795750"/>
            <a:ext cx="2948243" cy="63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527" b="1">
                <a:solidFill>
                  <a:srgbClr val="ED181E"/>
                </a:solidFill>
                <a:latin typeface="Times" panose="02020603050405020304" pitchFamily="18" charset="0"/>
                <a:cs typeface="+mn-cs"/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21634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 autoUpdateAnimBg="0"/>
      <p:bldP spid="6154" grpId="0" animBg="1" autoUpdateAnimBg="0"/>
      <p:bldP spid="616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>
            <a:extLst>
              <a:ext uri="{FF2B5EF4-FFF2-40B4-BE49-F238E27FC236}">
                <a16:creationId xmlns:a16="http://schemas.microsoft.com/office/drawing/2014/main" id="{7B1E42B3-380F-43F5-A523-96E27B80F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resources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8A499B5-9D51-4382-A503-4CC1F3B22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Sequence of events required to use a resource</a:t>
            </a:r>
          </a:p>
          <a:p>
            <a:pPr lvl="1"/>
            <a:r>
              <a:rPr lang="en-US" altLang="en-US"/>
              <a:t>Request the resource</a:t>
            </a:r>
          </a:p>
          <a:p>
            <a:pPr lvl="1"/>
            <a:r>
              <a:rPr lang="en-US" altLang="en-US"/>
              <a:t>Use the resource</a:t>
            </a:r>
          </a:p>
          <a:p>
            <a:pPr lvl="1"/>
            <a:r>
              <a:rPr lang="en-US" altLang="en-US"/>
              <a:t>Release the resource</a:t>
            </a:r>
          </a:p>
          <a:p>
            <a:r>
              <a:rPr lang="en-US" altLang="en-US"/>
              <a:t> Can’t use the resource if request is denied</a:t>
            </a:r>
          </a:p>
          <a:p>
            <a:pPr lvl="1"/>
            <a:r>
              <a:rPr lang="en-US" altLang="en-US"/>
              <a:t>Requesting process has options</a:t>
            </a:r>
          </a:p>
          <a:p>
            <a:pPr lvl="2"/>
            <a:r>
              <a:rPr lang="en-US" altLang="en-US"/>
              <a:t>Block and wait for resource</a:t>
            </a:r>
          </a:p>
          <a:p>
            <a:pPr lvl="2"/>
            <a:r>
              <a:rPr lang="en-US" altLang="en-US"/>
              <a:t>Continue (if possible) without it: may be able to use an alternate resource</a:t>
            </a:r>
          </a:p>
          <a:p>
            <a:pPr lvl="2"/>
            <a:r>
              <a:rPr lang="en-US" altLang="en-US"/>
              <a:t>Process fails with error code</a:t>
            </a:r>
          </a:p>
          <a:p>
            <a:pPr lvl="1"/>
            <a:r>
              <a:rPr lang="en-US" altLang="en-US"/>
              <a:t>Some of these may be able to prevent deadlock…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CFB9-98A1-4644-9075-FD8241684B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302F6-5FA4-4BF9-9BAC-047F6A9EB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96ED836-19D0-4465-884A-78AB8AB3F88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569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00C9B4BB-AB2D-4394-BF7A-F5949276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deadlock?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F433D05-CE85-4E2C-9163-77BFF5B30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definition:</a:t>
            </a:r>
            <a:br>
              <a:rPr lang="en-US" altLang="en-US"/>
            </a:br>
            <a:r>
              <a:rPr lang="en-US" altLang="en-US">
                <a:solidFill>
                  <a:srgbClr val="1822CD"/>
                </a:solidFill>
              </a:rPr>
              <a:t>“A set of processes is deadlocked if each process in the set is waiting for an event that only another process in the set can cause.”</a:t>
            </a:r>
            <a:endParaRPr lang="en-US" altLang="en-US"/>
          </a:p>
          <a:p>
            <a:r>
              <a:rPr lang="en-US" altLang="en-US"/>
              <a:t>Usually, the event is release of a currently held resource</a:t>
            </a:r>
          </a:p>
          <a:p>
            <a:r>
              <a:rPr lang="en-US" altLang="en-US"/>
              <a:t>In deadlock, none of the processes can</a:t>
            </a:r>
          </a:p>
          <a:p>
            <a:pPr lvl="1"/>
            <a:r>
              <a:rPr lang="en-US" altLang="en-US"/>
              <a:t>Run</a:t>
            </a:r>
          </a:p>
          <a:p>
            <a:pPr lvl="1"/>
            <a:r>
              <a:rPr lang="en-US" altLang="en-US"/>
              <a:t>Release resources</a:t>
            </a:r>
          </a:p>
          <a:p>
            <a:pPr lvl="1"/>
            <a:r>
              <a:rPr lang="en-US" altLang="en-US"/>
              <a:t>Be awakened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01DED-619E-4C64-9029-D36EDA52D5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07EA0-620D-48EC-8380-94EDB409F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3A2A399-2243-42BF-96AA-336005201F2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641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9F6ACF0A-A9BC-458D-91BA-7F81A03D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 conditions for deadlock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0F5198E-4256-459E-84F8-6DCC0EAB9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Each resource is assigned to at most one process</a:t>
            </a:r>
          </a:p>
          <a:p>
            <a:r>
              <a:rPr lang="en-US" altLang="en-US"/>
              <a:t>Hold and wait</a:t>
            </a:r>
          </a:p>
          <a:p>
            <a:pPr lvl="1"/>
            <a:r>
              <a:rPr lang="en-US" altLang="en-US"/>
              <a:t>A process holding resources can request more resources</a:t>
            </a:r>
          </a:p>
          <a:p>
            <a:r>
              <a:rPr lang="en-US" altLang="en-US"/>
              <a:t>No preemption</a:t>
            </a:r>
          </a:p>
          <a:p>
            <a:pPr lvl="1"/>
            <a:r>
              <a:rPr lang="en-US" altLang="en-US"/>
              <a:t>Previously granted resources cannot be forcibly taken away</a:t>
            </a:r>
          </a:p>
          <a:p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There must be a circular chain of 2 or more processes where each is waiting for a resource held by the next member of the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33CC6-DFDD-4181-9081-11B37BF22B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35E4A-CE74-4E32-A60A-8D66FBB97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A635F5A-ABF6-4D05-A02A-42CDDD24D0E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639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>
            <a:extLst>
              <a:ext uri="{FF2B5EF4-FFF2-40B4-BE49-F238E27FC236}">
                <a16:creationId xmlns:a16="http://schemas.microsoft.com/office/drawing/2014/main" id="{C3A12935-12F8-4ED8-9B64-F06AB12E5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allocation graphs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C108558-57C0-4606-AEA5-8FBFB994D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825848" cy="6567487"/>
          </a:xfrm>
        </p:spPr>
        <p:txBody>
          <a:bodyPr>
            <a:normAutofit/>
          </a:bodyPr>
          <a:lstStyle/>
          <a:p>
            <a:r>
              <a:rPr lang="en-US" altLang="en-US" sz="2646" dirty="0"/>
              <a:t>Resource allocation modeled by directed graphs</a:t>
            </a:r>
          </a:p>
          <a:p>
            <a:r>
              <a:rPr lang="en-US" altLang="en-US" sz="2646" dirty="0"/>
              <a:t>Example 1:</a:t>
            </a:r>
          </a:p>
          <a:p>
            <a:pPr lvl="1"/>
            <a:r>
              <a:rPr lang="en-US" altLang="en-US" sz="2205" dirty="0"/>
              <a:t>Resource R assigned to process A</a:t>
            </a:r>
          </a:p>
          <a:p>
            <a:r>
              <a:rPr lang="en-US" altLang="en-US" sz="2646" dirty="0"/>
              <a:t>Example 2:</a:t>
            </a:r>
          </a:p>
          <a:p>
            <a:pPr lvl="1"/>
            <a:r>
              <a:rPr lang="en-US" altLang="en-US" sz="2205" dirty="0"/>
              <a:t>Process B is requesting / waiting for resource S</a:t>
            </a:r>
          </a:p>
          <a:p>
            <a:r>
              <a:rPr lang="en-US" altLang="en-US" sz="2646" dirty="0"/>
              <a:t>Example 3:</a:t>
            </a:r>
          </a:p>
          <a:p>
            <a:pPr lvl="1"/>
            <a:r>
              <a:rPr lang="en-US" altLang="en-US" sz="2205" dirty="0"/>
              <a:t>Process C holds T, waiting for U</a:t>
            </a:r>
          </a:p>
          <a:p>
            <a:pPr lvl="1"/>
            <a:r>
              <a:rPr lang="en-US" altLang="en-US" sz="2205" dirty="0"/>
              <a:t>Process D holds U, waiting for T</a:t>
            </a:r>
          </a:p>
          <a:p>
            <a:pPr lvl="1"/>
            <a:r>
              <a:rPr lang="en-US" altLang="en-US" sz="2205" dirty="0"/>
              <a:t>C and D are in deadlock!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DD0BCCC-1C21-41BD-A2D4-4187D528A6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8939D31-7531-443B-A1D6-3A025603C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414109D-A7A1-481A-9DF4-1295498108F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0CC99AEF-0A47-4870-9967-83A349E4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217980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R</a:t>
            </a: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5EF53F1F-0B14-4F0D-843F-E2ED0FB9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1003860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09213882-3891-4831-B492-5211BCF84E7B}"/>
              </a:ext>
            </a:extLst>
          </p:cNvPr>
          <p:cNvCxnSpPr>
            <a:cxnSpLocks noChangeShapeType="1"/>
            <a:stCxn id="10249" idx="0"/>
            <a:endCxn id="10251" idx="4"/>
          </p:cNvCxnSpPr>
          <p:nvPr/>
        </p:nvCxnSpPr>
        <p:spPr bwMode="auto">
          <a:xfrm flipV="1">
            <a:off x="7164811" y="1507838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EE787A4-AF92-423A-AD6D-CEA0E6C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3369646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S</a:t>
            </a: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5A30A7C0-C52B-454E-B438-BC14429A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21936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cxnSp>
        <p:nvCxnSpPr>
          <p:cNvPr id="10256" name="AutoShape 16">
            <a:extLst>
              <a:ext uri="{FF2B5EF4-FFF2-40B4-BE49-F238E27FC236}">
                <a16:creationId xmlns:a16="http://schemas.microsoft.com/office/drawing/2014/main" id="{4C68CDC5-C1C6-4D6A-9EB5-0F73849E4725}"/>
              </a:ext>
            </a:extLst>
          </p:cNvPr>
          <p:cNvCxnSpPr>
            <a:cxnSpLocks noChangeShapeType="1"/>
            <a:stCxn id="10255" idx="4"/>
            <a:endCxn id="10254" idx="0"/>
          </p:cNvCxnSpPr>
          <p:nvPr/>
        </p:nvCxnSpPr>
        <p:spPr bwMode="auto">
          <a:xfrm>
            <a:off x="8461072" y="2697675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866139E2-3D1E-481A-8179-1A2DEC24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5818787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U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324300F-DE68-4EE0-AD03-608DED84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413885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T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B81CE88E-A537-493D-9679-69C67FD7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757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10260" name="Oval 20">
            <a:extLst>
              <a:ext uri="{FF2B5EF4-FFF2-40B4-BE49-F238E27FC236}">
                <a16:creationId xmlns:a16="http://schemas.microsoft.com/office/drawing/2014/main" id="{FA805A1E-17ED-4CFD-9111-2C9BB1AD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898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F96E3A30-DA5E-4B87-8F76-9FB72DBAE7F3}"/>
              </a:ext>
            </a:extLst>
          </p:cNvPr>
          <p:cNvCxnSpPr>
            <a:cxnSpLocks noChangeShapeType="1"/>
            <a:stCxn id="10258" idx="1"/>
            <a:endCxn id="10260" idx="0"/>
          </p:cNvCxnSpPr>
          <p:nvPr/>
        </p:nvCxnSpPr>
        <p:spPr bwMode="auto">
          <a:xfrm rot="10800000" flipV="1">
            <a:off x="5985887" y="4390848"/>
            <a:ext cx="1343942" cy="671971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2" name="AutoShape 22">
            <a:extLst>
              <a:ext uri="{FF2B5EF4-FFF2-40B4-BE49-F238E27FC236}">
                <a16:creationId xmlns:a16="http://schemas.microsoft.com/office/drawing/2014/main" id="{FB165D0C-B543-4919-9B90-A4D660124DC7}"/>
              </a:ext>
            </a:extLst>
          </p:cNvPr>
          <p:cNvCxnSpPr>
            <a:cxnSpLocks noChangeShapeType="1"/>
            <a:stCxn id="10259" idx="0"/>
            <a:endCxn id="10258" idx="3"/>
          </p:cNvCxnSpPr>
          <p:nvPr/>
        </p:nvCxnSpPr>
        <p:spPr bwMode="auto">
          <a:xfrm rot="5400000" flipH="1">
            <a:off x="8211791" y="4012864"/>
            <a:ext cx="671971" cy="1427939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3" name="AutoShape 23">
            <a:extLst>
              <a:ext uri="{FF2B5EF4-FFF2-40B4-BE49-F238E27FC236}">
                <a16:creationId xmlns:a16="http://schemas.microsoft.com/office/drawing/2014/main" id="{FBABDE2A-455A-406C-A492-DD1C65E2CB9E}"/>
              </a:ext>
            </a:extLst>
          </p:cNvPr>
          <p:cNvCxnSpPr>
            <a:cxnSpLocks noChangeShapeType="1"/>
            <a:stCxn id="10257" idx="3"/>
            <a:endCxn id="10259" idx="4"/>
          </p:cNvCxnSpPr>
          <p:nvPr/>
        </p:nvCxnSpPr>
        <p:spPr bwMode="auto">
          <a:xfrm flipV="1">
            <a:off x="7833807" y="5566798"/>
            <a:ext cx="1427939" cy="50397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4" name="AutoShape 24">
            <a:extLst>
              <a:ext uri="{FF2B5EF4-FFF2-40B4-BE49-F238E27FC236}">
                <a16:creationId xmlns:a16="http://schemas.microsoft.com/office/drawing/2014/main" id="{3F677374-EC85-4B1A-8FE7-1788F0E69DC9}"/>
              </a:ext>
            </a:extLst>
          </p:cNvPr>
          <p:cNvCxnSpPr>
            <a:cxnSpLocks noChangeShapeType="1"/>
            <a:stCxn id="10260" idx="4"/>
            <a:endCxn id="10257" idx="1"/>
          </p:cNvCxnSpPr>
          <p:nvPr/>
        </p:nvCxnSpPr>
        <p:spPr bwMode="auto">
          <a:xfrm rot="16200000" flipH="1">
            <a:off x="6405869" y="5146816"/>
            <a:ext cx="503978" cy="1343942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60125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DCC8124E-C0C4-47F4-9CF8-0B29C0F18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deadlock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C1EEB5E-4EB2-44E4-B248-0B50DA997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can the OS deal with deadlock?</a:t>
            </a:r>
          </a:p>
          <a:p>
            <a:pPr lvl="1"/>
            <a:r>
              <a:rPr lang="en-US" altLang="en-US"/>
              <a:t>Ignore the problem altogether!</a:t>
            </a:r>
          </a:p>
          <a:p>
            <a:pPr lvl="2"/>
            <a:r>
              <a:rPr lang="en-US" altLang="en-US"/>
              <a:t>Hopefully, it’ll never happen…</a:t>
            </a:r>
          </a:p>
          <a:p>
            <a:pPr lvl="1"/>
            <a:r>
              <a:rPr lang="en-US" altLang="en-US"/>
              <a:t>Detect deadlock &amp; recover from it</a:t>
            </a:r>
          </a:p>
          <a:p>
            <a:pPr lvl="1"/>
            <a:r>
              <a:rPr lang="en-US" altLang="en-US"/>
              <a:t>Dynamically avoid deadlock</a:t>
            </a:r>
          </a:p>
          <a:p>
            <a:pPr lvl="2"/>
            <a:r>
              <a:rPr lang="en-US" altLang="en-US"/>
              <a:t>Careful resource allocation</a:t>
            </a:r>
          </a:p>
          <a:p>
            <a:pPr lvl="1"/>
            <a:r>
              <a:rPr lang="en-US" altLang="en-US"/>
              <a:t>Prevent deadlock</a:t>
            </a:r>
          </a:p>
          <a:p>
            <a:pPr lvl="2"/>
            <a:r>
              <a:rPr lang="en-US" altLang="en-US"/>
              <a:t>Remove at least one of the four necessary conditions</a:t>
            </a:r>
          </a:p>
          <a:p>
            <a:r>
              <a:rPr lang="en-US" altLang="en-US"/>
              <a:t>We’ll explore these tradeoffs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1FD83-D063-4E9C-9970-2E18A95265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93ACF-D8C4-4DA4-9B4B-043F2DE16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853EF49-63F1-4B05-9FCE-F42A20E9EB3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62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Information associated with each process 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(also called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task control block</a:t>
            </a:r>
            <a:r>
              <a:rPr lang="en-US" altLang="en-US" dirty="0">
                <a:ea typeface="MS PGothic" charset="-128"/>
              </a:rPr>
              <a:t>)</a:t>
            </a:r>
          </a:p>
          <a:p>
            <a:r>
              <a:rPr lang="en-US" altLang="en-US" dirty="0">
                <a:ea typeface="MS PGothic" charset="-128"/>
              </a:rPr>
              <a:t>Process 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state</a:t>
            </a:r>
            <a:r>
              <a:rPr lang="en-US" altLang="en-US" dirty="0">
                <a:ea typeface="MS PGothic" charset="-128"/>
              </a:rPr>
              <a:t> – running, waiting, </a:t>
            </a:r>
            <a:r>
              <a:rPr lang="en-US" altLang="en-US" dirty="0" err="1">
                <a:ea typeface="MS PGothic" charset="-128"/>
              </a:rPr>
              <a:t>etc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Program counter </a:t>
            </a:r>
            <a:r>
              <a:rPr lang="en-US" altLang="en-US" dirty="0">
                <a:ea typeface="MS PGothic" charset="-128"/>
              </a:rPr>
              <a:t>– location of instruction to execute next </a:t>
            </a:r>
          </a:p>
          <a:p>
            <a:r>
              <a:rPr lang="en-US" altLang="en-US" dirty="0">
                <a:ea typeface="MS PGothic" charset="-128"/>
              </a:rPr>
              <a:t>CPU 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registers</a:t>
            </a:r>
            <a:r>
              <a:rPr lang="en-US" altLang="en-US" dirty="0">
                <a:ea typeface="MS PGothic" charset="-128"/>
              </a:rPr>
              <a:t> – contents of all process-centric registers</a:t>
            </a:r>
          </a:p>
          <a:p>
            <a:r>
              <a:rPr lang="en-US" altLang="en-US" dirty="0">
                <a:ea typeface="MS PGothic" charset="-128"/>
              </a:rPr>
              <a:t>CPU 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scheduling</a:t>
            </a:r>
            <a:r>
              <a:rPr lang="en-US" altLang="en-US" dirty="0">
                <a:ea typeface="MS PGothic" charset="-128"/>
              </a:rPr>
              <a:t> information- priorities, scheduling queue pointers</a:t>
            </a:r>
          </a:p>
          <a:p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Memory-management</a:t>
            </a:r>
            <a:r>
              <a:rPr lang="en-US" altLang="en-US" dirty="0">
                <a:ea typeface="MS PGothic" charset="-128"/>
              </a:rPr>
              <a:t> information – memory allocated to the process</a:t>
            </a:r>
          </a:p>
          <a:p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Accounting</a:t>
            </a:r>
            <a:r>
              <a:rPr lang="en-US" altLang="en-US" dirty="0">
                <a:ea typeface="MS PGothic" charset="-128"/>
              </a:rPr>
              <a:t> information – CPU used, clock time elapsed since start, time limits</a:t>
            </a:r>
          </a:p>
          <a:p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I/O</a:t>
            </a:r>
            <a:r>
              <a:rPr lang="en-US" altLang="en-US" dirty="0">
                <a:ea typeface="MS PGothic" charset="-128"/>
              </a:rPr>
              <a:t> status information – I/O devices allocated to process, list of open files</a:t>
            </a:r>
          </a:p>
          <a:p>
            <a:endParaRPr lang="en-US" altLang="en-US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315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>
            <a:extLst>
              <a:ext uri="{FF2B5EF4-FFF2-40B4-BE49-F238E27FC236}">
                <a16:creationId xmlns:a16="http://schemas.microsoft.com/office/drawing/2014/main" id="{55D07904-8037-463C-87D9-314C7FCE5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into deadlock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B551D-0577-AE4D-B330-5B218FF3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Footer Placeholder 2">
            <a:extLst>
              <a:ext uri="{FF2B5EF4-FFF2-40B4-BE49-F238E27FC236}">
                <a16:creationId xmlns:a16="http://schemas.microsoft.com/office/drawing/2014/main" id="{AC30E945-E64B-46D7-8282-9E5BE33141DE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81612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80" name="Slide Number Placeholder 3">
            <a:extLst>
              <a:ext uri="{FF2B5EF4-FFF2-40B4-BE49-F238E27FC236}">
                <a16:creationId xmlns:a16="http://schemas.microsoft.com/office/drawing/2014/main" id="{C943E33F-8841-4C77-93A0-696A25CE1F56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75262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/>
              <a:t>60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DABE56D3-3855-4D9A-9EFF-A1785A553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334" y="1441937"/>
            <a:ext cx="41069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4EACA31E-B857-43C0-AEE6-CB9AAB72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208" y="1434938"/>
            <a:ext cx="41069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F17E9C56-16D7-48B7-8B35-3876EB0D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39" y="1427938"/>
            <a:ext cx="429925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12352" name="Text Box 64">
            <a:extLst>
              <a:ext uri="{FF2B5EF4-FFF2-40B4-BE49-F238E27FC236}">
                <a16:creationId xmlns:a16="http://schemas.microsoft.com/office/drawing/2014/main" id="{A0123A20-99E5-4D41-8A4F-443D0B5F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460" y="1847920"/>
            <a:ext cx="1063946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S</a:t>
            </a:r>
          </a:p>
        </p:txBody>
      </p:sp>
      <p:sp>
        <p:nvSpPr>
          <p:cNvPr id="12353" name="Text Box 65">
            <a:extLst>
              <a:ext uri="{FF2B5EF4-FFF2-40B4-BE49-F238E27FC236}">
                <a16:creationId xmlns:a16="http://schemas.microsoft.com/office/drawing/2014/main" id="{D4D324B5-1776-4D5D-A178-53AE705AC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334" y="1847920"/>
            <a:ext cx="1051122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T</a:t>
            </a:r>
          </a:p>
        </p:txBody>
      </p:sp>
      <p:sp>
        <p:nvSpPr>
          <p:cNvPr id="12354" name="Text Box 66">
            <a:extLst>
              <a:ext uri="{FF2B5EF4-FFF2-40B4-BE49-F238E27FC236}">
                <a16:creationId xmlns:a16="http://schemas.microsoft.com/office/drawing/2014/main" id="{9ADF4AB9-E845-4418-81F1-456D14AB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07" y="1847920"/>
            <a:ext cx="1063946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R</a:t>
            </a:r>
          </a:p>
        </p:txBody>
      </p:sp>
      <p:grpSp>
        <p:nvGrpSpPr>
          <p:cNvPr id="12377" name="Group 89">
            <a:extLst>
              <a:ext uri="{FF2B5EF4-FFF2-40B4-BE49-F238E27FC236}">
                <a16:creationId xmlns:a16="http://schemas.microsoft.com/office/drawing/2014/main" id="{F49344A6-DFAA-47D1-803B-597AA3FF0314}"/>
              </a:ext>
            </a:extLst>
          </p:cNvPr>
          <p:cNvGrpSpPr>
            <a:grpSpLocks/>
          </p:cNvGrpSpPr>
          <p:nvPr/>
        </p:nvGrpSpPr>
        <p:grpSpPr bwMode="auto">
          <a:xfrm>
            <a:off x="1428467" y="3359857"/>
            <a:ext cx="1763924" cy="1623931"/>
            <a:chOff x="1056" y="1920"/>
            <a:chExt cx="1008" cy="928"/>
          </a:xfrm>
        </p:grpSpPr>
        <p:sp>
          <p:nvSpPr>
            <p:cNvPr id="12300" name="Rectangle 12">
              <a:extLst>
                <a:ext uri="{FF2B5EF4-FFF2-40B4-BE49-F238E27FC236}">
                  <a16:creationId xmlns:a16="http://schemas.microsoft.com/office/drawing/2014/main" id="{F82D087A-B270-4AE4-A821-B6A2014D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01" name="Oval 13">
              <a:extLst>
                <a:ext uri="{FF2B5EF4-FFF2-40B4-BE49-F238E27FC236}">
                  <a16:creationId xmlns:a16="http://schemas.microsoft.com/office/drawing/2014/main" id="{E91E5CFC-8FB6-4B3D-8242-817CE7521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03" name="AutoShape 15">
              <a:extLst>
                <a:ext uri="{FF2B5EF4-FFF2-40B4-BE49-F238E27FC236}">
                  <a16:creationId xmlns:a16="http://schemas.microsoft.com/office/drawing/2014/main" id="{2D0C0978-64CC-49E6-8A4D-839476C160A0}"/>
                </a:ext>
              </a:extLst>
            </p:cNvPr>
            <p:cNvCxnSpPr>
              <a:cxnSpLocks noChangeShapeType="1"/>
              <a:stCxn id="12300" idx="0"/>
              <a:endCxn id="12301" idx="4"/>
            </p:cNvCxnSpPr>
            <p:nvPr/>
          </p:nvCxnSpPr>
          <p:spPr bwMode="auto">
            <a:xfrm flipV="1">
              <a:off x="117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4" name="Rectangle 16">
              <a:extLst>
                <a:ext uri="{FF2B5EF4-FFF2-40B4-BE49-F238E27FC236}">
                  <a16:creationId xmlns:a16="http://schemas.microsoft.com/office/drawing/2014/main" id="{0E6970F7-300D-451C-871D-36FC9918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05" name="Oval 17">
              <a:extLst>
                <a:ext uri="{FF2B5EF4-FFF2-40B4-BE49-F238E27FC236}">
                  <a16:creationId xmlns:a16="http://schemas.microsoft.com/office/drawing/2014/main" id="{09CEAD36-EBB1-443A-BBBF-C250C655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07" name="Rectangle 19">
              <a:extLst>
                <a:ext uri="{FF2B5EF4-FFF2-40B4-BE49-F238E27FC236}">
                  <a16:creationId xmlns:a16="http://schemas.microsoft.com/office/drawing/2014/main" id="{B9349A6E-97E8-423B-ACE4-67907F79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08" name="Oval 20">
              <a:extLst>
                <a:ext uri="{FF2B5EF4-FFF2-40B4-BE49-F238E27FC236}">
                  <a16:creationId xmlns:a16="http://schemas.microsoft.com/office/drawing/2014/main" id="{73042B6B-E704-4852-A5F7-8B0CD1550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sp>
          <p:nvSpPr>
            <p:cNvPr id="12370" name="Rectangle 82">
              <a:extLst>
                <a:ext uri="{FF2B5EF4-FFF2-40B4-BE49-F238E27FC236}">
                  <a16:creationId xmlns:a16="http://schemas.microsoft.com/office/drawing/2014/main" id="{8845C28D-74A7-47A3-BC32-FFC67318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6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R</a:t>
              </a:r>
            </a:p>
          </p:txBody>
        </p:sp>
      </p:grpSp>
      <p:grpSp>
        <p:nvGrpSpPr>
          <p:cNvPr id="12378" name="Group 90">
            <a:extLst>
              <a:ext uri="{FF2B5EF4-FFF2-40B4-BE49-F238E27FC236}">
                <a16:creationId xmlns:a16="http://schemas.microsoft.com/office/drawing/2014/main" id="{A89A9706-E436-45DD-AF63-EDB4AB8B8DE2}"/>
              </a:ext>
            </a:extLst>
          </p:cNvPr>
          <p:cNvGrpSpPr>
            <a:grpSpLocks/>
          </p:cNvGrpSpPr>
          <p:nvPr/>
        </p:nvGrpSpPr>
        <p:grpSpPr bwMode="auto">
          <a:xfrm>
            <a:off x="4368341" y="3359857"/>
            <a:ext cx="1763924" cy="1623931"/>
            <a:chOff x="2736" y="1920"/>
            <a:chExt cx="1008" cy="928"/>
          </a:xfrm>
        </p:grpSpPr>
        <p:sp>
          <p:nvSpPr>
            <p:cNvPr id="12317" name="Rectangle 29">
              <a:extLst>
                <a:ext uri="{FF2B5EF4-FFF2-40B4-BE49-F238E27FC236}">
                  <a16:creationId xmlns:a16="http://schemas.microsoft.com/office/drawing/2014/main" id="{F0F0ECD2-3A5C-4514-94C1-65DB0CD22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18" name="Oval 30">
              <a:extLst>
                <a:ext uri="{FF2B5EF4-FFF2-40B4-BE49-F238E27FC236}">
                  <a16:creationId xmlns:a16="http://schemas.microsoft.com/office/drawing/2014/main" id="{63A52C0D-59D4-4719-9FF2-424D25AA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19" name="AutoShape 31">
              <a:extLst>
                <a:ext uri="{FF2B5EF4-FFF2-40B4-BE49-F238E27FC236}">
                  <a16:creationId xmlns:a16="http://schemas.microsoft.com/office/drawing/2014/main" id="{621F3024-B0B7-4CEC-A15F-F708E2D89F20}"/>
                </a:ext>
              </a:extLst>
            </p:cNvPr>
            <p:cNvCxnSpPr>
              <a:cxnSpLocks noChangeShapeType="1"/>
              <a:stCxn id="12317" idx="0"/>
              <a:endCxn id="12318" idx="4"/>
            </p:cNvCxnSpPr>
            <p:nvPr/>
          </p:nvCxnSpPr>
          <p:spPr bwMode="auto">
            <a:xfrm flipV="1">
              <a:off x="285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0" name="Rectangle 32">
              <a:extLst>
                <a:ext uri="{FF2B5EF4-FFF2-40B4-BE49-F238E27FC236}">
                  <a16:creationId xmlns:a16="http://schemas.microsoft.com/office/drawing/2014/main" id="{4DC131A9-373E-434F-BA2B-05390D97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21" name="Oval 33">
              <a:extLst>
                <a:ext uri="{FF2B5EF4-FFF2-40B4-BE49-F238E27FC236}">
                  <a16:creationId xmlns:a16="http://schemas.microsoft.com/office/drawing/2014/main" id="{23F15D84-33CA-41DA-931D-F4B1B61B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22" name="Rectangle 34">
              <a:extLst>
                <a:ext uri="{FF2B5EF4-FFF2-40B4-BE49-F238E27FC236}">
                  <a16:creationId xmlns:a16="http://schemas.microsoft.com/office/drawing/2014/main" id="{6B4E0BF2-7A24-4642-86F7-2459419D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23" name="Oval 35">
              <a:extLst>
                <a:ext uri="{FF2B5EF4-FFF2-40B4-BE49-F238E27FC236}">
                  <a16:creationId xmlns:a16="http://schemas.microsoft.com/office/drawing/2014/main" id="{DE47A3BD-BFBC-4C3E-A111-EDC898A7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55" name="AutoShape 67">
              <a:extLst>
                <a:ext uri="{FF2B5EF4-FFF2-40B4-BE49-F238E27FC236}">
                  <a16:creationId xmlns:a16="http://schemas.microsoft.com/office/drawing/2014/main" id="{413BA559-3C36-4C7C-92E8-1D1F26A185F0}"/>
                </a:ext>
              </a:extLst>
            </p:cNvPr>
            <p:cNvCxnSpPr>
              <a:cxnSpLocks noChangeShapeType="1"/>
              <a:stCxn id="12320" idx="0"/>
              <a:endCxn id="12321" idx="4"/>
            </p:cNvCxnSpPr>
            <p:nvPr/>
          </p:nvCxnSpPr>
          <p:spPr bwMode="auto">
            <a:xfrm flipV="1">
              <a:off x="3240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1" name="Rectangle 83">
              <a:extLst>
                <a:ext uri="{FF2B5EF4-FFF2-40B4-BE49-F238E27FC236}">
                  <a16:creationId xmlns:a16="http://schemas.microsoft.com/office/drawing/2014/main" id="{E3859FF2-C5EE-48BB-A99A-509FAECA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59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S</a:t>
              </a:r>
            </a:p>
          </p:txBody>
        </p:sp>
      </p:grpSp>
      <p:grpSp>
        <p:nvGrpSpPr>
          <p:cNvPr id="12379" name="Group 91">
            <a:extLst>
              <a:ext uri="{FF2B5EF4-FFF2-40B4-BE49-F238E27FC236}">
                <a16:creationId xmlns:a16="http://schemas.microsoft.com/office/drawing/2014/main" id="{D3322E94-997D-4E5E-B3C4-8E9CE4F42BAE}"/>
              </a:ext>
            </a:extLst>
          </p:cNvPr>
          <p:cNvGrpSpPr>
            <a:grpSpLocks/>
          </p:cNvGrpSpPr>
          <p:nvPr/>
        </p:nvGrpSpPr>
        <p:grpSpPr bwMode="auto">
          <a:xfrm>
            <a:off x="7308215" y="3359857"/>
            <a:ext cx="1763924" cy="1623931"/>
            <a:chOff x="4416" y="1920"/>
            <a:chExt cx="1008" cy="928"/>
          </a:xfrm>
        </p:grpSpPr>
        <p:sp>
          <p:nvSpPr>
            <p:cNvPr id="12324" name="Rectangle 36">
              <a:extLst>
                <a:ext uri="{FF2B5EF4-FFF2-40B4-BE49-F238E27FC236}">
                  <a16:creationId xmlns:a16="http://schemas.microsoft.com/office/drawing/2014/main" id="{3F96892E-86A5-485F-B83B-6EBB62D0D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25" name="Oval 37">
              <a:extLst>
                <a:ext uri="{FF2B5EF4-FFF2-40B4-BE49-F238E27FC236}">
                  <a16:creationId xmlns:a16="http://schemas.microsoft.com/office/drawing/2014/main" id="{102D24B5-7AAF-45DF-BED0-32640650D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26" name="AutoShape 38">
              <a:extLst>
                <a:ext uri="{FF2B5EF4-FFF2-40B4-BE49-F238E27FC236}">
                  <a16:creationId xmlns:a16="http://schemas.microsoft.com/office/drawing/2014/main" id="{8901E121-EE51-4D66-86EC-C979FA129D69}"/>
                </a:ext>
              </a:extLst>
            </p:cNvPr>
            <p:cNvCxnSpPr>
              <a:cxnSpLocks noChangeShapeType="1"/>
              <a:stCxn id="12324" idx="0"/>
              <a:endCxn id="12325" idx="4"/>
            </p:cNvCxnSpPr>
            <p:nvPr/>
          </p:nvCxnSpPr>
          <p:spPr bwMode="auto">
            <a:xfrm flipV="1">
              <a:off x="453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7" name="Rectangle 39">
              <a:extLst>
                <a:ext uri="{FF2B5EF4-FFF2-40B4-BE49-F238E27FC236}">
                  <a16:creationId xmlns:a16="http://schemas.microsoft.com/office/drawing/2014/main" id="{6DCF3D52-E1CE-46A1-A1F8-88A68D84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28" name="Oval 40">
              <a:extLst>
                <a:ext uri="{FF2B5EF4-FFF2-40B4-BE49-F238E27FC236}">
                  <a16:creationId xmlns:a16="http://schemas.microsoft.com/office/drawing/2014/main" id="{CB5EE2D6-1EB2-444F-B8CB-ED051FFD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29" name="Rectangle 41">
              <a:extLst>
                <a:ext uri="{FF2B5EF4-FFF2-40B4-BE49-F238E27FC236}">
                  <a16:creationId xmlns:a16="http://schemas.microsoft.com/office/drawing/2014/main" id="{CEB2EE42-CAC9-4D89-BEDE-55178CE1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30" name="Oval 42">
              <a:extLst>
                <a:ext uri="{FF2B5EF4-FFF2-40B4-BE49-F238E27FC236}">
                  <a16:creationId xmlns:a16="http://schemas.microsoft.com/office/drawing/2014/main" id="{E9F64F85-5184-4EA3-BF7C-00D2DD65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56" name="AutoShape 68">
              <a:extLst>
                <a:ext uri="{FF2B5EF4-FFF2-40B4-BE49-F238E27FC236}">
                  <a16:creationId xmlns:a16="http://schemas.microsoft.com/office/drawing/2014/main" id="{5034C936-0382-472D-B603-3A92CED29B6C}"/>
                </a:ext>
              </a:extLst>
            </p:cNvPr>
            <p:cNvCxnSpPr>
              <a:cxnSpLocks noChangeShapeType="1"/>
              <a:stCxn id="12327" idx="0"/>
              <a:endCxn id="12328" idx="4"/>
            </p:cNvCxnSpPr>
            <p:nvPr/>
          </p:nvCxnSpPr>
          <p:spPr bwMode="auto">
            <a:xfrm flipV="1">
              <a:off x="4920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7" name="AutoShape 69">
              <a:extLst>
                <a:ext uri="{FF2B5EF4-FFF2-40B4-BE49-F238E27FC236}">
                  <a16:creationId xmlns:a16="http://schemas.microsoft.com/office/drawing/2014/main" id="{E9FB04DF-8057-4318-8AE4-8A0CEC1BBEAD}"/>
                </a:ext>
              </a:extLst>
            </p:cNvPr>
            <p:cNvCxnSpPr>
              <a:cxnSpLocks noChangeShapeType="1"/>
              <a:stCxn id="12329" idx="0"/>
              <a:endCxn id="12330" idx="4"/>
            </p:cNvCxnSpPr>
            <p:nvPr/>
          </p:nvCxnSpPr>
          <p:spPr bwMode="auto">
            <a:xfrm flipV="1">
              <a:off x="5304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2" name="Rectangle 84">
              <a:extLst>
                <a:ext uri="{FF2B5EF4-FFF2-40B4-BE49-F238E27FC236}">
                  <a16:creationId xmlns:a16="http://schemas.microsoft.com/office/drawing/2014/main" id="{9C7DFEFD-C112-4E55-A73E-DFF27E011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40"/>
              <a:ext cx="6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T</a:t>
              </a:r>
            </a:p>
          </p:txBody>
        </p:sp>
      </p:grpSp>
      <p:grpSp>
        <p:nvGrpSpPr>
          <p:cNvPr id="12380" name="Group 92">
            <a:extLst>
              <a:ext uri="{FF2B5EF4-FFF2-40B4-BE49-F238E27FC236}">
                <a16:creationId xmlns:a16="http://schemas.microsoft.com/office/drawing/2014/main" id="{B2736951-3823-4498-A310-A0AB339CB9B7}"/>
              </a:ext>
            </a:extLst>
          </p:cNvPr>
          <p:cNvGrpSpPr>
            <a:grpSpLocks/>
          </p:cNvGrpSpPr>
          <p:nvPr/>
        </p:nvGrpSpPr>
        <p:grpSpPr bwMode="auto">
          <a:xfrm>
            <a:off x="1428467" y="5207777"/>
            <a:ext cx="1763924" cy="1707928"/>
            <a:chOff x="1056" y="2976"/>
            <a:chExt cx="1008" cy="976"/>
          </a:xfrm>
        </p:grpSpPr>
        <p:sp>
          <p:nvSpPr>
            <p:cNvPr id="12331" name="Rectangle 43">
              <a:extLst>
                <a:ext uri="{FF2B5EF4-FFF2-40B4-BE49-F238E27FC236}">
                  <a16:creationId xmlns:a16="http://schemas.microsoft.com/office/drawing/2014/main" id="{3E6D3BB4-A43E-42AC-9A32-BFB8EB2C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32" name="Oval 44">
              <a:extLst>
                <a:ext uri="{FF2B5EF4-FFF2-40B4-BE49-F238E27FC236}">
                  <a16:creationId xmlns:a16="http://schemas.microsoft.com/office/drawing/2014/main" id="{1FC49514-BF36-4047-82CA-0E946C68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33" name="AutoShape 45">
              <a:extLst>
                <a:ext uri="{FF2B5EF4-FFF2-40B4-BE49-F238E27FC236}">
                  <a16:creationId xmlns:a16="http://schemas.microsoft.com/office/drawing/2014/main" id="{E9ECC174-64F2-4069-B736-5695D5A9713B}"/>
                </a:ext>
              </a:extLst>
            </p:cNvPr>
            <p:cNvCxnSpPr>
              <a:cxnSpLocks noChangeShapeType="1"/>
              <a:stCxn id="12331" idx="0"/>
              <a:endCxn id="12332" idx="4"/>
            </p:cNvCxnSpPr>
            <p:nvPr/>
          </p:nvCxnSpPr>
          <p:spPr bwMode="auto">
            <a:xfrm flipV="1">
              <a:off x="117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4" name="Rectangle 46">
              <a:extLst>
                <a:ext uri="{FF2B5EF4-FFF2-40B4-BE49-F238E27FC236}">
                  <a16:creationId xmlns:a16="http://schemas.microsoft.com/office/drawing/2014/main" id="{37353450-3F33-40D6-A15A-BCD7B3B3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35" name="Oval 47">
              <a:extLst>
                <a:ext uri="{FF2B5EF4-FFF2-40B4-BE49-F238E27FC236}">
                  <a16:creationId xmlns:a16="http://schemas.microsoft.com/office/drawing/2014/main" id="{1C665653-3D81-4D82-8E1C-A12A66ED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36" name="Rectangle 48">
              <a:extLst>
                <a:ext uri="{FF2B5EF4-FFF2-40B4-BE49-F238E27FC236}">
                  <a16:creationId xmlns:a16="http://schemas.microsoft.com/office/drawing/2014/main" id="{596362A9-7959-40E3-A6B9-FC63F96D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37" name="Oval 49">
              <a:extLst>
                <a:ext uri="{FF2B5EF4-FFF2-40B4-BE49-F238E27FC236}">
                  <a16:creationId xmlns:a16="http://schemas.microsoft.com/office/drawing/2014/main" id="{3B5F11D6-3C48-40AC-A06C-945572F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58" name="AutoShape 70">
              <a:extLst>
                <a:ext uri="{FF2B5EF4-FFF2-40B4-BE49-F238E27FC236}">
                  <a16:creationId xmlns:a16="http://schemas.microsoft.com/office/drawing/2014/main" id="{843AF8B0-7E70-4CC1-BF4E-526717222223}"/>
                </a:ext>
              </a:extLst>
            </p:cNvPr>
            <p:cNvCxnSpPr>
              <a:cxnSpLocks noChangeShapeType="1"/>
              <a:stCxn id="12334" idx="0"/>
              <a:endCxn id="12335" idx="4"/>
            </p:cNvCxnSpPr>
            <p:nvPr/>
          </p:nvCxnSpPr>
          <p:spPr bwMode="auto">
            <a:xfrm flipV="1">
              <a:off x="156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9" name="AutoShape 71">
              <a:extLst>
                <a:ext uri="{FF2B5EF4-FFF2-40B4-BE49-F238E27FC236}">
                  <a16:creationId xmlns:a16="http://schemas.microsoft.com/office/drawing/2014/main" id="{9B7EDBF7-148F-40E0-887B-92A6EAF7203A}"/>
                </a:ext>
              </a:extLst>
            </p:cNvPr>
            <p:cNvCxnSpPr>
              <a:cxnSpLocks noChangeShapeType="1"/>
              <a:stCxn id="12336" idx="0"/>
              <a:endCxn id="12337" idx="4"/>
            </p:cNvCxnSpPr>
            <p:nvPr/>
          </p:nvCxnSpPr>
          <p:spPr bwMode="auto">
            <a:xfrm flipV="1">
              <a:off x="194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0" name="AutoShape 72">
              <a:extLst>
                <a:ext uri="{FF2B5EF4-FFF2-40B4-BE49-F238E27FC236}">
                  <a16:creationId xmlns:a16="http://schemas.microsoft.com/office/drawing/2014/main" id="{45EAEBBB-352C-46C3-9449-22FE4B19B0B4}"/>
                </a:ext>
              </a:extLst>
            </p:cNvPr>
            <p:cNvCxnSpPr>
              <a:cxnSpLocks noChangeShapeType="1"/>
              <a:stCxn id="12332" idx="5"/>
              <a:endCxn id="12334" idx="0"/>
            </p:cNvCxnSpPr>
            <p:nvPr/>
          </p:nvCxnSpPr>
          <p:spPr bwMode="auto">
            <a:xfrm>
              <a:off x="126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3" name="Rectangle 85">
              <a:extLst>
                <a:ext uri="{FF2B5EF4-FFF2-40B4-BE49-F238E27FC236}">
                  <a16:creationId xmlns:a16="http://schemas.microsoft.com/office/drawing/2014/main" id="{324A0A23-E69F-4C5E-96C3-D8E40D21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44"/>
              <a:ext cx="59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S</a:t>
              </a:r>
            </a:p>
          </p:txBody>
        </p:sp>
      </p:grpSp>
      <p:grpSp>
        <p:nvGrpSpPr>
          <p:cNvPr id="12381" name="Group 93">
            <a:extLst>
              <a:ext uri="{FF2B5EF4-FFF2-40B4-BE49-F238E27FC236}">
                <a16:creationId xmlns:a16="http://schemas.microsoft.com/office/drawing/2014/main" id="{316FBB9C-B652-4F80-8471-EB9B9C93F389}"/>
              </a:ext>
            </a:extLst>
          </p:cNvPr>
          <p:cNvGrpSpPr>
            <a:grpSpLocks/>
          </p:cNvGrpSpPr>
          <p:nvPr/>
        </p:nvGrpSpPr>
        <p:grpSpPr bwMode="auto">
          <a:xfrm>
            <a:off x="4368341" y="5207777"/>
            <a:ext cx="1763924" cy="1707928"/>
            <a:chOff x="2736" y="2976"/>
            <a:chExt cx="1008" cy="976"/>
          </a:xfrm>
        </p:grpSpPr>
        <p:sp>
          <p:nvSpPr>
            <p:cNvPr id="12338" name="Rectangle 50">
              <a:extLst>
                <a:ext uri="{FF2B5EF4-FFF2-40B4-BE49-F238E27FC236}">
                  <a16:creationId xmlns:a16="http://schemas.microsoft.com/office/drawing/2014/main" id="{5CA7775B-3187-4882-BA83-E31285B97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39" name="Oval 51">
              <a:extLst>
                <a:ext uri="{FF2B5EF4-FFF2-40B4-BE49-F238E27FC236}">
                  <a16:creationId xmlns:a16="http://schemas.microsoft.com/office/drawing/2014/main" id="{2833B3FA-26D3-4DBC-A7EF-CC948DC2D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40" name="AutoShape 52">
              <a:extLst>
                <a:ext uri="{FF2B5EF4-FFF2-40B4-BE49-F238E27FC236}">
                  <a16:creationId xmlns:a16="http://schemas.microsoft.com/office/drawing/2014/main" id="{C1954C76-989D-4F31-B2B7-07ADEF7FD1A2}"/>
                </a:ext>
              </a:extLst>
            </p:cNvPr>
            <p:cNvCxnSpPr>
              <a:cxnSpLocks noChangeShapeType="1"/>
              <a:stCxn id="12338" idx="0"/>
              <a:endCxn id="12339" idx="4"/>
            </p:cNvCxnSpPr>
            <p:nvPr/>
          </p:nvCxnSpPr>
          <p:spPr bwMode="auto">
            <a:xfrm flipV="1">
              <a:off x="285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1" name="Rectangle 53">
              <a:extLst>
                <a:ext uri="{FF2B5EF4-FFF2-40B4-BE49-F238E27FC236}">
                  <a16:creationId xmlns:a16="http://schemas.microsoft.com/office/drawing/2014/main" id="{C855C2FF-117F-4145-B2D3-54905F05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42" name="Oval 54">
              <a:extLst>
                <a:ext uri="{FF2B5EF4-FFF2-40B4-BE49-F238E27FC236}">
                  <a16:creationId xmlns:a16="http://schemas.microsoft.com/office/drawing/2014/main" id="{97D40D37-0EE2-4449-99BC-D5216207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43" name="Rectangle 55">
              <a:extLst>
                <a:ext uri="{FF2B5EF4-FFF2-40B4-BE49-F238E27FC236}">
                  <a16:creationId xmlns:a16="http://schemas.microsoft.com/office/drawing/2014/main" id="{3F0CB87D-57D5-42A3-ADF2-315BB200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44" name="Oval 56">
              <a:extLst>
                <a:ext uri="{FF2B5EF4-FFF2-40B4-BE49-F238E27FC236}">
                  <a16:creationId xmlns:a16="http://schemas.microsoft.com/office/drawing/2014/main" id="{33A01E4B-88FC-4B2A-843C-7AB0227CB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61" name="AutoShape 73">
              <a:extLst>
                <a:ext uri="{FF2B5EF4-FFF2-40B4-BE49-F238E27FC236}">
                  <a16:creationId xmlns:a16="http://schemas.microsoft.com/office/drawing/2014/main" id="{F37EBD98-6C2D-4B7E-A898-EA63D3E97968}"/>
                </a:ext>
              </a:extLst>
            </p:cNvPr>
            <p:cNvCxnSpPr>
              <a:cxnSpLocks noChangeShapeType="1"/>
              <a:stCxn id="12341" idx="0"/>
              <a:endCxn id="12342" idx="4"/>
            </p:cNvCxnSpPr>
            <p:nvPr/>
          </p:nvCxnSpPr>
          <p:spPr bwMode="auto">
            <a:xfrm flipV="1">
              <a:off x="324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2" name="AutoShape 74">
              <a:extLst>
                <a:ext uri="{FF2B5EF4-FFF2-40B4-BE49-F238E27FC236}">
                  <a16:creationId xmlns:a16="http://schemas.microsoft.com/office/drawing/2014/main" id="{EB6D0066-C3EF-428B-9679-B4792DC12E35}"/>
                </a:ext>
              </a:extLst>
            </p:cNvPr>
            <p:cNvCxnSpPr>
              <a:cxnSpLocks noChangeShapeType="1"/>
              <a:stCxn id="12343" idx="0"/>
              <a:endCxn id="12344" idx="4"/>
            </p:cNvCxnSpPr>
            <p:nvPr/>
          </p:nvCxnSpPr>
          <p:spPr bwMode="auto">
            <a:xfrm flipV="1">
              <a:off x="362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3" name="AutoShape 75">
              <a:extLst>
                <a:ext uri="{FF2B5EF4-FFF2-40B4-BE49-F238E27FC236}">
                  <a16:creationId xmlns:a16="http://schemas.microsoft.com/office/drawing/2014/main" id="{1BF41CFD-64B2-4A0C-B76E-E60A75264D4E}"/>
                </a:ext>
              </a:extLst>
            </p:cNvPr>
            <p:cNvCxnSpPr>
              <a:cxnSpLocks noChangeShapeType="1"/>
              <a:stCxn id="12339" idx="5"/>
              <a:endCxn id="12341" idx="0"/>
            </p:cNvCxnSpPr>
            <p:nvPr/>
          </p:nvCxnSpPr>
          <p:spPr bwMode="auto">
            <a:xfrm>
              <a:off x="294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4" name="AutoShape 76">
              <a:extLst>
                <a:ext uri="{FF2B5EF4-FFF2-40B4-BE49-F238E27FC236}">
                  <a16:creationId xmlns:a16="http://schemas.microsoft.com/office/drawing/2014/main" id="{1A725581-B3A0-492F-81CD-AC8985481579}"/>
                </a:ext>
              </a:extLst>
            </p:cNvPr>
            <p:cNvCxnSpPr>
              <a:cxnSpLocks noChangeShapeType="1"/>
              <a:stCxn id="12342" idx="5"/>
              <a:endCxn id="12343" idx="0"/>
            </p:cNvCxnSpPr>
            <p:nvPr/>
          </p:nvCxnSpPr>
          <p:spPr bwMode="auto">
            <a:xfrm>
              <a:off x="3325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4" name="Rectangle 86">
              <a:extLst>
                <a:ext uri="{FF2B5EF4-FFF2-40B4-BE49-F238E27FC236}">
                  <a16:creationId xmlns:a16="http://schemas.microsoft.com/office/drawing/2014/main" id="{0CF8F888-3DA2-46F1-B8AC-7669F9C4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44"/>
              <a:ext cx="6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T</a:t>
              </a:r>
            </a:p>
          </p:txBody>
        </p:sp>
      </p:grpSp>
      <p:grpSp>
        <p:nvGrpSpPr>
          <p:cNvPr id="12384" name="Group 96">
            <a:extLst>
              <a:ext uri="{FF2B5EF4-FFF2-40B4-BE49-F238E27FC236}">
                <a16:creationId xmlns:a16="http://schemas.microsoft.com/office/drawing/2014/main" id="{29CC015D-DDA5-4518-ADD3-BF9503FC50E0}"/>
              </a:ext>
            </a:extLst>
          </p:cNvPr>
          <p:cNvGrpSpPr>
            <a:grpSpLocks/>
          </p:cNvGrpSpPr>
          <p:nvPr/>
        </p:nvGrpSpPr>
        <p:grpSpPr bwMode="auto">
          <a:xfrm>
            <a:off x="7308214" y="5207778"/>
            <a:ext cx="1763924" cy="1875920"/>
            <a:chOff x="4176" y="2976"/>
            <a:chExt cx="1008" cy="1072"/>
          </a:xfrm>
        </p:grpSpPr>
        <p:sp>
          <p:nvSpPr>
            <p:cNvPr id="12345" name="Rectangle 57">
              <a:extLst>
                <a:ext uri="{FF2B5EF4-FFF2-40B4-BE49-F238E27FC236}">
                  <a16:creationId xmlns:a16="http://schemas.microsoft.com/office/drawing/2014/main" id="{816F21FB-85E8-4B58-8CD6-3BDBF069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46" name="Oval 58">
              <a:extLst>
                <a:ext uri="{FF2B5EF4-FFF2-40B4-BE49-F238E27FC236}">
                  <a16:creationId xmlns:a16="http://schemas.microsoft.com/office/drawing/2014/main" id="{FB99197D-EA78-4999-AF7B-A23850DB3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47" name="AutoShape 59">
              <a:extLst>
                <a:ext uri="{FF2B5EF4-FFF2-40B4-BE49-F238E27FC236}">
                  <a16:creationId xmlns:a16="http://schemas.microsoft.com/office/drawing/2014/main" id="{A73262E5-0A54-405E-9CF2-69EBB19628FF}"/>
                </a:ext>
              </a:extLst>
            </p:cNvPr>
            <p:cNvCxnSpPr>
              <a:cxnSpLocks noChangeShapeType="1"/>
              <a:stCxn id="12345" idx="0"/>
              <a:endCxn id="12346" idx="4"/>
            </p:cNvCxnSpPr>
            <p:nvPr/>
          </p:nvCxnSpPr>
          <p:spPr bwMode="auto">
            <a:xfrm flipV="1">
              <a:off x="429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8" name="Rectangle 60">
              <a:extLst>
                <a:ext uri="{FF2B5EF4-FFF2-40B4-BE49-F238E27FC236}">
                  <a16:creationId xmlns:a16="http://schemas.microsoft.com/office/drawing/2014/main" id="{C9C7AAFA-ABE8-4A9F-8C45-17B0BD79A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49" name="Oval 61">
              <a:extLst>
                <a:ext uri="{FF2B5EF4-FFF2-40B4-BE49-F238E27FC236}">
                  <a16:creationId xmlns:a16="http://schemas.microsoft.com/office/drawing/2014/main" id="{4A03F884-B5AF-400F-98F5-7BED8E31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50" name="Rectangle 62">
              <a:extLst>
                <a:ext uri="{FF2B5EF4-FFF2-40B4-BE49-F238E27FC236}">
                  <a16:creationId xmlns:a16="http://schemas.microsoft.com/office/drawing/2014/main" id="{2A4CB2FC-425A-4CEF-BFB0-B0C9925B3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51" name="Oval 63">
              <a:extLst>
                <a:ext uri="{FF2B5EF4-FFF2-40B4-BE49-F238E27FC236}">
                  <a16:creationId xmlns:a16="http://schemas.microsoft.com/office/drawing/2014/main" id="{EE6580A6-C4CA-4303-9930-3154092A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65" name="AutoShape 77">
              <a:extLst>
                <a:ext uri="{FF2B5EF4-FFF2-40B4-BE49-F238E27FC236}">
                  <a16:creationId xmlns:a16="http://schemas.microsoft.com/office/drawing/2014/main" id="{DB689F4B-1696-4193-8A51-7C73BE937755}"/>
                </a:ext>
              </a:extLst>
            </p:cNvPr>
            <p:cNvCxnSpPr>
              <a:cxnSpLocks noChangeShapeType="1"/>
              <a:stCxn id="12346" idx="5"/>
              <a:endCxn id="12348" idx="0"/>
            </p:cNvCxnSpPr>
            <p:nvPr/>
          </p:nvCxnSpPr>
          <p:spPr bwMode="auto">
            <a:xfrm>
              <a:off x="438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6" name="AutoShape 78">
              <a:extLst>
                <a:ext uri="{FF2B5EF4-FFF2-40B4-BE49-F238E27FC236}">
                  <a16:creationId xmlns:a16="http://schemas.microsoft.com/office/drawing/2014/main" id="{10892B15-CE1D-4C79-97B2-49B6A36C85B9}"/>
                </a:ext>
              </a:extLst>
            </p:cNvPr>
            <p:cNvCxnSpPr>
              <a:cxnSpLocks noChangeShapeType="1"/>
              <a:stCxn id="12348" idx="0"/>
              <a:endCxn id="12349" idx="4"/>
            </p:cNvCxnSpPr>
            <p:nvPr/>
          </p:nvCxnSpPr>
          <p:spPr bwMode="auto">
            <a:xfrm flipV="1">
              <a:off x="468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7" name="AutoShape 79">
              <a:extLst>
                <a:ext uri="{FF2B5EF4-FFF2-40B4-BE49-F238E27FC236}">
                  <a16:creationId xmlns:a16="http://schemas.microsoft.com/office/drawing/2014/main" id="{44EDD0BA-1F3A-4FAA-A35D-34E2B8EF71C9}"/>
                </a:ext>
              </a:extLst>
            </p:cNvPr>
            <p:cNvCxnSpPr>
              <a:cxnSpLocks noChangeShapeType="1"/>
              <a:stCxn id="12349" idx="5"/>
              <a:endCxn id="12350" idx="0"/>
            </p:cNvCxnSpPr>
            <p:nvPr/>
          </p:nvCxnSpPr>
          <p:spPr bwMode="auto">
            <a:xfrm>
              <a:off x="4765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8" name="AutoShape 80">
              <a:extLst>
                <a:ext uri="{FF2B5EF4-FFF2-40B4-BE49-F238E27FC236}">
                  <a16:creationId xmlns:a16="http://schemas.microsoft.com/office/drawing/2014/main" id="{9F8B68AE-7CA0-4963-AF9D-244D4F27A228}"/>
                </a:ext>
              </a:extLst>
            </p:cNvPr>
            <p:cNvCxnSpPr>
              <a:cxnSpLocks noChangeShapeType="1"/>
              <a:stCxn id="12350" idx="0"/>
              <a:endCxn id="12351" idx="4"/>
            </p:cNvCxnSpPr>
            <p:nvPr/>
          </p:nvCxnSpPr>
          <p:spPr bwMode="auto">
            <a:xfrm flipV="1">
              <a:off x="506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9" name="AutoShape 81">
              <a:extLst>
                <a:ext uri="{FF2B5EF4-FFF2-40B4-BE49-F238E27FC236}">
                  <a16:creationId xmlns:a16="http://schemas.microsoft.com/office/drawing/2014/main" id="{B3F7D630-A596-4E34-A814-3BDDBC5A4A7B}"/>
                </a:ext>
              </a:extLst>
            </p:cNvPr>
            <p:cNvCxnSpPr>
              <a:cxnSpLocks noChangeShapeType="1"/>
              <a:stCxn id="12351" idx="6"/>
              <a:endCxn id="12345" idx="2"/>
            </p:cNvCxnSpPr>
            <p:nvPr/>
          </p:nvCxnSpPr>
          <p:spPr bwMode="auto">
            <a:xfrm flipH="1">
              <a:off x="4296" y="3096"/>
              <a:ext cx="888" cy="552"/>
            </a:xfrm>
            <a:prstGeom prst="curvedConnector4">
              <a:avLst>
                <a:gd name="adj1" fmla="val -16218"/>
                <a:gd name="adj2" fmla="val 12608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5" name="Rectangle 87">
              <a:extLst>
                <a:ext uri="{FF2B5EF4-FFF2-40B4-BE49-F238E27FC236}">
                  <a16:creationId xmlns:a16="http://schemas.microsoft.com/office/drawing/2014/main" id="{DC01021E-52D8-47FB-B37C-8E480F81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40"/>
              <a:ext cx="6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R</a:t>
              </a:r>
            </a:p>
          </p:txBody>
        </p:sp>
        <p:sp>
          <p:nvSpPr>
            <p:cNvPr id="12383" name="Text Box 95">
              <a:extLst>
                <a:ext uri="{FF2B5EF4-FFF2-40B4-BE49-F238E27FC236}">
                  <a16:creationId xmlns:a16="http://schemas.microsoft.com/office/drawing/2014/main" id="{92845A20-8E5E-4056-9B6A-F1938D22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80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 b="1">
                  <a:solidFill>
                    <a:srgbClr val="ED181E"/>
                  </a:solidFill>
                  <a:latin typeface="Helvetica" panose="020B0604020202020204" pitchFamily="34" charset="0"/>
                  <a:cs typeface="+mn-cs"/>
                </a:rPr>
                <a:t>Deadlock!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6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ED1A8E4-F3B1-4AB6-8113-BB0DE9420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getting into deadlock…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1F39470-FE02-4902-B89F-87DBA61AB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situations </a:t>
            </a:r>
            <a:r>
              <a:rPr lang="en-US" altLang="en-US" i="1"/>
              <a:t>may</a:t>
            </a:r>
            <a:r>
              <a:rPr lang="en-US" altLang="en-US"/>
              <a:t> result in deadlock (but don’t have to)</a:t>
            </a:r>
          </a:p>
          <a:p>
            <a:pPr lvl="1"/>
            <a:r>
              <a:rPr lang="en-US" altLang="en-US"/>
              <a:t>In previous example, A could release R before C requests R, resulting in no deadlock</a:t>
            </a:r>
          </a:p>
          <a:p>
            <a:pPr lvl="1"/>
            <a:r>
              <a:rPr lang="en-US" altLang="en-US"/>
              <a:t>Can we always get out of it this way?</a:t>
            </a:r>
          </a:p>
          <a:p>
            <a:r>
              <a:rPr lang="en-US" altLang="en-US"/>
              <a:t>Find ways to:</a:t>
            </a:r>
          </a:p>
          <a:p>
            <a:pPr lvl="1"/>
            <a:r>
              <a:rPr lang="en-US" altLang="en-US"/>
              <a:t>Detect deadlock and reverse it</a:t>
            </a:r>
          </a:p>
          <a:p>
            <a:pPr lvl="1"/>
            <a:r>
              <a:rPr lang="en-US" altLang="en-US"/>
              <a:t>Stop it from happening in the first 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D60E3-B94D-402F-938C-6053223687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B3F77-C24F-4032-B208-E646BB91B5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FCDA038-2E35-4F47-B4A2-CA7103A2A90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722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4E3EBF97-B232-4C38-A629-8E537DE9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Ostrich Algorithm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B14A586-9478-40F6-BB1C-D6F20F86A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Pretend there’s no problem</a:t>
            </a:r>
          </a:p>
          <a:p>
            <a:r>
              <a:rPr lang="en-US" altLang="en-US"/>
              <a:t>Reasonable if </a:t>
            </a:r>
          </a:p>
          <a:p>
            <a:pPr lvl="1"/>
            <a:r>
              <a:rPr lang="en-US" altLang="en-US"/>
              <a:t>Deadlocks occur very rarely </a:t>
            </a:r>
          </a:p>
          <a:p>
            <a:pPr lvl="1"/>
            <a:r>
              <a:rPr lang="en-US" altLang="en-US"/>
              <a:t>Cost of prevention is high</a:t>
            </a:r>
          </a:p>
          <a:p>
            <a:r>
              <a:rPr lang="en-US" altLang="en-US"/>
              <a:t>UNIX and Windows take this approach</a:t>
            </a:r>
          </a:p>
          <a:p>
            <a:pPr lvl="1"/>
            <a:r>
              <a:rPr lang="en-US" altLang="en-US"/>
              <a:t>Resources (memory, CPU, disk space) are plentiful</a:t>
            </a:r>
          </a:p>
          <a:p>
            <a:pPr lvl="1"/>
            <a:r>
              <a:rPr lang="en-US" altLang="en-US"/>
              <a:t>Deadlocks over such resources rarely occur</a:t>
            </a:r>
          </a:p>
          <a:p>
            <a:pPr lvl="1"/>
            <a:r>
              <a:rPr lang="en-US" altLang="en-US"/>
              <a:t>Deadlocks typically handled by rebooting</a:t>
            </a:r>
          </a:p>
          <a:p>
            <a:r>
              <a:rPr lang="en-US" altLang="en-US"/>
              <a:t>Trade off between convenience and correctness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DE78-9B55-46C4-AAAC-067854EBC4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EA49-9752-4630-B350-5728A8E09E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8F2C4A6-1CFA-413B-A51B-E63D8518A8E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784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E923A2DC-56ED-44C8-A2A3-DDEA48F9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Detecting deadlocks using graphs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C682B606-36D1-4D20-A0B5-489B0D19F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Process holdings and requests in the table and in the graph (they’re equivalent)</a:t>
            </a:r>
          </a:p>
          <a:p>
            <a:r>
              <a:rPr lang="en-US" altLang="en-US" sz="2646"/>
              <a:t>Graph contains a cycle =&gt; deadlock!</a:t>
            </a:r>
          </a:p>
          <a:p>
            <a:pPr lvl="1"/>
            <a:r>
              <a:rPr lang="en-US" altLang="en-US" sz="2205"/>
              <a:t>Easy to pick out by looking at it (in this case)</a:t>
            </a:r>
          </a:p>
          <a:p>
            <a:pPr lvl="1"/>
            <a:r>
              <a:rPr lang="en-US" altLang="en-US" sz="2205"/>
              <a:t>Need to mechanically detect deadlock</a:t>
            </a:r>
          </a:p>
          <a:p>
            <a:r>
              <a:rPr lang="en-US" altLang="en-US" sz="2646"/>
              <a:t>Not all processes are deadlocked (A, C, F not in deadlock)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B49C1101-554F-429F-8FC4-CA827B867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C528BF96-5199-4A59-B9E4-7E72C35DA2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BBA337C-8972-4DBB-B427-F784E3FD331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0960EB8-7CBF-4864-9F04-14ADD6E3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428381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R</a:t>
            </a: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2F6A9377-8E87-429E-804C-541C52E7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428381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88A830AA-F338-489B-9C2C-A13FBE80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5039783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S</a:t>
            </a:r>
          </a:p>
        </p:txBody>
      </p:sp>
      <p:sp>
        <p:nvSpPr>
          <p:cNvPr id="15374" name="Oval 14">
            <a:extLst>
              <a:ext uri="{FF2B5EF4-FFF2-40B4-BE49-F238E27FC236}">
                <a16:creationId xmlns:a16="http://schemas.microsoft.com/office/drawing/2014/main" id="{84F833D6-F4AA-4D55-A2C2-E4AE1CB8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5879747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F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B2C14D48-2AAA-4018-B2DC-8ECE4527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6635714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</a:t>
            </a:r>
          </a:p>
        </p:txBody>
      </p:sp>
      <p:sp>
        <p:nvSpPr>
          <p:cNvPr id="15376" name="Oval 16">
            <a:extLst>
              <a:ext uri="{FF2B5EF4-FFF2-40B4-BE49-F238E27FC236}">
                <a16:creationId xmlns:a16="http://schemas.microsoft.com/office/drawing/2014/main" id="{69E0A646-87AD-4FBE-914E-D2484E6F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503978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graphicFrame>
        <p:nvGraphicFramePr>
          <p:cNvPr id="15434" name="Group 74">
            <a:extLst>
              <a:ext uri="{FF2B5EF4-FFF2-40B4-BE49-F238E27FC236}">
                <a16:creationId xmlns:a16="http://schemas.microsoft.com/office/drawing/2014/main" id="{9BDAD108-8745-49F7-A745-5930453D7CFC}"/>
              </a:ext>
            </a:extLst>
          </p:cNvPr>
          <p:cNvGraphicFramePr>
            <a:graphicFrameLocks noGrp="1"/>
          </p:cNvGraphicFramePr>
          <p:nvPr/>
        </p:nvGraphicFramePr>
        <p:xfrm>
          <a:off x="252518" y="4703797"/>
          <a:ext cx="2603888" cy="2194560"/>
        </p:xfrm>
        <a:graphic>
          <a:graphicData uri="http://schemas.openxmlformats.org/drawingml/2006/table">
            <a:tbl>
              <a:tblPr/>
              <a:tblGrid>
                <a:gridCol w="951959">
                  <a:extLst>
                    <a:ext uri="{9D8B030D-6E8A-4147-A177-3AD203B41FA5}">
                      <a16:colId xmlns:a16="http://schemas.microsoft.com/office/drawing/2014/main" val="4186803799"/>
                    </a:ext>
                  </a:extLst>
                </a:gridCol>
                <a:gridCol w="811965">
                  <a:extLst>
                    <a:ext uri="{9D8B030D-6E8A-4147-A177-3AD203B41FA5}">
                      <a16:colId xmlns:a16="http://schemas.microsoft.com/office/drawing/2014/main" val="2122103277"/>
                    </a:ext>
                  </a:extLst>
                </a:gridCol>
                <a:gridCol w="839964">
                  <a:extLst>
                    <a:ext uri="{9D8B030D-6E8A-4147-A177-3AD203B41FA5}">
                      <a16:colId xmlns:a16="http://schemas.microsoft.com/office/drawing/2014/main" val="323572423"/>
                    </a:ext>
                  </a:extLst>
                </a:gridCol>
              </a:tblGrid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Holds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Wants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6952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26028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55085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43086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S,T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50892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80595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14197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44607"/>
                  </a:ext>
                </a:extLst>
              </a:tr>
            </a:tbl>
          </a:graphicData>
        </a:graphic>
      </p:graphicFrame>
      <p:cxnSp>
        <p:nvCxnSpPr>
          <p:cNvPr id="15435" name="AutoShape 75">
            <a:extLst>
              <a:ext uri="{FF2B5EF4-FFF2-40B4-BE49-F238E27FC236}">
                <a16:creationId xmlns:a16="http://schemas.microsoft.com/office/drawing/2014/main" id="{EAB014E5-7383-4357-9EF8-FEDE0ED97AF4}"/>
              </a:ext>
            </a:extLst>
          </p:cNvPr>
          <p:cNvCxnSpPr>
            <a:cxnSpLocks noChangeShapeType="1"/>
            <a:stCxn id="15370" idx="3"/>
            <a:endCxn id="15371" idx="2"/>
          </p:cNvCxnSpPr>
          <p:nvPr/>
        </p:nvCxnSpPr>
        <p:spPr bwMode="auto">
          <a:xfrm>
            <a:off x="3948359" y="4493806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6" name="AutoShape 76">
            <a:extLst>
              <a:ext uri="{FF2B5EF4-FFF2-40B4-BE49-F238E27FC236}">
                <a16:creationId xmlns:a16="http://schemas.microsoft.com/office/drawing/2014/main" id="{DAB83A1B-AA94-4502-9E34-B6E5EC9E0B96}"/>
              </a:ext>
            </a:extLst>
          </p:cNvPr>
          <p:cNvCxnSpPr>
            <a:cxnSpLocks noChangeShapeType="1"/>
            <a:stCxn id="15371" idx="4"/>
            <a:endCxn id="15373" idx="0"/>
          </p:cNvCxnSpPr>
          <p:nvPr/>
        </p:nvCxnSpPr>
        <p:spPr bwMode="auto">
          <a:xfrm>
            <a:off x="4746325" y="4703797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7" name="AutoShape 77">
            <a:extLst>
              <a:ext uri="{FF2B5EF4-FFF2-40B4-BE49-F238E27FC236}">
                <a16:creationId xmlns:a16="http://schemas.microsoft.com/office/drawing/2014/main" id="{219AC73F-DF4D-4C12-88C3-F69CE9864F37}"/>
              </a:ext>
            </a:extLst>
          </p:cNvPr>
          <p:cNvCxnSpPr>
            <a:cxnSpLocks noChangeShapeType="1"/>
            <a:stCxn id="15376" idx="6"/>
            <a:endCxn id="15373" idx="1"/>
          </p:cNvCxnSpPr>
          <p:nvPr/>
        </p:nvCxnSpPr>
        <p:spPr bwMode="auto">
          <a:xfrm>
            <a:off x="3948359" y="5249774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8" name="AutoShape 78">
            <a:extLst>
              <a:ext uri="{FF2B5EF4-FFF2-40B4-BE49-F238E27FC236}">
                <a16:creationId xmlns:a16="http://schemas.microsoft.com/office/drawing/2014/main" id="{EB064ACF-3534-46F6-A362-17045B4F4A93}"/>
              </a:ext>
            </a:extLst>
          </p:cNvPr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4746325" y="5459765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9" name="AutoShape 79">
            <a:extLst>
              <a:ext uri="{FF2B5EF4-FFF2-40B4-BE49-F238E27FC236}">
                <a16:creationId xmlns:a16="http://schemas.microsoft.com/office/drawing/2014/main" id="{52074E4C-3649-46B8-9A15-687B2251B9D9}"/>
              </a:ext>
            </a:extLst>
          </p:cNvPr>
          <p:cNvCxnSpPr>
            <a:cxnSpLocks noChangeShapeType="1"/>
            <a:stCxn id="15375" idx="0"/>
            <a:endCxn id="15374" idx="4"/>
          </p:cNvCxnSpPr>
          <p:nvPr/>
        </p:nvCxnSpPr>
        <p:spPr bwMode="auto">
          <a:xfrm flipV="1">
            <a:off x="4746325" y="6299728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0" name="Oval 80">
            <a:extLst>
              <a:ext uri="{FF2B5EF4-FFF2-40B4-BE49-F238E27FC236}">
                <a16:creationId xmlns:a16="http://schemas.microsoft.com/office/drawing/2014/main" id="{3ADB356A-E862-42A8-8D6A-3E725A39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503978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E</a:t>
            </a:r>
          </a:p>
        </p:txBody>
      </p:sp>
      <p:sp>
        <p:nvSpPr>
          <p:cNvPr id="15441" name="Oval 81">
            <a:extLst>
              <a:ext uri="{FF2B5EF4-FFF2-40B4-BE49-F238E27FC236}">
                <a16:creationId xmlns:a16="http://schemas.microsoft.com/office/drawing/2014/main" id="{06F8BAC1-609D-456D-A2AC-5960F6E5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15442" name="Oval 82">
            <a:extLst>
              <a:ext uri="{FF2B5EF4-FFF2-40B4-BE49-F238E27FC236}">
                <a16:creationId xmlns:a16="http://schemas.microsoft.com/office/drawing/2014/main" id="{8C74E55C-C07F-4B52-800E-85A7DE3A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6635714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G</a:t>
            </a:r>
          </a:p>
        </p:txBody>
      </p:sp>
      <p:sp>
        <p:nvSpPr>
          <p:cNvPr id="15443" name="Oval 83">
            <a:extLst>
              <a:ext uri="{FF2B5EF4-FFF2-40B4-BE49-F238E27FC236}">
                <a16:creationId xmlns:a16="http://schemas.microsoft.com/office/drawing/2014/main" id="{278AFF7D-3B72-4762-BE22-9E2B44EC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28381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15444" name="Rectangle 84">
            <a:extLst>
              <a:ext uri="{FF2B5EF4-FFF2-40B4-BE49-F238E27FC236}">
                <a16:creationId xmlns:a16="http://schemas.microsoft.com/office/drawing/2014/main" id="{92C01B71-7A47-4C92-AACB-849C6845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039783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T</a:t>
            </a:r>
          </a:p>
        </p:txBody>
      </p:sp>
      <p:sp>
        <p:nvSpPr>
          <p:cNvPr id="15445" name="Rectangle 85">
            <a:extLst>
              <a:ext uri="{FF2B5EF4-FFF2-40B4-BE49-F238E27FC236}">
                <a16:creationId xmlns:a16="http://schemas.microsoft.com/office/drawing/2014/main" id="{82717D57-0F04-42F4-BF6B-6708DA0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5879747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V</a:t>
            </a:r>
          </a:p>
        </p:txBody>
      </p:sp>
      <p:cxnSp>
        <p:nvCxnSpPr>
          <p:cNvPr id="15446" name="AutoShape 86">
            <a:extLst>
              <a:ext uri="{FF2B5EF4-FFF2-40B4-BE49-F238E27FC236}">
                <a16:creationId xmlns:a16="http://schemas.microsoft.com/office/drawing/2014/main" id="{5A663216-B249-4211-892C-B481E718F2DF}"/>
              </a:ext>
            </a:extLst>
          </p:cNvPr>
          <p:cNvCxnSpPr>
            <a:cxnSpLocks noChangeShapeType="1"/>
            <a:stCxn id="15441" idx="2"/>
            <a:endCxn id="15373" idx="3"/>
          </p:cNvCxnSpPr>
          <p:nvPr/>
        </p:nvCxnSpPr>
        <p:spPr bwMode="auto">
          <a:xfrm flipH="1">
            <a:off x="4956316" y="5249774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7" name="AutoShape 87">
            <a:extLst>
              <a:ext uri="{FF2B5EF4-FFF2-40B4-BE49-F238E27FC236}">
                <a16:creationId xmlns:a16="http://schemas.microsoft.com/office/drawing/2014/main" id="{7809CEC5-DBA8-4921-8BA1-6ACA76963746}"/>
              </a:ext>
            </a:extLst>
          </p:cNvPr>
          <p:cNvCxnSpPr>
            <a:cxnSpLocks noChangeShapeType="1"/>
            <a:stCxn id="15441" idx="6"/>
            <a:endCxn id="15444" idx="1"/>
          </p:cNvCxnSpPr>
          <p:nvPr/>
        </p:nvCxnSpPr>
        <p:spPr bwMode="auto">
          <a:xfrm>
            <a:off x="5880276" y="5249774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8" name="AutoShape 88">
            <a:extLst>
              <a:ext uri="{FF2B5EF4-FFF2-40B4-BE49-F238E27FC236}">
                <a16:creationId xmlns:a16="http://schemas.microsoft.com/office/drawing/2014/main" id="{9B8F5093-0B70-42A9-8825-E4E4AB5C8E8B}"/>
              </a:ext>
            </a:extLst>
          </p:cNvPr>
          <p:cNvCxnSpPr>
            <a:cxnSpLocks noChangeShapeType="1"/>
            <a:stCxn id="15444" idx="3"/>
            <a:endCxn id="15440" idx="2"/>
          </p:cNvCxnSpPr>
          <p:nvPr/>
        </p:nvCxnSpPr>
        <p:spPr bwMode="auto">
          <a:xfrm>
            <a:off x="6804236" y="5249774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9" name="AutoShape 89">
            <a:extLst>
              <a:ext uri="{FF2B5EF4-FFF2-40B4-BE49-F238E27FC236}">
                <a16:creationId xmlns:a16="http://schemas.microsoft.com/office/drawing/2014/main" id="{597B19A8-F8BD-4E80-9090-6D2AAF0D7A3A}"/>
              </a:ext>
            </a:extLst>
          </p:cNvPr>
          <p:cNvCxnSpPr>
            <a:cxnSpLocks noChangeShapeType="1"/>
            <a:stCxn id="15440" idx="4"/>
            <a:endCxn id="15445" idx="0"/>
          </p:cNvCxnSpPr>
          <p:nvPr/>
        </p:nvCxnSpPr>
        <p:spPr bwMode="auto">
          <a:xfrm>
            <a:off x="7518205" y="5459765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0" name="AutoShape 90">
            <a:extLst>
              <a:ext uri="{FF2B5EF4-FFF2-40B4-BE49-F238E27FC236}">
                <a16:creationId xmlns:a16="http://schemas.microsoft.com/office/drawing/2014/main" id="{5E2D026C-4BEF-467A-BA9D-ABCF07C1990B}"/>
              </a:ext>
            </a:extLst>
          </p:cNvPr>
          <p:cNvCxnSpPr>
            <a:cxnSpLocks noChangeShapeType="1"/>
            <a:stCxn id="15443" idx="4"/>
            <a:endCxn id="15444" idx="0"/>
          </p:cNvCxnSpPr>
          <p:nvPr/>
        </p:nvCxnSpPr>
        <p:spPr bwMode="auto">
          <a:xfrm>
            <a:off x="6594245" y="4703797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51" name="Rectangle 91">
            <a:extLst>
              <a:ext uri="{FF2B5EF4-FFF2-40B4-BE49-F238E27FC236}">
                <a16:creationId xmlns:a16="http://schemas.microsoft.com/office/drawing/2014/main" id="{E9BC0A36-3D1A-48BD-B3C2-4340B297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879747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U</a:t>
            </a:r>
          </a:p>
        </p:txBody>
      </p:sp>
      <p:cxnSp>
        <p:nvCxnSpPr>
          <p:cNvPr id="15452" name="AutoShape 92">
            <a:extLst>
              <a:ext uri="{FF2B5EF4-FFF2-40B4-BE49-F238E27FC236}">
                <a16:creationId xmlns:a16="http://schemas.microsoft.com/office/drawing/2014/main" id="{62F4E21D-24B4-4DB4-B97E-BEA56275D3C4}"/>
              </a:ext>
            </a:extLst>
          </p:cNvPr>
          <p:cNvCxnSpPr>
            <a:cxnSpLocks noChangeShapeType="1"/>
            <a:stCxn id="15445" idx="2"/>
            <a:endCxn id="15442" idx="6"/>
          </p:cNvCxnSpPr>
          <p:nvPr/>
        </p:nvCxnSpPr>
        <p:spPr bwMode="auto">
          <a:xfrm rot="5400000">
            <a:off x="6426252" y="5753752"/>
            <a:ext cx="545977" cy="163793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3" name="AutoShape 93">
            <a:extLst>
              <a:ext uri="{FF2B5EF4-FFF2-40B4-BE49-F238E27FC236}">
                <a16:creationId xmlns:a16="http://schemas.microsoft.com/office/drawing/2014/main" id="{0079FA74-3E7C-4CAA-98EE-29A5F7BC637F}"/>
              </a:ext>
            </a:extLst>
          </p:cNvPr>
          <p:cNvCxnSpPr>
            <a:cxnSpLocks noChangeShapeType="1"/>
            <a:stCxn id="15442" idx="0"/>
            <a:endCxn id="15451" idx="2"/>
          </p:cNvCxnSpPr>
          <p:nvPr/>
        </p:nvCxnSpPr>
        <p:spPr bwMode="auto">
          <a:xfrm flipV="1">
            <a:off x="5670285" y="6299728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4" name="AutoShape 94">
            <a:extLst>
              <a:ext uri="{FF2B5EF4-FFF2-40B4-BE49-F238E27FC236}">
                <a16:creationId xmlns:a16="http://schemas.microsoft.com/office/drawing/2014/main" id="{A0402E6C-29BC-4EC1-8324-F05E0FEB0779}"/>
              </a:ext>
            </a:extLst>
          </p:cNvPr>
          <p:cNvCxnSpPr>
            <a:cxnSpLocks noChangeShapeType="1"/>
            <a:stCxn id="15451" idx="0"/>
            <a:endCxn id="15441" idx="4"/>
          </p:cNvCxnSpPr>
          <p:nvPr/>
        </p:nvCxnSpPr>
        <p:spPr bwMode="auto">
          <a:xfrm flipV="1">
            <a:off x="5670285" y="5459765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18984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A79F927-4F1A-4373-BAE8-F498E25BB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6929F26-875D-4BB7-9162-E5C46D0A5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138670" cy="6567487"/>
          </a:xfrm>
        </p:spPr>
        <p:txBody>
          <a:bodyPr/>
          <a:lstStyle/>
          <a:p>
            <a:r>
              <a:rPr lang="en-US" altLang="en-US" sz="2646" dirty="0"/>
              <a:t>General idea: try to find cycles in the resource allocation graph</a:t>
            </a:r>
          </a:p>
          <a:p>
            <a:r>
              <a:rPr lang="en-US" altLang="en-US" sz="2646" dirty="0"/>
              <a:t>Algorithm: depth-first search at each node</a:t>
            </a:r>
          </a:p>
          <a:p>
            <a:pPr lvl="1"/>
            <a:r>
              <a:rPr lang="en-US" altLang="en-US" sz="2205" dirty="0"/>
              <a:t>Mark arcs as they’re traversed</a:t>
            </a:r>
          </a:p>
          <a:p>
            <a:pPr lvl="1"/>
            <a:r>
              <a:rPr lang="en-US" altLang="en-US" sz="2205" dirty="0"/>
              <a:t>Build list of visited nodes</a:t>
            </a:r>
          </a:p>
          <a:p>
            <a:pPr lvl="1"/>
            <a:r>
              <a:rPr lang="en-US" altLang="en-US" sz="2205" dirty="0"/>
              <a:t>If node to be added is already on the list, a cycle exists!</a:t>
            </a:r>
          </a:p>
          <a:p>
            <a:r>
              <a:rPr lang="en-US" altLang="en-US" sz="2646" dirty="0"/>
              <a:t>Cycle == deadlock</a:t>
            </a:r>
          </a:p>
          <a:p>
            <a:pPr lvl="1"/>
            <a:r>
              <a:rPr lang="en-US" altLang="en-US" sz="2206" dirty="0"/>
              <a:t>Assuming one instance of each resource type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55D8-C24A-4E57-B865-4EB4969B6C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5065-C649-4526-93B3-E883909D87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DC52D17-FD6D-4422-B48E-7544A4C5C95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B09519B-42DA-41D4-8DFA-91675AB7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01" y="1763924"/>
            <a:ext cx="4619801" cy="52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For each node N in the graph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Set L = empty list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unmark all arcs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Traverse (N,L)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If no deadlock reported by now, there isn’t any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altLang="en-US" sz="1764">
              <a:solidFill>
                <a:srgbClr val="000000"/>
              </a:solidFill>
              <a:latin typeface="Courier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define Traverse (C,L) 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If C in L, report deadlock!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Add C to L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For each unmarked arc from C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  Mark the arc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  Set A = arc destination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  /* NOTE: L is a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     local variable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  Traverse (A,L)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220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>
            <a:extLst>
              <a:ext uri="{FF2B5EF4-FFF2-40B4-BE49-F238E27FC236}">
                <a16:creationId xmlns:a16="http://schemas.microsoft.com/office/drawing/2014/main" id="{773007D0-99A1-415B-902E-F099D53A8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Resources with multiple instances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82BDD8E-B02C-45D7-A4E1-5AA0B3D3D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Previous algorithm only works if there’s one instance of each resource</a:t>
            </a:r>
          </a:p>
          <a:p>
            <a:r>
              <a:rPr lang="en-US" altLang="en-US"/>
              <a:t>If there are multiple instances of each resource, we need a different method</a:t>
            </a:r>
          </a:p>
          <a:p>
            <a:pPr lvl="1"/>
            <a:r>
              <a:rPr lang="en-US" altLang="en-US"/>
              <a:t>Track current usage and requests for each process</a:t>
            </a:r>
          </a:p>
          <a:p>
            <a:pPr lvl="1"/>
            <a:r>
              <a:rPr lang="en-US" altLang="en-US"/>
              <a:t>To detect deadlock, try to find a scenario where all processes can finish</a:t>
            </a:r>
          </a:p>
          <a:p>
            <a:pPr lvl="1"/>
            <a:r>
              <a:rPr lang="en-US" altLang="en-US"/>
              <a:t>If no such scenario exists, we have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DB8A8-04F4-43EF-A724-E4DF86BBDD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C0DF3-BDE8-4BBC-A0B5-9911BC2FBB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165B6D71-14E5-4395-9127-4115CF3D588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007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/>
              <a:t>CS/COE 1550 – Operating Systems – Sherif Khattab</a:t>
            </a:r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/>
              <a:t>66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62" y="1847921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864" y="6688212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</p:spTree>
    <p:extLst>
      <p:ext uri="{BB962C8B-B14F-4D97-AF65-F5344CB8AC3E}">
        <p14:creationId xmlns:p14="http://schemas.microsoft.com/office/powerpoint/2010/main" val="463012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F154481D-3DE0-40CD-B589-DE9EDB37E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Recovering from deadlock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8C1900D-94A0-4933-AD4A-875F96A4F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Recovery through preemption</a:t>
            </a:r>
          </a:p>
          <a:p>
            <a:pPr lvl="1"/>
            <a:r>
              <a:rPr lang="en-US" altLang="en-US" sz="2205"/>
              <a:t>Take a resource from some other process</a:t>
            </a:r>
          </a:p>
          <a:p>
            <a:pPr lvl="1"/>
            <a:r>
              <a:rPr lang="en-US" altLang="en-US" sz="2205"/>
              <a:t>Depends on nature of the resource and the process</a:t>
            </a:r>
          </a:p>
          <a:p>
            <a:r>
              <a:rPr lang="en-US" altLang="en-US" sz="2646"/>
              <a:t>Recovery through rollback</a:t>
            </a:r>
          </a:p>
          <a:p>
            <a:pPr lvl="1"/>
            <a:r>
              <a:rPr lang="en-US" altLang="en-US" sz="2205"/>
              <a:t>Checkpoint a process periodically</a:t>
            </a:r>
          </a:p>
          <a:p>
            <a:pPr lvl="1"/>
            <a:r>
              <a:rPr lang="en-US" altLang="en-US" sz="2205"/>
              <a:t>Use this saved state to restart the process if it is found deadlocked</a:t>
            </a:r>
          </a:p>
          <a:p>
            <a:pPr lvl="1"/>
            <a:r>
              <a:rPr lang="en-US" altLang="en-US" sz="2205"/>
              <a:t>May present a problem if the process affects lots of “external” things</a:t>
            </a:r>
          </a:p>
          <a:p>
            <a:r>
              <a:rPr lang="en-US" altLang="en-US" sz="2646"/>
              <a:t>Recovery through killing processes</a:t>
            </a:r>
          </a:p>
          <a:p>
            <a:pPr lvl="1"/>
            <a:r>
              <a:rPr lang="en-US" altLang="en-US" sz="2205"/>
              <a:t>Crudest but simplest way to break a deadlock: kill one of the processes in the deadlock cycle</a:t>
            </a:r>
          </a:p>
          <a:p>
            <a:pPr lvl="1"/>
            <a:r>
              <a:rPr lang="en-US" altLang="en-US" sz="2205"/>
              <a:t>Other processes can get its resources </a:t>
            </a:r>
          </a:p>
          <a:p>
            <a:pPr lvl="1"/>
            <a:r>
              <a:rPr lang="en-US" altLang="en-US" sz="2205"/>
              <a:t>Preferably, choose a process that can be rerun from the beginning</a:t>
            </a:r>
          </a:p>
          <a:p>
            <a:pPr lvl="2"/>
            <a:r>
              <a:rPr lang="en-US" altLang="en-US" sz="1984"/>
              <a:t>Pick one that hasn’t run too far already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4219C-153C-4D64-9A11-4DAF4D90F2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C4E1D-BAFE-4FC5-B4DB-23D6BC4665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139A9E1-0199-40BD-9D56-7D121721A5E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081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/>
              <a:t>68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8208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E3A549C8-FA9E-4588-BF78-E3FF3FFE9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and unsafe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8527-5E4D-794E-84BE-3FAD5F7C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5" name="Footer Placeholder 2">
            <a:extLst>
              <a:ext uri="{FF2B5EF4-FFF2-40B4-BE49-F238E27FC236}">
                <a16:creationId xmlns:a16="http://schemas.microsoft.com/office/drawing/2014/main" id="{C49D5FF6-FB0D-4D7B-9DE7-585FBBDADD7C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94491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276" name="Slide Number Placeholder 3">
            <a:extLst>
              <a:ext uri="{FF2B5EF4-FFF2-40B4-BE49-F238E27FC236}">
                <a16:creationId xmlns:a16="http://schemas.microsoft.com/office/drawing/2014/main" id="{A0EA9709-73B3-425A-90D2-8F028DE2636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88141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/>
              <a:t>69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graphicFrame>
        <p:nvGraphicFramePr>
          <p:cNvPr id="21590" name="Group 86">
            <a:extLst>
              <a:ext uri="{FF2B5EF4-FFF2-40B4-BE49-F238E27FC236}">
                <a16:creationId xmlns:a16="http://schemas.microsoft.com/office/drawing/2014/main" id="{4639864B-20BC-4585-9543-048FED276AD6}"/>
              </a:ext>
            </a:extLst>
          </p:cNvPr>
          <p:cNvGraphicFramePr>
            <a:graphicFrameLocks noGrp="1"/>
          </p:cNvGraphicFramePr>
          <p:nvPr/>
        </p:nvGraphicFramePr>
        <p:xfrm>
          <a:off x="336514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88968977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73052396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62355250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75789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75335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7148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41978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0402"/>
                  </a:ext>
                </a:extLst>
              </a:tr>
            </a:tbl>
          </a:graphicData>
        </a:graphic>
      </p:graphicFrame>
      <p:graphicFrame>
        <p:nvGraphicFramePr>
          <p:cNvPr id="21591" name="Group 87">
            <a:extLst>
              <a:ext uri="{FF2B5EF4-FFF2-40B4-BE49-F238E27FC236}">
                <a16:creationId xmlns:a16="http://schemas.microsoft.com/office/drawing/2014/main" id="{056FC399-2E68-4A28-B666-B4054ECB3D9E}"/>
              </a:ext>
            </a:extLst>
          </p:cNvPr>
          <p:cNvGraphicFramePr>
            <a:graphicFrameLocks noGrp="1"/>
          </p:cNvGraphicFramePr>
          <p:nvPr/>
        </p:nvGraphicFramePr>
        <p:xfrm>
          <a:off x="2268431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71489552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47336247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85996498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501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263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35349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601959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34446"/>
                  </a:ext>
                </a:extLst>
              </a:tr>
            </a:tbl>
          </a:graphicData>
        </a:graphic>
      </p:graphicFrame>
      <p:graphicFrame>
        <p:nvGraphicFramePr>
          <p:cNvPr id="21621" name="Group 117">
            <a:extLst>
              <a:ext uri="{FF2B5EF4-FFF2-40B4-BE49-F238E27FC236}">
                <a16:creationId xmlns:a16="http://schemas.microsoft.com/office/drawing/2014/main" id="{5FB65783-DE60-4C59-A44B-7A517C78CBA3}"/>
              </a:ext>
            </a:extLst>
          </p:cNvPr>
          <p:cNvGraphicFramePr>
            <a:graphicFrameLocks noGrp="1"/>
          </p:cNvGraphicFramePr>
          <p:nvPr/>
        </p:nvGraphicFramePr>
        <p:xfrm>
          <a:off x="4200348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78275645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71450695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27116946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20574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3413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9557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307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06734"/>
                  </a:ext>
                </a:extLst>
              </a:tr>
            </a:tbl>
          </a:graphicData>
        </a:graphic>
      </p:graphicFrame>
      <p:graphicFrame>
        <p:nvGraphicFramePr>
          <p:cNvPr id="21651" name="Group 147">
            <a:extLst>
              <a:ext uri="{FF2B5EF4-FFF2-40B4-BE49-F238E27FC236}">
                <a16:creationId xmlns:a16="http://schemas.microsoft.com/office/drawing/2014/main" id="{90490E04-ECF5-4BC5-AC29-92693243253A}"/>
              </a:ext>
            </a:extLst>
          </p:cNvPr>
          <p:cNvGraphicFramePr>
            <a:graphicFrameLocks noGrp="1"/>
          </p:cNvGraphicFramePr>
          <p:nvPr/>
        </p:nvGraphicFramePr>
        <p:xfrm>
          <a:off x="6132265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45143062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83417993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3647956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1341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6145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5479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34165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55420"/>
                  </a:ext>
                </a:extLst>
              </a:tr>
            </a:tbl>
          </a:graphicData>
        </a:graphic>
      </p:graphicFrame>
      <p:graphicFrame>
        <p:nvGraphicFramePr>
          <p:cNvPr id="21681" name="Group 177">
            <a:extLst>
              <a:ext uri="{FF2B5EF4-FFF2-40B4-BE49-F238E27FC236}">
                <a16:creationId xmlns:a16="http://schemas.microsoft.com/office/drawing/2014/main" id="{07F83294-F90B-48AC-BDFE-AB3C07D4B607}"/>
              </a:ext>
            </a:extLst>
          </p:cNvPr>
          <p:cNvGraphicFramePr>
            <a:graphicFrameLocks noGrp="1"/>
          </p:cNvGraphicFramePr>
          <p:nvPr/>
        </p:nvGraphicFramePr>
        <p:xfrm>
          <a:off x="8064182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018601567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5690881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82478437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3156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64006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5320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67547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7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4833"/>
                  </a:ext>
                </a:extLst>
              </a:tr>
            </a:tbl>
          </a:graphicData>
        </a:graphic>
      </p:graphicFrame>
      <p:sp>
        <p:nvSpPr>
          <p:cNvPr id="21711" name="Text Box 207">
            <a:extLst>
              <a:ext uri="{FF2B5EF4-FFF2-40B4-BE49-F238E27FC236}">
                <a16:creationId xmlns:a16="http://schemas.microsoft.com/office/drawing/2014/main" id="{531DCEDF-C289-4F45-9DBC-EC316842A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088" y="3611845"/>
            <a:ext cx="465544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Demonstration that the first state is safe</a:t>
            </a:r>
          </a:p>
        </p:txBody>
      </p:sp>
      <p:graphicFrame>
        <p:nvGraphicFramePr>
          <p:cNvPr id="21712" name="Group 208">
            <a:extLst>
              <a:ext uri="{FF2B5EF4-FFF2-40B4-BE49-F238E27FC236}">
                <a16:creationId xmlns:a16="http://schemas.microsoft.com/office/drawing/2014/main" id="{3C6018E9-754F-428C-B61B-AEFCD3FB3D24}"/>
              </a:ext>
            </a:extLst>
          </p:cNvPr>
          <p:cNvGraphicFramePr>
            <a:graphicFrameLocks noGrp="1"/>
          </p:cNvGraphicFramePr>
          <p:nvPr/>
        </p:nvGraphicFramePr>
        <p:xfrm>
          <a:off x="336514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98795760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53957911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3404144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006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9143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4302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65671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2391"/>
                  </a:ext>
                </a:extLst>
              </a:tr>
            </a:tbl>
          </a:graphicData>
        </a:graphic>
      </p:graphicFrame>
      <p:graphicFrame>
        <p:nvGraphicFramePr>
          <p:cNvPr id="21742" name="Group 238">
            <a:extLst>
              <a:ext uri="{FF2B5EF4-FFF2-40B4-BE49-F238E27FC236}">
                <a16:creationId xmlns:a16="http://schemas.microsoft.com/office/drawing/2014/main" id="{8C620F91-CB51-4186-9E74-F143764D8C30}"/>
              </a:ext>
            </a:extLst>
          </p:cNvPr>
          <p:cNvGraphicFramePr>
            <a:graphicFrameLocks noGrp="1"/>
          </p:cNvGraphicFramePr>
          <p:nvPr/>
        </p:nvGraphicFramePr>
        <p:xfrm>
          <a:off x="2268431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3228924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60261361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982481316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4856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4446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0061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6405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097"/>
                  </a:ext>
                </a:extLst>
              </a:tr>
            </a:tbl>
          </a:graphicData>
        </a:graphic>
      </p:graphicFrame>
      <p:graphicFrame>
        <p:nvGraphicFramePr>
          <p:cNvPr id="21772" name="Group 268">
            <a:extLst>
              <a:ext uri="{FF2B5EF4-FFF2-40B4-BE49-F238E27FC236}">
                <a16:creationId xmlns:a16="http://schemas.microsoft.com/office/drawing/2014/main" id="{ADC34AA5-98F2-470A-9DA5-E722EF114855}"/>
              </a:ext>
            </a:extLst>
          </p:cNvPr>
          <p:cNvGraphicFramePr>
            <a:graphicFrameLocks noGrp="1"/>
          </p:cNvGraphicFramePr>
          <p:nvPr/>
        </p:nvGraphicFramePr>
        <p:xfrm>
          <a:off x="4200348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07823694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21944279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39433698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23849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52296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93842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77448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61266"/>
                  </a:ext>
                </a:extLst>
              </a:tr>
            </a:tbl>
          </a:graphicData>
        </a:graphic>
      </p:graphicFrame>
      <p:graphicFrame>
        <p:nvGraphicFramePr>
          <p:cNvPr id="21802" name="Group 298">
            <a:extLst>
              <a:ext uri="{FF2B5EF4-FFF2-40B4-BE49-F238E27FC236}">
                <a16:creationId xmlns:a16="http://schemas.microsoft.com/office/drawing/2014/main" id="{C1472921-0A32-48F7-9661-60447E97FDF0}"/>
              </a:ext>
            </a:extLst>
          </p:cNvPr>
          <p:cNvGraphicFramePr>
            <a:graphicFrameLocks noGrp="1"/>
          </p:cNvGraphicFramePr>
          <p:nvPr/>
        </p:nvGraphicFramePr>
        <p:xfrm>
          <a:off x="6132265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22223062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04224811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9206579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49620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68818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2480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808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17297"/>
                  </a:ext>
                </a:extLst>
              </a:tr>
            </a:tbl>
          </a:graphicData>
        </a:graphic>
      </p:graphicFrame>
      <p:sp>
        <p:nvSpPr>
          <p:cNvPr id="21862" name="Text Box 358">
            <a:extLst>
              <a:ext uri="{FF2B5EF4-FFF2-40B4-BE49-F238E27FC236}">
                <a16:creationId xmlns:a16="http://schemas.microsoft.com/office/drawing/2014/main" id="{715D607E-04A7-4C21-B0F5-9B226693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643" y="6551718"/>
            <a:ext cx="534633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Demonstration that the second state is unsafe</a:t>
            </a:r>
          </a:p>
        </p:txBody>
      </p:sp>
    </p:spTree>
    <p:extLst>
      <p:ext uri="{BB962C8B-B14F-4D97-AF65-F5344CB8AC3E}">
        <p14:creationId xmlns:p14="http://schemas.microsoft.com/office/powerpoint/2010/main" val="5740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Context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862375"/>
            <a:ext cx="9136389" cy="613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31306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/>
              <a:t>Use previous methods to find such a sequence</a:t>
            </a:r>
          </a:p>
          <a:p>
            <a:pPr lvl="1"/>
            <a:r>
              <a:rPr lang="en-US" altLang="en-US" sz="2205"/>
              <a:t>If a sequence exists, allow the requests</a:t>
            </a:r>
          </a:p>
          <a:p>
            <a:pPr lvl="1"/>
            <a:r>
              <a:rPr lang="en-US" altLang="en-US" sz="2205"/>
              <a:t>If there’s no such sequence, deny the request</a:t>
            </a:r>
          </a:p>
          <a:p>
            <a:r>
              <a:rPr lang="en-US" altLang="en-US" sz="2646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6797B9-5C8B-4DC5-B8FC-B4F81B98E74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graphicFrame>
        <p:nvGraphicFramePr>
          <p:cNvPr id="23669" name="Group 117">
            <a:extLst>
              <a:ext uri="{FF2B5EF4-FFF2-40B4-BE49-F238E27FC236}">
                <a16:creationId xmlns:a16="http://schemas.microsoft.com/office/drawing/2014/main" id="{29723A6E-6397-40B3-A499-6EB6AFF1BED9}"/>
              </a:ext>
            </a:extLst>
          </p:cNvPr>
          <p:cNvGraphicFramePr>
            <a:graphicFrameLocks noGrp="1"/>
          </p:cNvGraphicFramePr>
          <p:nvPr/>
        </p:nvGraphicFramePr>
        <p:xfrm>
          <a:off x="6384254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93380941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83881959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40110732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1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2948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6521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4837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159245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842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Any sequence finishes</a:t>
            </a:r>
          </a:p>
        </p:txBody>
      </p:sp>
      <p:sp>
        <p:nvSpPr>
          <p:cNvPr id="23676" name="Text Box 124">
            <a:extLst>
              <a:ext uri="{FF2B5EF4-FFF2-40B4-BE49-F238E27FC236}">
                <a16:creationId xmlns:a16="http://schemas.microsoft.com/office/drawing/2014/main" id="{355D98EB-B321-40F2-9AA1-DAA3A7A0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855" y="6249746"/>
            <a:ext cx="19399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C,B,A,D finishes</a:t>
            </a:r>
          </a:p>
        </p:txBody>
      </p:sp>
      <p:sp>
        <p:nvSpPr>
          <p:cNvPr id="23677" name="Text Box 125">
            <a:extLst>
              <a:ext uri="{FF2B5EF4-FFF2-40B4-BE49-F238E27FC236}">
                <a16:creationId xmlns:a16="http://schemas.microsoft.com/office/drawing/2014/main" id="{E18AD9C6-511C-489C-AEAA-D7EAC45A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138" y="6249746"/>
            <a:ext cx="25811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Deadlock (unsafe state)</a:t>
            </a:r>
          </a:p>
        </p:txBody>
      </p:sp>
    </p:spTree>
    <p:extLst>
      <p:ext uri="{BB962C8B-B14F-4D97-AF65-F5344CB8AC3E}">
        <p14:creationId xmlns:p14="http://schemas.microsoft.com/office/powerpoint/2010/main" val="2156977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>
            <a:extLst>
              <a:ext uri="{FF2B5EF4-FFF2-40B4-BE49-F238E27FC236}">
                <a16:creationId xmlns:a16="http://schemas.microsoft.com/office/drawing/2014/main" id="{134F36E9-EC25-4348-AB7C-576D69035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multiple resources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DA90472-0A8B-442F-AA48-710993940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646"/>
              <a:t>Example of banker's algorithm with multiple resources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525546F-0B66-4C13-9C3B-8D2383FE1C94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743891" y="7069317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3EC550F-BE8A-4470-B27A-79D5F8830C0D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64463" y="7069317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/>
              <a:t>71</a:t>
            </a:fld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4580" name="Picture 4" descr="3-12">
            <a:extLst>
              <a:ext uri="{FF2B5EF4-FFF2-40B4-BE49-F238E27FC236}">
                <a16:creationId xmlns:a16="http://schemas.microsoft.com/office/drawing/2014/main" id="{06918162-5E9D-4D2D-958E-8B51FA83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1781423"/>
            <a:ext cx="7657671" cy="401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174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832268E-E249-40C6-B18D-A6A0000E7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Preventing deadlock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1844388-F7ED-4AAE-B175-B692045FDD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Deadlock can be completely prevented!</a:t>
            </a:r>
          </a:p>
          <a:p>
            <a:r>
              <a:rPr lang="en-US" altLang="en-US"/>
              <a:t>Ensure that at least one of the conditions for deadlock never occurs</a:t>
            </a:r>
          </a:p>
          <a:p>
            <a:pPr lvl="1"/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Hold &amp; wait</a:t>
            </a:r>
          </a:p>
          <a:p>
            <a:pPr lvl="1"/>
            <a:r>
              <a:rPr lang="en-US" altLang="en-US"/>
              <a:t>No preemption</a:t>
            </a:r>
          </a:p>
          <a:p>
            <a:r>
              <a:rPr lang="en-US" altLang="en-US"/>
              <a:t>Not always possible…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3073E-0434-49F9-B09D-F5F5E393EC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1EE3F-1EE0-4017-8CCC-0FC0F8920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8D122E6-1A70-4C6D-ADA7-AC8BD6D9BD9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3925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33F74F58-5AEE-4208-B2A0-F38BE7CC0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Eliminating mutual exclusion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1CFC3EC-62FE-4B9A-AE92-1B4871A2A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devices (such as printer) can be spooled</a:t>
            </a:r>
          </a:p>
          <a:p>
            <a:pPr lvl="1"/>
            <a:r>
              <a:rPr lang="en-US" altLang="en-US"/>
              <a:t>Only the printer daemon uses printer resource</a:t>
            </a:r>
          </a:p>
          <a:p>
            <a:pPr lvl="1"/>
            <a:r>
              <a:rPr lang="en-US" altLang="en-US"/>
              <a:t>This eliminates deadlock for printer</a:t>
            </a:r>
          </a:p>
          <a:p>
            <a:r>
              <a:rPr lang="en-US" altLang="en-US"/>
              <a:t>Not all devices can be spooled</a:t>
            </a:r>
          </a:p>
          <a:p>
            <a:r>
              <a:rPr lang="en-US" altLang="en-US"/>
              <a:t>Principle:</a:t>
            </a:r>
          </a:p>
          <a:p>
            <a:pPr lvl="1"/>
            <a:r>
              <a:rPr lang="en-US" altLang="en-US"/>
              <a:t>Avoid assigning resource when not absolutely necessary</a:t>
            </a:r>
          </a:p>
          <a:p>
            <a:pPr lvl="1"/>
            <a:r>
              <a:rPr lang="en-US" altLang="en-US"/>
              <a:t>As few processes as possible actually claim the resource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9A16-AD11-411C-8EF9-10E778F244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138B3-919F-4581-95C4-F2A59707A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A931E07-6A20-468D-82AD-20DE8A6BE2C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298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>
            <a:extLst>
              <a:ext uri="{FF2B5EF4-FFF2-40B4-BE49-F238E27FC236}">
                <a16:creationId xmlns:a16="http://schemas.microsoft.com/office/drawing/2014/main" id="{A81363C7-4655-46A6-8596-994579C8C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“hold and wait”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72F21A71-3278-4DB9-B611-9115B3F42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Require processes to request resources before starting</a:t>
            </a:r>
          </a:p>
          <a:p>
            <a:pPr lvl="1"/>
            <a:r>
              <a:rPr lang="en-US" altLang="en-US" sz="2205"/>
              <a:t>A process never has to wait for what it needs</a:t>
            </a:r>
          </a:p>
          <a:p>
            <a:r>
              <a:rPr lang="en-US" altLang="en-US" sz="2646"/>
              <a:t>This can present problems</a:t>
            </a:r>
          </a:p>
          <a:p>
            <a:pPr lvl="1"/>
            <a:r>
              <a:rPr lang="en-US" altLang="en-US" sz="2205"/>
              <a:t>A process may not know required resources at start of run</a:t>
            </a:r>
          </a:p>
          <a:p>
            <a:pPr lvl="1"/>
            <a:r>
              <a:rPr lang="en-US" altLang="en-US" sz="2205"/>
              <a:t>This also ties up resources other processes could be using</a:t>
            </a:r>
          </a:p>
          <a:p>
            <a:pPr lvl="2"/>
            <a:r>
              <a:rPr lang="en-US" altLang="en-US" sz="1984"/>
              <a:t>Processes will tend to be conservative and request resources they might need</a:t>
            </a:r>
          </a:p>
          <a:p>
            <a:r>
              <a:rPr lang="en-US" altLang="en-US" sz="2646"/>
              <a:t>Variation: a process must give up all resources before making a new request</a:t>
            </a:r>
          </a:p>
          <a:p>
            <a:pPr lvl="1"/>
            <a:r>
              <a:rPr lang="en-US" altLang="en-US" sz="2205"/>
              <a:t>Process is then granted all prior resources as well as the new ones</a:t>
            </a:r>
          </a:p>
          <a:p>
            <a:pPr lvl="1"/>
            <a:r>
              <a:rPr lang="en-US" altLang="en-US" sz="2205"/>
              <a:t>Problem: what if someone grabs the resources in the meantime—how can the process save its state?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28271-2B8E-44F6-B7B2-17DE57478D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A81B9-6197-45F7-B296-7A52C18063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A528CA0-99E6-4DA7-8D09-B37751920D7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915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>
            <a:extLst>
              <a:ext uri="{FF2B5EF4-FFF2-40B4-BE49-F238E27FC236}">
                <a16:creationId xmlns:a16="http://schemas.microsoft.com/office/drawing/2014/main" id="{88CD6029-D505-4046-B262-3728E9855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“no preemption”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5F645CD5-8D2C-44F7-817E-5B87B631A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This is not usually a viable option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Consider a process given the printer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Halfway through its job, take away the printer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Confusion ensues!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May work for some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Forcibly take away memory pages, suspending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Process may be able to resume with no ill effects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E3724B-6C7E-4F4E-BBD0-0508D920F7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0F542D-F07B-4DEE-BF4A-F55839083B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249223E-502E-4310-A8DB-7430647504E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CBA46DC-B8FC-4408-8592-504FA902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13" y="4787794"/>
            <a:ext cx="3603096" cy="227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AA102AF3-8F76-4287-8E7C-AFA677F5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956" y="5743253"/>
            <a:ext cx="1578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hangingPunct="1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35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 process holding resource </a:t>
            </a:r>
            <a:r>
              <a:rPr lang="en-US" altLang="en-US" sz="2205" i="1" dirty="0"/>
              <a:t>n</a:t>
            </a:r>
            <a:r>
              <a:rPr lang="en-US" altLang="en-US" sz="2205" dirty="0"/>
              <a:t> can’t wait for resource </a:t>
            </a:r>
            <a:r>
              <a:rPr lang="en-US" altLang="en-US" sz="2205" i="1" dirty="0"/>
              <a:t>m</a:t>
            </a:r>
            <a:br>
              <a:rPr lang="en-US" altLang="en-US" sz="2205" dirty="0"/>
            </a:br>
            <a:r>
              <a:rPr lang="en-US" altLang="en-US" sz="2205" dirty="0"/>
              <a:t>if </a:t>
            </a:r>
            <a:r>
              <a:rPr lang="en-US" altLang="en-US" sz="2205" i="1" dirty="0"/>
              <a:t>m</a:t>
            </a:r>
            <a:r>
              <a:rPr lang="en-US" altLang="en-US" sz="2205" dirty="0"/>
              <a:t> &lt; </a:t>
            </a:r>
            <a:r>
              <a:rPr lang="en-US" altLang="en-US" sz="2205" i="1" dirty="0"/>
              <a:t>n</a:t>
            </a:r>
            <a:endParaRPr lang="en-US" altLang="en-US" sz="2205" dirty="0"/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DA8FAF-E6F6-4DD7-9D63-ED0989885E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2" name="AutoShape 50">
            <a:extLst>
              <a:ext uri="{FF2B5EF4-FFF2-40B4-BE49-F238E27FC236}">
                <a16:creationId xmlns:a16="http://schemas.microsoft.com/office/drawing/2014/main" id="{83EC386E-60C3-4B0F-AAC6-1DEE298F26BA}"/>
              </a:ext>
            </a:extLst>
          </p:cNvPr>
          <p:cNvCxnSpPr>
            <a:cxnSpLocks noChangeShapeType="1"/>
            <a:stCxn id="28685" idx="3"/>
            <a:endCxn id="28717" idx="4"/>
          </p:cNvCxnSpPr>
          <p:nvPr/>
        </p:nvCxnSpPr>
        <p:spPr bwMode="auto">
          <a:xfrm flipV="1">
            <a:off x="7392211" y="4283815"/>
            <a:ext cx="713969" cy="1469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 flipV="1">
            <a:off x="7392212" y="4222568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2" y="2477894"/>
            <a:ext cx="565226" cy="144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5" name="AutoShape 53">
            <a:extLst>
              <a:ext uri="{FF2B5EF4-FFF2-40B4-BE49-F238E27FC236}">
                <a16:creationId xmlns:a16="http://schemas.microsoft.com/office/drawing/2014/main" id="{3A105430-E387-4460-9D9D-5BAA4D979997}"/>
              </a:ext>
            </a:extLst>
          </p:cNvPr>
          <p:cNvCxnSpPr>
            <a:cxnSpLocks noChangeShapeType="1"/>
            <a:stCxn id="28718" idx="7"/>
            <a:endCxn id="28715" idx="1"/>
          </p:cNvCxnSpPr>
          <p:nvPr/>
        </p:nvCxnSpPr>
        <p:spPr bwMode="auto">
          <a:xfrm flipV="1">
            <a:off x="6491000" y="3569847"/>
            <a:ext cx="481229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6" name="AutoShape 54">
            <a:extLst>
              <a:ext uri="{FF2B5EF4-FFF2-40B4-BE49-F238E27FC236}">
                <a16:creationId xmlns:a16="http://schemas.microsoft.com/office/drawing/2014/main" id="{4F6EA0F1-1245-4403-9078-8889A1086600}"/>
              </a:ext>
            </a:extLst>
          </p:cNvPr>
          <p:cNvCxnSpPr>
            <a:cxnSpLocks noChangeShapeType="1"/>
            <a:stCxn id="28714" idx="1"/>
            <a:endCxn id="28718" idx="5"/>
          </p:cNvCxnSpPr>
          <p:nvPr/>
        </p:nvCxnSpPr>
        <p:spPr bwMode="auto">
          <a:xfrm flipH="1" flipV="1">
            <a:off x="6491000" y="4222568"/>
            <a:ext cx="481229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3910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>
            <a:extLst>
              <a:ext uri="{FF2B5EF4-FFF2-40B4-BE49-F238E27FC236}">
                <a16:creationId xmlns:a16="http://schemas.microsoft.com/office/drawing/2014/main" id="{D1B90B40-FE0C-45D1-A230-8D39376F5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prevention: summary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DDDD1F21-3A23-4298-A5B5-EB5A1986D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Spool everything</a:t>
            </a:r>
          </a:p>
          <a:p>
            <a:r>
              <a:rPr lang="en-US" altLang="en-US"/>
              <a:t>Hold and wait</a:t>
            </a:r>
          </a:p>
          <a:p>
            <a:pPr lvl="1"/>
            <a:r>
              <a:rPr lang="en-US" altLang="en-US"/>
              <a:t>Request all resources initially</a:t>
            </a:r>
          </a:p>
          <a:p>
            <a:r>
              <a:rPr lang="en-US" altLang="en-US"/>
              <a:t>No preemption</a:t>
            </a:r>
          </a:p>
          <a:p>
            <a:pPr lvl="1"/>
            <a:r>
              <a:rPr lang="en-US" altLang="en-US"/>
              <a:t>Take resources away</a:t>
            </a:r>
          </a:p>
          <a:p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Order resources numerically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2CA87-30FC-4FA4-9F1C-6D57B7A5BF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07333-FB32-4274-BAF1-5581E2466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5E1ABAF-FA5B-490B-BC10-0AB83A1EE6A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0202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>
            <a:extLst>
              <a:ext uri="{FF2B5EF4-FFF2-40B4-BE49-F238E27FC236}">
                <a16:creationId xmlns:a16="http://schemas.microsoft.com/office/drawing/2014/main" id="{0E15F83F-A5FA-4153-B851-341E8E815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two-phase locking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1B18993-CB9D-41C2-9E1C-724CA5CC0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Phase One</a:t>
            </a:r>
          </a:p>
          <a:p>
            <a:pPr lvl="1"/>
            <a:r>
              <a:rPr lang="en-US" altLang="en-US"/>
              <a:t>Process tries to lock all data it needs, one at a time</a:t>
            </a:r>
          </a:p>
          <a:p>
            <a:pPr lvl="1"/>
            <a:r>
              <a:rPr lang="en-US" altLang="en-US"/>
              <a:t>If needed data found locked, start over</a:t>
            </a:r>
          </a:p>
          <a:p>
            <a:pPr lvl="1"/>
            <a:r>
              <a:rPr lang="en-US" altLang="en-US"/>
              <a:t>(no real work done in phase one)</a:t>
            </a:r>
          </a:p>
          <a:p>
            <a:r>
              <a:rPr lang="en-US" altLang="en-US"/>
              <a:t>Phase Two </a:t>
            </a:r>
          </a:p>
          <a:p>
            <a:pPr lvl="1"/>
            <a:r>
              <a:rPr lang="en-US" altLang="en-US"/>
              <a:t>Perform updates</a:t>
            </a:r>
          </a:p>
          <a:p>
            <a:pPr lvl="1"/>
            <a:r>
              <a:rPr lang="en-US" altLang="en-US"/>
              <a:t>Release locks</a:t>
            </a:r>
          </a:p>
          <a:p>
            <a:r>
              <a:rPr lang="en-US" altLang="en-US"/>
              <a:t>Note similarity to requesting all resources at once</a:t>
            </a:r>
          </a:p>
          <a:p>
            <a:r>
              <a:rPr lang="en-US" altLang="en-US"/>
              <a:t>This is often used in databases</a:t>
            </a:r>
          </a:p>
          <a:p>
            <a:r>
              <a:rPr lang="en-US" altLang="en-US"/>
              <a:t>It avoids deadlock by eliminating the “hold-and-wait” deadlock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F0CBA-9954-4CCC-95D5-CC30D48E0F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DD0E0-1167-4E24-AE69-A61BD962FD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EC2D80B-2AE3-400F-A9AE-522B5A5F368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354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2653520C-A7DA-4A69-8691-2BB64FFE2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“Non-resource” deadlocks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3CB87FD-8E8E-445B-AD23-77F43FDA0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Possible for two processes to deadlock</a:t>
            </a:r>
          </a:p>
          <a:p>
            <a:pPr lvl="1"/>
            <a:r>
              <a:rPr lang="en-US" altLang="en-US"/>
              <a:t>Each is waiting for the other to do some task</a:t>
            </a:r>
          </a:p>
          <a:p>
            <a:r>
              <a:rPr lang="en-US" altLang="en-US"/>
              <a:t>Can happen with semaphores</a:t>
            </a:r>
          </a:p>
          <a:p>
            <a:pPr lvl="1"/>
            <a:r>
              <a:rPr lang="en-US" altLang="en-US"/>
              <a:t>Each process required to do a down() on two semaphores (mutex and another)</a:t>
            </a:r>
          </a:p>
          <a:p>
            <a:pPr lvl="1"/>
            <a:r>
              <a:rPr lang="en-US" altLang="en-US"/>
              <a:t>If done in wrong order, deadlock results</a:t>
            </a:r>
          </a:p>
          <a:p>
            <a:r>
              <a:rPr lang="en-US" altLang="en-US"/>
              <a:t>Semaphores could be thought of as resources…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B60F-3DBB-44E1-9FC8-922232D2428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69125-CE2E-4072-9F2F-E6170BA0F1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2A5CFA2-72EB-4C8E-A36D-A265D79D2B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08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When CPU switches to another process, the system must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save the state </a:t>
            </a:r>
            <a:r>
              <a:rPr lang="en-US" altLang="en-US">
                <a:ea typeface="MS PGothic" charset="-128"/>
              </a:rPr>
              <a:t>of the old process and load the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saved state </a:t>
            </a:r>
            <a:r>
              <a:rPr lang="en-US" altLang="en-US">
                <a:ea typeface="MS PGothic" charset="-128"/>
              </a:rPr>
              <a:t>for the new process via a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context switch</a:t>
            </a:r>
            <a:endParaRPr lang="en-US" altLang="en-US">
              <a:ea typeface="MS PGothic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Context </a:t>
            </a:r>
            <a:r>
              <a:rPr lang="en-US" altLang="en-US">
                <a:ea typeface="MS PGothic" charset="-128"/>
              </a:rPr>
              <a:t>of a process represented in the PCB</a:t>
            </a:r>
          </a:p>
          <a:p>
            <a:r>
              <a:rPr lang="en-US" altLang="en-US">
                <a:ea typeface="MS PGothic" charset="-128"/>
              </a:rPr>
              <a:t>Context-switch time is overhead; the system does no useful work while switching</a:t>
            </a:r>
          </a:p>
          <a:p>
            <a:pPr lvl="1"/>
            <a:r>
              <a:rPr lang="en-US" altLang="en-US">
                <a:ea typeface="MS PGothic" charset="-128"/>
              </a:rPr>
              <a:t>The more complex the OS and the PCB </a:t>
            </a:r>
            <a:r>
              <a:rPr lang="en-US" altLang="en-US">
                <a:ea typeface="MS PGothic" charset="-128"/>
                <a:sym typeface="Wingdings" charset="2"/>
              </a:rPr>
              <a:t> the </a:t>
            </a:r>
            <a:r>
              <a:rPr lang="en-US" altLang="en-US">
                <a:ea typeface="MS PGothic" charset="-128"/>
              </a:rPr>
              <a:t>longer the context switch</a:t>
            </a:r>
          </a:p>
          <a:p>
            <a:r>
              <a:rPr lang="en-US" altLang="en-US">
                <a:ea typeface="MS PGothic" charset="-128"/>
              </a:rPr>
              <a:t>Time dependent on hardware support</a:t>
            </a:r>
          </a:p>
          <a:p>
            <a:pPr lvl="1"/>
            <a:r>
              <a:rPr lang="en-US" altLang="en-US">
                <a:ea typeface="MS PGothic" charset="-128"/>
              </a:rPr>
              <a:t>Some hardware provides multiple sets of registers per CPU </a:t>
            </a:r>
            <a:r>
              <a:rPr lang="en-US" altLang="en-US">
                <a:ea typeface="MS PGothic" charset="-128"/>
                <a:sym typeface="Wingdings" charset="2"/>
              </a:rPr>
              <a:t></a:t>
            </a:r>
            <a:r>
              <a:rPr lang="en-US" altLang="en-US">
                <a:ea typeface="MS PGothic" charset="-128"/>
              </a:rPr>
              <a:t> multiple contexts loaded at once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302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>
            <a:extLst>
              <a:ext uri="{FF2B5EF4-FFF2-40B4-BE49-F238E27FC236}">
                <a16:creationId xmlns:a16="http://schemas.microsoft.com/office/drawing/2014/main" id="{06FD15CE-FF1B-49F4-8641-CBFFE261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Starvation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180AA69F-72BB-4974-BC4E-09B7641CA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Algorithm to allocate a resource </a:t>
            </a:r>
          </a:p>
          <a:p>
            <a:pPr lvl="1"/>
            <a:r>
              <a:rPr lang="en-US" altLang="en-US"/>
              <a:t>Give the resource to the shortest job first</a:t>
            </a:r>
          </a:p>
          <a:p>
            <a:r>
              <a:rPr lang="en-US" altLang="en-US"/>
              <a:t>Works great for multiple short jobs in a system</a:t>
            </a:r>
          </a:p>
          <a:p>
            <a:r>
              <a:rPr lang="en-US" altLang="en-US"/>
              <a:t>May cause long jobs to be postponed indefinitely</a:t>
            </a:r>
          </a:p>
          <a:p>
            <a:pPr lvl="1"/>
            <a:r>
              <a:rPr lang="en-US" altLang="en-US"/>
              <a:t>Even though not blocked</a:t>
            </a:r>
          </a:p>
          <a:p>
            <a:r>
              <a:rPr lang="en-US" altLang="en-US"/>
              <a:t>Solution</a:t>
            </a:r>
          </a:p>
          <a:p>
            <a:pPr lvl="1"/>
            <a:r>
              <a:rPr lang="en-US" altLang="en-US"/>
              <a:t>First-come, first-serve policy</a:t>
            </a:r>
          </a:p>
          <a:p>
            <a:r>
              <a:rPr lang="en-US" altLang="en-US"/>
              <a:t>Starvation can lead to deadlock</a:t>
            </a:r>
          </a:p>
          <a:p>
            <a:pPr lvl="1"/>
            <a:r>
              <a:rPr lang="en-US" altLang="en-US"/>
              <a:t>Process starved for resources can be holding resources</a:t>
            </a:r>
          </a:p>
          <a:p>
            <a:pPr lvl="1"/>
            <a:r>
              <a:rPr lang="en-US" altLang="en-US"/>
              <a:t>If those resources aren’t used and released in a timely fashion, shortage could lead to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B4148-A4C2-4EEE-A3CD-76B9C83F2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1783B-087A-4549-B409-A2FF5AFD9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31EBBEC-2126-4910-9137-01975C50502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80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622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955F746-344D-4502-874B-6359F36BE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Scheduling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93A81E3-4C4D-4BD0-A5D6-A2B6E3655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Scheduling the processor among all ready processes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User-oriented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Response Time</a:t>
            </a:r>
            <a:r>
              <a:rPr lang="en-GB" altLang="en-US"/>
              <a:t>: Elapsed time between the submission of a request and the receipt of a response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Turnaround Time</a:t>
            </a:r>
            <a:r>
              <a:rPr lang="en-GB" altLang="en-US"/>
              <a:t>: Elapsed time between the submission of a process to its completion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System-oriented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Processor utilization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Throughput: number of process completed per unit time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Fairness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FF88-3CAD-40CD-B84F-E2F0AE3D5D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6067A-05A1-42FE-89B0-4E11641FA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51756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7512BAA4-EBB3-4158-9546-24CBE50F6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Classification of Scheduling Activity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3997D45-6B1B-416E-BB06-0DAFD6B2D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rgbClr val="FF9966"/>
                </a:solidFill>
              </a:rPr>
              <a:t>Long-term</a:t>
            </a:r>
            <a:r>
              <a:rPr lang="en-GB" altLang="en-US" sz="2424"/>
              <a:t>: which process to admit?</a:t>
            </a:r>
          </a:p>
          <a:p>
            <a:pPr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rgbClr val="FF9966"/>
                </a:solidFill>
              </a:rPr>
              <a:t>Medium-term</a:t>
            </a:r>
            <a:r>
              <a:rPr lang="en-GB" altLang="en-US" sz="2424"/>
              <a:t>: which process to swap in or out?</a:t>
            </a:r>
          </a:p>
          <a:p>
            <a:pPr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rgbClr val="FF9966"/>
                </a:solidFill>
              </a:rPr>
              <a:t>Short-term</a:t>
            </a:r>
            <a:r>
              <a:rPr lang="en-GB" altLang="en-US" sz="2424"/>
              <a:t>: which ready process to execute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187D-8C39-467D-8FD2-B6E79B15F5C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C4211-0128-449E-9D1F-69BC748F281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82</a:t>
            </a:fld>
            <a:endParaRPr lang="en-US"/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21D7AF36-DB7D-4E96-B4D0-2E733D24C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2745" y="2397633"/>
          <a:ext cx="7232899" cy="462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8839080" imgH="5657760" progId="">
                  <p:embed/>
                </p:oleObj>
              </mc:Choice>
              <mc:Fallback>
                <p:oleObj r:id="rId4" imgW="8839080" imgH="5657760" progId="">
                  <p:embed/>
                  <p:pic>
                    <p:nvPicPr>
                      <p:cNvPr id="5123" name="Object 3">
                        <a:extLst>
                          <a:ext uri="{FF2B5EF4-FFF2-40B4-BE49-F238E27FC236}">
                            <a16:creationId xmlns:a16="http://schemas.microsoft.com/office/drawing/2014/main" id="{21D7AF36-DB7D-4E96-B4D0-2E733D24C4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45" y="2397633"/>
                        <a:ext cx="7232899" cy="4628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76470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" name="Object 1">
            <a:extLst>
              <a:ext uri="{FF2B5EF4-FFF2-40B4-BE49-F238E27FC236}">
                <a16:creationId xmlns:a16="http://schemas.microsoft.com/office/drawing/2014/main" id="{1F7F153F-0046-48A7-AF42-071F4C813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3946" y="1456913"/>
          <a:ext cx="8228188" cy="55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11296800" imgH="7601040" progId="">
                  <p:embed/>
                </p:oleObj>
              </mc:Choice>
              <mc:Fallback>
                <p:oleObj r:id="rId4" imgW="11296800" imgH="7601040" progId="">
                  <p:embed/>
                  <p:pic>
                    <p:nvPicPr>
                      <p:cNvPr id="6145" name="Object 1">
                        <a:extLst>
                          <a:ext uri="{FF2B5EF4-FFF2-40B4-BE49-F238E27FC236}">
                            <a16:creationId xmlns:a16="http://schemas.microsoft.com/office/drawing/2014/main" id="{1F7F153F-0046-48A7-AF42-071F4C813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946" y="1456913"/>
                        <a:ext cx="8228188" cy="5536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>
            <a:extLst>
              <a:ext uri="{FF2B5EF4-FFF2-40B4-BE49-F238E27FC236}">
                <a16:creationId xmlns:a16="http://schemas.microsoft.com/office/drawing/2014/main" id="{5AEA12F1-A345-4E80-B81B-BB7F54B72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Queuing Diagram for Scheduling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29704-03AA-B747-A2ED-5B8027B1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34BE-F1A0-401C-A7A6-E8399DADA66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EF3C6-7EA7-449A-9293-E3ED9F2886F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70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22206D1-4DDC-47D9-9088-90C5CFB6F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3201"/>
              <a:t>Short-Term Scheduler Dispatcher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570F62B-5E72-4698-A9CD-B82D69B1B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dispatcher is the module that gives control of the CPU to the process selected by the short-term scheduler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functions of the dispatcher include:	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context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to user mode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Jumping to the location in the user program to restart execution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 latency must be minimal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F98A8-A1F2-450D-82CF-2ED88520FB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3236-8B8F-4096-AD46-1CA9A92123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754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62C40A63-7AEB-4A3F-820B-BC2E23CF6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The CPU-I/O Cycle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FA9C2D3-E42F-4A88-98BE-A8B3EE2EB9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Processes require alternate use of processor and I/O in a repetitive fashion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Each cycle consist of a CPU burst followed by an I/O burst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terminates on a CPU burst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CPU-bound processes have longer CPU bursts than I/O-bound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E38A-BBB5-4D22-9BE1-AC143426CD4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AF124-F9B6-474A-B09B-B27BF28DF2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E0F9F94-F989-4125-BDDE-E01760E2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Scheduling Algorithms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9E55149-AC71-450D-B27A-2FAC68CB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First-Come, First-Served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Shortest-Job-First Scheduling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Also referred to as Shortest Process Next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Priority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Round-Robin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Queue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Feedback Queue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847A-2027-436E-B690-771D4CE550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500B9-F99D-46AA-A49A-B9CB985764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49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20D7B19A-244C-4451-AB31-637CE4D4C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Characterization of Scheduling Policies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12ED614-FC4A-4C8B-8216-6ACBE1A95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selection function</a:t>
            </a:r>
            <a:r>
              <a:rPr lang="en-GB" altLang="en-US" sz="2644"/>
              <a:t> determines which  ready process is selected next for execution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decision mode </a:t>
            </a:r>
            <a:r>
              <a:rPr lang="en-GB" altLang="en-US" sz="2644"/>
              <a:t>specifies the instants in time the selection function is exercised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Nonpreemptive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Once a process is in the running state, it will continue until it terminates or blocks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Currently running process may be interrupted and moved to the Ready state by the OS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Prevents one process from monopolizing  the processor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6E624-0A3E-4DD3-9D16-BE20815A90D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8BFE0-FB14-4FDF-B239-368AB25C46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8702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46F2E61B-6CE8-4481-A01D-E49CADFFB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Process Mix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731E72-C95C-EB4B-A626-59E28AE8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7C5A-80A5-42EE-B6CF-BFAE255985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FC714-764A-42DC-B362-C00E7889E5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5362" name="AutoShape 2">
            <a:extLst>
              <a:ext uri="{FF2B5EF4-FFF2-40B4-BE49-F238E27FC236}">
                <a16:creationId xmlns:a16="http://schemas.microsoft.com/office/drawing/2014/main" id="{9EE1E519-72D4-4A5C-A1BC-54BDBE917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69" y="2268538"/>
            <a:ext cx="6540221" cy="2822080"/>
          </a:xfrm>
          <a:prstGeom prst="roundRect">
            <a:avLst>
              <a:gd name="adj" fmla="val 56"/>
            </a:avLst>
          </a:prstGeom>
          <a:solidFill>
            <a:srgbClr val="FFFFFF"/>
          </a:solidFill>
          <a:ln w="12600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defTabSz="1007523" eaLnBrk="0">
              <a:lnSpc>
                <a:spcPct val="100000"/>
              </a:lnSpc>
            </a:pPr>
            <a:endParaRPr lang="en-US" sz="2401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3B7F1674-4983-4D55-A5DC-4DBE4C058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5052" y="2268538"/>
            <a:ext cx="0" cy="2822079"/>
          </a:xfrm>
          <a:prstGeom prst="line">
            <a:avLst/>
          </a:prstGeom>
          <a:noFill/>
          <a:ln w="126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07523" eaLnBrk="0">
              <a:lnSpc>
                <a:spcPct val="100000"/>
              </a:lnSpc>
            </a:pPr>
            <a:endParaRPr lang="en-US" sz="2401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C319B432-6CE9-44F7-AD7F-F6BAF0737C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9241" y="2268538"/>
            <a:ext cx="16528" cy="2822079"/>
          </a:xfrm>
          <a:prstGeom prst="line">
            <a:avLst/>
          </a:prstGeom>
          <a:noFill/>
          <a:ln w="126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07523" eaLnBrk="0">
              <a:lnSpc>
                <a:spcPct val="100000"/>
              </a:lnSpc>
            </a:pPr>
            <a:endParaRPr lang="en-US" sz="2401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1EC819C5-8F1C-4E16-9973-13633ED5F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3618" y="3779837"/>
            <a:ext cx="6547216" cy="1750"/>
          </a:xfrm>
          <a:prstGeom prst="line">
            <a:avLst/>
          </a:prstGeom>
          <a:noFill/>
          <a:ln w="126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07523" eaLnBrk="0">
              <a:lnSpc>
                <a:spcPct val="100000"/>
              </a:lnSpc>
            </a:pPr>
            <a:endParaRPr lang="en-US" sz="2401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1B6064B4-EEC4-4DA7-A2DF-92FE5D1C0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3618" y="4619448"/>
            <a:ext cx="6547216" cy="1750"/>
          </a:xfrm>
          <a:prstGeom prst="line">
            <a:avLst/>
          </a:prstGeom>
          <a:noFill/>
          <a:ln w="126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07523" eaLnBrk="0">
              <a:lnSpc>
                <a:spcPct val="100000"/>
              </a:lnSpc>
            </a:pPr>
            <a:endParaRPr lang="en-US" sz="2401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F0EF7ECA-3328-4CFB-843C-F52CD9214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3618" y="3360032"/>
            <a:ext cx="6547216" cy="1750"/>
          </a:xfrm>
          <a:prstGeom prst="line">
            <a:avLst/>
          </a:prstGeom>
          <a:noFill/>
          <a:ln w="126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07523" eaLnBrk="0">
              <a:lnSpc>
                <a:spcPct val="100000"/>
              </a:lnSpc>
            </a:pPr>
            <a:endParaRPr lang="en-US" sz="2401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8AAA5D01-E803-4C09-95A4-D40CBB2B1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3618" y="2940227"/>
            <a:ext cx="6547216" cy="1750"/>
          </a:xfrm>
          <a:prstGeom prst="line">
            <a:avLst/>
          </a:prstGeom>
          <a:noFill/>
          <a:ln w="126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07523" eaLnBrk="0">
              <a:lnSpc>
                <a:spcPct val="100000"/>
              </a:lnSpc>
            </a:pPr>
            <a:endParaRPr lang="en-US" sz="2401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6190BFFE-790F-40EB-952D-D5E1DF83A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3618" y="4199643"/>
            <a:ext cx="6547216" cy="1750"/>
          </a:xfrm>
          <a:prstGeom prst="line">
            <a:avLst/>
          </a:prstGeom>
          <a:noFill/>
          <a:ln w="126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07523" eaLnBrk="0">
              <a:lnSpc>
                <a:spcPct val="100000"/>
              </a:lnSpc>
            </a:pPr>
            <a:endParaRPr lang="en-US" sz="2401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ACF3477B-F811-4A16-87E6-008D17D1F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722" y="2400910"/>
            <a:ext cx="1423601" cy="41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001" b="1">
                <a:cs typeface="HG Mincho Light J" charset="0"/>
              </a:rPr>
              <a:t>Process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D3E61DC4-AF79-4373-AAB9-CFAC08673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385" y="2352499"/>
            <a:ext cx="2172489" cy="41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001" b="1">
                <a:cs typeface="HG Mincho Light J" charset="0"/>
              </a:rPr>
              <a:t>Arrival Time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F11E10CF-0CBC-4BF8-BF22-C1CC5D1C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229" y="2352499"/>
            <a:ext cx="1737715" cy="41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001" b="1">
                <a:cs typeface="HG Mincho Light J" charset="0"/>
              </a:rPr>
              <a:t>Service Time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07718FC3-F7E5-4F5C-8CAF-81AB285B1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557" y="3024188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1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4469632C-E59E-4C1B-8D19-F3DC927FD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557" y="3443993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2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EF82CC15-A16C-43E2-8DC5-F44AE2F0E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557" y="3863799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3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33203DA8-7A53-4509-9927-D0D973EAD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557" y="4283604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4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F283CEB2-FFBD-4E4B-A9C0-AF413AAC1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557" y="4703410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5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1C05A9C5-0D24-4874-8451-BF56F329B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507" y="3024188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0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2FAA3126-DE60-4E9A-8CFE-40F29182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507" y="3443993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2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EA45CBD1-7F7C-4F95-B72E-F0A24444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507" y="3863799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4</a:t>
            </a: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5968A63A-13F4-446D-9E71-A4EFD9374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507" y="4283604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6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CA276496-CA0A-4D41-A212-F33AF612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507" y="4703410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8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E5AF1205-5A8B-493B-94C6-922142D8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40" y="3024188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3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:a16="http://schemas.microsoft.com/office/drawing/2014/main" id="{E7CEFAE6-4690-4846-967C-D7891367E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40" y="3443993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6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5F37B972-1F09-4CA3-84B9-D3C9B64B5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40" y="3863799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4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08E221BC-1DED-4B22-B5FD-669C52DB7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40" y="4283604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5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5A2C119C-97E3-492C-A4C7-C931FB93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40" y="4703410"/>
            <a:ext cx="294883" cy="3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47" tIns="50773" rIns="101547" bIns="5077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1401" b="1">
                <a:cs typeface="HG Mincho Light J" charset="0"/>
              </a:rPr>
              <a:t>2</a:t>
            </a:r>
          </a:p>
        </p:txBody>
      </p:sp>
      <p:sp>
        <p:nvSpPr>
          <p:cNvPr id="15388" name="Text Box 28">
            <a:extLst>
              <a:ext uri="{FF2B5EF4-FFF2-40B4-BE49-F238E27FC236}">
                <a16:creationId xmlns:a16="http://schemas.microsoft.com/office/drawing/2014/main" id="{AEE1C99E-66AF-42A5-B2D0-EBF1CB48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4" y="5626981"/>
            <a:ext cx="8086509" cy="112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167" tIns="51567" rIns="99167" bIns="51567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204" b="1">
                <a:solidFill>
                  <a:srgbClr val="009999"/>
                </a:solidFill>
                <a:cs typeface="HG Mincho Light J" charset="0"/>
              </a:rPr>
              <a:t>Service time = total processor time needed in one (CPU-I/O) cycle</a:t>
            </a:r>
          </a:p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204" b="1">
                <a:solidFill>
                  <a:srgbClr val="009999"/>
                </a:solidFill>
                <a:cs typeface="HG Mincho Light J" charset="0"/>
              </a:rPr>
              <a:t>Jobs with long service time are CPU-bound jobs and are referred</a:t>
            </a:r>
          </a:p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204" b="1">
                <a:solidFill>
                  <a:srgbClr val="009999"/>
                </a:solidFill>
                <a:cs typeface="HG Mincho Light J" charset="0"/>
              </a:rPr>
              <a:t>to as “long jobs”</a:t>
            </a:r>
          </a:p>
        </p:txBody>
      </p:sp>
    </p:spTree>
    <p:extLst>
      <p:ext uri="{BB962C8B-B14F-4D97-AF65-F5344CB8AC3E}">
        <p14:creationId xmlns:p14="http://schemas.microsoft.com/office/powerpoint/2010/main" val="263411784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A11D2B9-CA45-4A0D-B509-8257E2D9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First Come First Served (FCFS)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EE14E1C-57AD-4AA5-8D97-EF494DA8A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Selection function: the process that has been waiting the longest in the ready queue (hence, FCFS)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Decision mode: non-preemptive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runs until it blocks for an I/O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2AFF-6A18-4D49-A4E6-2CC1827AA03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F5822-FB95-4FA7-8814-7A99730302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89</a:t>
            </a:fld>
            <a:endParaRPr lang="en-US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AF2F8ED8-16A1-4F89-BDB6-8C2730B36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9884" y="3779837"/>
          <a:ext cx="7169928" cy="182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8763120" imgH="2228760" progId="">
                  <p:embed/>
                </p:oleObj>
              </mc:Choice>
              <mc:Fallback>
                <p:oleObj r:id="rId4" imgW="8763120" imgH="2228760" progId="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AF2F8ED8-16A1-4F89-BDB6-8C2730B36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884" y="3779837"/>
                        <a:ext cx="7169928" cy="1826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96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Represented by the C structure </a:t>
            </a:r>
            <a:r>
              <a:rPr lang="en-US" altLang="en-US" dirty="0" err="1">
                <a:latin typeface="Courier New" charset="0"/>
                <a:ea typeface="MS PGothic" charset="-128"/>
              </a:rPr>
              <a:t>task_struct</a:t>
            </a:r>
            <a:endParaRPr lang="en-US" altLang="en-US" dirty="0"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br>
              <a:rPr lang="en-US" altLang="en-US" dirty="0">
                <a:latin typeface="Courier New" charset="0"/>
                <a:ea typeface="MS PGothic" charset="-128"/>
              </a:rPr>
            </a:br>
            <a:r>
              <a:rPr lang="en-US" altLang="en-US" sz="1764" dirty="0" err="1">
                <a:latin typeface="Courier New" charset="0"/>
                <a:ea typeface="MS PGothic" charset="-128"/>
              </a:rPr>
              <a:t>pid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t_pid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; /* process identifier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long state; /* state of the process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unsigned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time_slice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/* scheduling information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 err="1">
                <a:latin typeface="Courier New" charset="0"/>
                <a:ea typeface="MS PGothic" charset="-128"/>
              </a:rPr>
              <a:t>struct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task_struct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*parent;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parent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 err="1">
                <a:latin typeface="Courier New" charset="0"/>
                <a:ea typeface="MS PGothic" charset="-128"/>
              </a:rPr>
              <a:t>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list_head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children;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children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 err="1">
                <a:latin typeface="Courier New" charset="0"/>
                <a:ea typeface="MS PGothic" charset="-128"/>
              </a:rPr>
              <a:t>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files_struct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*files; /* list of open files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 err="1">
                <a:latin typeface="Courier New" charset="0"/>
                <a:ea typeface="MS PGothic" charset="-128"/>
              </a:rPr>
              <a:t>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mm_struct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*mm; /* address space of this process */</a:t>
            </a:r>
            <a:endParaRPr lang="en-US" altLang="en-US" sz="1764" dirty="0">
              <a:latin typeface="Courier New" charset="0"/>
              <a:ea typeface="MS PGothic" charset="-128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02" y="4532305"/>
            <a:ext cx="6465971" cy="22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612112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3FA5BF51-7963-48D9-BD2B-FB627F72F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FCFS drawbacks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D2C61C6-866E-4872-9AD1-25125E23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buSzPct val="42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Favours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monopolizes the processor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I/O-bound processes have to wait until completion of  CPU-bound process </a:t>
            </a:r>
          </a:p>
          <a:p>
            <a:pPr lvl="2"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I/O-bound processes may have to wait even after their I/</a:t>
            </a:r>
            <a:r>
              <a:rPr lang="en-GB" altLang="en-US" sz="2424" err="1"/>
              <a:t>Os</a:t>
            </a:r>
            <a:r>
              <a:rPr lang="en-GB" altLang="en-US" sz="2424"/>
              <a:t> are completed (poor device utilization)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Better I/O device utilization could be achieved if  I/O bound processes had higher priority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0AAE5-A143-485B-8675-C5B93A7A5F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2ACD1-570C-402E-8392-9B5493153B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9628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E3607FC9-A77A-4CEC-B201-FD6943B4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Shortest Job First (</a:t>
            </a:r>
            <a:r>
              <a:rPr lang="en-GB" altLang="en-US" sz="3525"/>
              <a:t>Shortest Process Next</a:t>
            </a:r>
            <a:r>
              <a:rPr lang="en-GB" altLang="en-US" b="0"/>
              <a:t>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70C1CC-C98F-4983-9392-1D866C0F5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Selection function: the process with the shortest expected CPU burst time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I/O-bound processes will be selected first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Decision mode: non-preemptive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required processing time, i.e., the CPU burst time,  must be estimated for each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8CD1B-CC0F-4183-9A7A-D761866A618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6D591-B53C-496E-AC8A-4A137C95CF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91</a:t>
            </a:fld>
            <a:endParaRPr lang="en-US"/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E649380A-CE1F-4021-A060-3DE112829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41" y="3929038"/>
          <a:ext cx="8815916" cy="214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8763120" imgH="2133720" progId="">
                  <p:embed/>
                </p:oleObj>
              </mc:Choice>
              <mc:Fallback>
                <p:oleObj r:id="rId4" imgW="8763120" imgH="2133720" progId="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E649380A-CE1F-4021-A060-3DE112829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41" y="3929038"/>
                        <a:ext cx="8815916" cy="2142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8565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260AB16-B7C6-49E8-8537-222E8A0B1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SJF / SPN Critique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DE01213-3EA3-44D3-A522-C138B7172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Possibility of starvation for longer processes 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Lack of </a:t>
            </a:r>
            <a:r>
              <a:rPr lang="en-GB" altLang="en-US" sz="2644" err="1"/>
              <a:t>preemption</a:t>
            </a:r>
            <a:r>
              <a:rPr lang="en-GB" altLang="en-US" sz="2644"/>
              <a:t> is not suitable in a time sharing environment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SJF/SPN implicitly incorporates priorities</a:t>
            </a:r>
          </a:p>
          <a:p>
            <a:pPr lvl="1">
              <a:spcBef>
                <a:spcPts val="620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534"/>
              <a:t>Shortest jobs are given preference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CPU bound processes have lower priority, but a process doing no I/O could still monopolize the CPU if it is the first to enter the system</a:t>
            </a:r>
          </a:p>
          <a:p>
            <a:pPr lvl="1">
              <a:spcBef>
                <a:spcPts val="620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534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27AE-4665-4145-A6BD-FA5AEE73A1D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32C19-C3D2-4144-95C9-05511E063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44065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112A8D4-1658-40CE-AA71-89F4B1ED4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Priorities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CBAA7AF-2C27-461D-A7D3-183D7DE49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Implemented by having multiple ready queues to represent each level of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Scheduler selects the process of a higher priority over one of lower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Lower-priority may suffer starvation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To alleviate starvation allow dynamic priorities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priority of a process  changes based on its age or execution history 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85B2-A921-40F0-932E-AC3F74E709B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56DCF-BD99-41AE-8A45-79565A5E5E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89455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94</a:t>
            </a:fld>
            <a:endParaRPr lang="en-US"/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72BCA54F-0328-4938-A740-EE204066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1870" y="3959077"/>
          <a:ext cx="8144227" cy="221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8010360" imgH="2181240" progId="">
                  <p:embed/>
                </p:oleObj>
              </mc:Choice>
              <mc:Fallback>
                <p:oleObj r:id="rId4" imgW="8010360" imgH="2181240" progId="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72BCA54F-0328-4938-A740-EE2040664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70" y="3959077"/>
                        <a:ext cx="8144227" cy="2217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930406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77EC0389-3FCE-4FE8-A2EC-CC38786BD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4BB8E81-AF1B-43C3-BD62-03BC2CAAC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must be substantially larger than the time required to handle the clock interrupt and dispatching 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should be larger then the typical interaction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but not much larger, to avoid penalizing I/O 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28AA-F135-4C0B-81EF-050B8EDFE01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F18B9-6FF0-4C74-A586-1E93EC2994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50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5E2E26B9-79A1-4156-BA81-69E66E0DF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25AA0-21AD-A843-A4E3-3C82E24A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D728-0EB3-4F5A-B200-1BF2017372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02BE-54EF-4DED-8936-3DDE41ED4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96</a:t>
            </a:fld>
            <a:endParaRPr lang="en-US"/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D681AA8F-570B-452A-9EE8-6BAD95C0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521" y="1547892"/>
          <a:ext cx="8312149" cy="494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8534520" imgH="5086440" progId="">
                  <p:embed/>
                </p:oleObj>
              </mc:Choice>
              <mc:Fallback>
                <p:oleObj r:id="rId4" imgW="8534520" imgH="5086440" progId="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D681AA8F-570B-452A-9EE8-6BAD95C0C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521" y="1547892"/>
                        <a:ext cx="8312149" cy="494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3970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1D92301-73F4-4C23-99EC-1F78FAD6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Round Robin: critique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651E592-DA2E-4E0E-A6BB-2B5F27098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Still favors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An I/O bound process uses the CPU for a time less than the time quantum before it is blocked waiting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runs for all its time slice and is put back into the ready queue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 May unfairly get in front of blocked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F5C7-08E2-45F5-81BA-1784EE13616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54B2-D813-4866-991C-A454A76AA1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931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30CE637-C564-4C88-9CE7-7861A8F8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B4B0BBB-7C33-4C49-9B92-A42C3AB11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 err="1"/>
              <a:t>Preemptive</a:t>
            </a:r>
            <a:r>
              <a:rPr lang="en-GB" altLang="en-US" b="0"/>
              <a:t> scheduling with dynamic priorities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 ready to execute queues with decreasing priorities: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P(RQ</a:t>
            </a:r>
            <a:r>
              <a:rPr lang="en-GB" altLang="en-US" sz="3085" baseline="-25000"/>
              <a:t>0</a:t>
            </a:r>
            <a:r>
              <a:rPr lang="en-GB" altLang="en-US" sz="3085"/>
              <a:t>) &gt; P(RQ</a:t>
            </a:r>
            <a:r>
              <a:rPr lang="en-GB" altLang="en-US" sz="3085" baseline="-25000"/>
              <a:t>1</a:t>
            </a:r>
            <a:r>
              <a:rPr lang="en-GB" altLang="en-US" sz="3085"/>
              <a:t>) &gt; ... &gt; P(RQ</a:t>
            </a:r>
            <a:r>
              <a:rPr lang="en-GB" altLang="en-US" sz="3085" baseline="-25000"/>
              <a:t>N-1</a:t>
            </a:r>
            <a:r>
              <a:rPr lang="en-GB" altLang="en-US" sz="3085"/>
              <a:t>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Dispatcher selects a process for execution from </a:t>
            </a:r>
            <a:r>
              <a:rPr lang="en-GB" altLang="en-US" b="0" err="1"/>
              <a:t>RQ</a:t>
            </a:r>
            <a:r>
              <a:rPr lang="en-GB" altLang="en-US" sz="3305" baseline="-25000" err="1"/>
              <a:t>i</a:t>
            </a:r>
            <a:r>
              <a:rPr lang="en-GB" altLang="en-US" b="0"/>
              <a:t> only if RQ</a:t>
            </a:r>
            <a:r>
              <a:rPr lang="en-GB" altLang="en-US" sz="3305" baseline="-25000"/>
              <a:t>i-1</a:t>
            </a:r>
            <a:r>
              <a:rPr lang="en-GB" altLang="en-US" b="0"/>
              <a:t> to RQ</a:t>
            </a:r>
            <a:r>
              <a:rPr lang="en-GB" altLang="en-US" sz="3305" baseline="-25000"/>
              <a:t>0</a:t>
            </a:r>
            <a:r>
              <a:rPr lang="en-GB" altLang="en-US" b="0"/>
              <a:t> are empty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A0B9-6022-40BD-A698-C2A0004977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E642F-8AF9-447D-9779-038C807126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456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01919240-6D5F-40C6-9DDB-8CA2B9C6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FEC19D-87C7-48B3-AA20-D08F66438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81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New process are placed in </a:t>
            </a:r>
            <a:r>
              <a:rPr lang="en-GB" altLang="en-US" sz="3305"/>
              <a:t>RQ</a:t>
            </a:r>
            <a:r>
              <a:rPr lang="en-GB" altLang="en-US" sz="3305" baseline="-25000"/>
              <a:t>0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After the first quantum, they are moved to </a:t>
            </a:r>
            <a:r>
              <a:rPr lang="en-GB" altLang="en-US" sz="3305"/>
              <a:t>RQ</a:t>
            </a:r>
            <a:r>
              <a:rPr lang="en-GB" altLang="en-US" sz="3305" baseline="-25000"/>
              <a:t>1</a:t>
            </a:r>
            <a:r>
              <a:rPr lang="en-GB" altLang="en-US" b="0"/>
              <a:t>, and to </a:t>
            </a:r>
            <a:r>
              <a:rPr lang="en-GB" altLang="en-US" sz="3305"/>
              <a:t>RQ</a:t>
            </a:r>
            <a:r>
              <a:rPr lang="en-GB" altLang="en-US" sz="3305" baseline="-25000"/>
              <a:t>2</a:t>
            </a:r>
            <a:r>
              <a:rPr lang="en-GB" altLang="en-US" b="0"/>
              <a:t> after the second quantum, … and to </a:t>
            </a:r>
            <a:r>
              <a:rPr lang="en-GB" altLang="en-US" sz="3305"/>
              <a:t>RQ</a:t>
            </a:r>
            <a:r>
              <a:rPr lang="en-GB" altLang="en-US" sz="3305" baseline="-25000"/>
              <a:t>N-1</a:t>
            </a:r>
            <a:r>
              <a:rPr lang="en-GB" altLang="en-US" b="0"/>
              <a:t> after the Nth quantum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I/O-bound processes remain in higher priority queues.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CPU-bound jobs drift downward</a:t>
            </a:r>
            <a:r>
              <a:rPr lang="en-GB" altLang="en-US"/>
              <a:t>.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Hence, long jobs may starve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C9D8-6AAC-45B4-B947-1418EC60416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33559-11FA-4E73-827B-61052702EC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Words>8907</Words>
  <Application>Microsoft Office PowerPoint</Application>
  <PresentationFormat>Custom</PresentationFormat>
  <Paragraphs>1647</Paragraphs>
  <Slides>107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107</vt:i4>
      </vt:variant>
    </vt:vector>
  </HeadingPairs>
  <TitlesOfParts>
    <vt:vector size="118" baseType="lpstr">
      <vt:lpstr>Arial</vt:lpstr>
      <vt:lpstr>Arial Narrow</vt:lpstr>
      <vt:lpstr>Courier</vt:lpstr>
      <vt:lpstr>Courier New</vt:lpstr>
      <vt:lpstr>Helvetica</vt:lpstr>
      <vt:lpstr>Monaco</vt:lpstr>
      <vt:lpstr>Monotype Sorts</vt:lpstr>
      <vt:lpstr>Times</vt:lpstr>
      <vt:lpstr>Times New Roman</vt:lpstr>
      <vt:lpstr>Wingdings</vt:lpstr>
      <vt:lpstr>Office Theme</vt:lpstr>
      <vt:lpstr>Introduction to Operating Systems CS/COE 1550</vt:lpstr>
      <vt:lpstr>Process Concept</vt:lpstr>
      <vt:lpstr>Process in Memory</vt:lpstr>
      <vt:lpstr>Process State</vt:lpstr>
      <vt:lpstr>Diagram of Process State</vt:lpstr>
      <vt:lpstr>Process Control Block (PCB)</vt:lpstr>
      <vt:lpstr>Context Switching</vt:lpstr>
      <vt:lpstr>Context Switch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Process Creation</vt:lpstr>
      <vt:lpstr>Process Creation (Cont.)</vt:lpstr>
      <vt:lpstr>C Program Forking Separate Process</vt:lpstr>
      <vt:lpstr>Process Termination</vt:lpstr>
      <vt:lpstr>Process Termination</vt:lpstr>
      <vt:lpstr>Why do we need Synchronization?</vt:lpstr>
      <vt:lpstr>Example: bounded buffer problem</vt:lpstr>
      <vt:lpstr>Problem: race conditions</vt:lpstr>
      <vt:lpstr>Critical regions </vt:lpstr>
      <vt:lpstr>Busy waiting: strict alternation</vt:lpstr>
      <vt:lpstr>Busy waiting: working solution</vt:lpstr>
      <vt:lpstr>Hardware for synchronization</vt:lpstr>
      <vt:lpstr>Mutual exclusion using hardware</vt:lpstr>
      <vt:lpstr>Eliminating busy waiting</vt:lpstr>
      <vt:lpstr>Critical sections using semaphores</vt:lpstr>
      <vt:lpstr>Implementing semaphores with blocking</vt:lpstr>
      <vt:lpstr>Semaphores for general synchronization</vt:lpstr>
      <vt:lpstr>Types of semaphores</vt:lpstr>
      <vt:lpstr>Deadlock and starvation</vt:lpstr>
      <vt:lpstr>Monitors</vt:lpstr>
      <vt:lpstr>Monitor usage</vt:lpstr>
      <vt:lpstr>Condition variables in monitors</vt:lpstr>
      <vt:lpstr>Monitor semantics</vt:lpstr>
      <vt:lpstr>Locks &amp; condition variables</vt:lpstr>
      <vt:lpstr>Implementing locks with semaphores</vt:lpstr>
      <vt:lpstr>Implementing condition variables</vt:lpstr>
      <vt:lpstr>Message passing</vt:lpstr>
      <vt:lpstr>Barriers</vt:lpstr>
      <vt:lpstr>Classical synchronization problems</vt:lpstr>
      <vt:lpstr>Bounded buffer problem</vt:lpstr>
      <vt:lpstr>Readers-writers problem</vt:lpstr>
      <vt:lpstr>Dining Philosophers</vt:lpstr>
      <vt:lpstr>Dining Philosophers: solution 1</vt:lpstr>
      <vt:lpstr>Dining Philosophers: solution 2</vt:lpstr>
      <vt:lpstr>Dining philosophers with locks</vt:lpstr>
      <vt:lpstr>The Sleepy Barber Problem</vt:lpstr>
      <vt:lpstr>Code for the Sleepy Barber Problem</vt:lpstr>
      <vt:lpstr>Deadlocks</vt:lpstr>
      <vt:lpstr>Resources</vt:lpstr>
      <vt:lpstr>When do deadlocks happen?</vt:lpstr>
      <vt:lpstr>Using resources</vt:lpstr>
      <vt:lpstr>What is a deadlock?</vt:lpstr>
      <vt:lpstr>Four conditions for deadlock</vt:lpstr>
      <vt:lpstr>Resource allocation graphs</vt:lpstr>
      <vt:lpstr>Dealing with deadlock</vt:lpstr>
      <vt:lpstr>Getting into deadlock</vt:lpstr>
      <vt:lpstr>Not getting into deadlock…</vt:lpstr>
      <vt:lpstr>The Ostrich Algorithm</vt:lpstr>
      <vt:lpstr>Detecting deadlocks using graphs</vt:lpstr>
      <vt:lpstr>Deadlock detection algorithm</vt:lpstr>
      <vt:lpstr>Resources with multiple instances</vt:lpstr>
      <vt:lpstr>Deadlock detection algorithm</vt:lpstr>
      <vt:lpstr>Recovering from deadlock</vt:lpstr>
      <vt:lpstr>Resource trajectories</vt:lpstr>
      <vt:lpstr>Safe and unsafe states</vt:lpstr>
      <vt:lpstr>Banker's Algorithm for a single resource</vt:lpstr>
      <vt:lpstr>Banker's Algorithm for multiple resources</vt:lpstr>
      <vt:lpstr>Preventing deadlock</vt:lpstr>
      <vt:lpstr>Eliminating mutual exclusion</vt:lpstr>
      <vt:lpstr>Attacking “hold and wait”</vt:lpstr>
      <vt:lpstr>Attacking “no preemption”</vt:lpstr>
      <vt:lpstr>Attacking “circular wait”</vt:lpstr>
      <vt:lpstr>Deadlock prevention: summary</vt:lpstr>
      <vt:lpstr>Example: two-phase locking</vt:lpstr>
      <vt:lpstr>“Non-resource” deadlocks</vt:lpstr>
      <vt:lpstr>Starvation</vt:lpstr>
      <vt:lpstr>CPU Scheduling</vt:lpstr>
      <vt:lpstr>Classification of Scheduling Activity</vt:lpstr>
      <vt:lpstr>Queuing Diagram for Scheduling</vt:lpstr>
      <vt:lpstr>Short-Term Scheduler Dispatcher</vt:lpstr>
      <vt:lpstr>The CPU-I/O Cycle</vt:lpstr>
      <vt:lpstr>Scheduling Algorithms</vt:lpstr>
      <vt:lpstr>Characterization of Scheduling Policies</vt:lpstr>
      <vt:lpstr>Process Mix Example</vt:lpstr>
      <vt:lpstr>First Come First Served (FCFS)</vt:lpstr>
      <vt:lpstr>FCFS drawbacks</vt:lpstr>
      <vt:lpstr>Shortest Job First (Shortest Process Next)</vt:lpstr>
      <vt:lpstr>SJF / SPN Critique</vt:lpstr>
      <vt:lpstr>Priorities</vt:lpstr>
      <vt:lpstr>Round-Robin</vt:lpstr>
      <vt:lpstr>RR Time Quantum</vt:lpstr>
      <vt:lpstr>RR Time Quantum</vt:lpstr>
      <vt:lpstr>Round Robin: critique</vt:lpstr>
      <vt:lpstr>Multilevel Feedback Scheduling</vt:lpstr>
      <vt:lpstr>Multilevel Feedback Scheduling</vt:lpstr>
      <vt:lpstr>Multiple Feedback Queues </vt:lpstr>
      <vt:lpstr>Time Quantum for feedback Scheduling</vt:lpstr>
      <vt:lpstr>Algorithm Comparison</vt:lpstr>
      <vt:lpstr>Back to SJF: CPU Burst Estimation</vt:lpstr>
      <vt:lpstr>Estimating the required CPU burst</vt:lpstr>
      <vt:lpstr>CPU burst Estimate (Exponential Average)</vt:lpstr>
      <vt:lpstr>Exponentially Decreasing Coefficients</vt:lpstr>
      <vt:lpstr>Exponentially Decreasing Coefficients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2020-09-08T04:22:00Z</dcterms:modified>
</cp:coreProperties>
</file>