
<file path=[Content_Types].xml><?xml version="1.0" encoding="utf-8"?>
<Types xmlns="http://schemas.openxmlformats.org/package/2006/content-types">
  <Default Extension="bin" ContentType="audio/unknown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9"/>
  </p:notesMasterIdLst>
  <p:sldIdLst>
    <p:sldId id="462" r:id="rId2"/>
    <p:sldId id="390" r:id="rId3"/>
    <p:sldId id="394" r:id="rId4"/>
    <p:sldId id="395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56" r:id="rId21"/>
    <p:sldId id="457" r:id="rId22"/>
    <p:sldId id="458" r:id="rId23"/>
    <p:sldId id="459" r:id="rId24"/>
    <p:sldId id="411" r:id="rId25"/>
    <p:sldId id="412" r:id="rId26"/>
    <p:sldId id="413" r:id="rId27"/>
    <p:sldId id="414" r:id="rId28"/>
    <p:sldId id="415" r:id="rId29"/>
    <p:sldId id="416" r:id="rId30"/>
    <p:sldId id="419" r:id="rId31"/>
    <p:sldId id="420" r:id="rId32"/>
    <p:sldId id="421" r:id="rId33"/>
    <p:sldId id="422" r:id="rId34"/>
    <p:sldId id="423" r:id="rId35"/>
    <p:sldId id="424" r:id="rId36"/>
    <p:sldId id="425" r:id="rId37"/>
    <p:sldId id="426" r:id="rId38"/>
    <p:sldId id="427" r:id="rId39"/>
    <p:sldId id="428" r:id="rId40"/>
    <p:sldId id="429" r:id="rId41"/>
    <p:sldId id="430" r:id="rId42"/>
    <p:sldId id="431" r:id="rId43"/>
    <p:sldId id="432" r:id="rId44"/>
    <p:sldId id="433" r:id="rId45"/>
    <p:sldId id="434" r:id="rId46"/>
    <p:sldId id="435" r:id="rId47"/>
    <p:sldId id="460" r:id="rId48"/>
    <p:sldId id="436" r:id="rId49"/>
    <p:sldId id="437" r:id="rId50"/>
    <p:sldId id="438" r:id="rId51"/>
    <p:sldId id="461" r:id="rId52"/>
    <p:sldId id="439" r:id="rId53"/>
    <p:sldId id="440" r:id="rId54"/>
    <p:sldId id="441" r:id="rId55"/>
    <p:sldId id="442" r:id="rId56"/>
    <p:sldId id="443" r:id="rId57"/>
    <p:sldId id="444" r:id="rId58"/>
    <p:sldId id="445" r:id="rId59"/>
    <p:sldId id="446" r:id="rId60"/>
    <p:sldId id="447" r:id="rId61"/>
    <p:sldId id="448" r:id="rId62"/>
    <p:sldId id="449" r:id="rId63"/>
    <p:sldId id="450" r:id="rId64"/>
    <p:sldId id="452" r:id="rId65"/>
    <p:sldId id="453" r:id="rId66"/>
    <p:sldId id="454" r:id="rId67"/>
    <p:sldId id="455" r:id="rId68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D"/>
    <a:srgbClr val="003399"/>
    <a:srgbClr val="0024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 snapToGrid="0" snapToObjects="1">
      <p:cViewPr varScale="1">
        <p:scale>
          <a:sx n="77" d="100"/>
          <a:sy n="77" d="100"/>
        </p:scale>
        <p:origin x="909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00041C3A-03CB-4EE6-AB7E-DEF4953B2801}"/>
    <pc:docChg chg="modSld">
      <pc:chgData name="Khattab, Sherif" userId="c83b1e15-36f3-4f46-aceb-05aac24c545e" providerId="ADAL" clId="{00041C3A-03CB-4EE6-AB7E-DEF4953B2801}" dt="2020-09-08T04:21:18.999" v="3" actId="20577"/>
      <pc:docMkLst>
        <pc:docMk/>
      </pc:docMkLst>
      <pc:sldChg chg="modSp mod">
        <pc:chgData name="Khattab, Sherif" userId="c83b1e15-36f3-4f46-aceb-05aac24c545e" providerId="ADAL" clId="{00041C3A-03CB-4EE6-AB7E-DEF4953B2801}" dt="2020-09-08T04:21:18.999" v="3" actId="20577"/>
        <pc:sldMkLst>
          <pc:docMk/>
          <pc:sldMk cId="2071478929" sldId="462"/>
        </pc:sldMkLst>
        <pc:spChg chg="mod">
          <ac:chgData name="Khattab, Sherif" userId="c83b1e15-36f3-4f46-aceb-05aac24c545e" providerId="ADAL" clId="{00041C3A-03CB-4EE6-AB7E-DEF4953B2801}" dt="2020-09-08T04:21:18.999" v="3" actId="20577"/>
          <ac:spMkLst>
            <pc:docMk/>
            <pc:sldMk cId="2071478929" sldId="462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BADA8F5B-1050-4A80-A133-EF05268E7D3C}"/>
    <pc:docChg chg="delSld">
      <pc:chgData name="Khattab, Sherif" userId="c83b1e15-36f3-4f46-aceb-05aac24c545e" providerId="ADAL" clId="{BADA8F5B-1050-4A80-A133-EF05268E7D3C}" dt="2019-04-13T00:23:21.844" v="0" actId="2696"/>
      <pc:docMkLst>
        <pc:docMk/>
      </pc:docMkLst>
      <pc:sldChg chg="del">
        <pc:chgData name="Khattab, Sherif" userId="c83b1e15-36f3-4f46-aceb-05aac24c545e" providerId="ADAL" clId="{BADA8F5B-1050-4A80-A133-EF05268E7D3C}" dt="2019-04-13T00:23:21.844" v="0" actId="2696"/>
        <pc:sldMkLst>
          <pc:docMk/>
          <pc:sldMk cId="3899968626" sldId="388"/>
        </pc:sldMkLst>
      </pc:sldChg>
    </pc:docChg>
  </pc:docChgLst>
  <pc:docChgLst>
    <pc:chgData name="Khattab, Sherif" userId="c83b1e15-36f3-4f46-aceb-05aac24c545e" providerId="ADAL" clId="{8012B82A-3A9B-4F40-858A-01D1648D9362}"/>
    <pc:docChg chg="addSld delSld modSld modMainMaster">
      <pc:chgData name="Khattab, Sherif" userId="c83b1e15-36f3-4f46-aceb-05aac24c545e" providerId="ADAL" clId="{8012B82A-3A9B-4F40-858A-01D1648D9362}" dt="2020-05-14T18:12:53.766" v="6"/>
      <pc:docMkLst>
        <pc:docMk/>
      </pc:docMkLst>
      <pc:sldChg chg="del">
        <pc:chgData name="Khattab, Sherif" userId="c83b1e15-36f3-4f46-aceb-05aac24c545e" providerId="ADAL" clId="{8012B82A-3A9B-4F40-858A-01D1648D9362}" dt="2020-05-14T18:12:02.680" v="1" actId="2696"/>
        <pc:sldMkLst>
          <pc:docMk/>
          <pc:sldMk cId="0" sldId="256"/>
        </pc:sldMkLst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719306954" sldId="390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719306954" sldId="390"/>
            <ac:spMk id="6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3327709226" sldId="394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3327709226" sldId="394"/>
            <ac:spMk id="6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1608053084" sldId="395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1608053084" sldId="395"/>
            <ac:spMk id="14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3669717639" sldId="396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3669717639" sldId="396"/>
            <ac:spMk id="72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3457398012" sldId="397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3457398012" sldId="397"/>
            <ac:spMk id="87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662527462" sldId="398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662527462" sldId="398"/>
            <ac:spMk id="6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2775441259" sldId="399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2775441259" sldId="399"/>
            <ac:spMk id="12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2588280040" sldId="400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2588280040" sldId="400"/>
            <ac:spMk id="6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2482374897" sldId="401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2482374897" sldId="401"/>
            <ac:spMk id="12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1767885086" sldId="402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1767885086" sldId="402"/>
            <ac:spMk id="10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2482299815" sldId="403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2482299815" sldId="403"/>
            <ac:spMk id="6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3079225251" sldId="404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3079225251" sldId="404"/>
            <ac:spMk id="17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1674851113" sldId="405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1674851113" sldId="405"/>
            <ac:spMk id="6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219102155" sldId="406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219102155" sldId="406"/>
            <ac:spMk id="46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2404766747" sldId="407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2404766747" sldId="407"/>
            <ac:spMk id="6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678953186" sldId="408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678953186" sldId="408"/>
            <ac:spMk id="6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3274314033" sldId="409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3274314033" sldId="409"/>
            <ac:spMk id="6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1251179505" sldId="410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1251179505" sldId="410"/>
            <ac:spMk id="10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1595614962" sldId="411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1595614962" sldId="411"/>
            <ac:spMk id="6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1913950100" sldId="412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1913950100" sldId="412"/>
            <ac:spMk id="35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2737325550" sldId="413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2737325550" sldId="413"/>
            <ac:spMk id="6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4180762590" sldId="414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4180762590" sldId="414"/>
            <ac:spMk id="6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837821206" sldId="415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837821206" sldId="415"/>
            <ac:spMk id="6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1122569091" sldId="416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1122569091" sldId="416"/>
            <ac:spMk id="6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1562149645" sldId="419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1562149645" sldId="419"/>
            <ac:spMk id="18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3614746946" sldId="420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3614746946" sldId="420"/>
            <ac:spMk id="6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111639572" sldId="421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111639572" sldId="421"/>
            <ac:spMk id="6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4182931863" sldId="422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4182931863" sldId="422"/>
            <ac:spMk id="9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1841886945" sldId="423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1841886945" sldId="423"/>
            <ac:spMk id="6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3130891954" sldId="424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3130891954" sldId="424"/>
            <ac:spMk id="6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1550648469" sldId="425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1550648469" sldId="425"/>
            <ac:spMk id="7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3541659144" sldId="426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3541659144" sldId="426"/>
            <ac:spMk id="7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1737468855" sldId="427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1737468855" sldId="427"/>
            <ac:spMk id="7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1454294213" sldId="428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1454294213" sldId="428"/>
            <ac:spMk id="6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1712689267" sldId="429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1712689267" sldId="429"/>
            <ac:spMk id="6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1570885020" sldId="430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1570885020" sldId="430"/>
            <ac:spMk id="6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2803465925" sldId="431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2803465925" sldId="431"/>
            <ac:spMk id="16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1438831870" sldId="432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1438831870" sldId="432"/>
            <ac:spMk id="7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121952053" sldId="433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121952053" sldId="433"/>
            <ac:spMk id="10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3590095113" sldId="434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3590095113" sldId="434"/>
            <ac:spMk id="37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3132973116" sldId="435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3132973116" sldId="435"/>
            <ac:spMk id="6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4131229819" sldId="436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4131229819" sldId="436"/>
            <ac:spMk id="44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2758686576" sldId="437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2758686576" sldId="437"/>
            <ac:spMk id="6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2195522134" sldId="438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2195522134" sldId="438"/>
            <ac:spMk id="6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1606519920" sldId="439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1606519920" sldId="439"/>
            <ac:spMk id="6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1266860463" sldId="440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1266860463" sldId="440"/>
            <ac:spMk id="6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2014448096" sldId="441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2014448096" sldId="441"/>
            <ac:spMk id="7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2017176948" sldId="442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2017176948" sldId="442"/>
            <ac:spMk id="29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1191543927" sldId="443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1191543927" sldId="443"/>
            <ac:spMk id="38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487875374" sldId="444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487875374" sldId="444"/>
            <ac:spMk id="6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57752983" sldId="445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57752983" sldId="445"/>
            <ac:spMk id="17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1284930236" sldId="446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1284930236" sldId="446"/>
            <ac:spMk id="32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21941628" sldId="447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21941628" sldId="447"/>
            <ac:spMk id="7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450715505" sldId="448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450715505" sldId="448"/>
            <ac:spMk id="6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845985129" sldId="449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845985129" sldId="449"/>
            <ac:spMk id="6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3695331822" sldId="450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3695331822" sldId="450"/>
            <ac:spMk id="6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3780695783" sldId="452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3780695783" sldId="45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2748364632" sldId="453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2748364632" sldId="453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4238628337" sldId="454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4238628337" sldId="45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778540574" sldId="455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778540574" sldId="455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3349018726" sldId="456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3349018726" sldId="456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2306668994" sldId="457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2306668994" sldId="457"/>
            <ac:spMk id="23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3061377078" sldId="458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3061377078" sldId="458"/>
            <ac:spMk id="6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459331377" sldId="459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459331377" sldId="459"/>
            <ac:spMk id="6" creationId="{00000000-0000-0000-0000-000000000000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1499179101" sldId="460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1499179101" sldId="460"/>
            <ac:spMk id="4" creationId="{E3AF0AED-3ABD-1E49-83C2-AB00B3B6CF55}"/>
          </ac:spMkLst>
        </pc:spChg>
      </pc:sldChg>
      <pc:sldChg chg="delSp">
        <pc:chgData name="Khattab, Sherif" userId="c83b1e15-36f3-4f46-aceb-05aac24c545e" providerId="ADAL" clId="{8012B82A-3A9B-4F40-858A-01D1648D9362}" dt="2020-05-14T18:12:53.766" v="6"/>
        <pc:sldMkLst>
          <pc:docMk/>
          <pc:sldMk cId="2548922958" sldId="461"/>
        </pc:sldMkLst>
        <pc:spChg chg="del">
          <ac:chgData name="Khattab, Sherif" userId="c83b1e15-36f3-4f46-aceb-05aac24c545e" providerId="ADAL" clId="{8012B82A-3A9B-4F40-858A-01D1648D9362}" dt="2020-05-14T18:12:53.766" v="6"/>
          <ac:spMkLst>
            <pc:docMk/>
            <pc:sldMk cId="2548922958" sldId="461"/>
            <ac:spMk id="4" creationId="{45191FCD-0FFA-7B4B-8CCA-E25DC264F7F3}"/>
          </ac:spMkLst>
        </pc:spChg>
      </pc:sldChg>
      <pc:sldChg chg="add">
        <pc:chgData name="Khattab, Sherif" userId="c83b1e15-36f3-4f46-aceb-05aac24c545e" providerId="ADAL" clId="{8012B82A-3A9B-4F40-858A-01D1648D9362}" dt="2020-05-14T18:12:00.991" v="0"/>
        <pc:sldMkLst>
          <pc:docMk/>
          <pc:sldMk cId="2071478929" sldId="462"/>
        </pc:sldMkLst>
      </pc:sldChg>
      <pc:sldMasterChg chg="modSldLayout">
        <pc:chgData name="Khattab, Sherif" userId="c83b1e15-36f3-4f46-aceb-05aac24c545e" providerId="ADAL" clId="{8012B82A-3A9B-4F40-858A-01D1648D9362}" dt="2020-05-14T18:12:32.636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8012B82A-3A9B-4F40-858A-01D1648D9362}" dt="2020-05-14T18:12:32.636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8012B82A-3A9B-4F40-858A-01D1648D9362}" dt="2020-05-14T18:12:31.09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8012B82A-3A9B-4F40-858A-01D1648D9362}" dt="2020-05-14T18:12:32.636" v="5" actId="478"/>
            <ac:picMkLst>
              <pc:docMk/>
              <pc:sldMasterMk cId="0" sldId="2147483648"/>
              <pc:sldLayoutMk cId="75952674" sldId="2147483651"/>
              <ac:picMk id="10" creationId="{A987B50D-6D90-FB40-BDB4-3B141D3854DF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027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7164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25671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40480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3753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1390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592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9219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90555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73069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2296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660399"/>
          </a:xfrm>
          <a:solidFill>
            <a:srgbClr val="004F9D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5504"/>
            <a:ext cx="10096296" cy="6506358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15007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742655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014930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049266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952444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911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37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04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61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82847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8762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1280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64174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719" r:id="rId18"/>
    <p:sldLayoutId id="2147483720" r:id="rId19"/>
    <p:sldLayoutId id="2147483721" r:id="rId20"/>
    <p:sldLayoutId id="2147483722" r:id="rId21"/>
    <p:sldLayoutId id="2147483723" r:id="rId22"/>
    <p:sldLayoutId id="2147483724" r:id="rId23"/>
    <p:sldLayoutId id="2147483693" r:id="rId24"/>
    <p:sldLayoutId id="2147483725" r:id="rId25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R0mD3uWk5c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Fall </a:t>
            </a:r>
            <a:r>
              <a:rPr lang="en-US" dirty="0"/>
              <a:t>2020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slides are from </a:t>
            </a:r>
            <a:r>
              <a:rPr lang="en-US" altLang="en-US" b="1" dirty="0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dirty="0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 dirty="0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4789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Capabilities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040311" cy="6506358"/>
          </a:xfrm>
        </p:spPr>
        <p:txBody>
          <a:bodyPr/>
          <a:lstStyle/>
          <a:p>
            <a:r>
              <a:rPr lang="en-US" altLang="en-US" sz="2646"/>
              <a:t>Each process has a capability list</a:t>
            </a:r>
          </a:p>
          <a:p>
            <a:r>
              <a:rPr lang="en-US" altLang="en-US" sz="2646"/>
              <a:t>List has one entry per object the process can access</a:t>
            </a:r>
          </a:p>
          <a:p>
            <a:pPr lvl="1"/>
            <a:r>
              <a:rPr lang="en-US" altLang="en-US" sz="2205"/>
              <a:t>Object name</a:t>
            </a:r>
          </a:p>
          <a:p>
            <a:pPr lvl="1"/>
            <a:r>
              <a:rPr lang="en-US" altLang="en-US" sz="2205"/>
              <a:t>Object permissions</a:t>
            </a:r>
          </a:p>
          <a:p>
            <a:r>
              <a:rPr lang="en-US" altLang="en-US" sz="2646"/>
              <a:t>Objects not listed are not accessible</a:t>
            </a:r>
          </a:p>
          <a:p>
            <a:r>
              <a:rPr lang="en-US" altLang="en-US" sz="2646"/>
              <a:t>How are these secured?</a:t>
            </a:r>
          </a:p>
          <a:p>
            <a:pPr lvl="1"/>
            <a:r>
              <a:rPr lang="en-US" altLang="en-US" sz="2205"/>
              <a:t>Kept in kernel</a:t>
            </a:r>
          </a:p>
          <a:p>
            <a:pPr lvl="1"/>
            <a:r>
              <a:rPr lang="en-US" altLang="en-US" sz="2205"/>
              <a:t>Cryptographically secured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B30E8DCA-DFAF-47DE-9195-9199519CF85C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10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5544290" y="3779837"/>
            <a:ext cx="1931917" cy="109195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File1: &lt;R,W&gt;</a:t>
            </a:r>
            <a:b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File2: &lt;R&gt;</a:t>
            </a:r>
            <a:b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File3: &lt;R,W,X&gt;</a:t>
            </a:r>
          </a:p>
        </p:txBody>
      </p:sp>
      <p:cxnSp>
        <p:nvCxnSpPr>
          <p:cNvPr id="165893" name="AutoShape 5"/>
          <p:cNvCxnSpPr>
            <a:cxnSpLocks noChangeShapeType="1"/>
            <a:stCxn id="165894" idx="4"/>
            <a:endCxn id="165892" idx="0"/>
          </p:cNvCxnSpPr>
          <p:nvPr/>
        </p:nvCxnSpPr>
        <p:spPr bwMode="auto">
          <a:xfrm>
            <a:off x="6510249" y="3023869"/>
            <a:ext cx="0" cy="7559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894" name="Oval 6"/>
          <p:cNvSpPr>
            <a:spLocks noChangeArrowheads="1"/>
          </p:cNvSpPr>
          <p:nvPr/>
        </p:nvSpPr>
        <p:spPr bwMode="auto">
          <a:xfrm>
            <a:off x="5754281" y="1511935"/>
            <a:ext cx="1511935" cy="1511935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Process</a:t>
            </a:r>
            <a:b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165895" name="Rectangle 7"/>
          <p:cNvSpPr>
            <a:spLocks noChangeArrowheads="1"/>
          </p:cNvSpPr>
          <p:nvPr/>
        </p:nvSpPr>
        <p:spPr bwMode="auto">
          <a:xfrm>
            <a:off x="7770195" y="3779837"/>
            <a:ext cx="1931917" cy="1595931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File2: &lt;R,W&gt;</a:t>
            </a:r>
            <a:b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File4: &lt;R,W,X&gt;</a:t>
            </a:r>
            <a:b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File7: &lt;W&gt;</a:t>
            </a:r>
            <a:b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File9: &lt;R,W&gt;</a:t>
            </a:r>
          </a:p>
        </p:txBody>
      </p:sp>
      <p:cxnSp>
        <p:nvCxnSpPr>
          <p:cNvPr id="165896" name="AutoShape 8"/>
          <p:cNvCxnSpPr>
            <a:cxnSpLocks noChangeShapeType="1"/>
            <a:stCxn id="165897" idx="4"/>
            <a:endCxn id="165895" idx="0"/>
          </p:cNvCxnSpPr>
          <p:nvPr/>
        </p:nvCxnSpPr>
        <p:spPr bwMode="auto">
          <a:xfrm>
            <a:off x="8736153" y="3023869"/>
            <a:ext cx="0" cy="7559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897" name="Oval 9"/>
          <p:cNvSpPr>
            <a:spLocks noChangeArrowheads="1"/>
          </p:cNvSpPr>
          <p:nvPr/>
        </p:nvSpPr>
        <p:spPr bwMode="auto">
          <a:xfrm>
            <a:off x="7980186" y="1511935"/>
            <a:ext cx="1511935" cy="1511935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Process</a:t>
            </a:r>
            <a:b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482374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Cryptographically protected capability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>
          <a:xfrm>
            <a:off x="64396" y="2883085"/>
            <a:ext cx="10096296" cy="6506358"/>
          </a:xfrm>
        </p:spPr>
        <p:txBody>
          <a:bodyPr/>
          <a:lstStyle/>
          <a:p>
            <a:r>
              <a:rPr lang="en-US" altLang="en-US" sz="2205"/>
              <a:t>Rights include generic rights (read, write, execute) and</a:t>
            </a:r>
          </a:p>
          <a:p>
            <a:pPr lvl="1"/>
            <a:r>
              <a:rPr lang="en-US" altLang="en-US" sz="1984"/>
              <a:t>Copy capability</a:t>
            </a:r>
          </a:p>
          <a:p>
            <a:pPr lvl="1"/>
            <a:r>
              <a:rPr lang="en-US" altLang="en-US" sz="1984"/>
              <a:t>Copy object</a:t>
            </a:r>
          </a:p>
          <a:p>
            <a:pPr lvl="1"/>
            <a:r>
              <a:rPr lang="en-US" altLang="en-US" sz="1984"/>
              <a:t>Remove capability</a:t>
            </a:r>
          </a:p>
          <a:p>
            <a:pPr lvl="1"/>
            <a:r>
              <a:rPr lang="en-US" altLang="en-US" sz="1984"/>
              <a:t>Destroy object</a:t>
            </a:r>
          </a:p>
          <a:p>
            <a:r>
              <a:rPr lang="en-US" altLang="en-US" sz="2205"/>
              <a:t>Server has a secret (</a:t>
            </a:r>
            <a:r>
              <a:rPr lang="en-US" altLang="en-US" sz="2205" i="1"/>
              <a:t>Check</a:t>
            </a:r>
            <a:r>
              <a:rPr lang="en-US" altLang="en-US" sz="2205"/>
              <a:t>) and uses it to verify capabilities presented to it</a:t>
            </a:r>
          </a:p>
          <a:p>
            <a:pPr lvl="1"/>
            <a:r>
              <a:rPr lang="en-US" altLang="en-US" sz="1984"/>
              <a:t>Alternatively, use public-key signature techniques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359D4606-1041-42B4-8917-BC92B599540E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11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763158" y="1616642"/>
            <a:ext cx="1343942" cy="58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Server</a:t>
            </a:r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2107101" y="1616642"/>
            <a:ext cx="1343942" cy="58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Object</a:t>
            </a:r>
          </a:p>
        </p:txBody>
      </p:sp>
      <p:sp>
        <p:nvSpPr>
          <p:cNvPr id="166918" name="Rectangle 6"/>
          <p:cNvSpPr>
            <a:spLocks noChangeArrowheads="1"/>
          </p:cNvSpPr>
          <p:nvPr/>
        </p:nvSpPr>
        <p:spPr bwMode="auto">
          <a:xfrm>
            <a:off x="3451043" y="1616642"/>
            <a:ext cx="1343942" cy="58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Rights</a:t>
            </a:r>
          </a:p>
        </p:txBody>
      </p:sp>
      <p:sp>
        <p:nvSpPr>
          <p:cNvPr id="166919" name="Rectangle 7"/>
          <p:cNvSpPr>
            <a:spLocks noChangeArrowheads="1"/>
          </p:cNvSpPr>
          <p:nvPr/>
        </p:nvSpPr>
        <p:spPr bwMode="auto">
          <a:xfrm>
            <a:off x="4794985" y="1616642"/>
            <a:ext cx="4199819" cy="587975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 i="1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H(</a:t>
            </a:r>
            <a:r>
              <a:rPr lang="en-US" altLang="en-US" sz="2205" i="1" err="1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Object,Rights,</a:t>
            </a:r>
            <a:r>
              <a:rPr lang="en-US" altLang="en-US" sz="2205" b="1" i="1" err="1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Check</a:t>
            </a:r>
            <a:r>
              <a:rPr lang="en-US" altLang="en-US" sz="2205" i="1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7885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Protecting the access matrix: summary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OS must ensure that the access matrix isn’t modified (or even accessed) in an unauthorized way</a:t>
            </a:r>
          </a:p>
          <a:p>
            <a:pPr>
              <a:lnSpc>
                <a:spcPct val="90000"/>
              </a:lnSpc>
            </a:pPr>
            <a:r>
              <a:rPr lang="en-US" altLang="en-US"/>
              <a:t>Access control lists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Reading or modifying the ACL is a system call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OS makes sure the desired operation is allowed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Capability lists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be handled the same way as ACLs: reading and modification done by OS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be handed to processes and verified cryptographically later on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May be better for widely distributed systems where capabilities can’t be centrally checked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BDD14929-055A-4F47-896B-9A5BFF581FFA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12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2299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 monitor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B4910275-E2CD-418F-ABD8-CF8D636A759F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13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69987" name="Rectangle 3"/>
          <p:cNvSpPr>
            <a:spLocks noChangeArrowheads="1"/>
          </p:cNvSpPr>
          <p:nvPr/>
        </p:nvSpPr>
        <p:spPr bwMode="auto">
          <a:xfrm>
            <a:off x="672500" y="1847920"/>
            <a:ext cx="7643671" cy="20999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endParaRPr lang="en-US" alt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672500" y="3947830"/>
            <a:ext cx="7643671" cy="27718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69989" name="AutoShape 5"/>
          <p:cNvSpPr>
            <a:spLocks/>
          </p:cNvSpPr>
          <p:nvPr/>
        </p:nvSpPr>
        <p:spPr bwMode="auto">
          <a:xfrm>
            <a:off x="8400168" y="3947830"/>
            <a:ext cx="419982" cy="2771881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69990" name="AutoShape 6"/>
          <p:cNvSpPr>
            <a:spLocks/>
          </p:cNvSpPr>
          <p:nvPr/>
        </p:nvSpPr>
        <p:spPr bwMode="auto">
          <a:xfrm>
            <a:off x="8400168" y="1847920"/>
            <a:ext cx="419982" cy="209991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8826537" y="2603887"/>
            <a:ext cx="811441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User</a:t>
            </a:r>
            <a:b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space</a:t>
            </a:r>
          </a:p>
        </p:txBody>
      </p:sp>
      <p:sp>
        <p:nvSpPr>
          <p:cNvPr id="169992" name="Text Box 8"/>
          <p:cNvSpPr txBox="1">
            <a:spLocks noChangeArrowheads="1"/>
          </p:cNvSpPr>
          <p:nvPr/>
        </p:nvSpPr>
        <p:spPr bwMode="auto">
          <a:xfrm>
            <a:off x="8756006" y="5123779"/>
            <a:ext cx="952504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Kernel</a:t>
            </a:r>
            <a:b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space</a:t>
            </a:r>
          </a:p>
        </p:txBody>
      </p:sp>
      <p:sp>
        <p:nvSpPr>
          <p:cNvPr id="169993" name="Rectangle 9"/>
          <p:cNvSpPr>
            <a:spLocks noChangeArrowheads="1"/>
          </p:cNvSpPr>
          <p:nvPr/>
        </p:nvSpPr>
        <p:spPr bwMode="auto">
          <a:xfrm>
            <a:off x="2352428" y="4451808"/>
            <a:ext cx="4199819" cy="209991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 anchorCtr="1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Operating system kernel</a:t>
            </a:r>
          </a:p>
        </p:txBody>
      </p:sp>
      <p:sp>
        <p:nvSpPr>
          <p:cNvPr id="169994" name="Rectangle 10"/>
          <p:cNvSpPr>
            <a:spLocks noChangeArrowheads="1"/>
          </p:cNvSpPr>
          <p:nvPr/>
        </p:nvSpPr>
        <p:spPr bwMode="auto">
          <a:xfrm>
            <a:off x="2604417" y="4829792"/>
            <a:ext cx="3695841" cy="134394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 anchorCtr="1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Trusted computing base</a:t>
            </a:r>
          </a:p>
        </p:txBody>
      </p:sp>
      <p:sp>
        <p:nvSpPr>
          <p:cNvPr id="169995" name="Rectangle 11"/>
          <p:cNvSpPr>
            <a:spLocks noChangeArrowheads="1"/>
          </p:cNvSpPr>
          <p:nvPr/>
        </p:nvSpPr>
        <p:spPr bwMode="auto">
          <a:xfrm>
            <a:off x="2856406" y="5239274"/>
            <a:ext cx="3191863" cy="52497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Reference monitor</a:t>
            </a:r>
          </a:p>
        </p:txBody>
      </p:sp>
      <p:sp>
        <p:nvSpPr>
          <p:cNvPr id="169996" name="Oval 12"/>
          <p:cNvSpPr>
            <a:spLocks noChangeArrowheads="1"/>
          </p:cNvSpPr>
          <p:nvPr/>
        </p:nvSpPr>
        <p:spPr bwMode="auto">
          <a:xfrm>
            <a:off x="3738368" y="2099909"/>
            <a:ext cx="1427939" cy="1427939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Process</a:t>
            </a:r>
            <a:b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cxnSp>
        <p:nvCxnSpPr>
          <p:cNvPr id="169997" name="AutoShape 13"/>
          <p:cNvCxnSpPr>
            <a:cxnSpLocks noChangeShapeType="1"/>
            <a:stCxn id="169996" idx="4"/>
            <a:endCxn id="169994" idx="0"/>
          </p:cNvCxnSpPr>
          <p:nvPr/>
        </p:nvCxnSpPr>
        <p:spPr bwMode="auto">
          <a:xfrm>
            <a:off x="4452337" y="3527848"/>
            <a:ext cx="0" cy="130194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9998" name="Text Box 14"/>
          <p:cNvSpPr txBox="1">
            <a:spLocks noChangeArrowheads="1"/>
          </p:cNvSpPr>
          <p:nvPr/>
        </p:nvSpPr>
        <p:spPr bwMode="auto">
          <a:xfrm>
            <a:off x="1092482" y="2519892"/>
            <a:ext cx="2603888" cy="1449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All system calls go through the reference monitor for security checking</a:t>
            </a:r>
          </a:p>
        </p:txBody>
      </p:sp>
    </p:spTree>
    <p:extLst>
      <p:ext uri="{BB962C8B-B14F-4D97-AF65-F5344CB8AC3E}">
        <p14:creationId xmlns:p14="http://schemas.microsoft.com/office/powerpoint/2010/main" val="3079225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Formal models of secure systems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Limited set of primitive operations on access matrix</a:t>
            </a:r>
          </a:p>
          <a:p>
            <a:pPr lvl="1"/>
            <a:r>
              <a:rPr lang="en-US" altLang="en-US" sz="2205"/>
              <a:t>Create/delete object</a:t>
            </a:r>
          </a:p>
          <a:p>
            <a:pPr lvl="1"/>
            <a:r>
              <a:rPr lang="en-US" altLang="en-US" sz="2205"/>
              <a:t>Create/delete domain</a:t>
            </a:r>
          </a:p>
          <a:p>
            <a:pPr lvl="1"/>
            <a:r>
              <a:rPr lang="en-US" altLang="en-US" sz="2205"/>
              <a:t>Insert/remove right</a:t>
            </a:r>
          </a:p>
          <a:p>
            <a:r>
              <a:rPr lang="en-US" altLang="en-US" sz="2646"/>
              <a:t>Primitives can be combined into </a:t>
            </a:r>
            <a:r>
              <a:rPr lang="en-US" altLang="en-US" sz="2646" i="1"/>
              <a:t>protection commands</a:t>
            </a:r>
            <a:endParaRPr lang="en-US" altLang="en-US" sz="2646"/>
          </a:p>
          <a:p>
            <a:r>
              <a:rPr lang="en-US" altLang="en-US" sz="2646"/>
              <a:t>OS can enforce policies, but can’t decide what policies are appropriate</a:t>
            </a:r>
          </a:p>
          <a:p>
            <a:r>
              <a:rPr lang="en-US" altLang="en-US" sz="2646"/>
              <a:t>Question: is it possible to go from an “authorized” matrix to an “unauthorized” one?</a:t>
            </a:r>
          </a:p>
          <a:p>
            <a:pPr lvl="1"/>
            <a:r>
              <a:rPr lang="en-US" altLang="en-US" sz="2205"/>
              <a:t>In general, undecidable</a:t>
            </a:r>
          </a:p>
          <a:p>
            <a:pPr lvl="1"/>
            <a:r>
              <a:rPr lang="en-US" altLang="en-US" sz="2205"/>
              <a:t>May be provable for limited cases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5013D552-E973-4552-9A00-228EF4A74110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14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4851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Bell-La Padula multilevel security model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038565" cy="6506358"/>
          </a:xfrm>
        </p:spPr>
        <p:txBody>
          <a:bodyPr/>
          <a:lstStyle/>
          <a:p>
            <a:r>
              <a:rPr lang="en-US" altLang="en-US" sz="2646"/>
              <a:t>Processes, objects have security level</a:t>
            </a:r>
          </a:p>
          <a:p>
            <a:r>
              <a:rPr lang="en-US" altLang="en-US" sz="2646"/>
              <a:t>Simple security property</a:t>
            </a:r>
          </a:p>
          <a:p>
            <a:pPr lvl="1"/>
            <a:r>
              <a:rPr lang="en-US" altLang="en-US" sz="2205"/>
              <a:t>Process at level </a:t>
            </a:r>
            <a:r>
              <a:rPr lang="en-US" altLang="en-US" sz="2205" i="1"/>
              <a:t>k</a:t>
            </a:r>
            <a:r>
              <a:rPr lang="en-US" altLang="en-US" sz="2205"/>
              <a:t> can only read objects at levels </a:t>
            </a:r>
            <a:r>
              <a:rPr lang="en-US" altLang="en-US" sz="2205" i="1"/>
              <a:t>k</a:t>
            </a:r>
            <a:r>
              <a:rPr lang="en-US" altLang="en-US" sz="2205"/>
              <a:t> or lower</a:t>
            </a:r>
          </a:p>
          <a:p>
            <a:r>
              <a:rPr lang="en-US" altLang="en-US" sz="2646"/>
              <a:t>* property</a:t>
            </a:r>
          </a:p>
          <a:p>
            <a:pPr lvl="1"/>
            <a:r>
              <a:rPr lang="en-US" altLang="en-US" sz="2205"/>
              <a:t>Process at level </a:t>
            </a:r>
            <a:r>
              <a:rPr lang="en-US" altLang="en-US" sz="2205" i="1"/>
              <a:t>k</a:t>
            </a:r>
            <a:r>
              <a:rPr lang="en-US" altLang="en-US" sz="2205"/>
              <a:t> can only write objects at levels </a:t>
            </a:r>
            <a:r>
              <a:rPr lang="en-US" altLang="en-US" sz="2205" i="1"/>
              <a:t>k</a:t>
            </a:r>
            <a:r>
              <a:rPr lang="en-US" altLang="en-US" sz="2205"/>
              <a:t> or </a:t>
            </a:r>
            <a:r>
              <a:rPr lang="en-US" altLang="en-US" sz="2205" b="1"/>
              <a:t>higher</a:t>
            </a:r>
            <a:endParaRPr lang="en-US" altLang="en-US" sz="2205"/>
          </a:p>
          <a:p>
            <a:r>
              <a:rPr lang="en-US" altLang="en-US" sz="2646"/>
              <a:t>These prevent information from leaking from higher levels to lower levels</a:t>
            </a:r>
          </a:p>
          <a:p>
            <a:r>
              <a:rPr lang="en-US" altLang="en-US" sz="2646" i="1"/>
              <a:t>Read down, write up</a:t>
            </a:r>
          </a:p>
        </p:txBody>
      </p:sp>
      <p:sp>
        <p:nvSpPr>
          <p:cNvPr id="44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4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4385ACB7-15EA-4997-B3F0-3AFD40E47053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15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72036" name="Line 4"/>
          <p:cNvSpPr>
            <a:spLocks noChangeShapeType="1"/>
          </p:cNvSpPr>
          <p:nvPr/>
        </p:nvSpPr>
        <p:spPr bwMode="auto">
          <a:xfrm>
            <a:off x="5376297" y="2855877"/>
            <a:ext cx="4283816" cy="0"/>
          </a:xfrm>
          <a:prstGeom prst="line">
            <a:avLst/>
          </a:prstGeom>
          <a:noFill/>
          <a:ln w="38100" cap="rnd">
            <a:solidFill>
              <a:srgbClr val="777777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72037" name="Line 5"/>
          <p:cNvSpPr>
            <a:spLocks noChangeShapeType="1"/>
          </p:cNvSpPr>
          <p:nvPr/>
        </p:nvSpPr>
        <p:spPr bwMode="auto">
          <a:xfrm>
            <a:off x="5376297" y="4283815"/>
            <a:ext cx="4283816" cy="0"/>
          </a:xfrm>
          <a:prstGeom prst="line">
            <a:avLst/>
          </a:prstGeom>
          <a:noFill/>
          <a:ln w="38100" cap="rnd">
            <a:solidFill>
              <a:srgbClr val="777777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72038" name="Line 6"/>
          <p:cNvSpPr>
            <a:spLocks noChangeShapeType="1"/>
          </p:cNvSpPr>
          <p:nvPr/>
        </p:nvSpPr>
        <p:spPr bwMode="auto">
          <a:xfrm>
            <a:off x="5376297" y="5711754"/>
            <a:ext cx="4283816" cy="0"/>
          </a:xfrm>
          <a:prstGeom prst="line">
            <a:avLst/>
          </a:prstGeom>
          <a:noFill/>
          <a:ln w="38100" cap="rnd">
            <a:solidFill>
              <a:srgbClr val="777777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72039" name="Text Box 7"/>
          <p:cNvSpPr txBox="1">
            <a:spLocks noChangeArrowheads="1"/>
          </p:cNvSpPr>
          <p:nvPr/>
        </p:nvSpPr>
        <p:spPr bwMode="auto">
          <a:xfrm>
            <a:off x="5124308" y="1931917"/>
            <a:ext cx="404278" cy="56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3086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4</a:t>
            </a:r>
          </a:p>
        </p:txBody>
      </p:sp>
      <p:sp>
        <p:nvSpPr>
          <p:cNvPr id="172040" name="Text Box 8"/>
          <p:cNvSpPr txBox="1">
            <a:spLocks noChangeArrowheads="1"/>
          </p:cNvSpPr>
          <p:nvPr/>
        </p:nvSpPr>
        <p:spPr bwMode="auto">
          <a:xfrm>
            <a:off x="5124308" y="3275859"/>
            <a:ext cx="404278" cy="56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3086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3</a:t>
            </a:r>
          </a:p>
        </p:txBody>
      </p:sp>
      <p:sp>
        <p:nvSpPr>
          <p:cNvPr id="172041" name="Text Box 9"/>
          <p:cNvSpPr txBox="1">
            <a:spLocks noChangeArrowheads="1"/>
          </p:cNvSpPr>
          <p:nvPr/>
        </p:nvSpPr>
        <p:spPr bwMode="auto">
          <a:xfrm>
            <a:off x="5124308" y="4619801"/>
            <a:ext cx="404278" cy="56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3086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2</a:t>
            </a:r>
          </a:p>
        </p:txBody>
      </p:sp>
      <p:sp>
        <p:nvSpPr>
          <p:cNvPr id="172042" name="Text Box 10"/>
          <p:cNvSpPr txBox="1">
            <a:spLocks noChangeArrowheads="1"/>
          </p:cNvSpPr>
          <p:nvPr/>
        </p:nvSpPr>
        <p:spPr bwMode="auto">
          <a:xfrm>
            <a:off x="5124308" y="5963744"/>
            <a:ext cx="404278" cy="56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3086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1</a:t>
            </a:r>
          </a:p>
        </p:txBody>
      </p:sp>
      <p:sp>
        <p:nvSpPr>
          <p:cNvPr id="172043" name="Rectangle 11"/>
          <p:cNvSpPr>
            <a:spLocks noChangeArrowheads="1"/>
          </p:cNvSpPr>
          <p:nvPr/>
        </p:nvSpPr>
        <p:spPr bwMode="auto">
          <a:xfrm>
            <a:off x="8820150" y="2015913"/>
            <a:ext cx="503978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6</a:t>
            </a:r>
          </a:p>
        </p:txBody>
      </p:sp>
      <p:sp>
        <p:nvSpPr>
          <p:cNvPr id="172044" name="Oval 12"/>
          <p:cNvSpPr>
            <a:spLocks noChangeArrowheads="1"/>
          </p:cNvSpPr>
          <p:nvPr/>
        </p:nvSpPr>
        <p:spPr bwMode="auto">
          <a:xfrm>
            <a:off x="7728197" y="2015913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E</a:t>
            </a:r>
          </a:p>
        </p:txBody>
      </p:sp>
      <p:sp>
        <p:nvSpPr>
          <p:cNvPr id="172045" name="Rectangle 13"/>
          <p:cNvSpPr>
            <a:spLocks noChangeArrowheads="1"/>
          </p:cNvSpPr>
          <p:nvPr/>
        </p:nvSpPr>
        <p:spPr bwMode="auto">
          <a:xfrm>
            <a:off x="6678242" y="2015913"/>
            <a:ext cx="503978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5</a:t>
            </a:r>
          </a:p>
        </p:txBody>
      </p:sp>
      <p:sp>
        <p:nvSpPr>
          <p:cNvPr id="172046" name="Rectangle 14"/>
          <p:cNvSpPr>
            <a:spLocks noChangeArrowheads="1"/>
          </p:cNvSpPr>
          <p:nvPr/>
        </p:nvSpPr>
        <p:spPr bwMode="auto">
          <a:xfrm>
            <a:off x="5796280" y="3275859"/>
            <a:ext cx="503978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3</a:t>
            </a:r>
          </a:p>
        </p:txBody>
      </p:sp>
      <p:sp>
        <p:nvSpPr>
          <p:cNvPr id="172047" name="Oval 15"/>
          <p:cNvSpPr>
            <a:spLocks noChangeArrowheads="1"/>
          </p:cNvSpPr>
          <p:nvPr/>
        </p:nvSpPr>
        <p:spPr bwMode="auto">
          <a:xfrm>
            <a:off x="6678242" y="3275859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C</a:t>
            </a:r>
          </a:p>
        </p:txBody>
      </p:sp>
      <p:sp>
        <p:nvSpPr>
          <p:cNvPr id="172048" name="Oval 16"/>
          <p:cNvSpPr>
            <a:spLocks noChangeArrowheads="1"/>
          </p:cNvSpPr>
          <p:nvPr/>
        </p:nvSpPr>
        <p:spPr bwMode="auto">
          <a:xfrm>
            <a:off x="8820150" y="3275859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D</a:t>
            </a:r>
          </a:p>
        </p:txBody>
      </p:sp>
      <p:sp>
        <p:nvSpPr>
          <p:cNvPr id="172049" name="Oval 17"/>
          <p:cNvSpPr>
            <a:spLocks noChangeArrowheads="1"/>
          </p:cNvSpPr>
          <p:nvPr/>
        </p:nvSpPr>
        <p:spPr bwMode="auto">
          <a:xfrm>
            <a:off x="5796280" y="4703797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B</a:t>
            </a:r>
          </a:p>
        </p:txBody>
      </p:sp>
      <p:sp>
        <p:nvSpPr>
          <p:cNvPr id="172050" name="Oval 18"/>
          <p:cNvSpPr>
            <a:spLocks noChangeArrowheads="1"/>
          </p:cNvSpPr>
          <p:nvPr/>
        </p:nvSpPr>
        <p:spPr bwMode="auto">
          <a:xfrm>
            <a:off x="6678242" y="6131736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A</a:t>
            </a:r>
          </a:p>
        </p:txBody>
      </p:sp>
      <p:sp>
        <p:nvSpPr>
          <p:cNvPr id="172051" name="Rectangle 19"/>
          <p:cNvSpPr>
            <a:spLocks noChangeArrowheads="1"/>
          </p:cNvSpPr>
          <p:nvPr/>
        </p:nvSpPr>
        <p:spPr bwMode="auto">
          <a:xfrm>
            <a:off x="7728197" y="3275859"/>
            <a:ext cx="503978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4</a:t>
            </a:r>
          </a:p>
        </p:txBody>
      </p:sp>
      <p:sp>
        <p:nvSpPr>
          <p:cNvPr id="172052" name="Rectangle 20"/>
          <p:cNvSpPr>
            <a:spLocks noChangeArrowheads="1"/>
          </p:cNvSpPr>
          <p:nvPr/>
        </p:nvSpPr>
        <p:spPr bwMode="auto">
          <a:xfrm>
            <a:off x="6678242" y="4703797"/>
            <a:ext cx="503978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2</a:t>
            </a:r>
          </a:p>
        </p:txBody>
      </p:sp>
      <p:sp>
        <p:nvSpPr>
          <p:cNvPr id="172053" name="Rectangle 21"/>
          <p:cNvSpPr>
            <a:spLocks noChangeArrowheads="1"/>
          </p:cNvSpPr>
          <p:nvPr/>
        </p:nvSpPr>
        <p:spPr bwMode="auto">
          <a:xfrm>
            <a:off x="5796280" y="6131736"/>
            <a:ext cx="503978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1</a:t>
            </a:r>
          </a:p>
        </p:txBody>
      </p:sp>
      <p:sp>
        <p:nvSpPr>
          <p:cNvPr id="172054" name="Line 22"/>
          <p:cNvSpPr>
            <a:spLocks noChangeShapeType="1"/>
          </p:cNvSpPr>
          <p:nvPr/>
        </p:nvSpPr>
        <p:spPr bwMode="auto">
          <a:xfrm>
            <a:off x="7224218" y="2099909"/>
            <a:ext cx="50397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72055" name="Line 23"/>
          <p:cNvSpPr>
            <a:spLocks noChangeShapeType="1"/>
          </p:cNvSpPr>
          <p:nvPr/>
        </p:nvSpPr>
        <p:spPr bwMode="auto">
          <a:xfrm flipH="1">
            <a:off x="8232175" y="2099909"/>
            <a:ext cx="587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72056" name="Line 24"/>
          <p:cNvSpPr>
            <a:spLocks noChangeShapeType="1"/>
          </p:cNvSpPr>
          <p:nvPr/>
        </p:nvSpPr>
        <p:spPr bwMode="auto">
          <a:xfrm flipH="1">
            <a:off x="7140222" y="2435895"/>
            <a:ext cx="587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72057" name="Line 25"/>
          <p:cNvSpPr>
            <a:spLocks noChangeShapeType="1"/>
          </p:cNvSpPr>
          <p:nvPr/>
        </p:nvSpPr>
        <p:spPr bwMode="auto">
          <a:xfrm>
            <a:off x="8148178" y="2435895"/>
            <a:ext cx="671971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cxnSp>
        <p:nvCxnSpPr>
          <p:cNvPr id="172058" name="AutoShape 26"/>
          <p:cNvCxnSpPr>
            <a:cxnSpLocks noChangeShapeType="1"/>
            <a:stCxn id="172050" idx="6"/>
            <a:endCxn id="172051" idx="2"/>
          </p:cNvCxnSpPr>
          <p:nvPr/>
        </p:nvCxnSpPr>
        <p:spPr bwMode="auto">
          <a:xfrm flipV="1">
            <a:off x="7182220" y="3779837"/>
            <a:ext cx="797966" cy="2603888"/>
          </a:xfrm>
          <a:prstGeom prst="curvedConnector2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2059" name="Line 27"/>
          <p:cNvSpPr>
            <a:spLocks noChangeShapeType="1"/>
          </p:cNvSpPr>
          <p:nvPr/>
        </p:nvSpPr>
        <p:spPr bwMode="auto">
          <a:xfrm>
            <a:off x="6300258" y="3359855"/>
            <a:ext cx="41998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72060" name="Line 28"/>
          <p:cNvSpPr>
            <a:spLocks noChangeShapeType="1"/>
          </p:cNvSpPr>
          <p:nvPr/>
        </p:nvSpPr>
        <p:spPr bwMode="auto">
          <a:xfrm flipH="1">
            <a:off x="6300258" y="3695841"/>
            <a:ext cx="41998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72061" name="Line 29"/>
          <p:cNvSpPr>
            <a:spLocks noChangeShapeType="1"/>
          </p:cNvSpPr>
          <p:nvPr/>
        </p:nvSpPr>
        <p:spPr bwMode="auto">
          <a:xfrm>
            <a:off x="8232175" y="3359855"/>
            <a:ext cx="67197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72062" name="Line 30"/>
          <p:cNvSpPr>
            <a:spLocks noChangeShapeType="1"/>
          </p:cNvSpPr>
          <p:nvPr/>
        </p:nvSpPr>
        <p:spPr bwMode="auto">
          <a:xfrm flipH="1">
            <a:off x="8232175" y="3695841"/>
            <a:ext cx="671971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cxnSp>
        <p:nvCxnSpPr>
          <p:cNvPr id="172063" name="AutoShape 31"/>
          <p:cNvCxnSpPr>
            <a:cxnSpLocks noChangeShapeType="1"/>
            <a:stCxn id="172048" idx="0"/>
            <a:endCxn id="172043" idx="2"/>
          </p:cNvCxnSpPr>
          <p:nvPr/>
        </p:nvCxnSpPr>
        <p:spPr bwMode="auto">
          <a:xfrm rot="16200000">
            <a:off x="8694155" y="2897875"/>
            <a:ext cx="75596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64" name="AutoShape 32"/>
          <p:cNvCxnSpPr>
            <a:cxnSpLocks noChangeShapeType="1"/>
            <a:stCxn id="172047" idx="0"/>
            <a:endCxn id="172045" idx="2"/>
          </p:cNvCxnSpPr>
          <p:nvPr/>
        </p:nvCxnSpPr>
        <p:spPr bwMode="auto">
          <a:xfrm rot="16200000">
            <a:off x="6552247" y="2897875"/>
            <a:ext cx="75596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2065" name="Line 33"/>
          <p:cNvSpPr>
            <a:spLocks noChangeShapeType="1"/>
          </p:cNvSpPr>
          <p:nvPr/>
        </p:nvSpPr>
        <p:spPr bwMode="auto">
          <a:xfrm flipH="1">
            <a:off x="7140222" y="3359855"/>
            <a:ext cx="587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72066" name="Line 34"/>
          <p:cNvSpPr>
            <a:spLocks noChangeShapeType="1"/>
          </p:cNvSpPr>
          <p:nvPr/>
        </p:nvSpPr>
        <p:spPr bwMode="auto">
          <a:xfrm>
            <a:off x="7140222" y="3695841"/>
            <a:ext cx="587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cxnSp>
        <p:nvCxnSpPr>
          <p:cNvPr id="172067" name="AutoShape 35"/>
          <p:cNvCxnSpPr>
            <a:cxnSpLocks noChangeShapeType="1"/>
            <a:stCxn id="172052" idx="0"/>
            <a:endCxn id="172047" idx="4"/>
          </p:cNvCxnSpPr>
          <p:nvPr/>
        </p:nvCxnSpPr>
        <p:spPr bwMode="auto">
          <a:xfrm flipV="1">
            <a:off x="6930231" y="3779837"/>
            <a:ext cx="0" cy="9239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68" name="AutoShape 36"/>
          <p:cNvCxnSpPr>
            <a:cxnSpLocks noChangeShapeType="1"/>
            <a:stCxn id="172053" idx="0"/>
            <a:endCxn id="172049" idx="4"/>
          </p:cNvCxnSpPr>
          <p:nvPr/>
        </p:nvCxnSpPr>
        <p:spPr bwMode="auto">
          <a:xfrm flipV="1">
            <a:off x="6048269" y="5207776"/>
            <a:ext cx="0" cy="9239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69" name="AutoShape 37"/>
          <p:cNvCxnSpPr>
            <a:cxnSpLocks noChangeShapeType="1"/>
            <a:stCxn id="172050" idx="0"/>
            <a:endCxn id="172052" idx="2"/>
          </p:cNvCxnSpPr>
          <p:nvPr/>
        </p:nvCxnSpPr>
        <p:spPr bwMode="auto">
          <a:xfrm rot="16200000">
            <a:off x="6468251" y="5669756"/>
            <a:ext cx="92396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70" name="AutoShape 38"/>
          <p:cNvCxnSpPr>
            <a:cxnSpLocks noChangeShapeType="1"/>
            <a:stCxn id="172049" idx="0"/>
            <a:endCxn id="172046" idx="2"/>
          </p:cNvCxnSpPr>
          <p:nvPr/>
        </p:nvCxnSpPr>
        <p:spPr bwMode="auto">
          <a:xfrm rot="16200000">
            <a:off x="5586289" y="4241817"/>
            <a:ext cx="92396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2071" name="Line 39"/>
          <p:cNvSpPr>
            <a:spLocks noChangeShapeType="1"/>
          </p:cNvSpPr>
          <p:nvPr/>
        </p:nvSpPr>
        <p:spPr bwMode="auto">
          <a:xfrm flipH="1">
            <a:off x="6300258" y="4787794"/>
            <a:ext cx="33598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72072" name="Line 40"/>
          <p:cNvSpPr>
            <a:spLocks noChangeShapeType="1"/>
          </p:cNvSpPr>
          <p:nvPr/>
        </p:nvSpPr>
        <p:spPr bwMode="auto">
          <a:xfrm>
            <a:off x="6300258" y="5123779"/>
            <a:ext cx="335986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72073" name="Line 41"/>
          <p:cNvSpPr>
            <a:spLocks noChangeShapeType="1"/>
          </p:cNvSpPr>
          <p:nvPr/>
        </p:nvSpPr>
        <p:spPr bwMode="auto">
          <a:xfrm flipH="1">
            <a:off x="6300258" y="6215732"/>
            <a:ext cx="41998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72074" name="Line 42"/>
          <p:cNvSpPr>
            <a:spLocks noChangeShapeType="1"/>
          </p:cNvSpPr>
          <p:nvPr/>
        </p:nvSpPr>
        <p:spPr bwMode="auto">
          <a:xfrm>
            <a:off x="6300258" y="6551718"/>
            <a:ext cx="41998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72075" name="Text Box 43"/>
          <p:cNvSpPr txBox="1">
            <a:spLocks noChangeArrowheads="1"/>
          </p:cNvSpPr>
          <p:nvPr/>
        </p:nvSpPr>
        <p:spPr bwMode="auto">
          <a:xfrm>
            <a:off x="7896190" y="4451809"/>
            <a:ext cx="1345689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 writes 4</a:t>
            </a:r>
          </a:p>
        </p:txBody>
      </p:sp>
    </p:spTree>
    <p:extLst>
      <p:ext uri="{BB962C8B-B14F-4D97-AF65-F5344CB8AC3E}">
        <p14:creationId xmlns:p14="http://schemas.microsoft.com/office/powerpoint/2010/main" val="219102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Biba multilevel integrity model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Principles to guarantee integrity of data</a:t>
            </a:r>
          </a:p>
          <a:p>
            <a:pPr>
              <a:lnSpc>
                <a:spcPct val="90000"/>
              </a:lnSpc>
            </a:pPr>
            <a:r>
              <a:rPr lang="en-US" altLang="en-US"/>
              <a:t>Simple integrity principle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 process can write only objects at its security level or lower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No way to plant fake information at a higher level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integrity * property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 process can read only objects at its security level or higher</a:t>
            </a:r>
          </a:p>
          <a:p>
            <a:pPr>
              <a:lnSpc>
                <a:spcPct val="90000"/>
              </a:lnSpc>
            </a:pPr>
            <a:r>
              <a:rPr lang="en-US" altLang="en-US" i="1"/>
              <a:t>Read up, write down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err="1"/>
              <a:t>Biba</a:t>
            </a:r>
            <a:r>
              <a:rPr lang="en-US" altLang="en-US"/>
              <a:t> is in direct conflict with Bell-La </a:t>
            </a:r>
            <a:r>
              <a:rPr lang="en-US" altLang="en-US" err="1"/>
              <a:t>Padula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Difficult to implement both at the same time!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C97A25B6-AE65-47B2-A9D5-840DEC4B9803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16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766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Covert channels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Circumvent security model by using more subtle ways of passing information</a:t>
            </a:r>
          </a:p>
          <a:p>
            <a:r>
              <a:rPr lang="en-US" altLang="en-US"/>
              <a:t>Can’t directly send data against system’s wishes</a:t>
            </a:r>
          </a:p>
          <a:p>
            <a:r>
              <a:rPr lang="en-US" altLang="en-US"/>
              <a:t>Send data using “side effects”</a:t>
            </a:r>
          </a:p>
          <a:p>
            <a:pPr lvl="1"/>
            <a:r>
              <a:rPr lang="en-US" altLang="en-US"/>
              <a:t>Allocating resources</a:t>
            </a:r>
          </a:p>
          <a:p>
            <a:pPr lvl="1"/>
            <a:r>
              <a:rPr lang="en-US" altLang="en-US"/>
              <a:t>Using the CPU</a:t>
            </a:r>
          </a:p>
          <a:p>
            <a:pPr lvl="1"/>
            <a:r>
              <a:rPr lang="en-US" altLang="en-US"/>
              <a:t>Locking a file</a:t>
            </a:r>
          </a:p>
          <a:p>
            <a:pPr lvl="1"/>
            <a:r>
              <a:rPr lang="en-US" altLang="en-US"/>
              <a:t>Making small changes in legal data exchange</a:t>
            </a:r>
          </a:p>
          <a:p>
            <a:r>
              <a:rPr lang="en-US" altLang="en-US" i="1"/>
              <a:t>Very</a:t>
            </a:r>
            <a:r>
              <a:rPr lang="en-US" altLang="en-US"/>
              <a:t> difficult to plug leaks in covert channels!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A46873BA-5651-4BDB-8B67-BB7A3766818C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17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8953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Covert channel using file locking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Exchange information using file locking</a:t>
            </a:r>
          </a:p>
          <a:p>
            <a:r>
              <a:rPr lang="en-US" altLang="en-US"/>
              <a:t>Assume </a:t>
            </a:r>
            <a:r>
              <a:rPr lang="en-US" altLang="en-US" i="1"/>
              <a:t>n</a:t>
            </a:r>
            <a:r>
              <a:rPr lang="en-US" altLang="en-US"/>
              <a:t>+1 files accessible to both A and B</a:t>
            </a:r>
          </a:p>
          <a:p>
            <a:r>
              <a:rPr lang="en-US" altLang="en-US"/>
              <a:t>A sends information by </a:t>
            </a:r>
          </a:p>
          <a:p>
            <a:pPr lvl="1"/>
            <a:r>
              <a:rPr lang="en-US" altLang="en-US"/>
              <a:t>Locking files 0..</a:t>
            </a:r>
            <a:r>
              <a:rPr lang="en-US" altLang="en-US" i="1"/>
              <a:t>n</a:t>
            </a:r>
            <a:r>
              <a:rPr lang="en-US" altLang="en-US"/>
              <a:t>-1 according to an </a:t>
            </a:r>
            <a:r>
              <a:rPr lang="en-US" altLang="en-US" i="1"/>
              <a:t>n</a:t>
            </a:r>
            <a:r>
              <a:rPr lang="en-US" altLang="en-US"/>
              <a:t>-bit quantity to be conveyed to B</a:t>
            </a:r>
          </a:p>
          <a:p>
            <a:pPr lvl="1"/>
            <a:r>
              <a:rPr lang="en-US" altLang="en-US"/>
              <a:t>Locking file </a:t>
            </a:r>
            <a:r>
              <a:rPr lang="en-US" altLang="en-US" i="1"/>
              <a:t>n</a:t>
            </a:r>
            <a:r>
              <a:rPr lang="en-US" altLang="en-US"/>
              <a:t> to indicate that information is available</a:t>
            </a:r>
          </a:p>
          <a:p>
            <a:r>
              <a:rPr lang="en-US" altLang="en-US"/>
              <a:t>B gets information by</a:t>
            </a:r>
          </a:p>
          <a:p>
            <a:pPr lvl="1"/>
            <a:r>
              <a:rPr lang="en-US" altLang="en-US"/>
              <a:t>Reading the lock state of files 0..</a:t>
            </a:r>
            <a:r>
              <a:rPr lang="en-US" altLang="en-US" i="1"/>
              <a:t>n</a:t>
            </a:r>
            <a:r>
              <a:rPr lang="en-US" altLang="en-US"/>
              <a:t>+1</a:t>
            </a:r>
          </a:p>
          <a:p>
            <a:pPr lvl="1"/>
            <a:r>
              <a:rPr lang="en-US" altLang="en-US"/>
              <a:t>Unlocking file </a:t>
            </a:r>
            <a:r>
              <a:rPr lang="en-US" altLang="en-US" i="1"/>
              <a:t>n</a:t>
            </a:r>
            <a:r>
              <a:rPr lang="en-US" altLang="en-US"/>
              <a:t> to show that the information was received</a:t>
            </a:r>
          </a:p>
          <a:p>
            <a:r>
              <a:rPr lang="en-US" altLang="en-US"/>
              <a:t>May not even need access to the files (on some systems) to detect lock status!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728B6897-6DBB-4071-B1F5-09777511D57F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18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4314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Steganography</a:t>
            </a:r>
          </a:p>
        </p:txBody>
      </p:sp>
      <p:sp>
        <p:nvSpPr>
          <p:cNvPr id="17818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Hide information in other data</a:t>
            </a:r>
          </a:p>
          <a:p>
            <a:r>
              <a:rPr lang="en-US" altLang="en-US"/>
              <a:t>Picture on right has text of 5 Shakespeare plays</a:t>
            </a:r>
          </a:p>
          <a:p>
            <a:pPr lvl="1"/>
            <a:r>
              <a:rPr lang="en-US" altLang="en-US"/>
              <a:t>Encrypted, inserted into low order bits of color values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B954161C-9743-467F-8832-B1DA72790E16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19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pic>
        <p:nvPicPr>
          <p:cNvPr id="178178" name="Picture 2" descr="zebras-ori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10" y="3286358"/>
            <a:ext cx="4147322" cy="310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179" name="Picture 3" descr="zebras-shak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305" y="3275859"/>
            <a:ext cx="4143822" cy="310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1932446" y="6383726"/>
            <a:ext cx="954107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hangingPunct="1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Zebras</a:t>
            </a:r>
          </a:p>
        </p:txBody>
      </p:sp>
      <p:sp>
        <p:nvSpPr>
          <p:cNvPr id="178181" name="Text Box 5"/>
          <p:cNvSpPr txBox="1">
            <a:spLocks noChangeArrowheads="1"/>
          </p:cNvSpPr>
          <p:nvPr/>
        </p:nvSpPr>
        <p:spPr bwMode="auto">
          <a:xfrm>
            <a:off x="5366711" y="6383725"/>
            <a:ext cx="3785011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hangingPunct="1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Hamlet, Macbeth, Julius Caesar</a:t>
            </a:r>
          </a:p>
          <a:p>
            <a:pPr algn="ctr" defTabSz="1007943" hangingPunct="1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Merchant of Venice, King Lear</a:t>
            </a:r>
          </a:p>
        </p:txBody>
      </p:sp>
    </p:spTree>
    <p:extLst>
      <p:ext uri="{BB962C8B-B14F-4D97-AF65-F5344CB8AC3E}">
        <p14:creationId xmlns:p14="http://schemas.microsoft.com/office/powerpoint/2010/main" val="1251179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Protection mechanisms </a:t>
            </a:r>
          </a:p>
          <a:p>
            <a:r>
              <a:rPr lang="en-US" altLang="en-US"/>
              <a:t>Basics of cryptography </a:t>
            </a:r>
          </a:p>
          <a:p>
            <a:r>
              <a:rPr lang="en-US" altLang="en-US"/>
              <a:t>User authentication </a:t>
            </a:r>
          </a:p>
          <a:p>
            <a:r>
              <a:rPr lang="en-US" altLang="en-US"/>
              <a:t>Attacks from inside the system </a:t>
            </a:r>
          </a:p>
          <a:p>
            <a:r>
              <a:rPr lang="en-US" altLang="en-US"/>
              <a:t>Attacks from outside the system </a:t>
            </a:r>
          </a:p>
          <a:p>
            <a:r>
              <a:rPr lang="en-US" altLang="en-US"/>
              <a:t>Trusted systems </a:t>
            </a:r>
          </a:p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521708AA-42A0-4621-BAC8-D4EA0A147DA4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9306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Protection vs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Protection is an internal problem</a:t>
            </a:r>
          </a:p>
          <a:p>
            <a:pPr lvl="1"/>
            <a:r>
              <a:rPr lang="en-US" altLang="en-US"/>
              <a:t>Assumes users are authenticated and programs are run only by authorized users</a:t>
            </a:r>
          </a:p>
          <a:p>
            <a:pPr marL="0" indent="0">
              <a:buNone/>
            </a:pPr>
            <a:endParaRPr lang="en-US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>
                <a:solidFill>
                  <a:srgbClr val="FF0000"/>
                </a:solidFill>
              </a:rPr>
              <a:t>      Security = Protection + defending attacks from  												     external environment</a:t>
            </a:r>
          </a:p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49018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environment: threats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idx="1"/>
          </p:nvPr>
        </p:nvSpPr>
        <p:spPr>
          <a:xfrm>
            <a:off x="-15671" y="3407192"/>
            <a:ext cx="10096296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Security goals: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Confidentiality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Integrity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Availability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Someone attempts to subvert the goals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Fun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Commercial gain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CFACCD52-36FC-4A9B-940A-C31B5C8ACA9F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21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graphicFrame>
        <p:nvGraphicFramePr>
          <p:cNvPr id="7207" name="Group 39"/>
          <p:cNvGraphicFramePr>
            <a:graphicFrameLocks noGrp="1"/>
          </p:cNvGraphicFramePr>
          <p:nvPr/>
        </p:nvGraphicFramePr>
        <p:xfrm>
          <a:off x="2005084" y="1123119"/>
          <a:ext cx="5711754" cy="1814321"/>
        </p:xfrm>
        <a:graphic>
          <a:graphicData uri="http://schemas.openxmlformats.org/drawingml/2006/table">
            <a:tbl>
              <a:tblPr/>
              <a:tblGrid>
                <a:gridCol w="2719383">
                  <a:extLst>
                    <a:ext uri="{9D8B030D-6E8A-4147-A177-3AD203B41FA5}">
                      <a16:colId xmlns:a16="http://schemas.microsoft.com/office/drawing/2014/main" val="93944149"/>
                    </a:ext>
                  </a:extLst>
                </a:gridCol>
                <a:gridCol w="2992371">
                  <a:extLst>
                    <a:ext uri="{9D8B030D-6E8A-4147-A177-3AD203B41FA5}">
                      <a16:colId xmlns:a16="http://schemas.microsoft.com/office/drawing/2014/main" val="1717164089"/>
                    </a:ext>
                  </a:extLst>
                </a:gridCol>
              </a:tblGrid>
              <a:tr h="50397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Goal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Threat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069899"/>
                  </a:ext>
                </a:extLst>
              </a:tr>
              <a:tr h="43678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Data confidentiality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Exposure of data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113586"/>
                  </a:ext>
                </a:extLst>
              </a:tr>
              <a:tr h="43678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Data integrity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Tampering with data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108947"/>
                  </a:ext>
                </a:extLst>
              </a:tr>
              <a:tr h="43678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System availability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Denial of service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867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668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kinds of intruders are there?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Casual prying by nontechnical users</a:t>
            </a:r>
          </a:p>
          <a:p>
            <a:pPr lvl="1"/>
            <a:r>
              <a:rPr lang="en-US" altLang="en-US"/>
              <a:t>Curiosity</a:t>
            </a:r>
          </a:p>
          <a:p>
            <a:r>
              <a:rPr lang="en-US" altLang="en-US"/>
              <a:t>Snooping by insiders</a:t>
            </a:r>
          </a:p>
          <a:p>
            <a:pPr lvl="1"/>
            <a:r>
              <a:rPr lang="en-US" altLang="en-US"/>
              <a:t>Often motivated by curiosity or money</a:t>
            </a:r>
          </a:p>
          <a:p>
            <a:r>
              <a:rPr lang="en-US" altLang="en-US"/>
              <a:t>Determined attempt to make money</a:t>
            </a:r>
          </a:p>
          <a:p>
            <a:pPr lvl="1"/>
            <a:r>
              <a:rPr lang="en-US" altLang="en-US"/>
              <a:t>May not even be an insider</a:t>
            </a:r>
          </a:p>
          <a:p>
            <a:r>
              <a:rPr lang="en-US" altLang="en-US"/>
              <a:t>Commercial or military espionage</a:t>
            </a:r>
          </a:p>
          <a:p>
            <a:pPr lvl="1"/>
            <a:r>
              <a:rPr lang="en-US" altLang="en-US"/>
              <a:t>This is very big business!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F6EBDD28-B95E-4FF7-BECE-1C4293BDF83F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22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1377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Accidents cause problems, too…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“Natural” events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Fires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Earthquakes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Wars </a:t>
            </a:r>
          </a:p>
          <a:p>
            <a:pPr>
              <a:lnSpc>
                <a:spcPct val="90000"/>
              </a:lnSpc>
            </a:pPr>
            <a:r>
              <a:rPr lang="en-US" altLang="en-US"/>
              <a:t>Hardware or software error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CPU malfunction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Disk crash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Program bugs</a:t>
            </a:r>
          </a:p>
          <a:p>
            <a:pPr>
              <a:lnSpc>
                <a:spcPct val="90000"/>
              </a:lnSpc>
            </a:pPr>
            <a:r>
              <a:rPr lang="en-US" altLang="en-US"/>
              <a:t>Human errors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Data entry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Wrong tape mounted</a:t>
            </a:r>
          </a:p>
          <a:p>
            <a:pPr lvl="1">
              <a:lnSpc>
                <a:spcPct val="90000"/>
              </a:lnSpc>
            </a:pPr>
            <a:r>
              <a:rPr lang="en-US" altLang="en-US" err="1"/>
              <a:t>rm</a:t>
            </a:r>
            <a:r>
              <a:rPr lang="en-US" altLang="en-US"/>
              <a:t> * .o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200A0FBC-4346-4161-B3EC-7687A3E54F61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23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9331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Cryptography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Goal: keep information from those who aren’t supposed to see it</a:t>
            </a:r>
          </a:p>
          <a:p>
            <a:pPr lvl="1"/>
            <a:r>
              <a:rPr lang="en-US" altLang="en-US"/>
              <a:t>Do this by “scrambling” the data</a:t>
            </a:r>
          </a:p>
          <a:p>
            <a:r>
              <a:rPr lang="en-US" altLang="en-US"/>
              <a:t>Use a well-known algorithm to scramble data</a:t>
            </a:r>
          </a:p>
          <a:p>
            <a:pPr lvl="1"/>
            <a:r>
              <a:rPr lang="en-US" altLang="en-US"/>
              <a:t>Algorithm has two inputs: data &amp; key</a:t>
            </a:r>
          </a:p>
          <a:p>
            <a:pPr lvl="1"/>
            <a:r>
              <a:rPr lang="en-US" altLang="en-US"/>
              <a:t>Key is known only to “authorized” users</a:t>
            </a:r>
          </a:p>
          <a:p>
            <a:pPr lvl="1"/>
            <a:r>
              <a:rPr lang="en-US" altLang="en-US"/>
              <a:t>Relying upon the secrecy of the algorithm is a </a:t>
            </a:r>
            <a:r>
              <a:rPr lang="en-US" altLang="en-US" i="1"/>
              <a:t>very</a:t>
            </a:r>
            <a:r>
              <a:rPr lang="en-US" altLang="en-US"/>
              <a:t> bad idea (see WW2 Enigma for an example…)</a:t>
            </a:r>
          </a:p>
          <a:p>
            <a:r>
              <a:rPr lang="en-US" altLang="en-US"/>
              <a:t>Cracking codes is </a:t>
            </a:r>
            <a:r>
              <a:rPr lang="en-US" altLang="en-US" b="1" i="1"/>
              <a:t>very</a:t>
            </a:r>
            <a:r>
              <a:rPr lang="en-US" altLang="en-US"/>
              <a:t> difficult, </a:t>
            </a:r>
            <a:r>
              <a:rPr lang="en-US" altLang="en-US" i="1"/>
              <a:t>Sneakers</a:t>
            </a:r>
            <a:r>
              <a:rPr lang="en-US" altLang="en-US"/>
              <a:t> and other movies notwithstanding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59F5F3A6-1826-4D0B-877F-4037104C6F32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24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5614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Cryptography basics</a:t>
            </a:r>
          </a:p>
        </p:txBody>
      </p:sp>
      <p:sp>
        <p:nvSpPr>
          <p:cNvPr id="10280" name="Rectangle 4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Algorithms (E, D) are widely known</a:t>
            </a:r>
          </a:p>
          <a:p>
            <a:r>
              <a:rPr lang="en-US" altLang="en-US" sz="2646"/>
              <a:t>Keys (K</a:t>
            </a:r>
            <a:r>
              <a:rPr lang="en-US" altLang="en-US" sz="2646" baseline="-25000"/>
              <a:t>E</a:t>
            </a:r>
            <a:r>
              <a:rPr lang="en-US" altLang="en-US" sz="2646"/>
              <a:t>, K</a:t>
            </a:r>
            <a:r>
              <a:rPr lang="en-US" altLang="en-US" sz="2646" baseline="-25000"/>
              <a:t>D</a:t>
            </a:r>
            <a:r>
              <a:rPr lang="en-US" altLang="en-US" sz="2646"/>
              <a:t>) may be less widely distributed</a:t>
            </a:r>
          </a:p>
          <a:p>
            <a:r>
              <a:rPr lang="en-US" altLang="en-US" sz="2646"/>
              <a:t>For this to be effective, the ciphertext should be the only information that’s available to the world</a:t>
            </a:r>
          </a:p>
          <a:p>
            <a:r>
              <a:rPr lang="en-US" altLang="en-US" sz="2646"/>
              <a:t>Plaintext is known only to the people with the keys (in an ideal world…)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3D44798A-228D-43F4-9CA9-D4CAAE056858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25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520420" y="5123779"/>
            <a:ext cx="1091953" cy="839964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308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300258" y="5123779"/>
            <a:ext cx="1091953" cy="839964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308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</a:t>
            </a:r>
          </a:p>
        </p:txBody>
      </p:sp>
      <p:cxnSp>
        <p:nvCxnSpPr>
          <p:cNvPr id="10248" name="AutoShape 8"/>
          <p:cNvCxnSpPr>
            <a:cxnSpLocks noChangeShapeType="1"/>
            <a:stCxn id="10246" idx="3"/>
            <a:endCxn id="10247" idx="1"/>
          </p:cNvCxnSpPr>
          <p:nvPr/>
        </p:nvCxnSpPr>
        <p:spPr bwMode="auto">
          <a:xfrm>
            <a:off x="3612374" y="5543761"/>
            <a:ext cx="268788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4116352" y="4955786"/>
            <a:ext cx="1652247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C=E(P,K</a:t>
            </a:r>
            <a:r>
              <a:rPr lang="en-US" altLang="en-US" sz="2646" baseline="-2500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</a:t>
            </a: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)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924489" y="5291772"/>
            <a:ext cx="373820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</a:t>
            </a:r>
          </a:p>
        </p:txBody>
      </p:sp>
      <p:cxnSp>
        <p:nvCxnSpPr>
          <p:cNvPr id="10253" name="AutoShape 13"/>
          <p:cNvCxnSpPr>
            <a:cxnSpLocks noChangeShapeType="1"/>
            <a:stCxn id="10252" idx="3"/>
            <a:endCxn id="10246" idx="1"/>
          </p:cNvCxnSpPr>
          <p:nvPr/>
        </p:nvCxnSpPr>
        <p:spPr bwMode="auto">
          <a:xfrm>
            <a:off x="1314723" y="5543761"/>
            <a:ext cx="120569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8652157" y="5291772"/>
            <a:ext cx="373820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</a:t>
            </a:r>
          </a:p>
        </p:txBody>
      </p:sp>
      <p:cxnSp>
        <p:nvCxnSpPr>
          <p:cNvPr id="10255" name="AutoShape 15"/>
          <p:cNvCxnSpPr>
            <a:cxnSpLocks noChangeShapeType="1"/>
            <a:stCxn id="10247" idx="3"/>
            <a:endCxn id="10254" idx="1"/>
          </p:cNvCxnSpPr>
          <p:nvPr/>
        </p:nvCxnSpPr>
        <p:spPr bwMode="auto">
          <a:xfrm>
            <a:off x="7392211" y="5543761"/>
            <a:ext cx="125994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2772409" y="4199819"/>
            <a:ext cx="567784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K</a:t>
            </a:r>
            <a:r>
              <a:rPr lang="en-US" altLang="en-US" sz="2646" baseline="-2500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</a:t>
            </a:r>
            <a:endParaRPr lang="en-US" alt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6543498" y="4199819"/>
            <a:ext cx="593432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K</a:t>
            </a:r>
            <a:r>
              <a:rPr lang="en-US" altLang="en-US" sz="2646" baseline="-2500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</a:t>
            </a:r>
            <a:endParaRPr lang="en-US" alt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cxnSp>
        <p:nvCxnSpPr>
          <p:cNvPr id="10258" name="AutoShape 18"/>
          <p:cNvCxnSpPr>
            <a:cxnSpLocks noChangeShapeType="1"/>
            <a:stCxn id="10256" idx="2"/>
            <a:endCxn id="10246" idx="0"/>
          </p:cNvCxnSpPr>
          <p:nvPr/>
        </p:nvCxnSpPr>
        <p:spPr bwMode="auto">
          <a:xfrm>
            <a:off x="3064648" y="4703797"/>
            <a:ext cx="1749" cy="4199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9" name="AutoShape 19"/>
          <p:cNvCxnSpPr>
            <a:cxnSpLocks noChangeShapeType="1"/>
            <a:stCxn id="10257" idx="2"/>
            <a:endCxn id="10247" idx="0"/>
          </p:cNvCxnSpPr>
          <p:nvPr/>
        </p:nvCxnSpPr>
        <p:spPr bwMode="auto">
          <a:xfrm flipH="1">
            <a:off x="6846235" y="4703797"/>
            <a:ext cx="1750" cy="4199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271" name="Group 31"/>
          <p:cNvGrpSpPr>
            <a:grpSpLocks/>
          </p:cNvGrpSpPr>
          <p:nvPr/>
        </p:nvGrpSpPr>
        <p:grpSpPr bwMode="auto">
          <a:xfrm>
            <a:off x="4032355" y="5669756"/>
            <a:ext cx="1847921" cy="587975"/>
            <a:chOff x="2256" y="2112"/>
            <a:chExt cx="1056" cy="336"/>
          </a:xfrm>
        </p:grpSpPr>
        <p:sp>
          <p:nvSpPr>
            <p:cNvPr id="10260" name="Rectangle 20" descr="Dark vertical"/>
            <p:cNvSpPr>
              <a:spLocks noChangeArrowheads="1"/>
            </p:cNvSpPr>
            <p:nvPr/>
          </p:nvSpPr>
          <p:spPr bwMode="auto">
            <a:xfrm>
              <a:off x="2256" y="2112"/>
              <a:ext cx="1056" cy="336"/>
            </a:xfrm>
            <a:prstGeom prst="rect">
              <a:avLst/>
            </a:prstGeom>
            <a:pattFill prst="dkVert">
              <a:fgClr>
                <a:srgbClr val="FFFF99"/>
              </a:fgClr>
              <a:bgClr>
                <a:schemeClr val="tx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endPara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endParaRPr>
            </a:p>
          </p:txBody>
        </p:sp>
        <p:sp>
          <p:nvSpPr>
            <p:cNvPr id="10262" name="Rectangle 22"/>
            <p:cNvSpPr>
              <a:spLocks noChangeArrowheads="1"/>
            </p:cNvSpPr>
            <p:nvPr/>
          </p:nvSpPr>
          <p:spPr bwMode="auto">
            <a:xfrm>
              <a:off x="2414" y="2184"/>
              <a:ext cx="740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0398" tIns="0" rIns="50398" bIns="0">
              <a:spAutoFit/>
            </a:bodyPr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2205">
                  <a:solidFill>
                    <a:srgbClr val="000000"/>
                  </a:solidFill>
                  <a:latin typeface="Times" panose="02020603050405020304" pitchFamily="18" charset="0"/>
                  <a:cs typeface="+mn-cs"/>
                </a:rPr>
                <a:t>Ciphertext</a:t>
              </a:r>
            </a:p>
          </p:txBody>
        </p:sp>
      </p:grpSp>
      <p:grpSp>
        <p:nvGrpSpPr>
          <p:cNvPr id="10267" name="Group 27"/>
          <p:cNvGrpSpPr>
            <a:grpSpLocks/>
          </p:cNvGrpSpPr>
          <p:nvPr/>
        </p:nvGrpSpPr>
        <p:grpSpPr bwMode="auto">
          <a:xfrm>
            <a:off x="7812193" y="5669756"/>
            <a:ext cx="1847921" cy="587975"/>
            <a:chOff x="4416" y="2160"/>
            <a:chExt cx="1056" cy="336"/>
          </a:xfrm>
        </p:grpSpPr>
        <p:sp>
          <p:nvSpPr>
            <p:cNvPr id="10265" name="Rectangle 25"/>
            <p:cNvSpPr>
              <a:spLocks noChangeArrowheads="1"/>
            </p:cNvSpPr>
            <p:nvPr/>
          </p:nvSpPr>
          <p:spPr bwMode="auto">
            <a:xfrm>
              <a:off x="4416" y="2160"/>
              <a:ext cx="105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endPara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endParaRPr>
            </a:p>
          </p:txBody>
        </p:sp>
        <p:sp>
          <p:nvSpPr>
            <p:cNvPr id="10266" name="Rectangle 26"/>
            <p:cNvSpPr>
              <a:spLocks noChangeArrowheads="1"/>
            </p:cNvSpPr>
            <p:nvPr/>
          </p:nvSpPr>
          <p:spPr bwMode="auto">
            <a:xfrm>
              <a:off x="4605" y="2203"/>
              <a:ext cx="679" cy="2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2205">
                  <a:solidFill>
                    <a:srgbClr val="000000"/>
                  </a:solidFill>
                  <a:latin typeface="Times" panose="02020603050405020304" pitchFamily="18" charset="0"/>
                  <a:cs typeface="+mn-cs"/>
                </a:rPr>
                <a:t>Plaintext</a:t>
              </a:r>
            </a:p>
          </p:txBody>
        </p:sp>
      </p:grpSp>
      <p:grpSp>
        <p:nvGrpSpPr>
          <p:cNvPr id="10268" name="Group 28"/>
          <p:cNvGrpSpPr>
            <a:grpSpLocks/>
          </p:cNvGrpSpPr>
          <p:nvPr/>
        </p:nvGrpSpPr>
        <p:grpSpPr bwMode="auto">
          <a:xfrm>
            <a:off x="336514" y="5669756"/>
            <a:ext cx="1847921" cy="587975"/>
            <a:chOff x="4416" y="2160"/>
            <a:chExt cx="1056" cy="336"/>
          </a:xfrm>
        </p:grpSpPr>
        <p:sp>
          <p:nvSpPr>
            <p:cNvPr id="10269" name="Rectangle 29"/>
            <p:cNvSpPr>
              <a:spLocks noChangeArrowheads="1"/>
            </p:cNvSpPr>
            <p:nvPr/>
          </p:nvSpPr>
          <p:spPr bwMode="auto">
            <a:xfrm>
              <a:off x="4416" y="2160"/>
              <a:ext cx="105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endPara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endParaRPr>
            </a:p>
          </p:txBody>
        </p:sp>
        <p:sp>
          <p:nvSpPr>
            <p:cNvPr id="10270" name="Rectangle 30"/>
            <p:cNvSpPr>
              <a:spLocks noChangeArrowheads="1"/>
            </p:cNvSpPr>
            <p:nvPr/>
          </p:nvSpPr>
          <p:spPr bwMode="auto">
            <a:xfrm>
              <a:off x="4605" y="2203"/>
              <a:ext cx="679" cy="2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2205">
                  <a:solidFill>
                    <a:srgbClr val="000000"/>
                  </a:solidFill>
                  <a:latin typeface="Times" panose="02020603050405020304" pitchFamily="18" charset="0"/>
                  <a:cs typeface="+mn-cs"/>
                </a:rPr>
                <a:t>Plaintext</a:t>
              </a:r>
            </a:p>
          </p:txBody>
        </p:sp>
      </p:grpSp>
      <p:sp>
        <p:nvSpPr>
          <p:cNvPr id="10272" name="AutoShape 32"/>
          <p:cNvSpPr>
            <a:spLocks/>
          </p:cNvSpPr>
          <p:nvPr/>
        </p:nvSpPr>
        <p:spPr bwMode="auto">
          <a:xfrm rot="16200000">
            <a:off x="2537045" y="4216444"/>
            <a:ext cx="302736" cy="4703798"/>
          </a:xfrm>
          <a:prstGeom prst="leftBrace">
            <a:avLst>
              <a:gd name="adj1" fmla="val 1294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0273" name="AutoShape 33"/>
          <p:cNvSpPr>
            <a:spLocks/>
          </p:cNvSpPr>
          <p:nvPr/>
        </p:nvSpPr>
        <p:spPr bwMode="auto">
          <a:xfrm rot="16200000">
            <a:off x="7198845" y="4258442"/>
            <a:ext cx="302736" cy="4619801"/>
          </a:xfrm>
          <a:prstGeom prst="leftBrace">
            <a:avLst>
              <a:gd name="adj1" fmla="val 12716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0274" name="Text Box 34"/>
          <p:cNvSpPr txBox="1">
            <a:spLocks noChangeArrowheads="1"/>
          </p:cNvSpPr>
          <p:nvPr/>
        </p:nvSpPr>
        <p:spPr bwMode="auto">
          <a:xfrm>
            <a:off x="1932445" y="6719711"/>
            <a:ext cx="1439818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Encryption</a:t>
            </a:r>
          </a:p>
        </p:txBody>
      </p:sp>
      <p:sp>
        <p:nvSpPr>
          <p:cNvPr id="10275" name="Text Box 35"/>
          <p:cNvSpPr txBox="1">
            <a:spLocks noChangeArrowheads="1"/>
          </p:cNvSpPr>
          <p:nvPr/>
        </p:nvSpPr>
        <p:spPr bwMode="auto">
          <a:xfrm>
            <a:off x="6552247" y="6719711"/>
            <a:ext cx="1454244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Decryption</a:t>
            </a:r>
          </a:p>
        </p:txBody>
      </p:sp>
      <p:sp>
        <p:nvSpPr>
          <p:cNvPr id="10276" name="Text Box 36"/>
          <p:cNvSpPr txBox="1">
            <a:spLocks noChangeArrowheads="1"/>
          </p:cNvSpPr>
          <p:nvPr/>
        </p:nvSpPr>
        <p:spPr bwMode="auto">
          <a:xfrm>
            <a:off x="678121" y="4535804"/>
            <a:ext cx="1439817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Encryption</a:t>
            </a:r>
            <a:b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key</a:t>
            </a:r>
          </a:p>
        </p:txBody>
      </p:sp>
      <p:cxnSp>
        <p:nvCxnSpPr>
          <p:cNvPr id="10277" name="AutoShape 37"/>
          <p:cNvCxnSpPr>
            <a:cxnSpLocks noChangeShapeType="1"/>
            <a:stCxn id="10276" idx="3"/>
            <a:endCxn id="10256" idx="1"/>
          </p:cNvCxnSpPr>
          <p:nvPr/>
        </p:nvCxnSpPr>
        <p:spPr bwMode="auto">
          <a:xfrm flipV="1">
            <a:off x="2117938" y="4451808"/>
            <a:ext cx="654472" cy="470730"/>
          </a:xfrm>
          <a:prstGeom prst="curvedConnector3">
            <a:avLst>
              <a:gd name="adj1" fmla="val 50000"/>
            </a:avLst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78" name="Text Box 38"/>
          <p:cNvSpPr txBox="1">
            <a:spLocks noChangeArrowheads="1"/>
          </p:cNvSpPr>
          <p:nvPr/>
        </p:nvSpPr>
        <p:spPr bwMode="auto">
          <a:xfrm>
            <a:off x="8148178" y="4535804"/>
            <a:ext cx="1454244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Decryption</a:t>
            </a:r>
            <a:b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key</a:t>
            </a:r>
          </a:p>
        </p:txBody>
      </p:sp>
      <p:cxnSp>
        <p:nvCxnSpPr>
          <p:cNvPr id="10279" name="AutoShape 39"/>
          <p:cNvCxnSpPr>
            <a:cxnSpLocks noChangeShapeType="1"/>
            <a:stCxn id="10278" idx="1"/>
            <a:endCxn id="10257" idx="3"/>
          </p:cNvCxnSpPr>
          <p:nvPr/>
        </p:nvCxnSpPr>
        <p:spPr bwMode="auto">
          <a:xfrm rot="10800000">
            <a:off x="7150722" y="4451808"/>
            <a:ext cx="997457" cy="470730"/>
          </a:xfrm>
          <a:prstGeom prst="curvedConnector3">
            <a:avLst>
              <a:gd name="adj1" fmla="val 50000"/>
            </a:avLst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13950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Secret-key encryption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Also called symmetric-key encryption</a:t>
            </a:r>
          </a:p>
          <a:p>
            <a:r>
              <a:rPr lang="en-US" altLang="en-US" sz="2646" err="1"/>
              <a:t>Monoalphabetic</a:t>
            </a:r>
            <a:r>
              <a:rPr lang="en-US" altLang="en-US" sz="2646"/>
              <a:t> substitution</a:t>
            </a:r>
          </a:p>
          <a:p>
            <a:pPr lvl="1"/>
            <a:r>
              <a:rPr lang="en-US" altLang="en-US" sz="2205"/>
              <a:t>Each letter replaced by different letter</a:t>
            </a:r>
          </a:p>
          <a:p>
            <a:r>
              <a:rPr lang="en-US" altLang="en-US" sz="2646" err="1"/>
              <a:t>Vigenere</a:t>
            </a:r>
            <a:r>
              <a:rPr lang="en-US" altLang="en-US" sz="2646"/>
              <a:t> cipher</a:t>
            </a:r>
          </a:p>
          <a:p>
            <a:pPr lvl="1"/>
            <a:r>
              <a:rPr lang="en-US" altLang="en-US" sz="2205"/>
              <a:t>Use a multi-character key</a:t>
            </a:r>
            <a:br>
              <a:rPr lang="en-US" altLang="en-US" sz="2205"/>
            </a:br>
            <a:r>
              <a:rPr lang="en-US" altLang="en-US" sz="2205">
                <a:latin typeface="Monaco" charset="0"/>
              </a:rPr>
              <a:t>THEMESSAGE</a:t>
            </a:r>
            <a:br>
              <a:rPr lang="en-US" altLang="en-US" sz="2205">
                <a:latin typeface="Monaco" charset="0"/>
              </a:rPr>
            </a:br>
            <a:r>
              <a:rPr lang="en-US" altLang="en-US" sz="2205">
                <a:latin typeface="Monaco" charset="0"/>
              </a:rPr>
              <a:t>ELMELMELME</a:t>
            </a:r>
            <a:br>
              <a:rPr lang="en-US" altLang="en-US" sz="2205"/>
            </a:br>
            <a:r>
              <a:rPr lang="en-US" altLang="en-US" sz="2205">
                <a:latin typeface="Monaco" charset="0"/>
              </a:rPr>
              <a:t>XSQQPEWLSI</a:t>
            </a:r>
            <a:endParaRPr lang="en-US" altLang="en-US" sz="2205"/>
          </a:p>
          <a:p>
            <a:r>
              <a:rPr lang="en-US" altLang="en-US" sz="2646"/>
              <a:t>Both are easy to break!</a:t>
            </a:r>
          </a:p>
          <a:p>
            <a:r>
              <a:rPr lang="en-US" altLang="en-US" sz="2646"/>
              <a:t>Given the encryption key, easy to generate the decryption key</a:t>
            </a:r>
          </a:p>
          <a:p>
            <a:r>
              <a:rPr lang="en-US" altLang="en-US" sz="2646"/>
              <a:t>Alternatively, use different (but similar) algorithms for encryption and decryption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2FDFBB85-A2C5-4BFD-8B64-0DC7177BB157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26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325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Modern encryption algorithms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Data Encryption Standard (DES)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Uses 56-bit keys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Same key is used to encrypt &amp; decrypt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Keys used to be difficult to guess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Needed to try 2</a:t>
            </a:r>
            <a:r>
              <a:rPr lang="en-US" altLang="en-US" baseline="30000"/>
              <a:t>55</a:t>
            </a:r>
            <a:r>
              <a:rPr lang="en-US" altLang="en-US"/>
              <a:t> different keys, on average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Modern computers can try millions of keys per second with special hardware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For $250K, EFF built a machine that broke DES quickly in 1998</a:t>
            </a:r>
          </a:p>
          <a:p>
            <a:pPr>
              <a:lnSpc>
                <a:spcPct val="90000"/>
              </a:lnSpc>
            </a:pPr>
            <a:r>
              <a:rPr lang="en-US" altLang="en-US"/>
              <a:t>Current algorithms (AES, Blowfish) use 128 bit keys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Adding one bit to the key makes it twice as hard to guess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Must try 2</a:t>
            </a:r>
            <a:r>
              <a:rPr lang="en-US" altLang="en-US" baseline="30000"/>
              <a:t>127</a:t>
            </a:r>
            <a:r>
              <a:rPr lang="en-US" altLang="en-US"/>
              <a:t> keys, on average, to find the right one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At 10</a:t>
            </a:r>
            <a:r>
              <a:rPr lang="en-US" altLang="en-US" baseline="30000"/>
              <a:t>15</a:t>
            </a:r>
            <a:r>
              <a:rPr lang="en-US" altLang="en-US"/>
              <a:t> keys per second, this would require over 10</a:t>
            </a:r>
            <a:r>
              <a:rPr lang="en-US" altLang="en-US" baseline="30000"/>
              <a:t>21</a:t>
            </a:r>
            <a:r>
              <a:rPr lang="en-US" altLang="en-US"/>
              <a:t> seconds, or 1000 billion years!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Modern encryption isn’t usually broken by brute force…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1A2B4375-7BC3-4ABD-AE80-5BFAD094A595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27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0762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Unbreakable codes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646"/>
              <a:t>There </a:t>
            </a:r>
            <a:r>
              <a:rPr lang="en-US" altLang="en-US" sz="2646" b="1" i="1"/>
              <a:t>is</a:t>
            </a:r>
            <a:r>
              <a:rPr lang="en-US" altLang="en-US" sz="2646"/>
              <a:t> such a thing as an unbreakable code: one-time pad</a:t>
            </a:r>
          </a:p>
          <a:p>
            <a:pPr lvl="1"/>
            <a:r>
              <a:rPr lang="en-US" altLang="en-US" sz="2205"/>
              <a:t>Use a truly random key as long as the message to be encoded</a:t>
            </a:r>
          </a:p>
          <a:p>
            <a:pPr lvl="1"/>
            <a:r>
              <a:rPr lang="en-US" altLang="en-US" sz="2205"/>
              <a:t>XOR the message with the key a bit at a time</a:t>
            </a:r>
          </a:p>
          <a:p>
            <a:r>
              <a:rPr lang="en-US" altLang="en-US" sz="2646"/>
              <a:t>Code is unbreakable because</a:t>
            </a:r>
          </a:p>
          <a:p>
            <a:pPr lvl="1"/>
            <a:r>
              <a:rPr lang="en-US" altLang="en-US" sz="2205"/>
              <a:t>Key could be anything</a:t>
            </a:r>
          </a:p>
          <a:p>
            <a:pPr lvl="1"/>
            <a:r>
              <a:rPr lang="en-US" altLang="en-US" sz="2205"/>
              <a:t>Without knowing key, message could be anything with the correct number of bits in it</a:t>
            </a:r>
          </a:p>
          <a:p>
            <a:r>
              <a:rPr lang="en-US" altLang="en-US" sz="2646"/>
              <a:t>Difficulty: distributing key is as hard as distributing message</a:t>
            </a:r>
          </a:p>
          <a:p>
            <a:r>
              <a:rPr lang="en-US" altLang="en-US" sz="2646"/>
              <a:t>Difficulty: generating truly random bits</a:t>
            </a:r>
          </a:p>
          <a:p>
            <a:pPr lvl="1"/>
            <a:r>
              <a:rPr lang="en-US" altLang="en-US" sz="2205"/>
              <a:t>Can’t use computer random number generator!</a:t>
            </a:r>
          </a:p>
          <a:p>
            <a:pPr lvl="1"/>
            <a:r>
              <a:rPr lang="en-US" altLang="en-US" sz="2205"/>
              <a:t>May use physical processes</a:t>
            </a:r>
          </a:p>
          <a:p>
            <a:pPr lvl="2"/>
            <a:r>
              <a:rPr lang="en-US" altLang="en-US" sz="1984"/>
              <a:t>Radioactive decay</a:t>
            </a:r>
          </a:p>
          <a:p>
            <a:pPr lvl="2"/>
            <a:r>
              <a:rPr lang="en-US" altLang="en-US" sz="1984"/>
              <a:t>Leaky diode</a:t>
            </a:r>
          </a:p>
          <a:p>
            <a:pPr lvl="2"/>
            <a:r>
              <a:rPr lang="en-US" altLang="en-US" sz="1984"/>
              <a:t>Lava lamp (!) [https://www.atlasobscura.com/places/encryption-lava-lamps]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379EB67E-5A12-4810-8BE2-776E25A3EFBF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28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7821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Public-key cryptography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Instead of using a single shared secret, keys come in pairs</a:t>
            </a:r>
          </a:p>
          <a:p>
            <a:pPr lvl="1"/>
            <a:r>
              <a:rPr lang="en-US" altLang="en-US"/>
              <a:t>One key of each pair distributed widely (</a:t>
            </a:r>
            <a:r>
              <a:rPr lang="en-US" altLang="en-US" i="1"/>
              <a:t>public key</a:t>
            </a:r>
            <a:r>
              <a:rPr lang="en-US" altLang="en-US"/>
              <a:t>), K</a:t>
            </a:r>
            <a:r>
              <a:rPr lang="en-US" altLang="en-US" baseline="-25000"/>
              <a:t>p</a:t>
            </a:r>
            <a:endParaRPr lang="en-US" altLang="en-US"/>
          </a:p>
          <a:p>
            <a:pPr lvl="1"/>
            <a:r>
              <a:rPr lang="en-US" altLang="en-US"/>
              <a:t>One key of each pair kept secret (</a:t>
            </a:r>
            <a:r>
              <a:rPr lang="en-US" altLang="en-US" i="1"/>
              <a:t>private or secret key</a:t>
            </a:r>
            <a:r>
              <a:rPr lang="en-US" altLang="en-US"/>
              <a:t>), K</a:t>
            </a:r>
            <a:r>
              <a:rPr lang="en-US" altLang="en-US" baseline="-25000"/>
              <a:t>s</a:t>
            </a:r>
            <a:endParaRPr lang="en-US" altLang="en-US"/>
          </a:p>
          <a:p>
            <a:pPr lvl="1"/>
            <a:r>
              <a:rPr lang="en-US" altLang="en-US"/>
              <a:t>Two keys are inverses of one another, but not identical</a:t>
            </a:r>
          </a:p>
          <a:p>
            <a:pPr lvl="1"/>
            <a:r>
              <a:rPr lang="en-US" altLang="en-US"/>
              <a:t>Encryption &amp; decryption are the same algorithm, so</a:t>
            </a:r>
            <a:br>
              <a:rPr lang="en-US" altLang="en-US"/>
            </a:br>
            <a:r>
              <a:rPr lang="en-US" altLang="en-US"/>
              <a:t>E(K</a:t>
            </a:r>
            <a:r>
              <a:rPr lang="en-US" altLang="en-US" baseline="-25000"/>
              <a:t>p</a:t>
            </a:r>
            <a:r>
              <a:rPr lang="en-US" altLang="en-US"/>
              <a:t>,E(K</a:t>
            </a:r>
            <a:r>
              <a:rPr lang="en-US" altLang="en-US" baseline="-25000"/>
              <a:t>s</a:t>
            </a:r>
            <a:r>
              <a:rPr lang="en-US" altLang="en-US"/>
              <a:t>,M) = E(K</a:t>
            </a:r>
            <a:r>
              <a:rPr lang="en-US" altLang="en-US" baseline="-25000"/>
              <a:t>s</a:t>
            </a:r>
            <a:r>
              <a:rPr lang="en-US" altLang="en-US"/>
              <a:t>,E(K</a:t>
            </a:r>
            <a:r>
              <a:rPr lang="en-US" altLang="en-US" baseline="-25000"/>
              <a:t>p</a:t>
            </a:r>
            <a:r>
              <a:rPr lang="en-US" altLang="en-US"/>
              <a:t>,M) = M</a:t>
            </a:r>
          </a:p>
          <a:p>
            <a:r>
              <a:rPr lang="en-US" altLang="en-US"/>
              <a:t>Currently, most popular method involves primes and exponentiation</a:t>
            </a:r>
          </a:p>
          <a:p>
            <a:pPr lvl="1"/>
            <a:r>
              <a:rPr lang="en-US" altLang="en-US"/>
              <a:t>Difficult to crack unless large numbers can be factored</a:t>
            </a:r>
          </a:p>
          <a:p>
            <a:pPr lvl="1"/>
            <a:r>
              <a:rPr lang="en-US" altLang="en-US"/>
              <a:t>Very slow for large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3B8D26F4-6594-415E-B9A4-7453682CF220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29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256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Protection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Protection is about controlling access of programs, processes, or users to the system resources (e.g., memory pages, files, devices, CPUs)</a:t>
            </a:r>
          </a:p>
          <a:p>
            <a:pPr lvl="1"/>
            <a:r>
              <a:rPr lang="en-US" altLang="en-US"/>
              <a:t>How to decide who can access what?</a:t>
            </a:r>
          </a:p>
          <a:p>
            <a:pPr lvl="1"/>
            <a:r>
              <a:rPr lang="en-US" altLang="en-US"/>
              <a:t>Specifications must be</a:t>
            </a:r>
          </a:p>
          <a:p>
            <a:pPr lvl="2"/>
            <a:r>
              <a:rPr lang="en-US" altLang="en-US"/>
              <a:t>Correct</a:t>
            </a:r>
          </a:p>
          <a:p>
            <a:pPr lvl="2"/>
            <a:r>
              <a:rPr lang="en-US" altLang="en-US"/>
              <a:t>Efficient</a:t>
            </a:r>
          </a:p>
          <a:p>
            <a:pPr lvl="2"/>
            <a:r>
              <a:rPr lang="en-US" altLang="en-US"/>
              <a:t>Easy to use (or nobody will use them!)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6E2EA42B-CFF7-4914-BB00-C1D26D0F909A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3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709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Digital signatures</a:t>
            </a:r>
          </a:p>
        </p:txBody>
      </p:sp>
      <p:sp>
        <p:nvSpPr>
          <p:cNvPr id="14345" name="Rectangle 9"/>
          <p:cNvSpPr>
            <a:spLocks noGrp="1" noChangeArrowheads="1"/>
          </p:cNvSpPr>
          <p:nvPr>
            <p:ph idx="1"/>
          </p:nvPr>
        </p:nvSpPr>
        <p:spPr>
          <a:xfrm>
            <a:off x="217170" y="3947831"/>
            <a:ext cx="10096296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Digital signature computed by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Applying one-way hash function to original document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Encrypting result with sender’s </a:t>
            </a:r>
            <a:r>
              <a:rPr lang="en-US" altLang="en-US" sz="2205" i="1"/>
              <a:t>private</a:t>
            </a:r>
            <a:r>
              <a:rPr lang="en-US" altLang="en-US" sz="2205"/>
              <a:t> key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Receiver can verify by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Applying one-way hash function to received document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Decrypting signature using sender’s public key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Comparing the two results: equality means document unmodified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EB1BADE8-7FA0-406E-839E-E8E099065261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30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649640" y="1334630"/>
            <a:ext cx="1175949" cy="176392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Original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document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3085535" y="1838608"/>
            <a:ext cx="1175949" cy="75596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Hash</a:t>
            </a:r>
          </a:p>
        </p:txBody>
      </p:sp>
      <p:cxnSp>
        <p:nvCxnSpPr>
          <p:cNvPr id="14350" name="AutoShape 14"/>
          <p:cNvCxnSpPr>
            <a:cxnSpLocks noChangeShapeType="1"/>
            <a:stCxn id="14346" idx="3"/>
            <a:endCxn id="14348" idx="1"/>
          </p:cNvCxnSpPr>
          <p:nvPr/>
        </p:nvCxnSpPr>
        <p:spPr bwMode="auto">
          <a:xfrm>
            <a:off x="1825589" y="2216592"/>
            <a:ext cx="125994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1909586" y="1250634"/>
            <a:ext cx="1116011" cy="916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9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One-way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hash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function</a:t>
            </a: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5521431" y="1838608"/>
            <a:ext cx="1175949" cy="755968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Digital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signature</a:t>
            </a:r>
          </a:p>
        </p:txBody>
      </p:sp>
      <p:cxnSp>
        <p:nvCxnSpPr>
          <p:cNvPr id="14353" name="AutoShape 17"/>
          <p:cNvCxnSpPr>
            <a:cxnSpLocks noChangeShapeType="1"/>
            <a:stCxn id="14348" idx="3"/>
            <a:endCxn id="14352" idx="1"/>
          </p:cNvCxnSpPr>
          <p:nvPr/>
        </p:nvCxnSpPr>
        <p:spPr bwMode="auto">
          <a:xfrm>
            <a:off x="4261484" y="2216592"/>
            <a:ext cx="125994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4261484" y="1357379"/>
            <a:ext cx="1335622" cy="825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8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Hash result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encrypted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with K</a:t>
            </a:r>
            <a:r>
              <a:rPr lang="en-US" altLang="en-US" sz="1984" baseline="-2500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</a:t>
            </a:r>
            <a:endParaRPr lang="en-US" altLang="en-US" sz="1984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8041322" y="998644"/>
            <a:ext cx="1175949" cy="176392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Original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document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8041322" y="2762568"/>
            <a:ext cx="1175949" cy="755968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Digital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signature</a:t>
            </a:r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5353438" y="3014558"/>
            <a:ext cx="1713931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Receiver gets</a:t>
            </a:r>
          </a:p>
        </p:txBody>
      </p:sp>
      <p:sp>
        <p:nvSpPr>
          <p:cNvPr id="14358" name="AutoShape 22"/>
          <p:cNvSpPr>
            <a:spLocks/>
          </p:cNvSpPr>
          <p:nvPr/>
        </p:nvSpPr>
        <p:spPr bwMode="auto">
          <a:xfrm>
            <a:off x="7705337" y="998644"/>
            <a:ext cx="251989" cy="2519892"/>
          </a:xfrm>
          <a:prstGeom prst="lef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cxnSp>
        <p:nvCxnSpPr>
          <p:cNvPr id="14359" name="AutoShape 23"/>
          <p:cNvCxnSpPr>
            <a:cxnSpLocks noChangeShapeType="1"/>
            <a:stCxn id="14357" idx="3"/>
            <a:endCxn id="14358" idx="1"/>
          </p:cNvCxnSpPr>
          <p:nvPr/>
        </p:nvCxnSpPr>
        <p:spPr bwMode="auto">
          <a:xfrm flipV="1">
            <a:off x="7070114" y="2258590"/>
            <a:ext cx="635222" cy="974709"/>
          </a:xfrm>
          <a:prstGeom prst="curvedConnector3">
            <a:avLst>
              <a:gd name="adj1" fmla="val 4986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62149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Pretty Good Privacy (PGP)</a:t>
            </a:r>
          </a:p>
        </p:txBody>
      </p:sp>
      <p:sp>
        <p:nvSpPr>
          <p:cNvPr id="7168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Uses public key encryption</a:t>
            </a:r>
          </a:p>
          <a:p>
            <a:pPr lvl="1"/>
            <a:r>
              <a:rPr lang="en-US" altLang="en-US" sz="2205"/>
              <a:t>Facilitates key distribution</a:t>
            </a:r>
          </a:p>
          <a:p>
            <a:pPr lvl="1"/>
            <a:r>
              <a:rPr lang="en-US" altLang="en-US" sz="2205"/>
              <a:t>Allows messages to be sent encrypted to a person (encrypt with person’s public key)</a:t>
            </a:r>
          </a:p>
          <a:p>
            <a:pPr lvl="1"/>
            <a:r>
              <a:rPr lang="en-US" altLang="en-US" sz="2205"/>
              <a:t>Allows person to send message that must have come from her (encrypt with person’s private key)</a:t>
            </a:r>
          </a:p>
          <a:p>
            <a:r>
              <a:rPr lang="en-US" altLang="en-US" sz="2646"/>
              <a:t>Problem: public key encryption is very slow</a:t>
            </a:r>
          </a:p>
          <a:p>
            <a:r>
              <a:rPr lang="en-US" altLang="en-US" sz="2646"/>
              <a:t>Solution: use public key encryption to exchange a shared key</a:t>
            </a:r>
          </a:p>
          <a:p>
            <a:pPr lvl="1"/>
            <a:r>
              <a:rPr lang="en-US" altLang="en-US" sz="2205"/>
              <a:t>Shared key is relatively short (~128 bits)</a:t>
            </a:r>
          </a:p>
          <a:p>
            <a:pPr lvl="1"/>
            <a:r>
              <a:rPr lang="en-US" altLang="en-US" sz="2205"/>
              <a:t>Message encrypted using symmetric key encryption</a:t>
            </a:r>
          </a:p>
          <a:p>
            <a:r>
              <a:rPr lang="en-US" altLang="en-US" sz="2646"/>
              <a:t>PGP can also be used to authenticate sender</a:t>
            </a:r>
          </a:p>
          <a:p>
            <a:pPr lvl="1"/>
            <a:r>
              <a:rPr lang="en-US" altLang="en-US" sz="2205"/>
              <a:t>Use digital signature and send message as plaintext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2298C3FD-3380-4934-9764-DA21AA4E3342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31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4746946"/>
      </p:ext>
    </p:extLst>
  </p:cSld>
  <p:clrMapOvr>
    <a:masterClrMapping/>
  </p:clrMapOvr>
  <p:transition>
    <p:sndAc>
      <p:stSnd>
        <p:snd r:embed="rId2" name="homcomp.wav"/>
      </p:stSnd>
    </p:sndAc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User authentication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Problem: how does the computer know who you are?</a:t>
            </a:r>
          </a:p>
          <a:p>
            <a:r>
              <a:rPr lang="en-US" altLang="en-US"/>
              <a:t>Solution: use </a:t>
            </a:r>
            <a:r>
              <a:rPr lang="en-US" altLang="en-US" i="1"/>
              <a:t>authentication</a:t>
            </a:r>
            <a:r>
              <a:rPr lang="en-US" altLang="en-US"/>
              <a:t> to identify</a:t>
            </a:r>
          </a:p>
          <a:p>
            <a:pPr lvl="1"/>
            <a:r>
              <a:rPr lang="en-US" altLang="en-US"/>
              <a:t>Something the user knows</a:t>
            </a:r>
          </a:p>
          <a:p>
            <a:pPr lvl="1"/>
            <a:r>
              <a:rPr lang="en-US" altLang="en-US"/>
              <a:t>Something the user has</a:t>
            </a:r>
          </a:p>
          <a:p>
            <a:pPr lvl="1"/>
            <a:r>
              <a:rPr lang="en-US" altLang="en-US"/>
              <a:t>Something the user is</a:t>
            </a:r>
          </a:p>
          <a:p>
            <a:r>
              <a:rPr lang="en-US" altLang="en-US"/>
              <a:t>This must be done before user can use the system</a:t>
            </a:r>
          </a:p>
          <a:p>
            <a:r>
              <a:rPr lang="en-US" altLang="en-US"/>
              <a:t>Important: from the computer’s point of view…</a:t>
            </a:r>
          </a:p>
          <a:p>
            <a:pPr lvl="1"/>
            <a:r>
              <a:rPr lang="en-US" altLang="en-US"/>
              <a:t>Anyone who can duplicate your ID </a:t>
            </a:r>
            <a:r>
              <a:rPr lang="en-US" altLang="en-US" i="1"/>
              <a:t>is</a:t>
            </a:r>
            <a:r>
              <a:rPr lang="en-US" altLang="en-US"/>
              <a:t> you</a:t>
            </a:r>
          </a:p>
          <a:p>
            <a:pPr lvl="1"/>
            <a:r>
              <a:rPr lang="en-US" altLang="en-US"/>
              <a:t>Fooling a computer isn’t all that hard…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0F180D9F-37AC-42CA-8C0F-774F5F12201C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32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6395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Authentication using passwords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idx="1"/>
          </p:nvPr>
        </p:nvSpPr>
        <p:spPr>
          <a:xfrm>
            <a:off x="-15671" y="3719426"/>
            <a:ext cx="10096296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Successful login lets the user in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If things don’t go so well…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Login rejected after name entered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Login rejected after name and incorrect password entered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Don’t notify the user of incorrect user name until </a:t>
            </a:r>
            <a:r>
              <a:rPr lang="en-US" altLang="en-US" sz="2646" i="1"/>
              <a:t>after</a:t>
            </a:r>
            <a:r>
              <a:rPr lang="en-US" altLang="en-US" sz="2646"/>
              <a:t> the password is entered!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Early notification can make it easier to guess valid user names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C36DEB2A-5A49-4B79-8A43-3733F010E05B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33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756497" y="1931917"/>
            <a:ext cx="2751788" cy="13136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  <a:t>Login: </a:t>
            </a:r>
            <a:r>
              <a:rPr lang="en-US" altLang="en-US" sz="1984" b="1">
                <a:solidFill>
                  <a:srgbClr val="ED181E"/>
                </a:solidFill>
                <a:latin typeface="Monaco" charset="0"/>
                <a:cs typeface="+mn-cs"/>
              </a:rPr>
              <a:t>elm</a:t>
            </a:r>
            <a:b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  <a:t>Password: </a:t>
            </a:r>
            <a:r>
              <a:rPr lang="en-US" altLang="en-US" sz="1984" b="1" err="1">
                <a:solidFill>
                  <a:srgbClr val="ED181E"/>
                </a:solidFill>
                <a:latin typeface="Monaco" charset="0"/>
                <a:cs typeface="+mn-cs"/>
              </a:rPr>
              <a:t>foobar</a:t>
            </a:r>
            <a:b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</a:br>
            <a:b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  <a:t>Welcome to Linux!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3972858" y="1931917"/>
            <a:ext cx="2450802" cy="13136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  <a:t>Login: </a:t>
            </a:r>
            <a:r>
              <a:rPr lang="en-US" altLang="en-US" sz="1984" b="1" err="1">
                <a:solidFill>
                  <a:srgbClr val="ED181E"/>
                </a:solidFill>
                <a:latin typeface="Monaco" charset="0"/>
                <a:cs typeface="+mn-cs"/>
              </a:rPr>
              <a:t>jimp</a:t>
            </a:r>
            <a:b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  <a:t>User not found!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b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  <a:t>Login: 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6888233" y="1931917"/>
            <a:ext cx="2747257" cy="16190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  <a:t>Login: </a:t>
            </a:r>
            <a:r>
              <a:rPr lang="en-US" altLang="en-US" sz="1984" b="1">
                <a:solidFill>
                  <a:srgbClr val="ED181E"/>
                </a:solidFill>
                <a:latin typeface="Monaco" charset="0"/>
                <a:cs typeface="+mn-cs"/>
              </a:rPr>
              <a:t>elm</a:t>
            </a:r>
            <a:b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  <a:t>Password: </a:t>
            </a:r>
            <a:r>
              <a:rPr lang="en-US" altLang="en-US" sz="1984" b="1" err="1">
                <a:solidFill>
                  <a:srgbClr val="ED181E"/>
                </a:solidFill>
                <a:latin typeface="Monaco" charset="0"/>
                <a:cs typeface="+mn-cs"/>
              </a:rPr>
              <a:t>barfle</a:t>
            </a:r>
            <a:b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  <a:t>Invalid password!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b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  <a:t>Login:</a:t>
            </a:r>
          </a:p>
        </p:txBody>
      </p:sp>
    </p:spTree>
    <p:extLst>
      <p:ext uri="{BB962C8B-B14F-4D97-AF65-F5344CB8AC3E}">
        <p14:creationId xmlns:p14="http://schemas.microsoft.com/office/powerpoint/2010/main" val="4182931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Dealing with passwords</a:t>
            </a:r>
          </a:p>
        </p:txBody>
      </p:sp>
      <p:sp>
        <p:nvSpPr>
          <p:cNvPr id="7373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Passwords should be memorable?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Passwords shouldn’t be stored “in the clear”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Password file is often readable by all system users!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Password must be checked against entry in this file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Solution: use hashing to hide “real” password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One-way function converting password to meaningless string of digits (Unix password hash, SHA-2)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Difficult to find another password that hashes to the same string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Knowing the hashed value and hash function gives no clue to the original password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A11706AC-FE6F-4C66-8A7A-A4FD02D27985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34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886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Salting the passwords</a:t>
            </a:r>
          </a:p>
        </p:txBody>
      </p:sp>
      <p:sp>
        <p:nvSpPr>
          <p:cNvPr id="7475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646" dirty="0"/>
              <a:t>Passwords can be guessed</a:t>
            </a:r>
          </a:p>
          <a:p>
            <a:pPr lvl="1"/>
            <a:r>
              <a:rPr lang="en-US" altLang="en-US" sz="2205" dirty="0"/>
              <a:t>Hackers can get a copy of the password file</a:t>
            </a:r>
          </a:p>
          <a:p>
            <a:pPr lvl="1"/>
            <a:r>
              <a:rPr lang="en-US" altLang="en-US" sz="2205" dirty="0"/>
              <a:t>Run through dictionary words and names</a:t>
            </a:r>
          </a:p>
          <a:p>
            <a:pPr lvl="2"/>
            <a:r>
              <a:rPr lang="en-US" altLang="en-US" sz="1984" dirty="0"/>
              <a:t>Hash each name</a:t>
            </a:r>
          </a:p>
          <a:p>
            <a:pPr lvl="2"/>
            <a:r>
              <a:rPr lang="en-US" altLang="en-US" sz="1984" dirty="0"/>
              <a:t>Look for a match in the file</a:t>
            </a:r>
          </a:p>
          <a:p>
            <a:r>
              <a:rPr lang="en-US" altLang="en-US" sz="2646" dirty="0"/>
              <a:t>Hashes can be computed offline!</a:t>
            </a:r>
          </a:p>
          <a:p>
            <a:r>
              <a:rPr lang="en-US" altLang="en-US" sz="2646" dirty="0"/>
              <a:t>Solution: use “salt”</a:t>
            </a:r>
          </a:p>
          <a:p>
            <a:pPr lvl="1"/>
            <a:r>
              <a:rPr lang="en-US" altLang="en-US" sz="2205" dirty="0"/>
              <a:t>Random characters added to the password before hashing</a:t>
            </a:r>
          </a:p>
          <a:p>
            <a:pPr lvl="1"/>
            <a:r>
              <a:rPr lang="en-US" altLang="en-US" sz="2205" dirty="0"/>
              <a:t>Salt characters stored “in the clear”</a:t>
            </a:r>
          </a:p>
          <a:p>
            <a:pPr lvl="1"/>
            <a:r>
              <a:rPr lang="en-US" altLang="en-US" sz="2205" dirty="0"/>
              <a:t>Increase the number of possible hash values for a given password</a:t>
            </a:r>
          </a:p>
          <a:p>
            <a:pPr lvl="2"/>
            <a:r>
              <a:rPr lang="en-US" altLang="en-US" sz="1984" dirty="0"/>
              <a:t>Actual password is “pass”</a:t>
            </a:r>
          </a:p>
          <a:p>
            <a:pPr lvl="2"/>
            <a:r>
              <a:rPr lang="en-US" altLang="en-US" sz="1984" dirty="0"/>
              <a:t>Salt = “aa” =&gt; hash “</a:t>
            </a:r>
            <a:r>
              <a:rPr lang="en-US" altLang="en-US" sz="1984" dirty="0" err="1"/>
              <a:t>passaa</a:t>
            </a:r>
            <a:r>
              <a:rPr lang="en-US" altLang="en-US" sz="1984" dirty="0"/>
              <a:t>”</a:t>
            </a:r>
          </a:p>
          <a:p>
            <a:pPr lvl="2"/>
            <a:r>
              <a:rPr lang="en-US" altLang="en-US" sz="1984" dirty="0"/>
              <a:t>Salt = “bb” =&gt; hash “</a:t>
            </a:r>
            <a:r>
              <a:rPr lang="en-US" altLang="en-US" sz="1984" dirty="0" err="1"/>
              <a:t>passbb</a:t>
            </a:r>
            <a:r>
              <a:rPr lang="en-US" altLang="en-US" sz="1984" dirty="0"/>
              <a:t>”</a:t>
            </a:r>
          </a:p>
          <a:p>
            <a:pPr lvl="1"/>
            <a:r>
              <a:rPr lang="en-US" altLang="en-US" sz="2205" dirty="0"/>
              <a:t>Result: cracker has to store many more combinations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79521015-044A-4B8C-91D0-072B67C7C584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35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8919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Sample breakin (from LBL)</a:t>
            </a:r>
            <a:endParaRPr lang="en-US" altLang="en-US" sz="2866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CAE08D9D-6100-44A9-BDB7-F976B82E9CEF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36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1932445" y="1595932"/>
            <a:ext cx="6303970" cy="3824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Monaco" charset="0"/>
                <a:cs typeface="+mn-cs"/>
              </a:rPr>
              <a:t>LBL&gt; </a:t>
            </a:r>
            <a:r>
              <a:rPr lang="en-US" altLang="en-US" sz="2205" b="1">
                <a:solidFill>
                  <a:srgbClr val="ED181E"/>
                </a:solidFill>
                <a:latin typeface="Monaco" charset="0"/>
                <a:cs typeface="+mn-cs"/>
              </a:rPr>
              <a:t>telnet elxsi</a:t>
            </a:r>
            <a:endParaRPr lang="en-US" altLang="en-US" sz="2205">
              <a:solidFill>
                <a:srgbClr val="000000"/>
              </a:solidFill>
              <a:latin typeface="Monaco" charset="0"/>
              <a:cs typeface="+mn-cs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Monaco" charset="0"/>
                <a:cs typeface="+mn-cs"/>
              </a:rPr>
              <a:t>ELXSI AT LBL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Monaco" charset="0"/>
                <a:cs typeface="+mn-cs"/>
              </a:rPr>
              <a:t>LOGIN: </a:t>
            </a:r>
            <a:r>
              <a:rPr lang="en-US" altLang="en-US" sz="2205" b="1">
                <a:solidFill>
                  <a:srgbClr val="ED181E"/>
                </a:solidFill>
                <a:latin typeface="Monaco" charset="0"/>
                <a:cs typeface="+mn-cs"/>
              </a:rPr>
              <a:t>root</a:t>
            </a:r>
            <a:endParaRPr lang="en-US" altLang="en-US" sz="2205">
              <a:solidFill>
                <a:srgbClr val="000000"/>
              </a:solidFill>
              <a:latin typeface="Monaco" charset="0"/>
              <a:cs typeface="+mn-cs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Monaco" charset="0"/>
                <a:cs typeface="+mn-cs"/>
              </a:rPr>
              <a:t>PASSWORD: </a:t>
            </a:r>
            <a:r>
              <a:rPr lang="en-US" altLang="en-US" sz="2205" b="1">
                <a:solidFill>
                  <a:srgbClr val="ED181E"/>
                </a:solidFill>
                <a:latin typeface="Monaco" charset="0"/>
                <a:cs typeface="+mn-cs"/>
              </a:rPr>
              <a:t>root</a:t>
            </a:r>
            <a:endParaRPr lang="en-US" altLang="en-US" sz="2205">
              <a:solidFill>
                <a:srgbClr val="000000"/>
              </a:solidFill>
              <a:latin typeface="Monaco" charset="0"/>
              <a:cs typeface="+mn-cs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Monaco" charset="0"/>
                <a:cs typeface="+mn-cs"/>
              </a:rPr>
              <a:t>INCORRECT PASSWORD, TRY AGAIN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Monaco" charset="0"/>
                <a:cs typeface="+mn-cs"/>
              </a:rPr>
              <a:t>LOGIN: </a:t>
            </a:r>
            <a:r>
              <a:rPr lang="en-US" altLang="en-US" sz="2205" b="1">
                <a:solidFill>
                  <a:srgbClr val="ED181E"/>
                </a:solidFill>
                <a:latin typeface="Monaco" charset="0"/>
                <a:cs typeface="+mn-cs"/>
              </a:rPr>
              <a:t>guest</a:t>
            </a:r>
            <a:endParaRPr lang="en-US" altLang="en-US" sz="2205">
              <a:solidFill>
                <a:srgbClr val="000000"/>
              </a:solidFill>
              <a:latin typeface="Monaco" charset="0"/>
              <a:cs typeface="+mn-cs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Monaco" charset="0"/>
                <a:cs typeface="+mn-cs"/>
              </a:rPr>
              <a:t>PASSWORD: </a:t>
            </a:r>
            <a:r>
              <a:rPr lang="en-US" altLang="en-US" sz="2205" b="1">
                <a:solidFill>
                  <a:srgbClr val="ED181E"/>
                </a:solidFill>
                <a:latin typeface="Monaco" charset="0"/>
                <a:cs typeface="+mn-cs"/>
              </a:rPr>
              <a:t>guest</a:t>
            </a:r>
            <a:endParaRPr lang="en-US" altLang="en-US" sz="2205">
              <a:solidFill>
                <a:srgbClr val="000000"/>
              </a:solidFill>
              <a:latin typeface="Monaco" charset="0"/>
              <a:cs typeface="+mn-cs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Monaco" charset="0"/>
                <a:cs typeface="+mn-cs"/>
              </a:rPr>
              <a:t>INCORRECT PASSWORD, TRY AGAIN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Monaco" charset="0"/>
                <a:cs typeface="+mn-cs"/>
              </a:rPr>
              <a:t>LOGIN: </a:t>
            </a:r>
            <a:r>
              <a:rPr lang="en-US" altLang="en-US" sz="2205" b="1">
                <a:solidFill>
                  <a:srgbClr val="ED181E"/>
                </a:solidFill>
                <a:latin typeface="Monaco" charset="0"/>
                <a:cs typeface="+mn-cs"/>
              </a:rPr>
              <a:t>uucp</a:t>
            </a:r>
            <a:endParaRPr lang="en-US" altLang="en-US" sz="2205">
              <a:solidFill>
                <a:srgbClr val="000000"/>
              </a:solidFill>
              <a:latin typeface="Monaco" charset="0"/>
              <a:cs typeface="+mn-cs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Monaco" charset="0"/>
                <a:cs typeface="+mn-cs"/>
              </a:rPr>
              <a:t>PASSWORD: </a:t>
            </a:r>
            <a:r>
              <a:rPr lang="en-US" altLang="en-US" sz="2205" b="1">
                <a:solidFill>
                  <a:srgbClr val="ED181E"/>
                </a:solidFill>
                <a:latin typeface="Monaco" charset="0"/>
                <a:cs typeface="+mn-cs"/>
              </a:rPr>
              <a:t>uucp</a:t>
            </a:r>
            <a:endParaRPr lang="en-US" altLang="en-US" sz="2205">
              <a:solidFill>
                <a:srgbClr val="000000"/>
              </a:solidFill>
              <a:latin typeface="Monaco" charset="0"/>
              <a:cs typeface="+mn-cs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Monaco" charset="0"/>
                <a:cs typeface="+mn-cs"/>
              </a:rPr>
              <a:t>WELCOME TO THE ELXSI COMPUTER AT LBL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680456" y="6131736"/>
            <a:ext cx="6744154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Moral: change all the default system passwords!</a:t>
            </a:r>
          </a:p>
        </p:txBody>
      </p:sp>
    </p:spTree>
    <p:extLst>
      <p:ext uri="{BB962C8B-B14F-4D97-AF65-F5344CB8AC3E}">
        <p14:creationId xmlns:p14="http://schemas.microsoft.com/office/powerpoint/2010/main" val="15506484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Authentication using a physical object</a:t>
            </a:r>
            <a:endParaRPr lang="en-US" altLang="en-US" sz="2866"/>
          </a:p>
        </p:txBody>
      </p:sp>
      <p:sp>
        <p:nvSpPr>
          <p:cNvPr id="19460" name="Rectangle 4"/>
          <p:cNvSpPr>
            <a:spLocks noGrp="1" noChangeArrowheads="1"/>
          </p:cNvSpPr>
          <p:nvPr>
            <p:ph idx="1"/>
          </p:nvPr>
        </p:nvSpPr>
        <p:spPr>
          <a:xfrm>
            <a:off x="237787" y="3888177"/>
            <a:ext cx="10096296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Magnetic card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Stores a password encoded in the magnetic strip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Allows for longer, harder to memorize passwords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Smart card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Card has secret encoded on it, but not externally readable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Remote computer issues challenge to the smart card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Smart card computes the response and proves it knows the secret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BA0EB69A-F7D9-4600-B91F-5284F085B755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37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459" y="740741"/>
            <a:ext cx="6719711" cy="304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16591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Authentication using biometrics</a:t>
            </a:r>
          </a:p>
        </p:txBody>
      </p:sp>
      <p:sp>
        <p:nvSpPr>
          <p:cNvPr id="2048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Use basic body properties to prove identity</a:t>
            </a:r>
          </a:p>
          <a:p>
            <a:r>
              <a:rPr lang="en-US" altLang="en-US" sz="2646"/>
              <a:t>Examples include</a:t>
            </a:r>
          </a:p>
          <a:p>
            <a:pPr lvl="1"/>
            <a:r>
              <a:rPr lang="en-US" altLang="en-US" sz="2205"/>
              <a:t>Fingerprints</a:t>
            </a:r>
          </a:p>
          <a:p>
            <a:pPr lvl="1"/>
            <a:r>
              <a:rPr lang="en-US" altLang="en-US" sz="2205"/>
              <a:t>Voice</a:t>
            </a:r>
          </a:p>
          <a:p>
            <a:pPr lvl="1"/>
            <a:r>
              <a:rPr lang="en-US" altLang="en-US" sz="2205"/>
              <a:t>Hand size</a:t>
            </a:r>
          </a:p>
          <a:p>
            <a:pPr lvl="1"/>
            <a:r>
              <a:rPr lang="en-US" altLang="en-US" sz="2205"/>
              <a:t>Retina patterns</a:t>
            </a:r>
          </a:p>
          <a:p>
            <a:pPr lvl="1"/>
            <a:r>
              <a:rPr lang="en-US" altLang="en-US" sz="2205"/>
              <a:t>Iris patterns</a:t>
            </a:r>
          </a:p>
          <a:p>
            <a:pPr lvl="1"/>
            <a:r>
              <a:rPr lang="en-US" altLang="en-US" sz="2205"/>
              <a:t>Facial features</a:t>
            </a:r>
          </a:p>
          <a:p>
            <a:r>
              <a:rPr lang="en-US" altLang="en-US" sz="2646"/>
              <a:t>Potential problems</a:t>
            </a:r>
          </a:p>
          <a:p>
            <a:pPr lvl="1"/>
            <a:r>
              <a:rPr lang="en-US" altLang="en-US" sz="2205"/>
              <a:t>Duplicating the measurement</a:t>
            </a:r>
          </a:p>
          <a:p>
            <a:pPr lvl="1"/>
            <a:r>
              <a:rPr lang="en-US" altLang="en-US" sz="2205"/>
              <a:t>Stealing it from its original owner?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F50EDE62-0017-42ED-B287-C98304134E42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38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19" t="39769" r="25681" b="31354"/>
          <a:stretch>
            <a:fillRect/>
          </a:stretch>
        </p:blipFill>
        <p:spPr bwMode="auto">
          <a:xfrm>
            <a:off x="5628287" y="1511934"/>
            <a:ext cx="3578597" cy="3653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74688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Countermeasures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Limiting times when someone can log in</a:t>
            </a:r>
          </a:p>
          <a:p>
            <a:r>
              <a:rPr lang="en-US" altLang="en-US"/>
              <a:t>Automatic callback at number prespecified</a:t>
            </a:r>
          </a:p>
          <a:p>
            <a:pPr lvl="1"/>
            <a:r>
              <a:rPr lang="en-US" altLang="en-US"/>
              <a:t>Can be hard to use unless there’s a modem involved</a:t>
            </a:r>
          </a:p>
          <a:p>
            <a:r>
              <a:rPr lang="en-US" altLang="en-US"/>
              <a:t>Limited number of login tries</a:t>
            </a:r>
          </a:p>
          <a:p>
            <a:pPr lvl="1"/>
            <a:r>
              <a:rPr lang="en-US" altLang="en-US"/>
              <a:t>Prevents attackers from trying lots of combinations quickly</a:t>
            </a:r>
          </a:p>
          <a:p>
            <a:r>
              <a:rPr lang="en-US" altLang="en-US"/>
              <a:t>A database of all logins</a:t>
            </a:r>
          </a:p>
          <a:p>
            <a:r>
              <a:rPr lang="en-US" altLang="en-US"/>
              <a:t>Simple login name/password as a trap</a:t>
            </a:r>
          </a:p>
          <a:p>
            <a:pPr lvl="1"/>
            <a:r>
              <a:rPr lang="en-US" altLang="en-US"/>
              <a:t>Security personnel notified when attacker bites</a:t>
            </a:r>
          </a:p>
          <a:p>
            <a:pPr lvl="1"/>
            <a:r>
              <a:rPr lang="en-US" altLang="en-US"/>
              <a:t>Variation: allow anyone to “log in,” but don’t let intruders do anything useful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9E5B80BC-6070-4B01-8260-1FB2C8AE3E57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39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429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Protection domains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A process operates within a protection domain</a:t>
            </a:r>
          </a:p>
          <a:p>
            <a:pPr lvl="1">
              <a:lnSpc>
                <a:spcPct val="90000"/>
              </a:lnSpc>
            </a:pPr>
            <a:r>
              <a:rPr lang="en-US" altLang="en-US" sz="2246"/>
              <a:t>resources accessible by the process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each domain lists objects with permitted operations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Domains can share objects &amp; permissions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Objects can have different permissions in different domains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There need be no overlap between object permissions in different domains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How can this arrangement be specified more formally?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C175472F-FD05-440B-BBC1-26ACD24D5E40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4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59748" name="Oval 4"/>
          <p:cNvSpPr>
            <a:spLocks noChangeArrowheads="1"/>
          </p:cNvSpPr>
          <p:nvPr/>
        </p:nvSpPr>
        <p:spPr bwMode="auto">
          <a:xfrm>
            <a:off x="252518" y="4787794"/>
            <a:ext cx="3527848" cy="1511935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File1 [R]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File2 [RW]</a:t>
            </a:r>
          </a:p>
        </p:txBody>
      </p:sp>
      <p:sp>
        <p:nvSpPr>
          <p:cNvPr id="159749" name="Oval 5"/>
          <p:cNvSpPr>
            <a:spLocks noChangeArrowheads="1"/>
          </p:cNvSpPr>
          <p:nvPr/>
        </p:nvSpPr>
        <p:spPr bwMode="auto">
          <a:xfrm>
            <a:off x="4368341" y="4787794"/>
            <a:ext cx="3527848" cy="1511935"/>
          </a:xfrm>
          <a:prstGeom prst="ellipse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File3 [R]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File4 [RWX]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File5 [RW]</a:t>
            </a:r>
          </a:p>
        </p:txBody>
      </p:sp>
      <p:sp>
        <p:nvSpPr>
          <p:cNvPr id="159750" name="Oval 6"/>
          <p:cNvSpPr>
            <a:spLocks noChangeArrowheads="1"/>
          </p:cNvSpPr>
          <p:nvPr/>
        </p:nvSpPr>
        <p:spPr bwMode="auto">
          <a:xfrm>
            <a:off x="6300258" y="4787794"/>
            <a:ext cx="3527848" cy="1511935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altLang="en-US" sz="1984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59751" name="Text Box 7"/>
          <p:cNvSpPr txBox="1">
            <a:spLocks noChangeArrowheads="1"/>
          </p:cNvSpPr>
          <p:nvPr/>
        </p:nvSpPr>
        <p:spPr bwMode="auto">
          <a:xfrm>
            <a:off x="7896189" y="5039784"/>
            <a:ext cx="1475084" cy="1008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File3 [W]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Screen1 [W]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Mouse [R]</a:t>
            </a: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6384254" y="5375769"/>
            <a:ext cx="1350050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Printer [W]</a:t>
            </a:r>
          </a:p>
        </p:txBody>
      </p:sp>
      <p:sp>
        <p:nvSpPr>
          <p:cNvPr id="159753" name="Text Box 9"/>
          <p:cNvSpPr txBox="1">
            <a:spLocks noChangeArrowheads="1"/>
          </p:cNvSpPr>
          <p:nvPr/>
        </p:nvSpPr>
        <p:spPr bwMode="auto">
          <a:xfrm>
            <a:off x="1261495" y="6383725"/>
            <a:ext cx="1534394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Domain 1</a:t>
            </a: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5125328" y="6383725"/>
            <a:ext cx="1534394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Domain 2</a:t>
            </a:r>
          </a:p>
        </p:txBody>
      </p:sp>
      <p:sp>
        <p:nvSpPr>
          <p:cNvPr id="159755" name="Text Box 11"/>
          <p:cNvSpPr txBox="1">
            <a:spLocks noChangeArrowheads="1"/>
          </p:cNvSpPr>
          <p:nvPr/>
        </p:nvSpPr>
        <p:spPr bwMode="auto">
          <a:xfrm>
            <a:off x="7561224" y="6383725"/>
            <a:ext cx="1534394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Domain 3</a:t>
            </a:r>
          </a:p>
        </p:txBody>
      </p:sp>
    </p:spTree>
    <p:extLst>
      <p:ext uri="{BB962C8B-B14F-4D97-AF65-F5344CB8AC3E}">
        <p14:creationId xmlns:p14="http://schemas.microsoft.com/office/powerpoint/2010/main" val="16080530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Attacks on computer systems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Trojan horses</a:t>
            </a:r>
          </a:p>
          <a:p>
            <a:r>
              <a:rPr lang="en-US" altLang="en-US"/>
              <a:t>Logic bombs</a:t>
            </a:r>
          </a:p>
          <a:p>
            <a:r>
              <a:rPr lang="en-US" altLang="en-US"/>
              <a:t>Trap doors</a:t>
            </a:r>
          </a:p>
          <a:p>
            <a:r>
              <a:rPr lang="en-US" altLang="en-US"/>
              <a:t>Viruses</a:t>
            </a:r>
          </a:p>
          <a:p>
            <a:r>
              <a:rPr lang="en-US" altLang="en-US"/>
              <a:t>Exploiting bugs in OS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669EBFFB-C236-46A5-B000-30BBC5EBAE7C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40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26892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Trojan horses</a:t>
            </a:r>
          </a:p>
        </p:txBody>
      </p:sp>
      <p:sp>
        <p:nvSpPr>
          <p:cNvPr id="2253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46" dirty="0"/>
              <a:t>Free program made available to unsuspecting user</a:t>
            </a:r>
          </a:p>
          <a:p>
            <a:pPr lvl="1"/>
            <a:r>
              <a:rPr lang="en-US" altLang="en-US" sz="2205" dirty="0"/>
              <a:t>Actually contains code to do harm</a:t>
            </a:r>
          </a:p>
          <a:p>
            <a:pPr lvl="1"/>
            <a:r>
              <a:rPr lang="en-US" altLang="en-US" sz="2205" dirty="0"/>
              <a:t>May do something useful as well…</a:t>
            </a:r>
          </a:p>
          <a:p>
            <a:r>
              <a:rPr lang="en-US" altLang="en-US" sz="2646" dirty="0"/>
              <a:t>Altered version of utility program on victim's computer</a:t>
            </a:r>
          </a:p>
          <a:p>
            <a:pPr lvl="1"/>
            <a:r>
              <a:rPr lang="en-US" altLang="en-US" sz="2205" dirty="0"/>
              <a:t>Trick user into running that program</a:t>
            </a:r>
          </a:p>
          <a:p>
            <a:r>
              <a:rPr lang="en-US" altLang="en-US" sz="2646" dirty="0"/>
              <a:t>Example (getting superuser access?)</a:t>
            </a:r>
          </a:p>
          <a:p>
            <a:pPr lvl="1"/>
            <a:r>
              <a:rPr lang="en-US" altLang="en-US" sz="2205" dirty="0"/>
              <a:t>Place a file called </a:t>
            </a:r>
            <a:r>
              <a:rPr lang="en-US" altLang="en-US" sz="2205" b="1" dirty="0">
                <a:latin typeface="Monaco" charset="0"/>
              </a:rPr>
              <a:t>ls</a:t>
            </a:r>
            <a:r>
              <a:rPr lang="en-US" altLang="en-US" sz="2205" dirty="0"/>
              <a:t> in your home directory</a:t>
            </a:r>
          </a:p>
          <a:p>
            <a:pPr lvl="2"/>
            <a:r>
              <a:rPr lang="en-US" altLang="en-US" sz="1984" dirty="0"/>
              <a:t>File creates a shell in </a:t>
            </a:r>
            <a:r>
              <a:rPr lang="en-US" altLang="en-US" sz="1984" dirty="0">
                <a:latin typeface="Monaco" charset="0"/>
              </a:rPr>
              <a:t>/</a:t>
            </a:r>
            <a:r>
              <a:rPr lang="en-US" altLang="en-US" sz="1984" dirty="0" err="1">
                <a:latin typeface="Monaco" charset="0"/>
              </a:rPr>
              <a:t>tmp</a:t>
            </a:r>
            <a:r>
              <a:rPr lang="en-US" altLang="en-US" sz="1984" dirty="0"/>
              <a:t> with privileges of whoever ran it</a:t>
            </a:r>
          </a:p>
          <a:p>
            <a:pPr lvl="3"/>
            <a:r>
              <a:rPr lang="en-US" sz="1600" dirty="0" err="1"/>
              <a:t>cp</a:t>
            </a:r>
            <a:r>
              <a:rPr lang="en-US" sz="1600" dirty="0"/>
              <a:t> /bin/bash /</a:t>
            </a:r>
            <a:r>
              <a:rPr lang="en-US" sz="1600" dirty="0" err="1"/>
              <a:t>tmp</a:t>
            </a:r>
            <a:r>
              <a:rPr lang="en-US" sz="1600" dirty="0"/>
              <a:t>/.</a:t>
            </a:r>
            <a:r>
              <a:rPr lang="en-US" sz="1600" dirty="0" err="1"/>
              <a:t>SecretShell</a:t>
            </a:r>
            <a:r>
              <a:rPr lang="en-US" sz="1600" dirty="0"/>
              <a:t> &amp;&amp; </a:t>
            </a:r>
            <a:r>
              <a:rPr lang="en-US" sz="1600" dirty="0" err="1"/>
              <a:t>chmod</a:t>
            </a:r>
            <a:r>
              <a:rPr lang="en-US" sz="1600" dirty="0"/>
              <a:t> 4755 /</a:t>
            </a:r>
            <a:r>
              <a:rPr lang="en-US" sz="1600" dirty="0" err="1"/>
              <a:t>tmp</a:t>
            </a:r>
            <a:r>
              <a:rPr lang="en-US" sz="1600" dirty="0"/>
              <a:t>/.</a:t>
            </a:r>
            <a:r>
              <a:rPr lang="en-US" sz="1600" dirty="0" err="1"/>
              <a:t>SecretShell</a:t>
            </a:r>
            <a:endParaRPr lang="en-US" altLang="en-US" sz="1584" dirty="0"/>
          </a:p>
          <a:p>
            <a:pPr lvl="2"/>
            <a:r>
              <a:rPr lang="en-US" altLang="en-US" sz="1984" dirty="0"/>
              <a:t>File then actually runs the real </a:t>
            </a:r>
            <a:r>
              <a:rPr lang="en-US" altLang="en-US" sz="1984" dirty="0">
                <a:latin typeface="Monaco" charset="0"/>
              </a:rPr>
              <a:t>ls</a:t>
            </a:r>
            <a:endParaRPr lang="en-US" altLang="en-US" sz="1984" dirty="0"/>
          </a:p>
          <a:p>
            <a:pPr lvl="1"/>
            <a:r>
              <a:rPr lang="en-US" altLang="en-US" sz="2205" dirty="0"/>
              <a:t>Complain to your sysadmin that you can’t see any files in your directory</a:t>
            </a:r>
          </a:p>
          <a:p>
            <a:pPr lvl="1"/>
            <a:r>
              <a:rPr lang="en-US" altLang="en-US" sz="2205" dirty="0"/>
              <a:t>Sysadmin runs ls in your directory</a:t>
            </a:r>
          </a:p>
          <a:p>
            <a:pPr lvl="2"/>
            <a:r>
              <a:rPr lang="en-US" altLang="en-US" sz="1984" dirty="0"/>
              <a:t>Hopefully, he runs </a:t>
            </a:r>
            <a:r>
              <a:rPr lang="en-US" altLang="en-US" sz="1984" i="1" dirty="0"/>
              <a:t>your</a:t>
            </a:r>
            <a:r>
              <a:rPr lang="en-US" altLang="en-US" sz="1984" dirty="0"/>
              <a:t> </a:t>
            </a:r>
            <a:r>
              <a:rPr lang="en-US" altLang="en-US" sz="1984" dirty="0">
                <a:latin typeface="Monaco" charset="0"/>
              </a:rPr>
              <a:t>ls</a:t>
            </a:r>
            <a:r>
              <a:rPr lang="en-US" altLang="en-US" sz="1984" dirty="0"/>
              <a:t> rather than the real one (depends on his search path)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B9678303-E199-46CC-A93E-55D75836A503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41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08850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Login spoofing</a:t>
            </a:r>
          </a:p>
        </p:txBody>
      </p:sp>
      <p:sp>
        <p:nvSpPr>
          <p:cNvPr id="23560" name="Rectangle 8"/>
          <p:cNvSpPr>
            <a:spLocks noGrp="1" noChangeArrowheads="1"/>
          </p:cNvSpPr>
          <p:nvPr>
            <p:ph idx="1"/>
          </p:nvPr>
        </p:nvSpPr>
        <p:spPr>
          <a:xfrm>
            <a:off x="256478" y="3737092"/>
            <a:ext cx="10096296" cy="6506358"/>
          </a:xfrm>
        </p:spPr>
        <p:txBody>
          <a:bodyPr/>
          <a:lstStyle/>
          <a:p>
            <a:r>
              <a:rPr lang="en-US" altLang="en-US" sz="2205" dirty="0"/>
              <a:t>No difference between real &amp; phony login screens</a:t>
            </a:r>
          </a:p>
          <a:p>
            <a:r>
              <a:rPr lang="en-US" altLang="en-US" sz="2205" dirty="0"/>
              <a:t>Intruder sets up phony login, walks away</a:t>
            </a:r>
          </a:p>
          <a:p>
            <a:r>
              <a:rPr lang="en-US" altLang="en-US" sz="2205" dirty="0"/>
              <a:t>User logs into phony screen</a:t>
            </a:r>
          </a:p>
          <a:p>
            <a:pPr lvl="1"/>
            <a:r>
              <a:rPr lang="en-US" altLang="en-US" sz="1984" dirty="0"/>
              <a:t>Phony screen records user name, password</a:t>
            </a:r>
          </a:p>
          <a:p>
            <a:pPr lvl="1"/>
            <a:r>
              <a:rPr lang="en-US" altLang="en-US" sz="1984" dirty="0"/>
              <a:t>Phony screen prints “login incorrect” and starts real screen</a:t>
            </a:r>
          </a:p>
          <a:p>
            <a:pPr lvl="1"/>
            <a:r>
              <a:rPr lang="en-US" altLang="en-US" sz="1984" dirty="0"/>
              <a:t>User retypes password, thinking there was an error</a:t>
            </a:r>
          </a:p>
          <a:p>
            <a:r>
              <a:rPr lang="en-US" altLang="en-US" sz="2205" dirty="0"/>
              <a:t>Solution: don’t allow certain characters (</a:t>
            </a:r>
            <a:r>
              <a:rPr lang="en-US" altLang="en-US" sz="2205" dirty="0" err="1"/>
              <a:t>ctrl+alt+delete</a:t>
            </a:r>
            <a:r>
              <a:rPr lang="en-US" altLang="en-US" sz="2205" dirty="0"/>
              <a:t>) to be “caught”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8CDA3DF1-9D01-436F-9C05-F2303F483397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42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grpSp>
        <p:nvGrpSpPr>
          <p:cNvPr id="23574" name="Group 22"/>
          <p:cNvGrpSpPr>
            <a:grpSpLocks/>
          </p:cNvGrpSpPr>
          <p:nvPr/>
        </p:nvGrpSpPr>
        <p:grpSpPr bwMode="auto">
          <a:xfrm>
            <a:off x="1366774" y="1170526"/>
            <a:ext cx="2217155" cy="1662429"/>
            <a:chOff x="336" y="1056"/>
            <a:chExt cx="1267" cy="950"/>
          </a:xfrm>
        </p:grpSpPr>
        <p:sp>
          <p:nvSpPr>
            <p:cNvPr id="23566" name="AutoShape 14"/>
            <p:cNvSpPr>
              <a:spLocks noChangeAspect="1" noChangeArrowheads="1"/>
            </p:cNvSpPr>
            <p:nvPr/>
          </p:nvSpPr>
          <p:spPr bwMode="auto">
            <a:xfrm>
              <a:off x="336" y="1056"/>
              <a:ext cx="1267" cy="950"/>
            </a:xfrm>
            <a:prstGeom prst="roundRect">
              <a:avLst>
                <a:gd name="adj" fmla="val 7042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007943" eaLnBrk="0">
                <a:lnSpc>
                  <a:spcPct val="100000"/>
                </a:lnSpc>
                <a:buClrTx/>
                <a:buSzTx/>
              </a:pPr>
              <a:endParaRPr 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endParaRPr>
            </a:p>
          </p:txBody>
        </p:sp>
        <p:sp>
          <p:nvSpPr>
            <p:cNvPr id="23564" name="AutoShape 12"/>
            <p:cNvSpPr>
              <a:spLocks noChangeAspect="1" noChangeArrowheads="1"/>
            </p:cNvSpPr>
            <p:nvPr/>
          </p:nvSpPr>
          <p:spPr bwMode="auto">
            <a:xfrm>
              <a:off x="394" y="1099"/>
              <a:ext cx="1152" cy="864"/>
            </a:xfrm>
            <a:prstGeom prst="roundRect">
              <a:avLst>
                <a:gd name="adj" fmla="val 7042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endPara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endParaRPr>
            </a:p>
          </p:txBody>
        </p:sp>
        <p:sp>
          <p:nvSpPr>
            <p:cNvPr id="23568" name="Text Box 16"/>
            <p:cNvSpPr txBox="1">
              <a:spLocks noChangeArrowheads="1"/>
            </p:cNvSpPr>
            <p:nvPr/>
          </p:nvSpPr>
          <p:spPr bwMode="auto">
            <a:xfrm>
              <a:off x="432" y="1152"/>
              <a:ext cx="370" cy="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323">
                  <a:solidFill>
                    <a:srgbClr val="000000"/>
                  </a:solidFill>
                  <a:latin typeface="Monaco" charset="0"/>
                  <a:cs typeface="+mn-cs"/>
                </a:rPr>
                <a:t>Login:</a:t>
              </a:r>
            </a:p>
          </p:txBody>
        </p:sp>
      </p:grp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1476279" y="3069195"/>
            <a:ext cx="2145138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Real login screen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5742300" y="3069195"/>
            <a:ext cx="234872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Phony login screen</a:t>
            </a:r>
          </a:p>
        </p:txBody>
      </p:sp>
      <p:grpSp>
        <p:nvGrpSpPr>
          <p:cNvPr id="23575" name="Group 23"/>
          <p:cNvGrpSpPr>
            <a:grpSpLocks/>
          </p:cNvGrpSpPr>
          <p:nvPr/>
        </p:nvGrpSpPr>
        <p:grpSpPr bwMode="auto">
          <a:xfrm>
            <a:off x="5902579" y="1170526"/>
            <a:ext cx="2217155" cy="1662429"/>
            <a:chOff x="336" y="1056"/>
            <a:chExt cx="1267" cy="950"/>
          </a:xfrm>
        </p:grpSpPr>
        <p:sp>
          <p:nvSpPr>
            <p:cNvPr id="23576" name="AutoShape 24"/>
            <p:cNvSpPr>
              <a:spLocks noChangeAspect="1" noChangeArrowheads="1"/>
            </p:cNvSpPr>
            <p:nvPr/>
          </p:nvSpPr>
          <p:spPr bwMode="auto">
            <a:xfrm>
              <a:off x="336" y="1056"/>
              <a:ext cx="1267" cy="950"/>
            </a:xfrm>
            <a:prstGeom prst="roundRect">
              <a:avLst>
                <a:gd name="adj" fmla="val 7042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007943" eaLnBrk="0">
                <a:lnSpc>
                  <a:spcPct val="100000"/>
                </a:lnSpc>
                <a:buClrTx/>
                <a:buSzTx/>
              </a:pPr>
              <a:endParaRPr 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endParaRPr>
            </a:p>
          </p:txBody>
        </p:sp>
        <p:sp>
          <p:nvSpPr>
            <p:cNvPr id="23577" name="AutoShape 25"/>
            <p:cNvSpPr>
              <a:spLocks noChangeAspect="1" noChangeArrowheads="1"/>
            </p:cNvSpPr>
            <p:nvPr/>
          </p:nvSpPr>
          <p:spPr bwMode="auto">
            <a:xfrm>
              <a:off x="394" y="1099"/>
              <a:ext cx="1152" cy="864"/>
            </a:xfrm>
            <a:prstGeom prst="roundRect">
              <a:avLst>
                <a:gd name="adj" fmla="val 7042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endPara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endParaRPr>
            </a:p>
          </p:txBody>
        </p:sp>
        <p:sp>
          <p:nvSpPr>
            <p:cNvPr id="23578" name="Text Box 26"/>
            <p:cNvSpPr txBox="1">
              <a:spLocks noChangeArrowheads="1"/>
            </p:cNvSpPr>
            <p:nvPr/>
          </p:nvSpPr>
          <p:spPr bwMode="auto">
            <a:xfrm>
              <a:off x="432" y="1152"/>
              <a:ext cx="370" cy="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323">
                  <a:solidFill>
                    <a:srgbClr val="000000"/>
                  </a:solidFill>
                  <a:latin typeface="Monaco" charset="0"/>
                  <a:cs typeface="+mn-cs"/>
                </a:rPr>
                <a:t>Login: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34659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 bombs</a:t>
            </a:r>
          </a:p>
        </p:txBody>
      </p:sp>
      <p:sp>
        <p:nvSpPr>
          <p:cNvPr id="24584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646" dirty="0"/>
              <a:t>Programmer writes (complex) program</a:t>
            </a:r>
          </a:p>
          <a:p>
            <a:pPr lvl="1"/>
            <a:r>
              <a:rPr lang="en-US" altLang="en-US" sz="2205" dirty="0"/>
              <a:t>Wants to ensure that he’s treated well</a:t>
            </a:r>
          </a:p>
          <a:p>
            <a:pPr lvl="1"/>
            <a:r>
              <a:rPr lang="en-US" altLang="en-US" sz="2205" dirty="0"/>
              <a:t>Embeds logic “flaws” that are triggered if certain things aren’t done</a:t>
            </a:r>
          </a:p>
          <a:p>
            <a:pPr lvl="2"/>
            <a:r>
              <a:rPr lang="en-US" altLang="en-US" sz="1984" dirty="0"/>
              <a:t>Enters a password daily (weekly, or whatever)</a:t>
            </a:r>
          </a:p>
          <a:p>
            <a:pPr lvl="2"/>
            <a:r>
              <a:rPr lang="en-US" altLang="en-US" sz="1984" dirty="0"/>
              <a:t>Adds a bit of code to fix things up</a:t>
            </a:r>
          </a:p>
          <a:p>
            <a:pPr lvl="2"/>
            <a:r>
              <a:rPr lang="en-US" altLang="en-US" sz="1984" dirty="0"/>
              <a:t>Provides a certain set of inputs</a:t>
            </a:r>
          </a:p>
          <a:p>
            <a:pPr lvl="2"/>
            <a:r>
              <a:rPr lang="en-US" altLang="en-US" sz="1984" dirty="0"/>
              <a:t>Programmer’s name appears on payroll (really!)</a:t>
            </a:r>
          </a:p>
          <a:p>
            <a:r>
              <a:rPr lang="en-US" altLang="en-US" sz="2646" dirty="0"/>
              <a:t>If conditions aren’t met</a:t>
            </a:r>
          </a:p>
          <a:p>
            <a:pPr lvl="1"/>
            <a:r>
              <a:rPr lang="en-US" altLang="en-US" sz="2205" dirty="0"/>
              <a:t>Program simply stops working</a:t>
            </a:r>
          </a:p>
          <a:p>
            <a:pPr lvl="1"/>
            <a:r>
              <a:rPr lang="en-US" altLang="en-US" sz="2205" dirty="0"/>
              <a:t>Program may even do damage</a:t>
            </a:r>
          </a:p>
          <a:p>
            <a:pPr lvl="2"/>
            <a:r>
              <a:rPr lang="en-US" altLang="en-US" sz="1984" dirty="0"/>
              <a:t>Overwriting data</a:t>
            </a:r>
          </a:p>
          <a:p>
            <a:pPr lvl="2"/>
            <a:r>
              <a:rPr lang="en-US" altLang="en-US" sz="1984" dirty="0"/>
              <a:t>Failing to process new data (and not notifying anyone)</a:t>
            </a:r>
          </a:p>
          <a:p>
            <a:r>
              <a:rPr lang="en-US" altLang="en-US" sz="2646" dirty="0"/>
              <a:t>Programmer can blackmail employer</a:t>
            </a:r>
          </a:p>
          <a:p>
            <a:r>
              <a:rPr lang="en-US" altLang="en-US" sz="2646" dirty="0"/>
              <a:t>Needless to say, this is highly unethical!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E374359A-ADB5-4640-B26D-B7B82F6EEF24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43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641001" y="3265359"/>
            <a:ext cx="8567632" cy="1259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defTabSz="1007943" hangingPunct="1">
              <a:lnSpc>
                <a:spcPct val="100000"/>
              </a:lnSpc>
              <a:buClrTx/>
              <a:buSzTx/>
            </a:pPr>
            <a:endParaRPr lang="en-US" altLang="en-US" sz="4850">
              <a:solidFill>
                <a:srgbClr val="FF0000"/>
              </a:solidFill>
              <a:latin typeface="Times New Roman" panose="020206030504050203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88318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Trap doors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53CCF6FB-EBDC-4CC6-B0DB-AE5F63C60D26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44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252518" y="1763924"/>
            <a:ext cx="4502362" cy="33501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while (TRUE) {</a:t>
            </a:r>
            <a:b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  </a:t>
            </a:r>
            <a:r>
              <a:rPr lang="en-US" altLang="en-US" sz="1764" err="1">
                <a:solidFill>
                  <a:srgbClr val="000000"/>
                </a:solidFill>
                <a:latin typeface="Monaco" charset="0"/>
                <a:cs typeface="+mn-cs"/>
              </a:rPr>
              <a:t>printf</a:t>
            </a: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 (“login:”);</a:t>
            </a:r>
            <a:b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  </a:t>
            </a:r>
            <a:r>
              <a:rPr lang="en-US" altLang="en-US" sz="1764" err="1">
                <a:solidFill>
                  <a:srgbClr val="000000"/>
                </a:solidFill>
                <a:latin typeface="Monaco" charset="0"/>
                <a:cs typeface="+mn-cs"/>
              </a:rPr>
              <a:t>get_string</a:t>
            </a: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(name);</a:t>
            </a:r>
            <a:b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  </a:t>
            </a:r>
            <a:r>
              <a:rPr lang="en-US" altLang="en-US" sz="1764" err="1">
                <a:solidFill>
                  <a:srgbClr val="000000"/>
                </a:solidFill>
                <a:latin typeface="Monaco" charset="0"/>
                <a:cs typeface="+mn-cs"/>
              </a:rPr>
              <a:t>disable_echoing</a:t>
            </a: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();</a:t>
            </a:r>
            <a:b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  </a:t>
            </a:r>
            <a:r>
              <a:rPr lang="en-US" altLang="en-US" sz="1764" err="1">
                <a:solidFill>
                  <a:srgbClr val="000000"/>
                </a:solidFill>
                <a:latin typeface="Monaco" charset="0"/>
                <a:cs typeface="+mn-cs"/>
              </a:rPr>
              <a:t>printf</a:t>
            </a: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 (“password:”);</a:t>
            </a:r>
            <a:b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  </a:t>
            </a:r>
            <a:r>
              <a:rPr lang="en-US" altLang="en-US" sz="1764" err="1">
                <a:solidFill>
                  <a:srgbClr val="000000"/>
                </a:solidFill>
                <a:latin typeface="Monaco" charset="0"/>
                <a:cs typeface="+mn-cs"/>
              </a:rPr>
              <a:t>get_string</a:t>
            </a: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(</a:t>
            </a:r>
            <a:r>
              <a:rPr lang="en-US" altLang="en-US" sz="1764" err="1">
                <a:solidFill>
                  <a:srgbClr val="000000"/>
                </a:solidFill>
                <a:latin typeface="Monaco" charset="0"/>
                <a:cs typeface="+mn-cs"/>
              </a:rPr>
              <a:t>passwd</a:t>
            </a: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);</a:t>
            </a:r>
            <a:b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  </a:t>
            </a:r>
            <a:r>
              <a:rPr lang="en-US" altLang="en-US" sz="1764" err="1">
                <a:solidFill>
                  <a:srgbClr val="000000"/>
                </a:solidFill>
                <a:latin typeface="Monaco" charset="0"/>
                <a:cs typeface="+mn-cs"/>
              </a:rPr>
              <a:t>enable_echoing</a:t>
            </a: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();</a:t>
            </a:r>
            <a:b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  v=</a:t>
            </a:r>
            <a:r>
              <a:rPr lang="en-US" altLang="en-US" sz="1764" err="1">
                <a:solidFill>
                  <a:srgbClr val="000000"/>
                </a:solidFill>
                <a:latin typeface="Monaco" charset="0"/>
                <a:cs typeface="+mn-cs"/>
              </a:rPr>
              <a:t>check_validity</a:t>
            </a: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(</a:t>
            </a:r>
            <a:r>
              <a:rPr lang="en-US" altLang="en-US" sz="1764" err="1">
                <a:solidFill>
                  <a:srgbClr val="000000"/>
                </a:solidFill>
                <a:latin typeface="Monaco" charset="0"/>
                <a:cs typeface="+mn-cs"/>
              </a:rPr>
              <a:t>name,passwd</a:t>
            </a: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);</a:t>
            </a:r>
            <a:b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  if (v)</a:t>
            </a:r>
            <a:b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    break;</a:t>
            </a:r>
            <a:b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}</a:t>
            </a:r>
            <a:b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 err="1">
                <a:solidFill>
                  <a:srgbClr val="000000"/>
                </a:solidFill>
                <a:latin typeface="Monaco" charset="0"/>
                <a:cs typeface="+mn-cs"/>
              </a:rPr>
              <a:t>execute_shell</a:t>
            </a: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();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5040312" y="1763924"/>
            <a:ext cx="4595178" cy="33501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while (TRUE) {</a:t>
            </a:r>
            <a:b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  </a:t>
            </a:r>
            <a:r>
              <a:rPr lang="en-US" altLang="en-US" sz="1764" dirty="0" err="1">
                <a:solidFill>
                  <a:srgbClr val="000000"/>
                </a:solidFill>
                <a:latin typeface="Monaco" charset="0"/>
                <a:cs typeface="+mn-cs"/>
              </a:rPr>
              <a:t>printf</a:t>
            </a: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 (“login:”);</a:t>
            </a:r>
            <a:b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  </a:t>
            </a:r>
            <a:r>
              <a:rPr lang="en-US" altLang="en-US" sz="1764" dirty="0" err="1">
                <a:solidFill>
                  <a:srgbClr val="000000"/>
                </a:solidFill>
                <a:latin typeface="Monaco" charset="0"/>
                <a:cs typeface="+mn-cs"/>
              </a:rPr>
              <a:t>get_string</a:t>
            </a: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(name);</a:t>
            </a:r>
            <a:b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  </a:t>
            </a:r>
            <a:r>
              <a:rPr lang="en-US" altLang="en-US" sz="1764" dirty="0" err="1">
                <a:solidFill>
                  <a:srgbClr val="000000"/>
                </a:solidFill>
                <a:latin typeface="Monaco" charset="0"/>
                <a:cs typeface="+mn-cs"/>
              </a:rPr>
              <a:t>disable_echoing</a:t>
            </a: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();</a:t>
            </a:r>
            <a:b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  </a:t>
            </a:r>
            <a:r>
              <a:rPr lang="en-US" altLang="en-US" sz="1764" dirty="0" err="1">
                <a:solidFill>
                  <a:srgbClr val="000000"/>
                </a:solidFill>
                <a:latin typeface="Monaco" charset="0"/>
                <a:cs typeface="+mn-cs"/>
              </a:rPr>
              <a:t>printf</a:t>
            </a: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 (“password:”);</a:t>
            </a:r>
            <a:b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  </a:t>
            </a:r>
            <a:r>
              <a:rPr lang="en-US" altLang="en-US" sz="1764" dirty="0" err="1">
                <a:solidFill>
                  <a:srgbClr val="000000"/>
                </a:solidFill>
                <a:latin typeface="Monaco" charset="0"/>
                <a:cs typeface="+mn-cs"/>
              </a:rPr>
              <a:t>get_string</a:t>
            </a: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(</a:t>
            </a:r>
            <a:r>
              <a:rPr lang="en-US" altLang="en-US" sz="1764" dirty="0" err="1">
                <a:solidFill>
                  <a:srgbClr val="000000"/>
                </a:solidFill>
                <a:latin typeface="Monaco" charset="0"/>
                <a:cs typeface="+mn-cs"/>
              </a:rPr>
              <a:t>passwd</a:t>
            </a: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);</a:t>
            </a:r>
            <a:b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  </a:t>
            </a:r>
            <a:r>
              <a:rPr lang="en-US" altLang="en-US" sz="1764" dirty="0" err="1">
                <a:solidFill>
                  <a:srgbClr val="000000"/>
                </a:solidFill>
                <a:latin typeface="Monaco" charset="0"/>
                <a:cs typeface="+mn-cs"/>
              </a:rPr>
              <a:t>enable_echoing</a:t>
            </a: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();</a:t>
            </a:r>
            <a:b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  v=</a:t>
            </a:r>
            <a:r>
              <a:rPr lang="en-US" altLang="en-US" sz="1764" dirty="0" err="1">
                <a:solidFill>
                  <a:srgbClr val="000000"/>
                </a:solidFill>
                <a:latin typeface="Monaco" charset="0"/>
                <a:cs typeface="+mn-cs"/>
              </a:rPr>
              <a:t>check_validity</a:t>
            </a: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(</a:t>
            </a:r>
            <a:r>
              <a:rPr lang="en-US" altLang="en-US" sz="1764" dirty="0" err="1">
                <a:solidFill>
                  <a:srgbClr val="000000"/>
                </a:solidFill>
                <a:latin typeface="Monaco" charset="0"/>
                <a:cs typeface="+mn-cs"/>
              </a:rPr>
              <a:t>name,passwd</a:t>
            </a: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);</a:t>
            </a:r>
            <a:b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  if (v || !</a:t>
            </a:r>
            <a:r>
              <a:rPr lang="en-US" altLang="en-US" sz="1764" dirty="0" err="1">
                <a:solidFill>
                  <a:srgbClr val="000000"/>
                </a:solidFill>
                <a:latin typeface="Monaco" charset="0"/>
                <a:cs typeface="+mn-cs"/>
              </a:rPr>
              <a:t>strcmp</a:t>
            </a: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(name, “elm”))</a:t>
            </a:r>
            <a:b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    break;</a:t>
            </a:r>
            <a:b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}</a:t>
            </a:r>
            <a:b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 dirty="0" err="1">
                <a:solidFill>
                  <a:srgbClr val="000000"/>
                </a:solidFill>
                <a:latin typeface="Monaco" charset="0"/>
                <a:cs typeface="+mn-cs"/>
              </a:rPr>
              <a:t>execute_shell</a:t>
            </a: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();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1541188" y="5442265"/>
            <a:ext cx="1947969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Normal code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5895809" y="5459765"/>
            <a:ext cx="2824811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Code with trapdoor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1428468" y="6131736"/>
            <a:ext cx="7618945" cy="90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646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Trap door: user’s access privileges coded into program</a:t>
            </a:r>
            <a:br>
              <a:rPr lang="en-US" altLang="en-US" sz="2646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646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Example: </a:t>
            </a:r>
            <a:r>
              <a:rPr lang="en-US" altLang="en-US" sz="2646" dirty="0">
                <a:solidFill>
                  <a:srgbClr val="000000"/>
                </a:solidFill>
                <a:latin typeface="Times" panose="02020603050405020304" pitchFamily="18" charset="0"/>
                <a:cs typeface="+mn-cs"/>
                <a:hlinkClick r:id="rId2"/>
              </a:rPr>
              <a:t>“Joshua” from </a:t>
            </a:r>
            <a:r>
              <a:rPr lang="en-US" altLang="en-US" sz="2646" i="1" dirty="0">
                <a:solidFill>
                  <a:srgbClr val="000000"/>
                </a:solidFill>
                <a:latin typeface="Times" panose="02020603050405020304" pitchFamily="18" charset="0"/>
                <a:cs typeface="+mn-cs"/>
                <a:hlinkClick r:id="rId2"/>
              </a:rPr>
              <a:t>Wargames</a:t>
            </a:r>
            <a:endParaRPr lang="en-US" altLang="en-US" sz="2646" dirty="0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9520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title"/>
          </p:nvPr>
        </p:nvSpPr>
        <p:spPr>
          <a:xfrm>
            <a:off x="19049" y="-12848"/>
            <a:ext cx="10096297" cy="660399"/>
          </a:xfrm>
        </p:spPr>
        <p:txBody>
          <a:bodyPr/>
          <a:lstStyle/>
          <a:p>
            <a:r>
              <a:rPr lang="en-US" altLang="en-US"/>
              <a:t>Buffer overflow</a:t>
            </a:r>
          </a:p>
        </p:txBody>
      </p:sp>
      <p:sp>
        <p:nvSpPr>
          <p:cNvPr id="26632" name="Rectangle 8"/>
          <p:cNvSpPr>
            <a:spLocks noGrp="1" noChangeArrowheads="1"/>
          </p:cNvSpPr>
          <p:nvPr>
            <p:ph idx="1"/>
          </p:nvPr>
        </p:nvSpPr>
        <p:spPr>
          <a:xfrm>
            <a:off x="202154" y="3804171"/>
            <a:ext cx="10096296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 dirty="0"/>
              <a:t>Buffer overflow is a big source of bugs in operating systems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Most common in user-level programs that help the OS do something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May appear in “trusted” daemons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Exploited by modifying the stack to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Return to a different address than that intended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Include code that does something malicious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Accomplished by writing past the end of a buffer on the stack</a:t>
            </a:r>
          </a:p>
        </p:txBody>
      </p:sp>
      <p:sp>
        <p:nvSpPr>
          <p:cNvPr id="3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45F73DDF-4569-483B-B1B0-34C5A9EBEF60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45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1647003" y="3061136"/>
            <a:ext cx="1595931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Code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1647003" y="1549201"/>
            <a:ext cx="1595931" cy="15119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endParaRPr lang="en-US" altLang="en-US" sz="1984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1647003" y="877230"/>
            <a:ext cx="1595931" cy="67197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Variables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for main()</a:t>
            </a:r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>
            <a:off x="1311017" y="1549201"/>
            <a:ext cx="33598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485203" y="1213216"/>
            <a:ext cx="902811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Stack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pointer</a:t>
            </a:r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4418883" y="3061136"/>
            <a:ext cx="1595931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Code</a:t>
            </a:r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4418883" y="2557158"/>
            <a:ext cx="1595931" cy="5039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endParaRPr lang="en-US" altLang="en-US" sz="1984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4418883" y="877230"/>
            <a:ext cx="1595931" cy="67197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Variables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for main()</a:t>
            </a:r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>
            <a:off x="4082898" y="2557158"/>
            <a:ext cx="33598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6649" name="Text Box 25"/>
          <p:cNvSpPr txBox="1">
            <a:spLocks noChangeArrowheads="1"/>
          </p:cNvSpPr>
          <p:nvPr/>
        </p:nvSpPr>
        <p:spPr bwMode="auto">
          <a:xfrm>
            <a:off x="3679101" y="2389165"/>
            <a:ext cx="46679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SP</a:t>
            </a:r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4418883" y="1549201"/>
            <a:ext cx="1595931" cy="25198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Return </a:t>
            </a:r>
            <a:r>
              <a:rPr lang="en-US" altLang="en-US" sz="1764" dirty="0" err="1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addr</a:t>
            </a:r>
            <a:endParaRPr lang="en-US" altLang="en-US" sz="1764" dirty="0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4418883" y="1801190"/>
            <a:ext cx="1595931" cy="75596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4502880" y="1885186"/>
            <a:ext cx="1003801" cy="63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A’s local</a:t>
            </a:r>
            <a:br>
              <a:rPr lang="en-US" altLang="en-US" sz="1764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764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variables</a:t>
            </a:r>
          </a:p>
        </p:txBody>
      </p:sp>
      <p:sp>
        <p:nvSpPr>
          <p:cNvPr id="26654" name="Rectangle 30"/>
          <p:cNvSpPr>
            <a:spLocks noChangeArrowheads="1"/>
          </p:cNvSpPr>
          <p:nvPr/>
        </p:nvSpPr>
        <p:spPr bwMode="auto">
          <a:xfrm>
            <a:off x="5594833" y="2137176"/>
            <a:ext cx="335986" cy="419982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4485380" y="2639405"/>
            <a:ext cx="978858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Buffer B</a:t>
            </a:r>
          </a:p>
        </p:txBody>
      </p:sp>
      <p:cxnSp>
        <p:nvCxnSpPr>
          <p:cNvPr id="26656" name="AutoShape 32"/>
          <p:cNvCxnSpPr>
            <a:cxnSpLocks noChangeShapeType="1"/>
            <a:stCxn id="26655" idx="3"/>
            <a:endCxn id="26654" idx="2"/>
          </p:cNvCxnSpPr>
          <p:nvPr/>
        </p:nvCxnSpPr>
        <p:spPr bwMode="auto">
          <a:xfrm flipV="1">
            <a:off x="5479338" y="2557158"/>
            <a:ext cx="283488" cy="267739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57" name="Rectangle 33"/>
          <p:cNvSpPr>
            <a:spLocks noChangeArrowheads="1"/>
          </p:cNvSpPr>
          <p:nvPr/>
        </p:nvSpPr>
        <p:spPr bwMode="auto">
          <a:xfrm>
            <a:off x="7106768" y="3061136"/>
            <a:ext cx="1595931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Code</a:t>
            </a:r>
          </a:p>
        </p:txBody>
      </p:sp>
      <p:sp>
        <p:nvSpPr>
          <p:cNvPr id="26658" name="Rectangle 34"/>
          <p:cNvSpPr>
            <a:spLocks noChangeArrowheads="1"/>
          </p:cNvSpPr>
          <p:nvPr/>
        </p:nvSpPr>
        <p:spPr bwMode="auto">
          <a:xfrm>
            <a:off x="7106768" y="2557158"/>
            <a:ext cx="1595931" cy="5039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endParaRPr lang="en-US" altLang="en-US" sz="1984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6659" name="Rectangle 35"/>
          <p:cNvSpPr>
            <a:spLocks noChangeArrowheads="1"/>
          </p:cNvSpPr>
          <p:nvPr/>
        </p:nvSpPr>
        <p:spPr bwMode="auto">
          <a:xfrm>
            <a:off x="7106768" y="877230"/>
            <a:ext cx="1595931" cy="67197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Variables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for main()</a:t>
            </a:r>
          </a:p>
        </p:txBody>
      </p:sp>
      <p:sp>
        <p:nvSpPr>
          <p:cNvPr id="26660" name="Line 36"/>
          <p:cNvSpPr>
            <a:spLocks noChangeShapeType="1"/>
          </p:cNvSpPr>
          <p:nvPr/>
        </p:nvSpPr>
        <p:spPr bwMode="auto">
          <a:xfrm>
            <a:off x="6770782" y="2557158"/>
            <a:ext cx="33598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6366985" y="2389165"/>
            <a:ext cx="46679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SP</a:t>
            </a:r>
          </a:p>
        </p:txBody>
      </p:sp>
      <p:sp>
        <p:nvSpPr>
          <p:cNvPr id="26662" name="Rectangle 38"/>
          <p:cNvSpPr>
            <a:spLocks noChangeArrowheads="1"/>
          </p:cNvSpPr>
          <p:nvPr/>
        </p:nvSpPr>
        <p:spPr bwMode="auto">
          <a:xfrm>
            <a:off x="7106768" y="1549201"/>
            <a:ext cx="1595931" cy="25198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Return </a:t>
            </a:r>
            <a:r>
              <a:rPr lang="en-US" altLang="en-US" sz="1764" dirty="0" err="1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addr</a:t>
            </a:r>
            <a:endParaRPr lang="en-US" altLang="en-US" sz="1764" dirty="0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6663" name="Rectangle 39"/>
          <p:cNvSpPr>
            <a:spLocks noChangeArrowheads="1"/>
          </p:cNvSpPr>
          <p:nvPr/>
        </p:nvSpPr>
        <p:spPr bwMode="auto">
          <a:xfrm>
            <a:off x="7106768" y="1801190"/>
            <a:ext cx="1595931" cy="75596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6664" name="Text Box 40"/>
          <p:cNvSpPr txBox="1">
            <a:spLocks noChangeArrowheads="1"/>
          </p:cNvSpPr>
          <p:nvPr/>
        </p:nvSpPr>
        <p:spPr bwMode="auto">
          <a:xfrm>
            <a:off x="7190765" y="1885186"/>
            <a:ext cx="1003801" cy="63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A’s local</a:t>
            </a:r>
            <a:br>
              <a:rPr lang="en-US" altLang="en-US" sz="176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76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variables</a:t>
            </a:r>
          </a:p>
        </p:txBody>
      </p:sp>
      <p:sp>
        <p:nvSpPr>
          <p:cNvPr id="26665" name="Rectangle 41"/>
          <p:cNvSpPr>
            <a:spLocks noChangeArrowheads="1"/>
          </p:cNvSpPr>
          <p:nvPr/>
        </p:nvSpPr>
        <p:spPr bwMode="auto">
          <a:xfrm>
            <a:off x="8282717" y="2137176"/>
            <a:ext cx="335986" cy="419982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6666" name="Text Box 42"/>
          <p:cNvSpPr txBox="1">
            <a:spLocks noChangeArrowheads="1"/>
          </p:cNvSpPr>
          <p:nvPr/>
        </p:nvSpPr>
        <p:spPr bwMode="auto">
          <a:xfrm>
            <a:off x="7173265" y="2639405"/>
            <a:ext cx="978858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Buffer B</a:t>
            </a:r>
          </a:p>
        </p:txBody>
      </p:sp>
      <p:cxnSp>
        <p:nvCxnSpPr>
          <p:cNvPr id="26667" name="AutoShape 43"/>
          <p:cNvCxnSpPr>
            <a:cxnSpLocks noChangeShapeType="1"/>
            <a:stCxn id="26666" idx="3"/>
            <a:endCxn id="26665" idx="2"/>
          </p:cNvCxnSpPr>
          <p:nvPr/>
        </p:nvCxnSpPr>
        <p:spPr bwMode="auto">
          <a:xfrm flipV="1">
            <a:off x="8167223" y="2557158"/>
            <a:ext cx="283488" cy="267739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68" name="Rectangle 44"/>
          <p:cNvSpPr>
            <a:spLocks noChangeArrowheads="1"/>
          </p:cNvSpPr>
          <p:nvPr/>
        </p:nvSpPr>
        <p:spPr bwMode="auto">
          <a:xfrm>
            <a:off x="8282717" y="1381208"/>
            <a:ext cx="335986" cy="755968"/>
          </a:xfrm>
          <a:prstGeom prst="rect">
            <a:avLst/>
          </a:prstGeom>
          <a:solidFill>
            <a:srgbClr val="00008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 dirty="0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6669" name="Oval 45"/>
          <p:cNvSpPr>
            <a:spLocks noChangeArrowheads="1"/>
          </p:cNvSpPr>
          <p:nvPr/>
        </p:nvSpPr>
        <p:spPr bwMode="auto">
          <a:xfrm>
            <a:off x="8198721" y="1549201"/>
            <a:ext cx="503978" cy="251989"/>
          </a:xfrm>
          <a:prstGeom prst="ellipse">
            <a:avLst/>
          </a:prstGeom>
          <a:noFill/>
          <a:ln w="28575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6670" name="Text Box 46"/>
          <p:cNvSpPr txBox="1">
            <a:spLocks noChangeArrowheads="1"/>
          </p:cNvSpPr>
          <p:nvPr/>
        </p:nvSpPr>
        <p:spPr bwMode="auto">
          <a:xfrm>
            <a:off x="8877126" y="2305169"/>
            <a:ext cx="946092" cy="1008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Altered</a:t>
            </a:r>
            <a:br>
              <a:rPr lang="en-US" altLang="en-US" sz="1984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return</a:t>
            </a:r>
            <a:br>
              <a:rPr lang="en-US" altLang="en-US" sz="1984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address</a:t>
            </a:r>
          </a:p>
        </p:txBody>
      </p:sp>
      <p:cxnSp>
        <p:nvCxnSpPr>
          <p:cNvPr id="26671" name="AutoShape 47"/>
          <p:cNvCxnSpPr>
            <a:cxnSpLocks noChangeShapeType="1"/>
            <a:stCxn id="26670" idx="0"/>
            <a:endCxn id="26669" idx="6"/>
          </p:cNvCxnSpPr>
          <p:nvPr/>
        </p:nvCxnSpPr>
        <p:spPr bwMode="auto">
          <a:xfrm rot="5400000" flipH="1">
            <a:off x="8719324" y="1674321"/>
            <a:ext cx="629973" cy="63172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9009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5" grpId="0" animBg="1"/>
      <p:bldP spid="26646" grpId="0" animBg="1"/>
      <p:bldP spid="26647" grpId="0" animBg="1"/>
      <p:bldP spid="26648" grpId="0" animBg="1"/>
      <p:bldP spid="26649" grpId="0"/>
      <p:bldP spid="26650" grpId="0" animBg="1"/>
      <p:bldP spid="26652" grpId="0" animBg="1"/>
      <p:bldP spid="26653" grpId="0"/>
      <p:bldP spid="26654" grpId="0" animBg="1"/>
      <p:bldP spid="26655" grpId="0"/>
      <p:bldP spid="26657" grpId="0" animBg="1"/>
      <p:bldP spid="26658" grpId="0" animBg="1"/>
      <p:bldP spid="26659" grpId="0" animBg="1"/>
      <p:bldP spid="26660" grpId="0" animBg="1"/>
      <p:bldP spid="26661" grpId="0"/>
      <p:bldP spid="26662" grpId="0" animBg="1"/>
      <p:bldP spid="26663" grpId="0" animBg="1"/>
      <p:bldP spid="26664" grpId="0"/>
      <p:bldP spid="26665" grpId="0" animBg="1"/>
      <p:bldP spid="26666" grpId="0"/>
      <p:bldP spid="26668" grpId="0" animBg="1"/>
      <p:bldP spid="26669" grpId="0" animBg="1"/>
      <p:bldP spid="2667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Generic security attacks</a:t>
            </a:r>
          </a:p>
        </p:txBody>
      </p:sp>
      <p:sp>
        <p:nvSpPr>
          <p:cNvPr id="2765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Request “free” memory, disk space, tapes and just read what was left there (not zero-filled on </a:t>
            </a:r>
            <a:r>
              <a:rPr lang="en-US" altLang="en-US" dirty="0" err="1"/>
              <a:t>dealloc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Try illegal system calls – if the system gets confused enough, you may be in</a:t>
            </a:r>
          </a:p>
          <a:p>
            <a:r>
              <a:rPr lang="en-US" altLang="en-US" dirty="0"/>
              <a:t>Start a login and hit DEL, RUBOUT, or BREAK to possibly kill password checking</a:t>
            </a:r>
          </a:p>
          <a:p>
            <a:r>
              <a:rPr lang="en-US" altLang="en-US" dirty="0"/>
              <a:t>Try to do specified DO NOTs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343A0FE8-BF23-4C21-89FB-C0A83DF470C6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46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29731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9AF1-79F9-2345-8B48-3B77C6F9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D071B-5290-0248-9B72-4FDC678A2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lvl="1"/>
            <a:r>
              <a:rPr lang="en-US" altLang="en-US" dirty="0"/>
              <a:t>Convince a system programmer to add a trap door</a:t>
            </a:r>
          </a:p>
          <a:p>
            <a:pPr marL="571500" lvl="1"/>
            <a:r>
              <a:rPr lang="en-US" altLang="en-US" dirty="0"/>
              <a:t>Beg admin's secretary (or other people) to help a poor user who forgot password</a:t>
            </a:r>
          </a:p>
          <a:p>
            <a:pPr marL="571500" lvl="1"/>
            <a:r>
              <a:rPr lang="en-US" altLang="en-US" dirty="0"/>
              <a:t>Pretend you’re tech support and ask random users for their help in debugging a problem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24005-36ED-234C-8139-7FCF297AD4F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E838B-306B-AF45-B900-311B4B9EDE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91791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/>
              <a:t>Security flaws: TENEX OS password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2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43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B0476647-5BA8-4668-A380-9E127FD84C38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48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2604416" y="3191862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2604416" y="2771880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endParaRPr lang="en-US" altLang="en-US" sz="2205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2604416" y="2351898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endParaRPr lang="en-US" altLang="en-US" sz="2205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2604416" y="3611844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2604416" y="4031826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2604416" y="4451808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2604416" y="4871790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2604416" y="5291772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2604416" y="5711754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3360384" y="2015913"/>
            <a:ext cx="0" cy="4451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>
            <a:off x="2604417" y="2015913"/>
            <a:ext cx="0" cy="4451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8694" name="Line 22"/>
          <p:cNvSpPr>
            <a:spLocks noChangeShapeType="1"/>
          </p:cNvSpPr>
          <p:nvPr/>
        </p:nvSpPr>
        <p:spPr bwMode="auto">
          <a:xfrm>
            <a:off x="2436424" y="3611844"/>
            <a:ext cx="109195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3367030" y="3275859"/>
            <a:ext cx="1141659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Page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boundary</a:t>
            </a:r>
          </a:p>
        </p:txBody>
      </p:sp>
      <p:sp>
        <p:nvSpPr>
          <p:cNvPr id="28696" name="AutoShape 24"/>
          <p:cNvSpPr>
            <a:spLocks/>
          </p:cNvSpPr>
          <p:nvPr/>
        </p:nvSpPr>
        <p:spPr bwMode="auto">
          <a:xfrm>
            <a:off x="2100438" y="2099909"/>
            <a:ext cx="251989" cy="1511935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8697" name="AutoShape 25"/>
          <p:cNvSpPr>
            <a:spLocks/>
          </p:cNvSpPr>
          <p:nvPr/>
        </p:nvSpPr>
        <p:spPr bwMode="auto">
          <a:xfrm>
            <a:off x="2100438" y="3611844"/>
            <a:ext cx="167993" cy="2855877"/>
          </a:xfrm>
          <a:prstGeom prst="leftBrace">
            <a:avLst>
              <a:gd name="adj1" fmla="val 1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650282" y="2460394"/>
            <a:ext cx="1460656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First page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(in memory)</a:t>
            </a:r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262355" y="4728297"/>
            <a:ext cx="1848583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Second page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(not in memory)</a:t>
            </a:r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5040312" y="3191862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B</a:t>
            </a:r>
          </a:p>
        </p:txBody>
      </p:sp>
      <p:sp>
        <p:nvSpPr>
          <p:cNvPr id="28701" name="Rectangle 29"/>
          <p:cNvSpPr>
            <a:spLocks noChangeArrowheads="1"/>
          </p:cNvSpPr>
          <p:nvPr/>
        </p:nvSpPr>
        <p:spPr bwMode="auto">
          <a:xfrm>
            <a:off x="5040312" y="2771880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endParaRPr lang="en-US" altLang="en-US" sz="2205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5040312" y="2351898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endParaRPr lang="en-US" altLang="en-US" sz="2205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8703" name="Rectangle 31"/>
          <p:cNvSpPr>
            <a:spLocks noChangeArrowheads="1"/>
          </p:cNvSpPr>
          <p:nvPr/>
        </p:nvSpPr>
        <p:spPr bwMode="auto">
          <a:xfrm>
            <a:off x="5040312" y="3611844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5040312" y="4031826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5040312" y="4451808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5040312" y="4871790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707" name="Rectangle 35"/>
          <p:cNvSpPr>
            <a:spLocks noChangeArrowheads="1"/>
          </p:cNvSpPr>
          <p:nvPr/>
        </p:nvSpPr>
        <p:spPr bwMode="auto">
          <a:xfrm>
            <a:off x="5040312" y="5291772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708" name="Rectangle 36"/>
          <p:cNvSpPr>
            <a:spLocks noChangeArrowheads="1"/>
          </p:cNvSpPr>
          <p:nvPr/>
        </p:nvSpPr>
        <p:spPr bwMode="auto">
          <a:xfrm>
            <a:off x="5040312" y="5711754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709" name="Line 37"/>
          <p:cNvSpPr>
            <a:spLocks noChangeShapeType="1"/>
          </p:cNvSpPr>
          <p:nvPr/>
        </p:nvSpPr>
        <p:spPr bwMode="auto">
          <a:xfrm>
            <a:off x="5796280" y="2015913"/>
            <a:ext cx="0" cy="4451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8710" name="Line 38"/>
          <p:cNvSpPr>
            <a:spLocks noChangeShapeType="1"/>
          </p:cNvSpPr>
          <p:nvPr/>
        </p:nvSpPr>
        <p:spPr bwMode="auto">
          <a:xfrm>
            <a:off x="5040312" y="2015913"/>
            <a:ext cx="0" cy="4451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8711" name="Rectangle 39"/>
          <p:cNvSpPr>
            <a:spLocks noChangeArrowheads="1"/>
          </p:cNvSpPr>
          <p:nvPr/>
        </p:nvSpPr>
        <p:spPr bwMode="auto">
          <a:xfrm>
            <a:off x="7476207" y="3191862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713" name="Rectangle 41"/>
          <p:cNvSpPr>
            <a:spLocks noChangeArrowheads="1"/>
          </p:cNvSpPr>
          <p:nvPr/>
        </p:nvSpPr>
        <p:spPr bwMode="auto">
          <a:xfrm>
            <a:off x="7476207" y="2351898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endParaRPr lang="en-US" altLang="en-US" sz="2205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8714" name="Rectangle 42"/>
          <p:cNvSpPr>
            <a:spLocks noChangeArrowheads="1"/>
          </p:cNvSpPr>
          <p:nvPr/>
        </p:nvSpPr>
        <p:spPr bwMode="auto">
          <a:xfrm>
            <a:off x="7476207" y="3611844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715" name="Rectangle 43"/>
          <p:cNvSpPr>
            <a:spLocks noChangeArrowheads="1"/>
          </p:cNvSpPr>
          <p:nvPr/>
        </p:nvSpPr>
        <p:spPr bwMode="auto">
          <a:xfrm>
            <a:off x="7476207" y="4031826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716" name="Rectangle 44"/>
          <p:cNvSpPr>
            <a:spLocks noChangeArrowheads="1"/>
          </p:cNvSpPr>
          <p:nvPr/>
        </p:nvSpPr>
        <p:spPr bwMode="auto">
          <a:xfrm>
            <a:off x="7476207" y="4451808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717" name="Rectangle 45"/>
          <p:cNvSpPr>
            <a:spLocks noChangeArrowheads="1"/>
          </p:cNvSpPr>
          <p:nvPr/>
        </p:nvSpPr>
        <p:spPr bwMode="auto">
          <a:xfrm>
            <a:off x="7476207" y="4871790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718" name="Rectangle 46"/>
          <p:cNvSpPr>
            <a:spLocks noChangeArrowheads="1"/>
          </p:cNvSpPr>
          <p:nvPr/>
        </p:nvSpPr>
        <p:spPr bwMode="auto">
          <a:xfrm>
            <a:off x="7476207" y="5291772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719" name="Rectangle 47"/>
          <p:cNvSpPr>
            <a:spLocks noChangeArrowheads="1"/>
          </p:cNvSpPr>
          <p:nvPr/>
        </p:nvSpPr>
        <p:spPr bwMode="auto">
          <a:xfrm>
            <a:off x="7476207" y="5711754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720" name="Line 48"/>
          <p:cNvSpPr>
            <a:spLocks noChangeShapeType="1"/>
          </p:cNvSpPr>
          <p:nvPr/>
        </p:nvSpPr>
        <p:spPr bwMode="auto">
          <a:xfrm>
            <a:off x="8232175" y="2015913"/>
            <a:ext cx="0" cy="4451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8721" name="Line 49"/>
          <p:cNvSpPr>
            <a:spLocks noChangeShapeType="1"/>
          </p:cNvSpPr>
          <p:nvPr/>
        </p:nvSpPr>
        <p:spPr bwMode="auto">
          <a:xfrm>
            <a:off x="7476207" y="2015913"/>
            <a:ext cx="0" cy="4451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8725" name="Rectangle 53"/>
          <p:cNvSpPr>
            <a:spLocks noChangeArrowheads="1"/>
          </p:cNvSpPr>
          <p:nvPr/>
        </p:nvSpPr>
        <p:spPr bwMode="auto">
          <a:xfrm>
            <a:off x="7476207" y="2771880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B</a:t>
            </a:r>
          </a:p>
        </p:txBody>
      </p:sp>
      <p:sp>
        <p:nvSpPr>
          <p:cNvPr id="46" name="Rectangle 19">
            <a:extLst>
              <a:ext uri="{FF2B5EF4-FFF2-40B4-BE49-F238E27FC236}">
                <a16:creationId xmlns:a16="http://schemas.microsoft.com/office/drawing/2014/main" id="{8B3EDB9F-A501-3E44-B3AF-D0E4B4187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1062" y="6131736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47" name="Rectangle 19">
            <a:extLst>
              <a:ext uri="{FF2B5EF4-FFF2-40B4-BE49-F238E27FC236}">
                <a16:creationId xmlns:a16="http://schemas.microsoft.com/office/drawing/2014/main" id="{618981F3-338B-4643-8461-829DA070B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634" y="6131736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1312298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principles for security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System design should be public</a:t>
            </a:r>
          </a:p>
          <a:p>
            <a:r>
              <a:rPr lang="en-US" altLang="en-US" dirty="0"/>
              <a:t>Default should be no access</a:t>
            </a:r>
          </a:p>
          <a:p>
            <a:r>
              <a:rPr lang="en-US" altLang="en-US" dirty="0"/>
              <a:t>Check for current authority (</a:t>
            </a:r>
            <a:r>
              <a:rPr lang="en-US" dirty="0"/>
              <a:t>e.g., not just at “open”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Give each process least privilege possible</a:t>
            </a:r>
          </a:p>
          <a:p>
            <a:r>
              <a:rPr lang="en-US" altLang="en-US" dirty="0"/>
              <a:t>Protection mechanism should be</a:t>
            </a:r>
          </a:p>
          <a:p>
            <a:pPr lvl="1"/>
            <a:r>
              <a:rPr lang="en-US" altLang="en-US" dirty="0"/>
              <a:t>Simple</a:t>
            </a:r>
          </a:p>
          <a:p>
            <a:pPr lvl="1"/>
            <a:r>
              <a:rPr lang="en-US" altLang="en-US" dirty="0"/>
              <a:t>Uniform</a:t>
            </a:r>
          </a:p>
          <a:p>
            <a:pPr lvl="1"/>
            <a:r>
              <a:rPr lang="en-US" altLang="en-US" dirty="0"/>
              <a:t>In the lowest layers of system (</a:t>
            </a:r>
            <a:r>
              <a:rPr lang="en-US" dirty="0"/>
              <a:t>Security is not an add-on feature)</a:t>
            </a:r>
            <a:endParaRPr lang="en-US" altLang="en-US" dirty="0"/>
          </a:p>
          <a:p>
            <a:r>
              <a:rPr lang="en-US" altLang="en-US" dirty="0"/>
              <a:t>Scheme should be psychologically acceptable</a:t>
            </a:r>
          </a:p>
          <a:p>
            <a:r>
              <a:rPr lang="en-US" altLang="en-US" dirty="0"/>
              <a:t>Biggest thing: </a:t>
            </a:r>
            <a:r>
              <a:rPr lang="en-US" altLang="en-US" b="1" u="sng" dirty="0">
                <a:solidFill>
                  <a:srgbClr val="ED181E"/>
                </a:solidFill>
              </a:rPr>
              <a:t>keep it simple!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89BC84EA-EB46-4379-8F2C-1308CC8039B3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49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8686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Protection matrix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>
          <a:xfrm>
            <a:off x="398191" y="3720090"/>
            <a:ext cx="10096296" cy="6506358"/>
          </a:xfrm>
        </p:spPr>
        <p:txBody>
          <a:bodyPr/>
          <a:lstStyle/>
          <a:p>
            <a:r>
              <a:rPr lang="en-US" altLang="en-US" sz="2646"/>
              <a:t>Each domain has a row in the matrix</a:t>
            </a:r>
          </a:p>
          <a:p>
            <a:r>
              <a:rPr lang="en-US" altLang="en-US" sz="2646"/>
              <a:t>Each object (resource) has a column in the matrix</a:t>
            </a:r>
          </a:p>
          <a:p>
            <a:r>
              <a:rPr lang="en-US" altLang="en-US" sz="2646"/>
              <a:t>Entry for &lt;object, column&gt; has the permissions</a:t>
            </a:r>
          </a:p>
          <a:p>
            <a:r>
              <a:rPr lang="en-US" altLang="en-US" sz="2646"/>
              <a:t>Who’s allowed to modify the protection matrix?</a:t>
            </a:r>
          </a:p>
          <a:p>
            <a:pPr lvl="1"/>
            <a:r>
              <a:rPr lang="en-US" altLang="en-US" sz="2205"/>
              <a:t>What changes can they make?</a:t>
            </a:r>
          </a:p>
          <a:p>
            <a:r>
              <a:rPr lang="en-US" altLang="en-US" sz="2646"/>
              <a:t>How is this implemented efficiently?</a:t>
            </a:r>
          </a:p>
        </p:txBody>
      </p:sp>
      <p:sp>
        <p:nvSpPr>
          <p:cNvPr id="70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71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38A8CB4A-537C-480E-9F10-038798BE5584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5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graphicFrame>
        <p:nvGraphicFramePr>
          <p:cNvPr id="16077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293584"/>
              </p:ext>
            </p:extLst>
          </p:nvPr>
        </p:nvGraphicFramePr>
        <p:xfrm>
          <a:off x="19047" y="809675"/>
          <a:ext cx="9693664" cy="2659352"/>
        </p:xfrm>
        <a:graphic>
          <a:graphicData uri="http://schemas.openxmlformats.org/drawingml/2006/table">
            <a:tbl>
              <a:tblPr/>
              <a:tblGrid>
                <a:gridCol w="1486368">
                  <a:extLst>
                    <a:ext uri="{9D8B030D-6E8A-4147-A177-3AD203B41FA5}">
                      <a16:colId xmlns:a16="http://schemas.microsoft.com/office/drawing/2014/main" val="1595977732"/>
                    </a:ext>
                  </a:extLst>
                </a:gridCol>
                <a:gridCol w="937048">
                  <a:extLst>
                    <a:ext uri="{9D8B030D-6E8A-4147-A177-3AD203B41FA5}">
                      <a16:colId xmlns:a16="http://schemas.microsoft.com/office/drawing/2014/main" val="3952565943"/>
                    </a:ext>
                  </a:extLst>
                </a:gridCol>
                <a:gridCol w="1211708">
                  <a:extLst>
                    <a:ext uri="{9D8B030D-6E8A-4147-A177-3AD203B41FA5}">
                      <a16:colId xmlns:a16="http://schemas.microsoft.com/office/drawing/2014/main" val="4288566793"/>
                    </a:ext>
                  </a:extLst>
                </a:gridCol>
                <a:gridCol w="1211708">
                  <a:extLst>
                    <a:ext uri="{9D8B030D-6E8A-4147-A177-3AD203B41FA5}">
                      <a16:colId xmlns:a16="http://schemas.microsoft.com/office/drawing/2014/main" val="1702803341"/>
                    </a:ext>
                  </a:extLst>
                </a:gridCol>
                <a:gridCol w="1211708">
                  <a:extLst>
                    <a:ext uri="{9D8B030D-6E8A-4147-A177-3AD203B41FA5}">
                      <a16:colId xmlns:a16="http://schemas.microsoft.com/office/drawing/2014/main" val="765719550"/>
                    </a:ext>
                  </a:extLst>
                </a:gridCol>
                <a:gridCol w="1211708">
                  <a:extLst>
                    <a:ext uri="{9D8B030D-6E8A-4147-A177-3AD203B41FA5}">
                      <a16:colId xmlns:a16="http://schemas.microsoft.com/office/drawing/2014/main" val="103948025"/>
                    </a:ext>
                  </a:extLst>
                </a:gridCol>
                <a:gridCol w="1211708">
                  <a:extLst>
                    <a:ext uri="{9D8B030D-6E8A-4147-A177-3AD203B41FA5}">
                      <a16:colId xmlns:a16="http://schemas.microsoft.com/office/drawing/2014/main" val="915738055"/>
                    </a:ext>
                  </a:extLst>
                </a:gridCol>
                <a:gridCol w="1211708">
                  <a:extLst>
                    <a:ext uri="{9D8B030D-6E8A-4147-A177-3AD203B41FA5}">
                      <a16:colId xmlns:a16="http://schemas.microsoft.com/office/drawing/2014/main" val="2484991803"/>
                    </a:ext>
                  </a:extLst>
                </a:gridCol>
              </a:tblGrid>
              <a:tr h="43678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File3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File4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File5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Printer1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Camera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35924"/>
                  </a:ext>
                </a:extLst>
              </a:tr>
              <a:tr h="70557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Domain1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  <a:b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512649"/>
                  </a:ext>
                </a:extLst>
              </a:tr>
              <a:tr h="1007957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Domain2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  <a:b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  <a:b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Execute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  <a:b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930643"/>
                  </a:ext>
                </a:extLst>
              </a:tr>
              <a:tr h="496979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Domain3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978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7176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in a networked world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External threats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Code transmitted to target machine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Code executed there, doing damage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60445C42-2DC1-4235-9B6F-DC3E273E4E46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50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55221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57D90-539B-734B-8717-587A6E64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04109-A116-EA4E-98F0-7A20580A3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Virus: program that embeds itself into other (legitimate) code to reproduce and do its job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Attach its code to another program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Additionally, may do harm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Goals of virus writer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Quickly spreading virus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Difficult to detect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Hard to get rid of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Optional: does something malicious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DF371-EEC0-9744-BE8E-EB139F89795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5CB75-6E18-3E44-A9E1-8E6FF67F33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489229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Virus damage scenarios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Blackmail</a:t>
            </a:r>
          </a:p>
          <a:p>
            <a:r>
              <a:rPr lang="en-US" altLang="en-US"/>
              <a:t>Denial of service as long as virus runs</a:t>
            </a:r>
          </a:p>
          <a:p>
            <a:r>
              <a:rPr lang="en-US" altLang="en-US"/>
              <a:t>Permanently damage hardware</a:t>
            </a:r>
          </a:p>
          <a:p>
            <a:r>
              <a:rPr lang="en-US" altLang="en-US"/>
              <a:t>Target a competitor's computer</a:t>
            </a:r>
          </a:p>
          <a:p>
            <a:pPr lvl="1"/>
            <a:r>
              <a:rPr lang="en-US" altLang="en-US"/>
              <a:t>Do harm</a:t>
            </a:r>
          </a:p>
          <a:p>
            <a:pPr lvl="1"/>
            <a:r>
              <a:rPr lang="en-US" altLang="en-US"/>
              <a:t>Espionage</a:t>
            </a:r>
          </a:p>
          <a:p>
            <a:r>
              <a:rPr lang="en-US" altLang="en-US"/>
              <a:t>Intra-corporate dirty tricks</a:t>
            </a:r>
          </a:p>
          <a:p>
            <a:pPr lvl="1"/>
            <a:r>
              <a:rPr lang="en-US" altLang="en-US"/>
              <a:t>Practical joke</a:t>
            </a:r>
          </a:p>
          <a:p>
            <a:pPr lvl="1"/>
            <a:r>
              <a:rPr lang="en-US" altLang="en-US"/>
              <a:t>Sabotage another corporate officer's files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544B46DF-1302-498A-B940-68CABF39407B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52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65199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viruses work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Virus language</a:t>
            </a:r>
          </a:p>
          <a:p>
            <a:pPr lvl="1"/>
            <a:r>
              <a:rPr lang="en-US" altLang="en-US"/>
              <a:t>Assembly language: infects programs</a:t>
            </a:r>
          </a:p>
          <a:p>
            <a:pPr lvl="1"/>
            <a:r>
              <a:rPr lang="en-US" altLang="en-US"/>
              <a:t>“Macro” language: infects email and other documents</a:t>
            </a:r>
          </a:p>
          <a:p>
            <a:pPr lvl="2"/>
            <a:r>
              <a:rPr lang="en-US" altLang="en-US"/>
              <a:t>Runs when email reader / browser program opens message</a:t>
            </a:r>
          </a:p>
          <a:p>
            <a:pPr lvl="2"/>
            <a:r>
              <a:rPr lang="en-US" altLang="en-US"/>
              <a:t>Program “runs” virus (as message attachment) automatically</a:t>
            </a:r>
          </a:p>
          <a:p>
            <a:r>
              <a:rPr lang="en-US" altLang="en-US"/>
              <a:t>Inserted into another program</a:t>
            </a:r>
          </a:p>
          <a:p>
            <a:pPr lvl="1"/>
            <a:r>
              <a:rPr lang="en-US" altLang="en-US"/>
              <a:t>Use tool called a “dropper”</a:t>
            </a:r>
          </a:p>
          <a:p>
            <a:pPr lvl="1"/>
            <a:r>
              <a:rPr lang="en-US" altLang="en-US"/>
              <a:t>May also infect system code (boot block, etc.)</a:t>
            </a:r>
          </a:p>
          <a:p>
            <a:r>
              <a:rPr lang="en-US" altLang="en-US"/>
              <a:t>Virus dormant until program executed</a:t>
            </a:r>
          </a:p>
          <a:p>
            <a:pPr lvl="1"/>
            <a:r>
              <a:rPr lang="en-US" altLang="en-US"/>
              <a:t>Then infects other programs</a:t>
            </a:r>
          </a:p>
          <a:p>
            <a:pPr lvl="1"/>
            <a:r>
              <a:rPr lang="en-US" altLang="en-US"/>
              <a:t>Eventually executes its “payload”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0D28C511-2304-4736-8D36-5F757F449EBF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53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68604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viruses find executable files</a:t>
            </a:r>
          </a:p>
        </p:txBody>
      </p:sp>
      <p:sp>
        <p:nvSpPr>
          <p:cNvPr id="33800" name="Rectangle 8"/>
          <p:cNvSpPr>
            <a:spLocks noGrp="1" noChangeArrowheads="1"/>
          </p:cNvSpPr>
          <p:nvPr>
            <p:ph idx="1"/>
          </p:nvPr>
        </p:nvSpPr>
        <p:spPr>
          <a:xfrm>
            <a:off x="6374285" y="826101"/>
            <a:ext cx="3548628" cy="6506358"/>
          </a:xfrm>
        </p:spPr>
        <p:txBody>
          <a:bodyPr/>
          <a:lstStyle/>
          <a:p>
            <a:r>
              <a:rPr lang="en-US" altLang="en-US" sz="2646"/>
              <a:t>Recursive procedure that finds executable files on a UNIX system</a:t>
            </a:r>
          </a:p>
          <a:p>
            <a:r>
              <a:rPr lang="en-US" altLang="en-US" sz="2646"/>
              <a:t>Virus can infect some or all of the files it finds</a:t>
            </a:r>
          </a:p>
          <a:p>
            <a:pPr lvl="1"/>
            <a:r>
              <a:rPr lang="en-US" altLang="en-US" sz="2205"/>
              <a:t>Infect all: possibly wider spread</a:t>
            </a:r>
          </a:p>
          <a:p>
            <a:pPr lvl="1"/>
            <a:r>
              <a:rPr lang="en-US" altLang="en-US" sz="2205"/>
              <a:t>Infect some: harder to find?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98B3B5DC-E0CC-4CCF-A044-B9A79B02A6B5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54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22" y="638174"/>
            <a:ext cx="6095676" cy="6306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44480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Where viruses live in the program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4514E8A4-8937-4089-8BA2-45E76AABE332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55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1428467" y="4871790"/>
            <a:ext cx="1259946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Header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1428467" y="2519891"/>
            <a:ext cx="1259946" cy="235189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Executable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program</a:t>
            </a:r>
          </a:p>
        </p:txBody>
      </p:sp>
      <p:cxnSp>
        <p:nvCxnSpPr>
          <p:cNvPr id="34828" name="AutoShape 12"/>
          <p:cNvCxnSpPr>
            <a:cxnSpLocks noChangeShapeType="1"/>
            <a:stCxn id="34822" idx="1"/>
            <a:endCxn id="34823" idx="1"/>
          </p:cNvCxnSpPr>
          <p:nvPr/>
        </p:nvCxnSpPr>
        <p:spPr bwMode="auto">
          <a:xfrm rot="10800000" flipH="1">
            <a:off x="1428468" y="3695841"/>
            <a:ext cx="1750" cy="138594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252518" y="4031827"/>
            <a:ext cx="987771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Starting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address</a:t>
            </a: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3528377" y="4871790"/>
            <a:ext cx="1259946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Header</a:t>
            </a: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3528377" y="1763924"/>
            <a:ext cx="1259946" cy="235189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Executable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program</a:t>
            </a:r>
          </a:p>
        </p:txBody>
      </p:sp>
      <p:cxnSp>
        <p:nvCxnSpPr>
          <p:cNvPr id="34832" name="AutoShape 16"/>
          <p:cNvCxnSpPr>
            <a:cxnSpLocks noChangeShapeType="1"/>
            <a:stCxn id="34830" idx="1"/>
            <a:endCxn id="34833" idx="1"/>
          </p:cNvCxnSpPr>
          <p:nvPr/>
        </p:nvCxnSpPr>
        <p:spPr bwMode="auto">
          <a:xfrm rot="10800000" flipH="1">
            <a:off x="3528377" y="4493806"/>
            <a:ext cx="1750" cy="587975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3528377" y="4115822"/>
            <a:ext cx="1259946" cy="75596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</a:t>
            </a:r>
          </a:p>
        </p:txBody>
      </p:sp>
      <p:sp>
        <p:nvSpPr>
          <p:cNvPr id="34836" name="Rectangle 20"/>
          <p:cNvSpPr>
            <a:spLocks noChangeArrowheads="1"/>
          </p:cNvSpPr>
          <p:nvPr/>
        </p:nvSpPr>
        <p:spPr bwMode="auto">
          <a:xfrm>
            <a:off x="5880276" y="1763923"/>
            <a:ext cx="1259946" cy="75596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</a:t>
            </a:r>
          </a:p>
        </p:txBody>
      </p:sp>
      <p:sp>
        <p:nvSpPr>
          <p:cNvPr id="34837" name="Rectangle 21"/>
          <p:cNvSpPr>
            <a:spLocks noChangeArrowheads="1"/>
          </p:cNvSpPr>
          <p:nvPr/>
        </p:nvSpPr>
        <p:spPr bwMode="auto">
          <a:xfrm>
            <a:off x="5880276" y="2519891"/>
            <a:ext cx="1259946" cy="235189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Executable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program</a:t>
            </a:r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5880276" y="4871790"/>
            <a:ext cx="1259946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Header</a:t>
            </a:r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8232175" y="4871790"/>
            <a:ext cx="1259946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Header</a:t>
            </a:r>
          </a:p>
        </p:txBody>
      </p:sp>
      <p:cxnSp>
        <p:nvCxnSpPr>
          <p:cNvPr id="34840" name="AutoShape 24"/>
          <p:cNvCxnSpPr>
            <a:cxnSpLocks noChangeShapeType="1"/>
            <a:stCxn id="34838" idx="1"/>
            <a:endCxn id="34836" idx="1"/>
          </p:cNvCxnSpPr>
          <p:nvPr/>
        </p:nvCxnSpPr>
        <p:spPr bwMode="auto">
          <a:xfrm rot="10800000" flipH="1">
            <a:off x="5880276" y="2141907"/>
            <a:ext cx="1750" cy="2939874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41" name="Rectangle 25"/>
          <p:cNvSpPr>
            <a:spLocks noChangeArrowheads="1"/>
          </p:cNvSpPr>
          <p:nvPr/>
        </p:nvSpPr>
        <p:spPr bwMode="auto">
          <a:xfrm>
            <a:off x="8232175" y="1763924"/>
            <a:ext cx="1259946" cy="310786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Executable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program</a:t>
            </a:r>
          </a:p>
        </p:txBody>
      </p:sp>
      <p:sp>
        <p:nvSpPr>
          <p:cNvPr id="34842" name="Rectangle 26"/>
          <p:cNvSpPr>
            <a:spLocks noChangeArrowheads="1"/>
          </p:cNvSpPr>
          <p:nvPr/>
        </p:nvSpPr>
        <p:spPr bwMode="auto">
          <a:xfrm>
            <a:off x="8232175" y="2351898"/>
            <a:ext cx="1259946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</a:t>
            </a:r>
          </a:p>
        </p:txBody>
      </p:sp>
      <p:sp>
        <p:nvSpPr>
          <p:cNvPr id="34843" name="Rectangle 27"/>
          <p:cNvSpPr>
            <a:spLocks noChangeArrowheads="1"/>
          </p:cNvSpPr>
          <p:nvPr/>
        </p:nvSpPr>
        <p:spPr bwMode="auto">
          <a:xfrm>
            <a:off x="8232175" y="3695841"/>
            <a:ext cx="1259946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</a:t>
            </a:r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8232175" y="4283815"/>
            <a:ext cx="1259946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</a:t>
            </a:r>
          </a:p>
        </p:txBody>
      </p:sp>
      <p:cxnSp>
        <p:nvCxnSpPr>
          <p:cNvPr id="34845" name="AutoShape 29"/>
          <p:cNvCxnSpPr>
            <a:cxnSpLocks noChangeShapeType="1"/>
            <a:stCxn id="34839" idx="1"/>
            <a:endCxn id="34844" idx="1"/>
          </p:cNvCxnSpPr>
          <p:nvPr/>
        </p:nvCxnSpPr>
        <p:spPr bwMode="auto">
          <a:xfrm rot="10800000" flipH="1">
            <a:off x="8232175" y="4409810"/>
            <a:ext cx="1750" cy="671971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6" name="AutoShape 30"/>
          <p:cNvCxnSpPr>
            <a:cxnSpLocks noChangeShapeType="1"/>
            <a:stCxn id="34844" idx="3"/>
            <a:endCxn id="34843" idx="3"/>
          </p:cNvCxnSpPr>
          <p:nvPr/>
        </p:nvCxnSpPr>
        <p:spPr bwMode="auto">
          <a:xfrm flipV="1">
            <a:off x="9492121" y="3821835"/>
            <a:ext cx="1750" cy="58797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7" name="AutoShape 31"/>
          <p:cNvCxnSpPr>
            <a:cxnSpLocks noChangeShapeType="1"/>
            <a:stCxn id="34843" idx="3"/>
            <a:endCxn id="34842" idx="3"/>
          </p:cNvCxnSpPr>
          <p:nvPr/>
        </p:nvCxnSpPr>
        <p:spPr bwMode="auto">
          <a:xfrm flipV="1">
            <a:off x="9492121" y="2477893"/>
            <a:ext cx="1750" cy="1343942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48" name="Text Box 32"/>
          <p:cNvSpPr txBox="1">
            <a:spLocks noChangeArrowheads="1"/>
          </p:cNvSpPr>
          <p:nvPr/>
        </p:nvSpPr>
        <p:spPr bwMode="auto">
          <a:xfrm>
            <a:off x="1260892" y="5459765"/>
            <a:ext cx="1693091" cy="90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Uninfected</a:t>
            </a:r>
            <a:b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program</a:t>
            </a:r>
          </a:p>
        </p:txBody>
      </p:sp>
      <p:sp>
        <p:nvSpPr>
          <p:cNvPr id="34849" name="Text Box 33"/>
          <p:cNvSpPr txBox="1">
            <a:spLocks noChangeArrowheads="1"/>
          </p:cNvSpPr>
          <p:nvPr/>
        </p:nvSpPr>
        <p:spPr bwMode="auto">
          <a:xfrm>
            <a:off x="3543839" y="5459766"/>
            <a:ext cx="1334019" cy="131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 at</a:t>
            </a:r>
            <a:b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start of</a:t>
            </a:r>
            <a:b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program</a:t>
            </a:r>
          </a:p>
        </p:txBody>
      </p:sp>
      <p:sp>
        <p:nvSpPr>
          <p:cNvPr id="34850" name="Text Box 34"/>
          <p:cNvSpPr txBox="1">
            <a:spLocks noChangeArrowheads="1"/>
          </p:cNvSpPr>
          <p:nvPr/>
        </p:nvSpPr>
        <p:spPr bwMode="auto">
          <a:xfrm>
            <a:off x="5811741" y="5459766"/>
            <a:ext cx="1334019" cy="131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 at</a:t>
            </a:r>
            <a:b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end of</a:t>
            </a:r>
            <a:b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program</a:t>
            </a:r>
          </a:p>
        </p:txBody>
      </p:sp>
      <p:sp>
        <p:nvSpPr>
          <p:cNvPr id="34851" name="Text Box 35"/>
          <p:cNvSpPr txBox="1">
            <a:spLocks noChangeArrowheads="1"/>
          </p:cNvSpPr>
          <p:nvPr/>
        </p:nvSpPr>
        <p:spPr bwMode="auto">
          <a:xfrm>
            <a:off x="8075387" y="5459766"/>
            <a:ext cx="1680267" cy="131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 in</a:t>
            </a:r>
            <a:b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program’s</a:t>
            </a:r>
            <a:b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free spaces</a:t>
            </a:r>
          </a:p>
        </p:txBody>
      </p:sp>
    </p:spTree>
    <p:extLst>
      <p:ext uri="{BB962C8B-B14F-4D97-AF65-F5344CB8AC3E}">
        <p14:creationId xmlns:p14="http://schemas.microsoft.com/office/powerpoint/2010/main" val="20171769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Viruses infecting the operating system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37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E75C2058-7008-4B1D-91E9-7739D2853621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56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176478" y="4338064"/>
            <a:ext cx="1427939" cy="44973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Syscall traps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1176478" y="1679927"/>
            <a:ext cx="1427939" cy="218390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Operating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system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1176478" y="3863834"/>
            <a:ext cx="1427939" cy="47423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1176478" y="4787794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Disk vector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1176478" y="5207776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Clock vector</a:t>
            </a: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1176478" y="5627758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Kbd vector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4452337" y="4338064"/>
            <a:ext cx="1427939" cy="44973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Syscall traps</a:t>
            </a:r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4452337" y="1679927"/>
            <a:ext cx="1427939" cy="218390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Operating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system</a:t>
            </a:r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4452337" y="3863834"/>
            <a:ext cx="1427939" cy="47423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4452337" y="4787794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Disk vector</a:t>
            </a:r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4452337" y="5207776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Clock vector</a:t>
            </a:r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4452337" y="5627758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Kbd vector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7728196" y="4338064"/>
            <a:ext cx="1427939" cy="44973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Syscall traps</a:t>
            </a:r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7728196" y="1679927"/>
            <a:ext cx="1427939" cy="218390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Operating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system</a:t>
            </a:r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7728196" y="3863834"/>
            <a:ext cx="1427939" cy="47423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</a:t>
            </a: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7728196" y="4787794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Disk vector</a:t>
            </a:r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7728196" y="5207776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Clock vector</a:t>
            </a:r>
          </a:p>
        </p:txBody>
      </p:sp>
      <p:sp>
        <p:nvSpPr>
          <p:cNvPr id="35863" name="Rectangle 23"/>
          <p:cNvSpPr>
            <a:spLocks noChangeArrowheads="1"/>
          </p:cNvSpPr>
          <p:nvPr/>
        </p:nvSpPr>
        <p:spPr bwMode="auto">
          <a:xfrm>
            <a:off x="7728196" y="5627758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Kbd vector</a:t>
            </a:r>
          </a:p>
        </p:txBody>
      </p:sp>
      <p:cxnSp>
        <p:nvCxnSpPr>
          <p:cNvPr id="35864" name="AutoShape 24"/>
          <p:cNvCxnSpPr>
            <a:cxnSpLocks noChangeShapeType="1"/>
            <a:stCxn id="35851" idx="3"/>
            <a:endCxn id="35848" idx="3"/>
          </p:cNvCxnSpPr>
          <p:nvPr/>
        </p:nvCxnSpPr>
        <p:spPr bwMode="auto">
          <a:xfrm flipV="1">
            <a:off x="2604417" y="4101823"/>
            <a:ext cx="1750" cy="175167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5" name="AutoShape 25"/>
          <p:cNvCxnSpPr>
            <a:cxnSpLocks noChangeShapeType="1"/>
            <a:stCxn id="35850" idx="3"/>
            <a:endCxn id="35848" idx="3"/>
          </p:cNvCxnSpPr>
          <p:nvPr/>
        </p:nvCxnSpPr>
        <p:spPr bwMode="auto">
          <a:xfrm flipV="1">
            <a:off x="2604417" y="4101823"/>
            <a:ext cx="1750" cy="1331693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6" name="AutoShape 26"/>
          <p:cNvCxnSpPr>
            <a:cxnSpLocks noChangeShapeType="1"/>
            <a:stCxn id="35849" idx="3"/>
            <a:endCxn id="35848" idx="3"/>
          </p:cNvCxnSpPr>
          <p:nvPr/>
        </p:nvCxnSpPr>
        <p:spPr bwMode="auto">
          <a:xfrm flipV="1">
            <a:off x="2604417" y="4101823"/>
            <a:ext cx="1750" cy="911711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7" name="AutoShape 27"/>
          <p:cNvCxnSpPr>
            <a:cxnSpLocks noChangeShapeType="1"/>
            <a:stCxn id="35846" idx="3"/>
            <a:endCxn id="35848" idx="3"/>
          </p:cNvCxnSpPr>
          <p:nvPr/>
        </p:nvCxnSpPr>
        <p:spPr bwMode="auto">
          <a:xfrm flipV="1">
            <a:off x="2604417" y="4101823"/>
            <a:ext cx="1750" cy="46198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8" name="AutoShape 28"/>
          <p:cNvCxnSpPr>
            <a:cxnSpLocks noChangeShapeType="1"/>
            <a:stCxn id="35856" idx="3"/>
            <a:endCxn id="35854" idx="3"/>
          </p:cNvCxnSpPr>
          <p:nvPr/>
        </p:nvCxnSpPr>
        <p:spPr bwMode="auto">
          <a:xfrm flipV="1">
            <a:off x="5880276" y="4101823"/>
            <a:ext cx="1750" cy="1331693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0" name="AutoShape 30"/>
          <p:cNvCxnSpPr>
            <a:cxnSpLocks noChangeShapeType="1"/>
            <a:stCxn id="35852" idx="3"/>
            <a:endCxn id="35854" idx="3"/>
          </p:cNvCxnSpPr>
          <p:nvPr/>
        </p:nvCxnSpPr>
        <p:spPr bwMode="auto">
          <a:xfrm flipV="1">
            <a:off x="5880276" y="4101823"/>
            <a:ext cx="1750" cy="46198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1" name="AutoShape 31"/>
          <p:cNvCxnSpPr>
            <a:cxnSpLocks noChangeShapeType="1"/>
            <a:stCxn id="35855" idx="3"/>
            <a:endCxn id="35854" idx="3"/>
          </p:cNvCxnSpPr>
          <p:nvPr/>
        </p:nvCxnSpPr>
        <p:spPr bwMode="auto">
          <a:xfrm flipV="1">
            <a:off x="5880276" y="4101823"/>
            <a:ext cx="1750" cy="911711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2" name="AutoShape 32"/>
          <p:cNvCxnSpPr>
            <a:cxnSpLocks noChangeShapeType="1"/>
            <a:stCxn id="35857" idx="1"/>
            <a:endCxn id="35853" idx="1"/>
          </p:cNvCxnSpPr>
          <p:nvPr/>
        </p:nvCxnSpPr>
        <p:spPr bwMode="auto">
          <a:xfrm rot="10800000" flipH="1">
            <a:off x="4452338" y="2771880"/>
            <a:ext cx="1750" cy="3081618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3" name="AutoShape 33"/>
          <p:cNvCxnSpPr>
            <a:cxnSpLocks noChangeShapeType="1"/>
            <a:stCxn id="35863" idx="3"/>
            <a:endCxn id="35860" idx="3"/>
          </p:cNvCxnSpPr>
          <p:nvPr/>
        </p:nvCxnSpPr>
        <p:spPr bwMode="auto">
          <a:xfrm flipV="1">
            <a:off x="9156135" y="4101823"/>
            <a:ext cx="1750" cy="175167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4" name="AutoShape 34"/>
          <p:cNvCxnSpPr>
            <a:cxnSpLocks noChangeShapeType="1"/>
            <a:stCxn id="35862" idx="3"/>
            <a:endCxn id="35860" idx="3"/>
          </p:cNvCxnSpPr>
          <p:nvPr/>
        </p:nvCxnSpPr>
        <p:spPr bwMode="auto">
          <a:xfrm flipV="1">
            <a:off x="9156135" y="4101823"/>
            <a:ext cx="1750" cy="1331693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5" name="AutoShape 35"/>
          <p:cNvCxnSpPr>
            <a:cxnSpLocks noChangeShapeType="1"/>
            <a:stCxn id="35861" idx="3"/>
            <a:endCxn id="35860" idx="3"/>
          </p:cNvCxnSpPr>
          <p:nvPr/>
        </p:nvCxnSpPr>
        <p:spPr bwMode="auto">
          <a:xfrm flipV="1">
            <a:off x="9156135" y="4101823"/>
            <a:ext cx="1750" cy="911711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6" name="AutoShape 36"/>
          <p:cNvCxnSpPr>
            <a:cxnSpLocks noChangeShapeType="1"/>
            <a:stCxn id="35858" idx="3"/>
            <a:endCxn id="35860" idx="3"/>
          </p:cNvCxnSpPr>
          <p:nvPr/>
        </p:nvCxnSpPr>
        <p:spPr bwMode="auto">
          <a:xfrm flipV="1">
            <a:off x="9156135" y="4101823"/>
            <a:ext cx="1750" cy="46198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80" name="Text Box 40"/>
          <p:cNvSpPr txBox="1">
            <a:spLocks noChangeArrowheads="1"/>
          </p:cNvSpPr>
          <p:nvPr/>
        </p:nvSpPr>
        <p:spPr bwMode="auto">
          <a:xfrm>
            <a:off x="538422" y="6107237"/>
            <a:ext cx="2844048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 has captured</a:t>
            </a:r>
            <a:b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interrupt &amp; trap vectors</a:t>
            </a:r>
          </a:p>
        </p:txBody>
      </p:sp>
      <p:sp>
        <p:nvSpPr>
          <p:cNvPr id="35881" name="Text Box 41"/>
          <p:cNvSpPr txBox="1">
            <a:spLocks noChangeArrowheads="1"/>
          </p:cNvSpPr>
          <p:nvPr/>
        </p:nvSpPr>
        <p:spPr bwMode="auto">
          <a:xfrm>
            <a:off x="4112066" y="6107237"/>
            <a:ext cx="2010487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OS retakes</a:t>
            </a:r>
            <a:b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keyboard vector</a:t>
            </a:r>
          </a:p>
        </p:txBody>
      </p:sp>
      <p:sp>
        <p:nvSpPr>
          <p:cNvPr id="35882" name="Text Box 42"/>
          <p:cNvSpPr txBox="1">
            <a:spLocks noChangeArrowheads="1"/>
          </p:cNvSpPr>
          <p:nvPr/>
        </p:nvSpPr>
        <p:spPr bwMode="auto">
          <a:xfrm>
            <a:off x="7035179" y="6107237"/>
            <a:ext cx="2465740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 notices,</a:t>
            </a:r>
            <a:b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recaptures keyboard</a:t>
            </a:r>
          </a:p>
        </p:txBody>
      </p:sp>
    </p:spTree>
    <p:extLst>
      <p:ext uri="{BB962C8B-B14F-4D97-AF65-F5344CB8AC3E}">
        <p14:creationId xmlns:p14="http://schemas.microsoft.com/office/powerpoint/2010/main" val="11915439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do viruses spread?</a:t>
            </a:r>
          </a:p>
        </p:txBody>
      </p:sp>
      <p:sp>
        <p:nvSpPr>
          <p:cNvPr id="3687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Virus placed where likely to be copied</a:t>
            </a:r>
          </a:p>
          <a:p>
            <a:pPr lvl="1"/>
            <a:r>
              <a:rPr lang="en-US" altLang="en-US" dirty="0"/>
              <a:t>Popular download site</a:t>
            </a:r>
          </a:p>
          <a:p>
            <a:pPr lvl="1"/>
            <a:r>
              <a:rPr lang="en-US" altLang="en-US" dirty="0"/>
              <a:t>Photo site</a:t>
            </a:r>
          </a:p>
          <a:p>
            <a:r>
              <a:rPr lang="en-US" altLang="en-US" dirty="0"/>
              <a:t>When copied and run</a:t>
            </a:r>
          </a:p>
          <a:p>
            <a:pPr lvl="1"/>
            <a:r>
              <a:rPr lang="en-US" altLang="en-US" dirty="0"/>
              <a:t>Infects programs on hard drive, flash drive</a:t>
            </a:r>
          </a:p>
          <a:p>
            <a:pPr lvl="1"/>
            <a:r>
              <a:rPr lang="en-US" altLang="en-US" dirty="0"/>
              <a:t>May try to spread over LAN or WAN</a:t>
            </a:r>
          </a:p>
          <a:p>
            <a:r>
              <a:rPr lang="en-US" altLang="en-US" dirty="0"/>
              <a:t>Attach to innocent looking email</a:t>
            </a:r>
          </a:p>
          <a:p>
            <a:pPr lvl="1"/>
            <a:r>
              <a:rPr lang="en-US" altLang="en-US" dirty="0"/>
              <a:t>When it runs, use mailing list to replicate</a:t>
            </a:r>
          </a:p>
          <a:p>
            <a:pPr lvl="1"/>
            <a:r>
              <a:rPr lang="en-US" altLang="en-US" dirty="0"/>
              <a:t>May mutate slightly so recipients don’t get suspicious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D6DB0DE8-8E35-4AAA-B5EB-9C9F1D63B590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57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8753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Hiding a virus in a file</a:t>
            </a:r>
          </a:p>
        </p:txBody>
      </p:sp>
      <p:sp>
        <p:nvSpPr>
          <p:cNvPr id="37895" name="Rectangle 7"/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040312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 dirty="0"/>
              <a:t>Start with an uninfected program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Add the virus to the end of the program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Problem: file size changes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Solution: compression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Compress infected program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Decompressor: for running executable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Compressor: for compressing newly infected binaries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Lots of free space (if needed)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Problem (for virus writer): virus easy to recognize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ED5EB347-E67A-4AD0-9AA9-2C5DD73B5E63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58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5376298" y="2519891"/>
            <a:ext cx="1343942" cy="352784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Executable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program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5376298" y="6047739"/>
            <a:ext cx="1343942" cy="335986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Header</a:t>
            </a:r>
          </a:p>
        </p:txBody>
      </p:sp>
      <p:sp>
        <p:nvSpPr>
          <p:cNvPr id="37908" name="Rectangle 20"/>
          <p:cNvSpPr>
            <a:spLocks noChangeArrowheads="1"/>
          </p:cNvSpPr>
          <p:nvPr/>
        </p:nvSpPr>
        <p:spPr bwMode="auto">
          <a:xfrm>
            <a:off x="6888233" y="2519891"/>
            <a:ext cx="1343942" cy="352784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Executable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program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6888233" y="6047739"/>
            <a:ext cx="1343942" cy="335986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Header</a:t>
            </a:r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8400168" y="4787794"/>
            <a:ext cx="1511935" cy="125994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Compressed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executable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program</a:t>
            </a:r>
          </a:p>
        </p:txBody>
      </p:sp>
      <p:sp>
        <p:nvSpPr>
          <p:cNvPr id="37911" name="Rectangle 23"/>
          <p:cNvSpPr>
            <a:spLocks noChangeArrowheads="1"/>
          </p:cNvSpPr>
          <p:nvPr/>
        </p:nvSpPr>
        <p:spPr bwMode="auto">
          <a:xfrm>
            <a:off x="8400168" y="6047739"/>
            <a:ext cx="1511935" cy="335986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Header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6888233" y="1931916"/>
            <a:ext cx="1343942" cy="5879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</a:t>
            </a:r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8400168" y="3527848"/>
            <a:ext cx="1511935" cy="5879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</a:t>
            </a:r>
          </a:p>
        </p:txBody>
      </p:sp>
      <p:sp>
        <p:nvSpPr>
          <p:cNvPr id="37914" name="Rectangle 26"/>
          <p:cNvSpPr>
            <a:spLocks noChangeArrowheads="1"/>
          </p:cNvSpPr>
          <p:nvPr/>
        </p:nvSpPr>
        <p:spPr bwMode="auto">
          <a:xfrm>
            <a:off x="8400168" y="4451808"/>
            <a:ext cx="1511935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Decompressor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8400168" y="4115822"/>
            <a:ext cx="1511935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Compressor</a:t>
            </a:r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8400168" y="2519891"/>
            <a:ext cx="1511935" cy="100795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Unused</a:t>
            </a:r>
          </a:p>
        </p:txBody>
      </p:sp>
    </p:spTree>
    <p:extLst>
      <p:ext uri="{BB962C8B-B14F-4D97-AF65-F5344CB8AC3E}">
        <p14:creationId xmlns:p14="http://schemas.microsoft.com/office/powerpoint/2010/main" val="577529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encryption to hide a virus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4427034" cy="6506358"/>
          </a:xfrm>
        </p:spPr>
        <p:txBody>
          <a:bodyPr/>
          <a:lstStyle/>
          <a:p>
            <a:r>
              <a:rPr lang="en-US" altLang="en-US" sz="2646"/>
              <a:t>Hide virus by encrypting it</a:t>
            </a:r>
          </a:p>
          <a:p>
            <a:pPr lvl="1"/>
            <a:r>
              <a:rPr lang="en-US" altLang="en-US" sz="2205"/>
              <a:t>Vary the key in each file</a:t>
            </a:r>
          </a:p>
          <a:p>
            <a:pPr lvl="1"/>
            <a:r>
              <a:rPr lang="en-US" altLang="en-US" sz="2205"/>
              <a:t>Virus “code” varies in each infected file</a:t>
            </a:r>
          </a:p>
          <a:p>
            <a:pPr lvl="1"/>
            <a:r>
              <a:rPr lang="en-US" altLang="en-US" sz="2205"/>
              <a:t>Problem: lots of common code still in the clear</a:t>
            </a:r>
          </a:p>
          <a:p>
            <a:pPr lvl="2"/>
            <a:r>
              <a:rPr lang="en-US" altLang="en-US" sz="1984"/>
              <a:t>Compress / decompress</a:t>
            </a:r>
          </a:p>
          <a:p>
            <a:pPr lvl="2"/>
            <a:r>
              <a:rPr lang="en-US" altLang="en-US" sz="1984"/>
              <a:t>Encrypt / decrypt</a:t>
            </a:r>
          </a:p>
          <a:p>
            <a:r>
              <a:rPr lang="en-US" altLang="en-US" sz="2646"/>
              <a:t>Even better: leave only </a:t>
            </a:r>
            <a:r>
              <a:rPr lang="en-US" altLang="en-US" sz="2646" err="1"/>
              <a:t>decryptor</a:t>
            </a:r>
            <a:r>
              <a:rPr lang="en-US" altLang="en-US" sz="2646"/>
              <a:t> and key in the clear</a:t>
            </a:r>
          </a:p>
          <a:p>
            <a:pPr lvl="1"/>
            <a:r>
              <a:rPr lang="en-US" altLang="en-US" sz="2205"/>
              <a:t>Less constant per virus</a:t>
            </a:r>
          </a:p>
          <a:p>
            <a:pPr lvl="1"/>
            <a:r>
              <a:rPr lang="en-US" altLang="en-US" sz="2205"/>
              <a:t>Use polymorphic code (more in a bit) to hide even this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30802509-A641-491A-B542-A190CA1ED442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59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35177" name="Rectangle 9"/>
          <p:cNvSpPr>
            <a:spLocks noChangeArrowheads="1"/>
          </p:cNvSpPr>
          <p:nvPr/>
        </p:nvSpPr>
        <p:spPr bwMode="auto">
          <a:xfrm>
            <a:off x="5376298" y="4787794"/>
            <a:ext cx="1343942" cy="125994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Compressed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executable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program</a:t>
            </a:r>
          </a:p>
        </p:txBody>
      </p:sp>
      <p:sp>
        <p:nvSpPr>
          <p:cNvPr id="135178" name="Rectangle 10"/>
          <p:cNvSpPr>
            <a:spLocks noChangeArrowheads="1"/>
          </p:cNvSpPr>
          <p:nvPr/>
        </p:nvSpPr>
        <p:spPr bwMode="auto">
          <a:xfrm>
            <a:off x="5376298" y="6047739"/>
            <a:ext cx="1343942" cy="335986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Header</a:t>
            </a:r>
          </a:p>
        </p:txBody>
      </p:sp>
      <p:sp>
        <p:nvSpPr>
          <p:cNvPr id="135180" name="Rectangle 12"/>
          <p:cNvSpPr>
            <a:spLocks noChangeArrowheads="1"/>
          </p:cNvSpPr>
          <p:nvPr/>
        </p:nvSpPr>
        <p:spPr bwMode="auto">
          <a:xfrm>
            <a:off x="5376298" y="3527848"/>
            <a:ext cx="1343942" cy="5879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</a:t>
            </a:r>
          </a:p>
        </p:txBody>
      </p:sp>
      <p:sp>
        <p:nvSpPr>
          <p:cNvPr id="135181" name="Rectangle 13"/>
          <p:cNvSpPr>
            <a:spLocks noChangeArrowheads="1"/>
          </p:cNvSpPr>
          <p:nvPr/>
        </p:nvSpPr>
        <p:spPr bwMode="auto">
          <a:xfrm>
            <a:off x="5376298" y="4451808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Decompressor</a:t>
            </a:r>
          </a:p>
        </p:txBody>
      </p:sp>
      <p:sp>
        <p:nvSpPr>
          <p:cNvPr id="135182" name="Rectangle 14"/>
          <p:cNvSpPr>
            <a:spLocks noChangeArrowheads="1"/>
          </p:cNvSpPr>
          <p:nvPr/>
        </p:nvSpPr>
        <p:spPr bwMode="auto">
          <a:xfrm>
            <a:off x="5376298" y="4115822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Compressor</a:t>
            </a:r>
          </a:p>
        </p:txBody>
      </p:sp>
      <p:sp>
        <p:nvSpPr>
          <p:cNvPr id="135183" name="Rectangle 15"/>
          <p:cNvSpPr>
            <a:spLocks noChangeArrowheads="1"/>
          </p:cNvSpPr>
          <p:nvPr/>
        </p:nvSpPr>
        <p:spPr bwMode="auto">
          <a:xfrm>
            <a:off x="5376298" y="1931917"/>
            <a:ext cx="1343942" cy="1595931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Unused</a:t>
            </a:r>
          </a:p>
        </p:txBody>
      </p:sp>
      <p:sp>
        <p:nvSpPr>
          <p:cNvPr id="135202" name="Rectangle 34"/>
          <p:cNvSpPr>
            <a:spLocks noChangeArrowheads="1"/>
          </p:cNvSpPr>
          <p:nvPr/>
        </p:nvSpPr>
        <p:spPr bwMode="auto">
          <a:xfrm>
            <a:off x="6888233" y="4787794"/>
            <a:ext cx="1343942" cy="125994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Compressed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executable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program</a:t>
            </a:r>
          </a:p>
        </p:txBody>
      </p:sp>
      <p:sp>
        <p:nvSpPr>
          <p:cNvPr id="135203" name="Rectangle 35"/>
          <p:cNvSpPr>
            <a:spLocks noChangeArrowheads="1"/>
          </p:cNvSpPr>
          <p:nvPr/>
        </p:nvSpPr>
        <p:spPr bwMode="auto">
          <a:xfrm>
            <a:off x="6888233" y="6047739"/>
            <a:ext cx="1343942" cy="335986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Header</a:t>
            </a:r>
          </a:p>
        </p:txBody>
      </p:sp>
      <p:sp>
        <p:nvSpPr>
          <p:cNvPr id="135204" name="Rectangle 36"/>
          <p:cNvSpPr>
            <a:spLocks noChangeArrowheads="1"/>
          </p:cNvSpPr>
          <p:nvPr/>
        </p:nvSpPr>
        <p:spPr bwMode="auto">
          <a:xfrm>
            <a:off x="6888233" y="2519891"/>
            <a:ext cx="1343942" cy="5879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</a:t>
            </a:r>
          </a:p>
        </p:txBody>
      </p:sp>
      <p:sp>
        <p:nvSpPr>
          <p:cNvPr id="135205" name="Rectangle 37"/>
          <p:cNvSpPr>
            <a:spLocks noChangeArrowheads="1"/>
          </p:cNvSpPr>
          <p:nvPr/>
        </p:nvSpPr>
        <p:spPr bwMode="auto">
          <a:xfrm>
            <a:off x="6888233" y="3443851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Decompressor</a:t>
            </a:r>
          </a:p>
        </p:txBody>
      </p:sp>
      <p:sp>
        <p:nvSpPr>
          <p:cNvPr id="135206" name="Rectangle 38"/>
          <p:cNvSpPr>
            <a:spLocks noChangeArrowheads="1"/>
          </p:cNvSpPr>
          <p:nvPr/>
        </p:nvSpPr>
        <p:spPr bwMode="auto">
          <a:xfrm>
            <a:off x="6888233" y="3107866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Compressor</a:t>
            </a:r>
          </a:p>
        </p:txBody>
      </p:sp>
      <p:sp>
        <p:nvSpPr>
          <p:cNvPr id="135207" name="Rectangle 39"/>
          <p:cNvSpPr>
            <a:spLocks noChangeArrowheads="1"/>
          </p:cNvSpPr>
          <p:nvPr/>
        </p:nvSpPr>
        <p:spPr bwMode="auto">
          <a:xfrm>
            <a:off x="6888233" y="1931916"/>
            <a:ext cx="1343942" cy="5879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Unused</a:t>
            </a:r>
          </a:p>
        </p:txBody>
      </p:sp>
      <p:sp>
        <p:nvSpPr>
          <p:cNvPr id="135208" name="Rectangle 40"/>
          <p:cNvSpPr>
            <a:spLocks noChangeArrowheads="1"/>
          </p:cNvSpPr>
          <p:nvPr/>
        </p:nvSpPr>
        <p:spPr bwMode="auto">
          <a:xfrm>
            <a:off x="8400168" y="4787794"/>
            <a:ext cx="1343942" cy="125994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Compressed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executable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program</a:t>
            </a:r>
          </a:p>
        </p:txBody>
      </p:sp>
      <p:sp>
        <p:nvSpPr>
          <p:cNvPr id="135209" name="Rectangle 41"/>
          <p:cNvSpPr>
            <a:spLocks noChangeArrowheads="1"/>
          </p:cNvSpPr>
          <p:nvPr/>
        </p:nvSpPr>
        <p:spPr bwMode="auto">
          <a:xfrm>
            <a:off x="8400168" y="6047739"/>
            <a:ext cx="1343942" cy="335986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Header</a:t>
            </a:r>
          </a:p>
        </p:txBody>
      </p:sp>
      <p:sp>
        <p:nvSpPr>
          <p:cNvPr id="135214" name="Rectangle 46"/>
          <p:cNvSpPr>
            <a:spLocks noChangeArrowheads="1"/>
          </p:cNvSpPr>
          <p:nvPr/>
        </p:nvSpPr>
        <p:spPr bwMode="auto">
          <a:xfrm>
            <a:off x="6888233" y="4115822"/>
            <a:ext cx="1343942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Key</a:t>
            </a:r>
          </a:p>
        </p:txBody>
      </p:sp>
      <p:sp>
        <p:nvSpPr>
          <p:cNvPr id="135215" name="Rectangle 47"/>
          <p:cNvSpPr>
            <a:spLocks noChangeArrowheads="1"/>
          </p:cNvSpPr>
          <p:nvPr/>
        </p:nvSpPr>
        <p:spPr bwMode="auto">
          <a:xfrm>
            <a:off x="6888233" y="3779837"/>
            <a:ext cx="1343942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Encryptor</a:t>
            </a:r>
          </a:p>
        </p:txBody>
      </p:sp>
      <p:sp>
        <p:nvSpPr>
          <p:cNvPr id="135217" name="Rectangle 49"/>
          <p:cNvSpPr>
            <a:spLocks noChangeArrowheads="1"/>
          </p:cNvSpPr>
          <p:nvPr/>
        </p:nvSpPr>
        <p:spPr bwMode="auto">
          <a:xfrm>
            <a:off x="6888233" y="4451808"/>
            <a:ext cx="1343942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Decryptor</a:t>
            </a:r>
          </a:p>
        </p:txBody>
      </p:sp>
      <p:sp>
        <p:nvSpPr>
          <p:cNvPr id="135218" name="Rectangle 50"/>
          <p:cNvSpPr>
            <a:spLocks noChangeArrowheads="1"/>
          </p:cNvSpPr>
          <p:nvPr/>
        </p:nvSpPr>
        <p:spPr bwMode="auto">
          <a:xfrm>
            <a:off x="8400168" y="2519891"/>
            <a:ext cx="1343942" cy="5879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</a:t>
            </a:r>
          </a:p>
        </p:txBody>
      </p:sp>
      <p:sp>
        <p:nvSpPr>
          <p:cNvPr id="135219" name="Rectangle 51"/>
          <p:cNvSpPr>
            <a:spLocks noChangeArrowheads="1"/>
          </p:cNvSpPr>
          <p:nvPr/>
        </p:nvSpPr>
        <p:spPr bwMode="auto">
          <a:xfrm>
            <a:off x="8400168" y="3443851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Decompressor</a:t>
            </a:r>
          </a:p>
        </p:txBody>
      </p:sp>
      <p:sp>
        <p:nvSpPr>
          <p:cNvPr id="135220" name="Rectangle 52"/>
          <p:cNvSpPr>
            <a:spLocks noChangeArrowheads="1"/>
          </p:cNvSpPr>
          <p:nvPr/>
        </p:nvSpPr>
        <p:spPr bwMode="auto">
          <a:xfrm>
            <a:off x="8400168" y="3107866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Compressor</a:t>
            </a:r>
          </a:p>
        </p:txBody>
      </p:sp>
      <p:sp>
        <p:nvSpPr>
          <p:cNvPr id="135221" name="Rectangle 53"/>
          <p:cNvSpPr>
            <a:spLocks noChangeArrowheads="1"/>
          </p:cNvSpPr>
          <p:nvPr/>
        </p:nvSpPr>
        <p:spPr bwMode="auto">
          <a:xfrm>
            <a:off x="8400168" y="1931916"/>
            <a:ext cx="1343942" cy="5879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Unused</a:t>
            </a:r>
          </a:p>
        </p:txBody>
      </p:sp>
      <p:sp>
        <p:nvSpPr>
          <p:cNvPr id="135222" name="Rectangle 54"/>
          <p:cNvSpPr>
            <a:spLocks noChangeArrowheads="1"/>
          </p:cNvSpPr>
          <p:nvPr/>
        </p:nvSpPr>
        <p:spPr bwMode="auto">
          <a:xfrm>
            <a:off x="8400168" y="4115822"/>
            <a:ext cx="1343942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Key</a:t>
            </a:r>
          </a:p>
        </p:txBody>
      </p:sp>
      <p:sp>
        <p:nvSpPr>
          <p:cNvPr id="135223" name="Rectangle 55"/>
          <p:cNvSpPr>
            <a:spLocks noChangeArrowheads="1"/>
          </p:cNvSpPr>
          <p:nvPr/>
        </p:nvSpPr>
        <p:spPr bwMode="auto">
          <a:xfrm>
            <a:off x="8400168" y="3779837"/>
            <a:ext cx="1343942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Encryptor</a:t>
            </a:r>
          </a:p>
        </p:txBody>
      </p:sp>
      <p:sp>
        <p:nvSpPr>
          <p:cNvPr id="135224" name="Rectangle 56"/>
          <p:cNvSpPr>
            <a:spLocks noChangeArrowheads="1"/>
          </p:cNvSpPr>
          <p:nvPr/>
        </p:nvSpPr>
        <p:spPr bwMode="auto">
          <a:xfrm>
            <a:off x="8400168" y="4451808"/>
            <a:ext cx="1343942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Decryptor</a:t>
            </a:r>
          </a:p>
        </p:txBody>
      </p:sp>
      <p:sp>
        <p:nvSpPr>
          <p:cNvPr id="135225" name="Rectangle 57"/>
          <p:cNvSpPr>
            <a:spLocks noChangeArrowheads="1"/>
          </p:cNvSpPr>
          <p:nvPr/>
        </p:nvSpPr>
        <p:spPr bwMode="auto">
          <a:xfrm>
            <a:off x="6888233" y="2519891"/>
            <a:ext cx="1343942" cy="587975"/>
          </a:xfrm>
          <a:prstGeom prst="rect">
            <a:avLst/>
          </a:prstGeom>
          <a:solidFill>
            <a:srgbClr val="333333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35226" name="Rectangle 58"/>
          <p:cNvSpPr>
            <a:spLocks noChangeArrowheads="1"/>
          </p:cNvSpPr>
          <p:nvPr/>
        </p:nvSpPr>
        <p:spPr bwMode="auto">
          <a:xfrm>
            <a:off x="8400168" y="2519891"/>
            <a:ext cx="1343942" cy="1595931"/>
          </a:xfrm>
          <a:prstGeom prst="rect">
            <a:avLst/>
          </a:prstGeom>
          <a:solidFill>
            <a:srgbClr val="333333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4930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Domains as objects in the protection matrix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>
          <a:xfrm>
            <a:off x="64396" y="3983072"/>
            <a:ext cx="10096296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Specify permitted operations on domains in the matrix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Domains may (or may not) be able to modify themselves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Domains can modify other domains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Some domain transfers (switching) permitted, others not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Doing this allows flexibility in specifying domain permissions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Retains ability to restrict modification of domain policies</a:t>
            </a:r>
          </a:p>
        </p:txBody>
      </p:sp>
      <p:sp>
        <p:nvSpPr>
          <p:cNvPr id="8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8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E0A5C1E5-3554-4DBE-A566-4E35258CC72E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6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graphicFrame>
        <p:nvGraphicFramePr>
          <p:cNvPr id="16179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127866"/>
              </p:ext>
            </p:extLst>
          </p:nvPr>
        </p:nvGraphicFramePr>
        <p:xfrm>
          <a:off x="0" y="1043584"/>
          <a:ext cx="10032998" cy="2445287"/>
        </p:xfrm>
        <a:graphic>
          <a:graphicData uri="http://schemas.openxmlformats.org/drawingml/2006/table">
            <a:tbl>
              <a:tblPr/>
              <a:tblGrid>
                <a:gridCol w="1030933">
                  <a:extLst>
                    <a:ext uri="{9D8B030D-6E8A-4147-A177-3AD203B41FA5}">
                      <a16:colId xmlns:a16="http://schemas.microsoft.com/office/drawing/2014/main" val="4126046972"/>
                    </a:ext>
                  </a:extLst>
                </a:gridCol>
                <a:gridCol w="715631">
                  <a:extLst>
                    <a:ext uri="{9D8B030D-6E8A-4147-A177-3AD203B41FA5}">
                      <a16:colId xmlns:a16="http://schemas.microsoft.com/office/drawing/2014/main" val="4252642625"/>
                    </a:ext>
                  </a:extLst>
                </a:gridCol>
                <a:gridCol w="804199">
                  <a:extLst>
                    <a:ext uri="{9D8B030D-6E8A-4147-A177-3AD203B41FA5}">
                      <a16:colId xmlns:a16="http://schemas.microsoft.com/office/drawing/2014/main" val="333735789"/>
                    </a:ext>
                  </a:extLst>
                </a:gridCol>
                <a:gridCol w="765229">
                  <a:extLst>
                    <a:ext uri="{9D8B030D-6E8A-4147-A177-3AD203B41FA5}">
                      <a16:colId xmlns:a16="http://schemas.microsoft.com/office/drawing/2014/main" val="857225417"/>
                    </a:ext>
                  </a:extLst>
                </a:gridCol>
                <a:gridCol w="1020305">
                  <a:extLst>
                    <a:ext uri="{9D8B030D-6E8A-4147-A177-3AD203B41FA5}">
                      <a16:colId xmlns:a16="http://schemas.microsoft.com/office/drawing/2014/main" val="238745953"/>
                    </a:ext>
                  </a:extLst>
                </a:gridCol>
                <a:gridCol w="765229">
                  <a:extLst>
                    <a:ext uri="{9D8B030D-6E8A-4147-A177-3AD203B41FA5}">
                      <a16:colId xmlns:a16="http://schemas.microsoft.com/office/drawing/2014/main" val="3595840234"/>
                    </a:ext>
                  </a:extLst>
                </a:gridCol>
                <a:gridCol w="1053947">
                  <a:extLst>
                    <a:ext uri="{9D8B030D-6E8A-4147-A177-3AD203B41FA5}">
                      <a16:colId xmlns:a16="http://schemas.microsoft.com/office/drawing/2014/main" val="1144371578"/>
                    </a:ext>
                  </a:extLst>
                </a:gridCol>
                <a:gridCol w="1059366">
                  <a:extLst>
                    <a:ext uri="{9D8B030D-6E8A-4147-A177-3AD203B41FA5}">
                      <a16:colId xmlns:a16="http://schemas.microsoft.com/office/drawing/2014/main" val="13647607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98835243"/>
                    </a:ext>
                  </a:extLst>
                </a:gridCol>
                <a:gridCol w="968480">
                  <a:extLst>
                    <a:ext uri="{9D8B030D-6E8A-4147-A177-3AD203B41FA5}">
                      <a16:colId xmlns:a16="http://schemas.microsoft.com/office/drawing/2014/main" val="4126619972"/>
                    </a:ext>
                  </a:extLst>
                </a:gridCol>
                <a:gridCol w="935279">
                  <a:extLst>
                    <a:ext uri="{9D8B030D-6E8A-4147-A177-3AD203B41FA5}">
                      <a16:colId xmlns:a16="http://schemas.microsoft.com/office/drawing/2014/main" val="1906592274"/>
                    </a:ext>
                  </a:extLst>
                </a:gridCol>
              </a:tblGrid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Domain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File3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File4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File5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Printer1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Camera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Dom1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Dom2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Dom3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490289"/>
                  </a:ext>
                </a:extLst>
              </a:tr>
              <a:tr h="63837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Modify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295988"/>
                  </a:ext>
                </a:extLst>
              </a:tr>
              <a:tr h="90716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Execute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Modify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6005121"/>
                  </a:ext>
                </a:extLst>
              </a:tr>
              <a:tr h="496979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Enter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46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3980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Polymorphic viruses</a:t>
            </a:r>
          </a:p>
        </p:txBody>
      </p:sp>
      <p:sp>
        <p:nvSpPr>
          <p:cNvPr id="38925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All of these code seqences do the same thing</a:t>
            </a:r>
          </a:p>
          <a:p>
            <a:r>
              <a:rPr lang="en-US" altLang="en-US" sz="2646"/>
              <a:t>All of them are very different in machine code</a:t>
            </a:r>
          </a:p>
          <a:p>
            <a:r>
              <a:rPr lang="en-US" altLang="en-US" sz="2646"/>
              <a:t>Use “snippets” combined in random ways to hide code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F36B7E29-57AA-4BD8-85E9-9138100590D8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60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14" y="3527848"/>
            <a:ext cx="9486343" cy="318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416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can viruses be foiled?</a:t>
            </a:r>
          </a:p>
        </p:txBody>
      </p:sp>
      <p:sp>
        <p:nvSpPr>
          <p:cNvPr id="3994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646"/>
              <a:t>Integrity checkers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Verify one-way function (hash) of program binary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Problem: what if the virus changes that, too?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Behavioral checkers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Prevent certain behaviors by programs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Problem: what about programs that can legitimately do these things?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Avoid viruses by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Having a good (secure) OS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Installing only shrink-wrapped software (just hope that the shrink-wrapped software isn’t infected!)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Using antivirus software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Not opening email attachments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Recovery from virus attack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Hope you made a recent backup!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Recover by halting computer, rebooting from safe disk (CD-ROM?), using an antivirus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D2F64D37-55E4-4A80-8064-BA02B98B95CD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61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07155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Worms vs. viruses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Viruses require other programs to run</a:t>
            </a:r>
          </a:p>
          <a:p>
            <a:r>
              <a:rPr lang="en-US" altLang="en-US"/>
              <a:t>Worms are self-running (separate process)</a:t>
            </a:r>
          </a:p>
          <a:p>
            <a:r>
              <a:rPr lang="en-US" altLang="en-US"/>
              <a:t>The 1988 Internet Worm</a:t>
            </a:r>
          </a:p>
          <a:p>
            <a:pPr lvl="1"/>
            <a:r>
              <a:rPr lang="en-US" altLang="en-US"/>
              <a:t>Consisted of two programs</a:t>
            </a:r>
          </a:p>
          <a:p>
            <a:pPr lvl="2"/>
            <a:r>
              <a:rPr lang="en-US" altLang="en-US"/>
              <a:t>Bootstrap to upload worm</a:t>
            </a:r>
          </a:p>
          <a:p>
            <a:pPr lvl="2"/>
            <a:r>
              <a:rPr lang="en-US" altLang="en-US"/>
              <a:t>The worm itself</a:t>
            </a:r>
          </a:p>
          <a:p>
            <a:pPr lvl="1"/>
            <a:r>
              <a:rPr lang="en-US" altLang="en-US"/>
              <a:t>Exploited bugs in sendmail and finger</a:t>
            </a:r>
          </a:p>
          <a:p>
            <a:pPr lvl="1"/>
            <a:r>
              <a:rPr lang="en-US" altLang="en-US"/>
              <a:t>Worm first hid its existence</a:t>
            </a:r>
          </a:p>
          <a:p>
            <a:pPr lvl="1"/>
            <a:r>
              <a:rPr lang="en-US" altLang="en-US"/>
              <a:t>Next replicated itself on new machines</a:t>
            </a:r>
          </a:p>
          <a:p>
            <a:pPr lvl="1"/>
            <a:r>
              <a:rPr lang="en-US" altLang="en-US"/>
              <a:t>Brought the Internet (1988 version) to a screeching halt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78E99C53-CFE2-41A7-A666-6668F0397F76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62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59851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Mobile code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Goal: run (untrusted) code on my machine</a:t>
            </a:r>
          </a:p>
          <a:p>
            <a:r>
              <a:rPr lang="en-US" altLang="en-US" sz="2646"/>
              <a:t>Problem: how can untrusted code be prevented from damaging my resources?</a:t>
            </a:r>
          </a:p>
          <a:p>
            <a:r>
              <a:rPr lang="en-US" altLang="en-US" sz="2646"/>
              <a:t>One solution: sandboxing</a:t>
            </a:r>
          </a:p>
          <a:p>
            <a:pPr lvl="1"/>
            <a:r>
              <a:rPr lang="en-US" altLang="en-US" sz="2205"/>
              <a:t>Memory divided into 1 MB sandboxes</a:t>
            </a:r>
          </a:p>
          <a:p>
            <a:pPr lvl="1"/>
            <a:r>
              <a:rPr lang="en-US" altLang="en-US" sz="2205"/>
              <a:t>Accesses may not cross sandbox boundaries</a:t>
            </a:r>
          </a:p>
          <a:p>
            <a:pPr lvl="1"/>
            <a:r>
              <a:rPr lang="en-US" altLang="en-US" sz="2205"/>
              <a:t>Sensitive system calls not in the sandbox</a:t>
            </a:r>
          </a:p>
          <a:p>
            <a:r>
              <a:rPr lang="en-US" altLang="en-US" sz="2646"/>
              <a:t>Another solution: interpreted code</a:t>
            </a:r>
          </a:p>
          <a:p>
            <a:pPr lvl="1"/>
            <a:r>
              <a:rPr lang="en-US" altLang="en-US" sz="2205"/>
              <a:t>Run the interpreter rather than the untrusted code</a:t>
            </a:r>
          </a:p>
          <a:p>
            <a:pPr lvl="1"/>
            <a:r>
              <a:rPr lang="en-US" altLang="en-US" sz="2205"/>
              <a:t>Interpreter doesn’t allow unsafe operations</a:t>
            </a:r>
          </a:p>
          <a:p>
            <a:r>
              <a:rPr lang="en-US" altLang="en-US" sz="2646"/>
              <a:t>Third solution: signed code</a:t>
            </a:r>
          </a:p>
          <a:p>
            <a:pPr lvl="1"/>
            <a:r>
              <a:rPr lang="en-US" altLang="en-US" sz="2205"/>
              <a:t>Use cryptographic techniques to sign code</a:t>
            </a:r>
          </a:p>
          <a:p>
            <a:pPr lvl="1"/>
            <a:r>
              <a:rPr lang="en-US" altLang="en-US" sz="2205"/>
              <a:t>Check to ensure that mobile code signed by reputable organization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3E399F48-FD1D-4561-B9B6-2A93E8C6EBDD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63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53318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1D8B77C-A2C4-4945-B07C-9E3A6476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Virtualization Overview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CD64B9CB-5AA4-CA4E-A754-A5531D251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5504"/>
            <a:ext cx="5373511" cy="650635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/>
              <a:t>Fundamental idea – abstract hardware of a single computer into several different execution environments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Similar to layered approach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But layer creates virtual system (</a:t>
            </a:r>
            <a:r>
              <a:rPr lang="en-US" altLang="en-US" b="1">
                <a:solidFill>
                  <a:srgbClr val="3366FF"/>
                </a:solidFill>
              </a:rPr>
              <a:t>virtual machine</a:t>
            </a:r>
            <a:r>
              <a:rPr lang="en-US" altLang="en-US"/>
              <a:t>, or </a:t>
            </a:r>
            <a:r>
              <a:rPr lang="en-US" altLang="en-US" b="1">
                <a:solidFill>
                  <a:srgbClr val="3366FF"/>
                </a:solidFill>
              </a:rPr>
              <a:t>VM</a:t>
            </a:r>
            <a:r>
              <a:rPr lang="en-US" altLang="en-US"/>
              <a:t>) on which operation systems or applications can run</a:t>
            </a:r>
          </a:p>
          <a:p>
            <a:pPr>
              <a:lnSpc>
                <a:spcPct val="120000"/>
              </a:lnSpc>
            </a:pPr>
            <a:r>
              <a:rPr lang="en-US" altLang="en-US"/>
              <a:t>Several components</a:t>
            </a:r>
          </a:p>
          <a:p>
            <a:pPr lvl="1">
              <a:lnSpc>
                <a:spcPct val="120000"/>
              </a:lnSpc>
            </a:pPr>
            <a:r>
              <a:rPr lang="en-US" altLang="en-US" b="1">
                <a:solidFill>
                  <a:srgbClr val="3366FF"/>
                </a:solidFill>
              </a:rPr>
              <a:t>Host</a:t>
            </a:r>
            <a:r>
              <a:rPr lang="en-US" altLang="en-US"/>
              <a:t> – underlying hardware system</a:t>
            </a:r>
          </a:p>
          <a:p>
            <a:pPr lvl="1">
              <a:lnSpc>
                <a:spcPct val="120000"/>
              </a:lnSpc>
            </a:pPr>
            <a:r>
              <a:rPr lang="en-US" altLang="en-US" b="1">
                <a:solidFill>
                  <a:srgbClr val="3366FF"/>
                </a:solidFill>
              </a:rPr>
              <a:t>Virtual machine manager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3366FF"/>
                </a:solidFill>
              </a:rPr>
              <a:t>VMM</a:t>
            </a:r>
            <a:r>
              <a:rPr lang="en-US" altLang="en-US"/>
              <a:t>) or </a:t>
            </a:r>
            <a:r>
              <a:rPr lang="en-US" altLang="en-US" b="1">
                <a:solidFill>
                  <a:srgbClr val="3366FF"/>
                </a:solidFill>
              </a:rPr>
              <a:t>hypervisor</a:t>
            </a:r>
            <a:r>
              <a:rPr lang="en-US" altLang="en-US"/>
              <a:t> – creates and runs virtual machines by providing interface that is </a:t>
            </a:r>
            <a:r>
              <a:rPr lang="en-US" altLang="en-US" b="1" i="1"/>
              <a:t>identical</a:t>
            </a:r>
            <a:r>
              <a:rPr lang="en-US" altLang="en-US"/>
              <a:t> to the host</a:t>
            </a:r>
          </a:p>
          <a:p>
            <a:pPr lvl="2">
              <a:lnSpc>
                <a:spcPct val="120000"/>
              </a:lnSpc>
            </a:pPr>
            <a:r>
              <a:rPr lang="en-US" altLang="en-US"/>
              <a:t>(Except in the case of paravirtualization)</a:t>
            </a:r>
          </a:p>
          <a:p>
            <a:pPr lvl="1">
              <a:lnSpc>
                <a:spcPct val="120000"/>
              </a:lnSpc>
            </a:pPr>
            <a:r>
              <a:rPr lang="en-US" altLang="en-US" b="1">
                <a:solidFill>
                  <a:srgbClr val="3366FF"/>
                </a:solidFill>
              </a:rPr>
              <a:t>Guest</a:t>
            </a:r>
            <a:r>
              <a:rPr lang="en-US" altLang="en-US"/>
              <a:t> – process provided with virtual copy of the host</a:t>
            </a:r>
          </a:p>
          <a:p>
            <a:pPr lvl="2">
              <a:lnSpc>
                <a:spcPct val="120000"/>
              </a:lnSpc>
            </a:pPr>
            <a:r>
              <a:rPr lang="en-US" altLang="en-US"/>
              <a:t>Usually an operating system</a:t>
            </a:r>
          </a:p>
          <a:p>
            <a:pPr>
              <a:lnSpc>
                <a:spcPct val="120000"/>
              </a:lnSpc>
            </a:pPr>
            <a:r>
              <a:rPr lang="en-US" altLang="en-US"/>
              <a:t>Single physical machine can run multiple operating systems concurrently, each in its own virtual machine</a:t>
            </a:r>
          </a:p>
          <a:p>
            <a:pPr lvl="2">
              <a:lnSpc>
                <a:spcPct val="120000"/>
              </a:lnSpc>
              <a:buFont typeface="Webdings" pitchFamily="2" charset="2"/>
              <a:buNone/>
            </a:pPr>
            <a:r>
              <a:rPr lang="en-US" altLang="en-US"/>
              <a:t>	</a:t>
            </a:r>
          </a:p>
        </p:txBody>
      </p:sp>
      <p:pic>
        <p:nvPicPr>
          <p:cNvPr id="4" name="Content Placeholder 3" descr="16_01.pdf">
            <a:extLst>
              <a:ext uri="{FF2B5EF4-FFF2-40B4-BE49-F238E27FC236}">
                <a16:creationId xmlns:a16="http://schemas.microsoft.com/office/drawing/2014/main" id="{E487334C-307E-604E-8148-9CE162E92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5283" y="2518481"/>
            <a:ext cx="39878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EFDE2D-0ED8-2143-A4E4-A9FA43ED3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6021" y="5360911"/>
            <a:ext cx="3319607" cy="28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anose="020B0604030504040204" pitchFamily="34" charset="0"/>
              </a:rPr>
              <a:t>    Non-virtual machine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FCFF25B8-B4B7-5D47-B8EC-B01FA682E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2576" y="2155925"/>
            <a:ext cx="3100867" cy="28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anose="020B0604030504040204" pitchFamily="34" charset="0"/>
              </a:rPr>
              <a:t>     Virtual machine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806957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0A5CC6E2-5CC4-184B-A0AC-B22CBCB1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Implementation of VMMs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D7BDD17D-0DD7-2F40-B6AE-74F02B484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/>
              <a:t>Vary greatly, with options including:</a:t>
            </a:r>
          </a:p>
          <a:p>
            <a:pPr lvl="1">
              <a:lnSpc>
                <a:spcPct val="120000"/>
              </a:lnSpc>
            </a:pPr>
            <a:r>
              <a:rPr lang="en-US" altLang="en-US" b="1">
                <a:solidFill>
                  <a:srgbClr val="3366FF"/>
                </a:solidFill>
              </a:rPr>
              <a:t>Type 0 hypervisors </a:t>
            </a:r>
            <a:r>
              <a:rPr lang="en-US" altLang="en-US" b="1"/>
              <a:t>- </a:t>
            </a:r>
            <a:r>
              <a:rPr lang="en-US" altLang="en-US"/>
              <a:t>Hardware-based solutions that provide support for virtual machine creation and management via firmware</a:t>
            </a:r>
          </a:p>
          <a:p>
            <a:pPr lvl="1">
              <a:lnSpc>
                <a:spcPct val="120000"/>
              </a:lnSpc>
            </a:pPr>
            <a:r>
              <a:rPr lang="en-US" altLang="en-US" b="1">
                <a:solidFill>
                  <a:srgbClr val="3366FF"/>
                </a:solidFill>
              </a:rPr>
              <a:t>Type 1 hypervisors </a:t>
            </a:r>
            <a:r>
              <a:rPr lang="en-US" altLang="en-US" b="1"/>
              <a:t>- </a:t>
            </a:r>
            <a:r>
              <a:rPr lang="en-US" altLang="en-US"/>
              <a:t>Operating-system-like software built to provide virtualization</a:t>
            </a:r>
          </a:p>
          <a:p>
            <a:pPr lvl="2">
              <a:lnSpc>
                <a:spcPct val="120000"/>
              </a:lnSpc>
            </a:pPr>
            <a:r>
              <a:rPr lang="en-US" altLang="en-US" sz="2600"/>
              <a:t>Including VMware ESX, </a:t>
            </a:r>
            <a:r>
              <a:rPr lang="en-US" altLang="en-US" sz="2600" err="1"/>
              <a:t>Joyent</a:t>
            </a:r>
            <a:r>
              <a:rPr lang="en-US" altLang="en-US" sz="2600"/>
              <a:t> </a:t>
            </a:r>
            <a:r>
              <a:rPr lang="en-US" altLang="en-US" sz="2600" err="1"/>
              <a:t>SmartOS</a:t>
            </a:r>
            <a:r>
              <a:rPr lang="en-US" altLang="en-US" sz="2600"/>
              <a:t>, and Citrix </a:t>
            </a:r>
            <a:r>
              <a:rPr lang="en-US" altLang="en-US" sz="2600" err="1"/>
              <a:t>XenServer</a:t>
            </a:r>
            <a:r>
              <a:rPr lang="en-US" altLang="en-US" sz="2600"/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en-US" b="1">
                <a:solidFill>
                  <a:srgbClr val="3366FF"/>
                </a:solidFill>
              </a:rPr>
              <a:t>Type 1 hypervisors </a:t>
            </a:r>
            <a:r>
              <a:rPr lang="en-US" altLang="en-US" b="1"/>
              <a:t>– </a:t>
            </a:r>
            <a:r>
              <a:rPr lang="en-US" altLang="en-US"/>
              <a:t>Also includes general-purpose operating systems that provide standard functions as well as </a:t>
            </a:r>
            <a:r>
              <a:rPr lang="en-US" altLang="en-US" sz="1764"/>
              <a:t>VMM </a:t>
            </a:r>
            <a:r>
              <a:rPr lang="en-US" altLang="en-US"/>
              <a:t>functions</a:t>
            </a:r>
          </a:p>
          <a:p>
            <a:pPr lvl="2">
              <a:lnSpc>
                <a:spcPct val="120000"/>
              </a:lnSpc>
            </a:pPr>
            <a:r>
              <a:rPr lang="en-US" altLang="en-US" sz="2600"/>
              <a:t>Including Microsoft Windows Server with </a:t>
            </a:r>
            <a:r>
              <a:rPr lang="en-US" altLang="en-US" sz="2600" err="1"/>
              <a:t>HyperV</a:t>
            </a:r>
            <a:r>
              <a:rPr lang="en-US" altLang="en-US" sz="2600"/>
              <a:t> and RedHat Linux with KVM</a:t>
            </a:r>
          </a:p>
          <a:p>
            <a:pPr lvl="1">
              <a:lnSpc>
                <a:spcPct val="120000"/>
              </a:lnSpc>
            </a:pPr>
            <a:r>
              <a:rPr lang="en-US" altLang="en-US" b="1">
                <a:solidFill>
                  <a:srgbClr val="3366FF"/>
                </a:solidFill>
              </a:rPr>
              <a:t>Type 2 hypervisors </a:t>
            </a:r>
            <a:r>
              <a:rPr lang="en-US" altLang="en-US" b="1"/>
              <a:t>- </a:t>
            </a:r>
            <a:r>
              <a:rPr lang="en-US" altLang="en-US"/>
              <a:t>Applications that run on standard operating systems but provide </a:t>
            </a:r>
            <a:r>
              <a:rPr lang="en-US" altLang="en-US" sz="1764"/>
              <a:t>VMM </a:t>
            </a:r>
            <a:r>
              <a:rPr lang="en-US" altLang="en-US"/>
              <a:t>features to guest operating systems</a:t>
            </a:r>
          </a:p>
          <a:p>
            <a:pPr lvl="2">
              <a:lnSpc>
                <a:spcPct val="120000"/>
              </a:lnSpc>
            </a:pPr>
            <a:r>
              <a:rPr lang="en-US" altLang="en-US" sz="2600"/>
              <a:t>Including VMware Workstation and Fusion, Parallels Desktop, and Oracle VirtualBox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483646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15B6206-209A-DA42-AD22-2EE27415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Benefits and Features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518EC1E0-FDF0-3C46-A6A9-3935E0382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dirty="0"/>
              <a:t>Host system protected from VMs, VMs protected from each other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A virus less likely to spread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Sharing is provided though via shared file system volume, network communication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Freeze, </a:t>
            </a:r>
            <a:r>
              <a:rPr lang="en-US" altLang="en-US" b="1" dirty="0">
                <a:solidFill>
                  <a:srgbClr val="3366FF"/>
                </a:solidFill>
              </a:rPr>
              <a:t>suspend</a:t>
            </a:r>
            <a:r>
              <a:rPr lang="en-US" altLang="en-US" dirty="0"/>
              <a:t>, running VM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Then can move or copy somewhere else and </a:t>
            </a:r>
            <a:r>
              <a:rPr lang="en-US" altLang="en-US" b="1" dirty="0">
                <a:solidFill>
                  <a:srgbClr val="3366FF"/>
                </a:solidFill>
              </a:rPr>
              <a:t>resume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Snapshot of a given state, able to restore back to that state</a:t>
            </a:r>
          </a:p>
          <a:p>
            <a:pPr lvl="2">
              <a:lnSpc>
                <a:spcPct val="120000"/>
              </a:lnSpc>
            </a:pPr>
            <a:r>
              <a:rPr lang="en-US" altLang="en-US" dirty="0"/>
              <a:t>Some VMMs allow multiple snapshots per VM</a:t>
            </a:r>
          </a:p>
          <a:p>
            <a:pPr lvl="1">
              <a:lnSpc>
                <a:spcPct val="120000"/>
              </a:lnSpc>
            </a:pPr>
            <a:r>
              <a:rPr lang="en-US" altLang="en-US" b="1" dirty="0">
                <a:solidFill>
                  <a:srgbClr val="3366FF"/>
                </a:solidFill>
              </a:rPr>
              <a:t>Clone</a:t>
            </a:r>
            <a:r>
              <a:rPr lang="en-US" altLang="en-US" dirty="0"/>
              <a:t> by creating copy and running both original and copy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Great for OS research, better system development efficiency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Run multiple, different OSes on a single machine</a:t>
            </a:r>
          </a:p>
          <a:p>
            <a:pPr lvl="1">
              <a:lnSpc>
                <a:spcPct val="120000"/>
              </a:lnSpc>
            </a:pPr>
            <a:r>
              <a:rPr lang="en-US" altLang="en-US" b="1" dirty="0">
                <a:solidFill>
                  <a:srgbClr val="3366FF"/>
                </a:solidFill>
              </a:rPr>
              <a:t>Consolidation</a:t>
            </a:r>
            <a:r>
              <a:rPr lang="en-US" altLang="en-US" dirty="0"/>
              <a:t>, app dev, …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386283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47BE859E-1454-BB41-B513-9CA1EAE3D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Benefits and Features (cont.)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9B5CFEC7-6AA0-3545-BAA1-84722F33A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>
                <a:solidFill>
                  <a:srgbClr val="3366FF"/>
                </a:solidFill>
              </a:rPr>
              <a:t>Templating</a:t>
            </a:r>
            <a:r>
              <a:rPr lang="en-US" altLang="en-US"/>
              <a:t> – create an OS + application VM, provide it to customers, use it to create multiple instances of that combination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Live migration </a:t>
            </a:r>
            <a:r>
              <a:rPr lang="en-US" altLang="en-US"/>
              <a:t>– move a running VM from one host to another!</a:t>
            </a:r>
          </a:p>
          <a:p>
            <a:pPr lvl="1"/>
            <a:r>
              <a:rPr lang="en-US" altLang="en-US"/>
              <a:t>No interruption of user access</a:t>
            </a:r>
          </a:p>
          <a:p>
            <a:r>
              <a:rPr lang="en-US" altLang="en-US"/>
              <a:t>All those features taken together -&gt; </a:t>
            </a:r>
            <a:r>
              <a:rPr lang="en-US" altLang="en-US" b="1">
                <a:solidFill>
                  <a:srgbClr val="3366FF"/>
                </a:solidFill>
              </a:rPr>
              <a:t>cloud computing</a:t>
            </a:r>
          </a:p>
          <a:p>
            <a:pPr lvl="1"/>
            <a:r>
              <a:rPr lang="en-US" altLang="en-US"/>
              <a:t>Using APIs, programs tell cloud infrastructure (servers, networking, storage) to create new guests, VMs, virtual desktops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7854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Representing the protection matrix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Need to find an efficient representation of the protection matrix (also called the </a:t>
            </a:r>
            <a:r>
              <a:rPr lang="en-US" altLang="en-US" i="1"/>
              <a:t>access matrix</a:t>
            </a:r>
            <a:r>
              <a:rPr lang="en-US" altLang="en-US"/>
              <a:t>)</a:t>
            </a:r>
          </a:p>
          <a:p>
            <a:r>
              <a:rPr lang="en-US" altLang="en-US"/>
              <a:t>Most entries in the matrix are empty!</a:t>
            </a:r>
          </a:p>
          <a:p>
            <a:r>
              <a:rPr lang="en-US" altLang="en-US"/>
              <a:t>Compress the matrix by:</a:t>
            </a:r>
          </a:p>
          <a:p>
            <a:pPr lvl="1"/>
            <a:r>
              <a:rPr lang="en-US" altLang="en-US"/>
              <a:t>Associating permissions with each object: </a:t>
            </a:r>
            <a:r>
              <a:rPr lang="en-US" altLang="en-US" i="1"/>
              <a:t>access control list</a:t>
            </a:r>
            <a:endParaRPr lang="en-US" altLang="en-US"/>
          </a:p>
          <a:p>
            <a:pPr lvl="1"/>
            <a:r>
              <a:rPr lang="en-US" altLang="en-US"/>
              <a:t>Associating permissions with each domain: </a:t>
            </a:r>
            <a:r>
              <a:rPr lang="en-US" altLang="en-US" i="1"/>
              <a:t>capabilities</a:t>
            </a:r>
            <a:endParaRPr lang="en-US" altLang="en-US"/>
          </a:p>
          <a:p>
            <a:r>
              <a:rPr lang="en-US" altLang="en-US"/>
              <a:t>How is this done, and what are the tradeoffs?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37E61579-6FB4-4D22-9D7B-BE537AEC950D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7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527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 control lists (ACLs)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4861932" cy="6506358"/>
          </a:xfrm>
        </p:spPr>
        <p:txBody>
          <a:bodyPr>
            <a:noAutofit/>
          </a:bodyPr>
          <a:lstStyle/>
          <a:p>
            <a:r>
              <a:rPr lang="en-US" altLang="en-US" sz="2800"/>
              <a:t>Each object has a list attached to it</a:t>
            </a:r>
          </a:p>
          <a:p>
            <a:r>
              <a:rPr lang="en-US" altLang="en-US" sz="2800"/>
              <a:t>List has</a:t>
            </a:r>
          </a:p>
          <a:p>
            <a:pPr lvl="1"/>
            <a:r>
              <a:rPr lang="en-US" altLang="en-US" sz="2400"/>
              <a:t>Protection domain (</a:t>
            </a:r>
            <a:r>
              <a:rPr lang="en-US" altLang="en-US" sz="2000"/>
              <a:t>User name, Group of users, Other)</a:t>
            </a:r>
          </a:p>
          <a:p>
            <a:pPr lvl="1"/>
            <a:r>
              <a:rPr lang="en-US" altLang="en-US" sz="2400"/>
              <a:t>Access rights (</a:t>
            </a:r>
            <a:r>
              <a:rPr lang="en-US" altLang="en-US" sz="2000"/>
              <a:t>Read, Write, Execute, Others)</a:t>
            </a:r>
          </a:p>
          <a:p>
            <a:r>
              <a:rPr lang="en-US" altLang="en-US" sz="2800"/>
              <a:t>No entry for domain =&gt; no rights for that domain</a:t>
            </a:r>
          </a:p>
          <a:p>
            <a:r>
              <a:rPr lang="en-US" altLang="en-US" sz="2800"/>
              <a:t>Operating system checks permissions when access is needed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0F3386BD-1D33-461F-9A92-9C0B0E365B15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8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5544290" y="1679927"/>
            <a:ext cx="1931917" cy="58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File1</a:t>
            </a:r>
          </a:p>
        </p:txBody>
      </p:sp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5544290" y="2855877"/>
            <a:ext cx="1931917" cy="109195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elm: &lt;R,W&gt;</a:t>
            </a:r>
            <a:b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znm: &lt;R&gt;</a:t>
            </a:r>
            <a:b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root: &lt;R,W,X&gt;</a:t>
            </a:r>
          </a:p>
        </p:txBody>
      </p:sp>
      <p:cxnSp>
        <p:nvCxnSpPr>
          <p:cNvPr id="163846" name="AutoShape 6"/>
          <p:cNvCxnSpPr>
            <a:cxnSpLocks noChangeShapeType="1"/>
            <a:stCxn id="163844" idx="2"/>
            <a:endCxn id="163845" idx="0"/>
          </p:cNvCxnSpPr>
          <p:nvPr/>
        </p:nvCxnSpPr>
        <p:spPr bwMode="auto">
          <a:xfrm>
            <a:off x="6510249" y="2267902"/>
            <a:ext cx="0" cy="5879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847" name="Rectangle 7"/>
          <p:cNvSpPr>
            <a:spLocks noChangeArrowheads="1"/>
          </p:cNvSpPr>
          <p:nvPr/>
        </p:nvSpPr>
        <p:spPr bwMode="auto">
          <a:xfrm>
            <a:off x="7728196" y="1679927"/>
            <a:ext cx="1931917" cy="587975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File2</a:t>
            </a:r>
          </a:p>
        </p:txBody>
      </p:sp>
      <p:sp>
        <p:nvSpPr>
          <p:cNvPr id="163848" name="Rectangle 8"/>
          <p:cNvSpPr>
            <a:spLocks noChangeArrowheads="1"/>
          </p:cNvSpPr>
          <p:nvPr/>
        </p:nvSpPr>
        <p:spPr bwMode="auto">
          <a:xfrm>
            <a:off x="7728196" y="2855877"/>
            <a:ext cx="1931917" cy="142793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elm: &lt;R,X&gt;</a:t>
            </a:r>
            <a:b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uber: &lt;R,W&gt;</a:t>
            </a:r>
            <a:b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root: &lt;R,W&gt;</a:t>
            </a:r>
            <a:b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all: &lt;R&gt;</a:t>
            </a:r>
          </a:p>
        </p:txBody>
      </p:sp>
      <p:cxnSp>
        <p:nvCxnSpPr>
          <p:cNvPr id="163849" name="AutoShape 9"/>
          <p:cNvCxnSpPr>
            <a:cxnSpLocks noChangeShapeType="1"/>
            <a:stCxn id="163847" idx="2"/>
            <a:endCxn id="163848" idx="0"/>
          </p:cNvCxnSpPr>
          <p:nvPr/>
        </p:nvCxnSpPr>
        <p:spPr bwMode="auto">
          <a:xfrm>
            <a:off x="8694155" y="2267902"/>
            <a:ext cx="0" cy="5879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75441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 control lists in the real world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Unix file system</a:t>
            </a:r>
          </a:p>
          <a:p>
            <a:pPr lvl="1"/>
            <a:r>
              <a:rPr lang="en-US" altLang="en-US" sz="2205"/>
              <a:t>Access list for each file has exactly three domains on it</a:t>
            </a:r>
          </a:p>
          <a:p>
            <a:pPr lvl="2"/>
            <a:r>
              <a:rPr lang="en-US" altLang="en-US" sz="1984"/>
              <a:t>User (owner)</a:t>
            </a:r>
          </a:p>
          <a:p>
            <a:pPr lvl="2"/>
            <a:r>
              <a:rPr lang="en-US" altLang="en-US" sz="1984"/>
              <a:t>Group</a:t>
            </a:r>
          </a:p>
          <a:p>
            <a:pPr lvl="2"/>
            <a:r>
              <a:rPr lang="en-US" altLang="en-US" sz="1984"/>
              <a:t>Others</a:t>
            </a:r>
          </a:p>
          <a:p>
            <a:pPr lvl="1"/>
            <a:r>
              <a:rPr lang="en-US" altLang="en-US" sz="2205"/>
              <a:t>Rights include read, write, execute: interpreted differently for directories and files</a:t>
            </a:r>
          </a:p>
          <a:p>
            <a:r>
              <a:rPr lang="en-US" altLang="en-US" sz="2646"/>
              <a:t>AFS</a:t>
            </a:r>
          </a:p>
          <a:p>
            <a:pPr lvl="1"/>
            <a:r>
              <a:rPr lang="en-US" altLang="en-US" sz="2205"/>
              <a:t>Access lists only apply to directories: files inherit rights from the directory they’re in</a:t>
            </a:r>
          </a:p>
          <a:p>
            <a:pPr lvl="1"/>
            <a:r>
              <a:rPr lang="en-US" altLang="en-US" sz="2205"/>
              <a:t>Access list may have many entries on it with possible rights:</a:t>
            </a:r>
          </a:p>
          <a:p>
            <a:pPr lvl="2"/>
            <a:r>
              <a:rPr lang="en-US" altLang="en-US" sz="1984"/>
              <a:t>read, write, lock (for files in the directory)</a:t>
            </a:r>
          </a:p>
          <a:p>
            <a:pPr lvl="2"/>
            <a:r>
              <a:rPr lang="en-US" altLang="en-US" sz="1984"/>
              <a:t>lookup, insert, delete (for the directories themselves),</a:t>
            </a:r>
          </a:p>
          <a:p>
            <a:pPr lvl="2"/>
            <a:r>
              <a:rPr lang="en-US" altLang="en-US" sz="1984"/>
              <a:t>administer (ability to add or remove rights from the ACL)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8107BE95-6984-4883-8CED-2C81D8EE13A9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9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280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5582</Words>
  <Application>Microsoft Office PowerPoint</Application>
  <PresentationFormat>Custom</PresentationFormat>
  <Paragraphs>960</Paragraphs>
  <Slides>67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Arial</vt:lpstr>
      <vt:lpstr>Helvetica</vt:lpstr>
      <vt:lpstr>Monaco</vt:lpstr>
      <vt:lpstr>Times</vt:lpstr>
      <vt:lpstr>Times New Roman</vt:lpstr>
      <vt:lpstr>Verdana</vt:lpstr>
      <vt:lpstr>Webdings</vt:lpstr>
      <vt:lpstr>Office Theme</vt:lpstr>
      <vt:lpstr>Introduction to Operating Systems CS/COE 1550</vt:lpstr>
      <vt:lpstr>Security</vt:lpstr>
      <vt:lpstr>Protection</vt:lpstr>
      <vt:lpstr>Protection domains</vt:lpstr>
      <vt:lpstr>Protection matrix</vt:lpstr>
      <vt:lpstr>Domains as objects in the protection matrix</vt:lpstr>
      <vt:lpstr>Representing the protection matrix</vt:lpstr>
      <vt:lpstr>Access control lists (ACLs)</vt:lpstr>
      <vt:lpstr>Access control lists in the real world</vt:lpstr>
      <vt:lpstr>Capabilities</vt:lpstr>
      <vt:lpstr>Cryptographically protected capability</vt:lpstr>
      <vt:lpstr>Protecting the access matrix: summary</vt:lpstr>
      <vt:lpstr>Reference monitor</vt:lpstr>
      <vt:lpstr>Formal models of secure systems</vt:lpstr>
      <vt:lpstr>Bell-La Padula multilevel security model</vt:lpstr>
      <vt:lpstr>Biba multilevel integrity model</vt:lpstr>
      <vt:lpstr>Covert channels</vt:lpstr>
      <vt:lpstr>Covert channel using file locking</vt:lpstr>
      <vt:lpstr>Steganography</vt:lpstr>
      <vt:lpstr>Protection vs Security</vt:lpstr>
      <vt:lpstr>Security environment: threats</vt:lpstr>
      <vt:lpstr>What kinds of intruders are there?</vt:lpstr>
      <vt:lpstr>Accidents cause problems, too…</vt:lpstr>
      <vt:lpstr>Cryptography</vt:lpstr>
      <vt:lpstr>Cryptography basics</vt:lpstr>
      <vt:lpstr>Secret-key encryption</vt:lpstr>
      <vt:lpstr>Modern encryption algorithms</vt:lpstr>
      <vt:lpstr>Unbreakable codes</vt:lpstr>
      <vt:lpstr>Public-key cryptography</vt:lpstr>
      <vt:lpstr>Digital signatures</vt:lpstr>
      <vt:lpstr>Pretty Good Privacy (PGP)</vt:lpstr>
      <vt:lpstr>User authentication</vt:lpstr>
      <vt:lpstr>Authentication using passwords</vt:lpstr>
      <vt:lpstr>Dealing with passwords</vt:lpstr>
      <vt:lpstr>Salting the passwords</vt:lpstr>
      <vt:lpstr>Sample breakin (from LBL)</vt:lpstr>
      <vt:lpstr>Authentication using a physical object</vt:lpstr>
      <vt:lpstr>Authentication using biometrics</vt:lpstr>
      <vt:lpstr>Countermeasures</vt:lpstr>
      <vt:lpstr>Attacks on computer systems</vt:lpstr>
      <vt:lpstr>Trojan horses</vt:lpstr>
      <vt:lpstr>Login spoofing</vt:lpstr>
      <vt:lpstr>Logic bombs</vt:lpstr>
      <vt:lpstr>Trap doors</vt:lpstr>
      <vt:lpstr>Buffer overflow</vt:lpstr>
      <vt:lpstr>Generic security attacks</vt:lpstr>
      <vt:lpstr>Social Engineering</vt:lpstr>
      <vt:lpstr>Security flaws: TENEX OS password problem</vt:lpstr>
      <vt:lpstr>Design principles for security</vt:lpstr>
      <vt:lpstr>Security in a networked world</vt:lpstr>
      <vt:lpstr>Viruses</vt:lpstr>
      <vt:lpstr>Virus damage scenarios</vt:lpstr>
      <vt:lpstr>How viruses work</vt:lpstr>
      <vt:lpstr>How viruses find executable files</vt:lpstr>
      <vt:lpstr>Where viruses live in the program</vt:lpstr>
      <vt:lpstr>Viruses infecting the operating system</vt:lpstr>
      <vt:lpstr>How do viruses spread?</vt:lpstr>
      <vt:lpstr>Hiding a virus in a file</vt:lpstr>
      <vt:lpstr>Using encryption to hide a virus</vt:lpstr>
      <vt:lpstr>Polymorphic viruses</vt:lpstr>
      <vt:lpstr>How can viruses be foiled?</vt:lpstr>
      <vt:lpstr>Worms vs. viruses</vt:lpstr>
      <vt:lpstr>Mobile code</vt:lpstr>
      <vt:lpstr>Virtualization Overview</vt:lpstr>
      <vt:lpstr>Implementation of VMMs</vt:lpstr>
      <vt:lpstr>Benefits and Features</vt:lpstr>
      <vt:lpstr>Benefits and Features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</dc:title>
  <dc:creator>Khattab, Sherif</dc:creator>
  <cp:lastModifiedBy>Khattab, Sherif</cp:lastModifiedBy>
  <cp:revision>1</cp:revision>
  <cp:lastPrinted>2018-12-03T21:11:06Z</cp:lastPrinted>
  <dcterms:created xsi:type="dcterms:W3CDTF">2018-10-30T03:46:24Z</dcterms:created>
  <dcterms:modified xsi:type="dcterms:W3CDTF">2020-09-08T04:21:20Z</dcterms:modified>
</cp:coreProperties>
</file>