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258" r:id="rId4"/>
    <p:sldId id="286" r:id="rId5"/>
    <p:sldId id="288" r:id="rId6"/>
    <p:sldId id="260" r:id="rId7"/>
    <p:sldId id="301" r:id="rId8"/>
    <p:sldId id="302" r:id="rId9"/>
    <p:sldId id="303" r:id="rId10"/>
    <p:sldId id="289" r:id="rId11"/>
    <p:sldId id="290" r:id="rId12"/>
    <p:sldId id="291" r:id="rId13"/>
    <p:sldId id="292" r:id="rId14"/>
    <p:sldId id="307" r:id="rId15"/>
    <p:sldId id="308" r:id="rId16"/>
    <p:sldId id="293" r:id="rId17"/>
    <p:sldId id="295" r:id="rId18"/>
    <p:sldId id="296" r:id="rId19"/>
    <p:sldId id="297" r:id="rId20"/>
    <p:sldId id="309" r:id="rId21"/>
    <p:sldId id="310" r:id="rId22"/>
    <p:sldId id="311" r:id="rId23"/>
    <p:sldId id="298" r:id="rId24"/>
    <p:sldId id="299" r:id="rId25"/>
    <p:sldId id="300" r:id="rId26"/>
    <p:sldId id="304" r:id="rId27"/>
    <p:sldId id="287" r:id="rId28"/>
    <p:sldId id="305" r:id="rId29"/>
    <p:sldId id="31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12" autoAdjust="0"/>
    <p:restoredTop sz="94660"/>
  </p:normalViewPr>
  <p:slideViewPr>
    <p:cSldViewPr snapToGrid="0">
      <p:cViewPr varScale="1">
        <p:scale>
          <a:sx n="74" d="100"/>
          <a:sy n="74" d="100"/>
        </p:scale>
        <p:origin x="90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7C2DA2-B5E2-4598-AFA1-E6D1FE3D0D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C368B91D-5FB0-4D1F-A98A-3F085216F6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FDB87F55-E8CA-47C8-8105-76E5CA00D1FF}"/>
              </a:ext>
            </a:extLst>
          </p:cNvPr>
          <p:cNvSpPr>
            <a:spLocks noGrp="1"/>
          </p:cNvSpPr>
          <p:nvPr>
            <p:ph type="dt" sz="half" idx="10"/>
          </p:nvPr>
        </p:nvSpPr>
        <p:spPr/>
        <p:txBody>
          <a:bodyPr/>
          <a:lstStyle/>
          <a:p>
            <a:fld id="{5F44C028-E5F8-417F-9195-901F54C1FA24}" type="datetimeFigureOut">
              <a:rPr lang="en-IN" smtClean="0"/>
              <a:t>09-01-2024</a:t>
            </a:fld>
            <a:endParaRPr lang="en-IN" dirty="0"/>
          </a:p>
        </p:txBody>
      </p:sp>
      <p:sp>
        <p:nvSpPr>
          <p:cNvPr id="5" name="Footer Placeholder 4">
            <a:extLst>
              <a:ext uri="{FF2B5EF4-FFF2-40B4-BE49-F238E27FC236}">
                <a16:creationId xmlns="" xmlns:a16="http://schemas.microsoft.com/office/drawing/2014/main" id="{D17EF2A6-2CEF-4E9E-B859-85C01DBE9FE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DFF35A39-6901-45C6-B316-C5C0A63B3413}"/>
              </a:ext>
            </a:extLst>
          </p:cNvPr>
          <p:cNvSpPr>
            <a:spLocks noGrp="1"/>
          </p:cNvSpPr>
          <p:nvPr>
            <p:ph type="sldNum" sz="quarter" idx="12"/>
          </p:nvPr>
        </p:nvSpPr>
        <p:spPr/>
        <p:txBody>
          <a:bodyPr/>
          <a:lstStyle/>
          <a:p>
            <a:fld id="{BEB0C246-A51F-4818-8BA9-ABCF70607EAD}" type="slidenum">
              <a:rPr lang="en-IN" smtClean="0"/>
              <a:t>‹#›</a:t>
            </a:fld>
            <a:endParaRPr lang="en-IN" dirty="0"/>
          </a:p>
        </p:txBody>
      </p:sp>
    </p:spTree>
    <p:extLst>
      <p:ext uri="{BB962C8B-B14F-4D97-AF65-F5344CB8AC3E}">
        <p14:creationId xmlns:p14="http://schemas.microsoft.com/office/powerpoint/2010/main" val="4256539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994EA3-73F5-4460-8A7D-092323900A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27E48D7-21D6-48E6-9C0C-656755616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CC09365-CE25-4600-9187-B273FA360661}"/>
              </a:ext>
            </a:extLst>
          </p:cNvPr>
          <p:cNvSpPr>
            <a:spLocks noGrp="1"/>
          </p:cNvSpPr>
          <p:nvPr>
            <p:ph type="dt" sz="half" idx="10"/>
          </p:nvPr>
        </p:nvSpPr>
        <p:spPr/>
        <p:txBody>
          <a:bodyPr/>
          <a:lstStyle/>
          <a:p>
            <a:fld id="{5F44C028-E5F8-417F-9195-901F54C1FA24}" type="datetimeFigureOut">
              <a:rPr lang="en-IN" smtClean="0"/>
              <a:t>09-01-2024</a:t>
            </a:fld>
            <a:endParaRPr lang="en-IN" dirty="0"/>
          </a:p>
        </p:txBody>
      </p:sp>
      <p:sp>
        <p:nvSpPr>
          <p:cNvPr id="5" name="Footer Placeholder 4">
            <a:extLst>
              <a:ext uri="{FF2B5EF4-FFF2-40B4-BE49-F238E27FC236}">
                <a16:creationId xmlns="" xmlns:a16="http://schemas.microsoft.com/office/drawing/2014/main" id="{5A61F04B-4EBB-41BD-B46D-64FA81A485B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2E1EA0B5-9327-4E7B-8145-A6EAAF22B075}"/>
              </a:ext>
            </a:extLst>
          </p:cNvPr>
          <p:cNvSpPr>
            <a:spLocks noGrp="1"/>
          </p:cNvSpPr>
          <p:nvPr>
            <p:ph type="sldNum" sz="quarter" idx="12"/>
          </p:nvPr>
        </p:nvSpPr>
        <p:spPr/>
        <p:txBody>
          <a:bodyPr/>
          <a:lstStyle/>
          <a:p>
            <a:fld id="{BEB0C246-A51F-4818-8BA9-ABCF70607EAD}" type="slidenum">
              <a:rPr lang="en-IN" smtClean="0"/>
              <a:t>‹#›</a:t>
            </a:fld>
            <a:endParaRPr lang="en-IN" dirty="0"/>
          </a:p>
        </p:txBody>
      </p:sp>
    </p:spTree>
    <p:extLst>
      <p:ext uri="{BB962C8B-B14F-4D97-AF65-F5344CB8AC3E}">
        <p14:creationId xmlns:p14="http://schemas.microsoft.com/office/powerpoint/2010/main" val="898240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60BEBCD-2169-4F23-B432-703F053774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8083EAB-C5FD-4658-8E73-FB67C74D1C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825A52D-AE24-412A-88E4-D859A908413F}"/>
              </a:ext>
            </a:extLst>
          </p:cNvPr>
          <p:cNvSpPr>
            <a:spLocks noGrp="1"/>
          </p:cNvSpPr>
          <p:nvPr>
            <p:ph type="dt" sz="half" idx="10"/>
          </p:nvPr>
        </p:nvSpPr>
        <p:spPr/>
        <p:txBody>
          <a:bodyPr/>
          <a:lstStyle/>
          <a:p>
            <a:fld id="{5F44C028-E5F8-417F-9195-901F54C1FA24}" type="datetimeFigureOut">
              <a:rPr lang="en-IN" smtClean="0"/>
              <a:t>09-01-2024</a:t>
            </a:fld>
            <a:endParaRPr lang="en-IN" dirty="0"/>
          </a:p>
        </p:txBody>
      </p:sp>
      <p:sp>
        <p:nvSpPr>
          <p:cNvPr id="5" name="Footer Placeholder 4">
            <a:extLst>
              <a:ext uri="{FF2B5EF4-FFF2-40B4-BE49-F238E27FC236}">
                <a16:creationId xmlns="" xmlns:a16="http://schemas.microsoft.com/office/drawing/2014/main" id="{F9641EC6-C3F4-4BCA-9C1C-2A3582DB597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7553A125-FD25-46E8-AF93-1738069BE7FE}"/>
              </a:ext>
            </a:extLst>
          </p:cNvPr>
          <p:cNvSpPr>
            <a:spLocks noGrp="1"/>
          </p:cNvSpPr>
          <p:nvPr>
            <p:ph type="sldNum" sz="quarter" idx="12"/>
          </p:nvPr>
        </p:nvSpPr>
        <p:spPr/>
        <p:txBody>
          <a:bodyPr/>
          <a:lstStyle/>
          <a:p>
            <a:fld id="{BEB0C246-A51F-4818-8BA9-ABCF70607EAD}" type="slidenum">
              <a:rPr lang="en-IN" smtClean="0"/>
              <a:t>‹#›</a:t>
            </a:fld>
            <a:endParaRPr lang="en-IN" dirty="0"/>
          </a:p>
        </p:txBody>
      </p:sp>
    </p:spTree>
    <p:extLst>
      <p:ext uri="{BB962C8B-B14F-4D97-AF65-F5344CB8AC3E}">
        <p14:creationId xmlns:p14="http://schemas.microsoft.com/office/powerpoint/2010/main" val="2350292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9DC3EE-EE27-4643-9D69-CF0874A52E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C09CA8B-F50D-436B-86CC-FE1C9B7FF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BFF4CE5-38C1-4ACC-81ED-E0BC57BC1B4B}"/>
              </a:ext>
            </a:extLst>
          </p:cNvPr>
          <p:cNvSpPr>
            <a:spLocks noGrp="1"/>
          </p:cNvSpPr>
          <p:nvPr>
            <p:ph type="dt" sz="half" idx="10"/>
          </p:nvPr>
        </p:nvSpPr>
        <p:spPr/>
        <p:txBody>
          <a:bodyPr/>
          <a:lstStyle/>
          <a:p>
            <a:fld id="{5F44C028-E5F8-417F-9195-901F54C1FA24}" type="datetimeFigureOut">
              <a:rPr lang="en-IN" smtClean="0"/>
              <a:t>09-01-2024</a:t>
            </a:fld>
            <a:endParaRPr lang="en-IN" dirty="0"/>
          </a:p>
        </p:txBody>
      </p:sp>
      <p:sp>
        <p:nvSpPr>
          <p:cNvPr id="5" name="Footer Placeholder 4">
            <a:extLst>
              <a:ext uri="{FF2B5EF4-FFF2-40B4-BE49-F238E27FC236}">
                <a16:creationId xmlns="" xmlns:a16="http://schemas.microsoft.com/office/drawing/2014/main" id="{A9F711C2-C558-4D39-8E37-2B3AC4460E5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B9DE0FAF-887F-4B22-B812-950C6663822E}"/>
              </a:ext>
            </a:extLst>
          </p:cNvPr>
          <p:cNvSpPr>
            <a:spLocks noGrp="1"/>
          </p:cNvSpPr>
          <p:nvPr>
            <p:ph type="sldNum" sz="quarter" idx="12"/>
          </p:nvPr>
        </p:nvSpPr>
        <p:spPr/>
        <p:txBody>
          <a:bodyPr/>
          <a:lstStyle/>
          <a:p>
            <a:fld id="{BEB0C246-A51F-4818-8BA9-ABCF70607EAD}" type="slidenum">
              <a:rPr lang="en-IN" smtClean="0"/>
              <a:t>‹#›</a:t>
            </a:fld>
            <a:endParaRPr lang="en-IN" dirty="0"/>
          </a:p>
        </p:txBody>
      </p:sp>
    </p:spTree>
    <p:extLst>
      <p:ext uri="{BB962C8B-B14F-4D97-AF65-F5344CB8AC3E}">
        <p14:creationId xmlns:p14="http://schemas.microsoft.com/office/powerpoint/2010/main" val="123412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2ECFAD-5B11-46BD-AD68-864972FDD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D605E55-780D-44CF-A544-C970B5787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674BA5B-277F-4D81-AA4C-DE9C69DA893C}"/>
              </a:ext>
            </a:extLst>
          </p:cNvPr>
          <p:cNvSpPr>
            <a:spLocks noGrp="1"/>
          </p:cNvSpPr>
          <p:nvPr>
            <p:ph type="dt" sz="half" idx="10"/>
          </p:nvPr>
        </p:nvSpPr>
        <p:spPr/>
        <p:txBody>
          <a:bodyPr/>
          <a:lstStyle/>
          <a:p>
            <a:fld id="{5F44C028-E5F8-417F-9195-901F54C1FA24}" type="datetimeFigureOut">
              <a:rPr lang="en-IN" smtClean="0"/>
              <a:t>09-01-2024</a:t>
            </a:fld>
            <a:endParaRPr lang="en-IN" dirty="0"/>
          </a:p>
        </p:txBody>
      </p:sp>
      <p:sp>
        <p:nvSpPr>
          <p:cNvPr id="5" name="Footer Placeholder 4">
            <a:extLst>
              <a:ext uri="{FF2B5EF4-FFF2-40B4-BE49-F238E27FC236}">
                <a16:creationId xmlns="" xmlns:a16="http://schemas.microsoft.com/office/drawing/2014/main" id="{8A8547DB-1D82-45BB-BE80-668683CCF26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AA0F1774-2603-46F6-811E-34763A7A6B7F}"/>
              </a:ext>
            </a:extLst>
          </p:cNvPr>
          <p:cNvSpPr>
            <a:spLocks noGrp="1"/>
          </p:cNvSpPr>
          <p:nvPr>
            <p:ph type="sldNum" sz="quarter" idx="12"/>
          </p:nvPr>
        </p:nvSpPr>
        <p:spPr/>
        <p:txBody>
          <a:bodyPr/>
          <a:lstStyle/>
          <a:p>
            <a:fld id="{BEB0C246-A51F-4818-8BA9-ABCF70607EAD}" type="slidenum">
              <a:rPr lang="en-IN" smtClean="0"/>
              <a:t>‹#›</a:t>
            </a:fld>
            <a:endParaRPr lang="en-IN" dirty="0"/>
          </a:p>
        </p:txBody>
      </p:sp>
    </p:spTree>
    <p:extLst>
      <p:ext uri="{BB962C8B-B14F-4D97-AF65-F5344CB8AC3E}">
        <p14:creationId xmlns:p14="http://schemas.microsoft.com/office/powerpoint/2010/main" val="40023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4B569A-D435-47ED-84FE-2DCB4289BC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8D95373-754B-4683-AD56-262F025E6C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4C57664-AC6C-400C-AD4B-5DC79897A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B9339987-81D9-4B91-923D-6B9D3AC984D9}"/>
              </a:ext>
            </a:extLst>
          </p:cNvPr>
          <p:cNvSpPr>
            <a:spLocks noGrp="1"/>
          </p:cNvSpPr>
          <p:nvPr>
            <p:ph type="dt" sz="half" idx="10"/>
          </p:nvPr>
        </p:nvSpPr>
        <p:spPr/>
        <p:txBody>
          <a:bodyPr/>
          <a:lstStyle/>
          <a:p>
            <a:fld id="{5F44C028-E5F8-417F-9195-901F54C1FA24}" type="datetimeFigureOut">
              <a:rPr lang="en-IN" smtClean="0"/>
              <a:t>09-01-2024</a:t>
            </a:fld>
            <a:endParaRPr lang="en-IN" dirty="0"/>
          </a:p>
        </p:txBody>
      </p:sp>
      <p:sp>
        <p:nvSpPr>
          <p:cNvPr id="6" name="Footer Placeholder 5">
            <a:extLst>
              <a:ext uri="{FF2B5EF4-FFF2-40B4-BE49-F238E27FC236}">
                <a16:creationId xmlns="" xmlns:a16="http://schemas.microsoft.com/office/drawing/2014/main" id="{63B4FB7E-E088-40B4-B051-102336CC470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01E9F1D0-8291-44A1-8A04-726B307BCDEE}"/>
              </a:ext>
            </a:extLst>
          </p:cNvPr>
          <p:cNvSpPr>
            <a:spLocks noGrp="1"/>
          </p:cNvSpPr>
          <p:nvPr>
            <p:ph type="sldNum" sz="quarter" idx="12"/>
          </p:nvPr>
        </p:nvSpPr>
        <p:spPr/>
        <p:txBody>
          <a:bodyPr/>
          <a:lstStyle/>
          <a:p>
            <a:fld id="{BEB0C246-A51F-4818-8BA9-ABCF70607EAD}" type="slidenum">
              <a:rPr lang="en-IN" smtClean="0"/>
              <a:t>‹#›</a:t>
            </a:fld>
            <a:endParaRPr lang="en-IN" dirty="0"/>
          </a:p>
        </p:txBody>
      </p:sp>
    </p:spTree>
    <p:extLst>
      <p:ext uri="{BB962C8B-B14F-4D97-AF65-F5344CB8AC3E}">
        <p14:creationId xmlns:p14="http://schemas.microsoft.com/office/powerpoint/2010/main" val="305289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352F66-7E21-4347-BD67-DF42B35E03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29B22C3-3F8D-433E-AE50-B8C39DF39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59700B1-9AC2-4687-B312-14553E9B19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732885F0-18C8-4A6C-99FE-05153A0B68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90D004D-712B-4CD4-BA08-51D4678F91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A6789BD9-2426-4CE3-BBC9-E4E66D696040}"/>
              </a:ext>
            </a:extLst>
          </p:cNvPr>
          <p:cNvSpPr>
            <a:spLocks noGrp="1"/>
          </p:cNvSpPr>
          <p:nvPr>
            <p:ph type="dt" sz="half" idx="10"/>
          </p:nvPr>
        </p:nvSpPr>
        <p:spPr/>
        <p:txBody>
          <a:bodyPr/>
          <a:lstStyle/>
          <a:p>
            <a:fld id="{5F44C028-E5F8-417F-9195-901F54C1FA24}" type="datetimeFigureOut">
              <a:rPr lang="en-IN" smtClean="0"/>
              <a:t>09-01-2024</a:t>
            </a:fld>
            <a:endParaRPr lang="en-IN" dirty="0"/>
          </a:p>
        </p:txBody>
      </p:sp>
      <p:sp>
        <p:nvSpPr>
          <p:cNvPr id="8" name="Footer Placeholder 7">
            <a:extLst>
              <a:ext uri="{FF2B5EF4-FFF2-40B4-BE49-F238E27FC236}">
                <a16:creationId xmlns="" xmlns:a16="http://schemas.microsoft.com/office/drawing/2014/main" id="{0993BAF3-4E38-4701-A144-091CA0DB4B6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 xmlns:a16="http://schemas.microsoft.com/office/drawing/2014/main" id="{A5180BE4-3D87-44F3-B93B-558AA4F8B284}"/>
              </a:ext>
            </a:extLst>
          </p:cNvPr>
          <p:cNvSpPr>
            <a:spLocks noGrp="1"/>
          </p:cNvSpPr>
          <p:nvPr>
            <p:ph type="sldNum" sz="quarter" idx="12"/>
          </p:nvPr>
        </p:nvSpPr>
        <p:spPr/>
        <p:txBody>
          <a:bodyPr/>
          <a:lstStyle/>
          <a:p>
            <a:fld id="{BEB0C246-A51F-4818-8BA9-ABCF70607EAD}" type="slidenum">
              <a:rPr lang="en-IN" smtClean="0"/>
              <a:t>‹#›</a:t>
            </a:fld>
            <a:endParaRPr lang="en-IN" dirty="0"/>
          </a:p>
        </p:txBody>
      </p:sp>
    </p:spTree>
    <p:extLst>
      <p:ext uri="{BB962C8B-B14F-4D97-AF65-F5344CB8AC3E}">
        <p14:creationId xmlns:p14="http://schemas.microsoft.com/office/powerpoint/2010/main" val="2651069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B366D2-B706-4241-876F-465C29984F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DD74118-A345-4DD7-A25A-BD40E8FB3F70}"/>
              </a:ext>
            </a:extLst>
          </p:cNvPr>
          <p:cNvSpPr>
            <a:spLocks noGrp="1"/>
          </p:cNvSpPr>
          <p:nvPr>
            <p:ph type="dt" sz="half" idx="10"/>
          </p:nvPr>
        </p:nvSpPr>
        <p:spPr/>
        <p:txBody>
          <a:bodyPr/>
          <a:lstStyle/>
          <a:p>
            <a:fld id="{5F44C028-E5F8-417F-9195-901F54C1FA24}" type="datetimeFigureOut">
              <a:rPr lang="en-IN" smtClean="0"/>
              <a:t>09-01-2024</a:t>
            </a:fld>
            <a:endParaRPr lang="en-IN" dirty="0"/>
          </a:p>
        </p:txBody>
      </p:sp>
      <p:sp>
        <p:nvSpPr>
          <p:cNvPr id="4" name="Footer Placeholder 3">
            <a:extLst>
              <a:ext uri="{FF2B5EF4-FFF2-40B4-BE49-F238E27FC236}">
                <a16:creationId xmlns="" xmlns:a16="http://schemas.microsoft.com/office/drawing/2014/main" id="{0417891E-7086-4222-9AC4-49F82D9AC1D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46D25E7F-8740-4644-8D15-05D4AE5078E2}"/>
              </a:ext>
            </a:extLst>
          </p:cNvPr>
          <p:cNvSpPr>
            <a:spLocks noGrp="1"/>
          </p:cNvSpPr>
          <p:nvPr>
            <p:ph type="sldNum" sz="quarter" idx="12"/>
          </p:nvPr>
        </p:nvSpPr>
        <p:spPr/>
        <p:txBody>
          <a:bodyPr/>
          <a:lstStyle/>
          <a:p>
            <a:fld id="{BEB0C246-A51F-4818-8BA9-ABCF70607EAD}" type="slidenum">
              <a:rPr lang="en-IN" smtClean="0"/>
              <a:t>‹#›</a:t>
            </a:fld>
            <a:endParaRPr lang="en-IN" dirty="0"/>
          </a:p>
        </p:txBody>
      </p:sp>
    </p:spTree>
    <p:extLst>
      <p:ext uri="{BB962C8B-B14F-4D97-AF65-F5344CB8AC3E}">
        <p14:creationId xmlns:p14="http://schemas.microsoft.com/office/powerpoint/2010/main" val="194529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095278C-15B4-416D-910E-635A089552FE}"/>
              </a:ext>
            </a:extLst>
          </p:cNvPr>
          <p:cNvSpPr>
            <a:spLocks noGrp="1"/>
          </p:cNvSpPr>
          <p:nvPr>
            <p:ph type="dt" sz="half" idx="10"/>
          </p:nvPr>
        </p:nvSpPr>
        <p:spPr/>
        <p:txBody>
          <a:bodyPr/>
          <a:lstStyle/>
          <a:p>
            <a:fld id="{5F44C028-E5F8-417F-9195-901F54C1FA24}" type="datetimeFigureOut">
              <a:rPr lang="en-IN" smtClean="0"/>
              <a:t>09-01-2024</a:t>
            </a:fld>
            <a:endParaRPr lang="en-IN" dirty="0"/>
          </a:p>
        </p:txBody>
      </p:sp>
      <p:sp>
        <p:nvSpPr>
          <p:cNvPr id="3" name="Footer Placeholder 2">
            <a:extLst>
              <a:ext uri="{FF2B5EF4-FFF2-40B4-BE49-F238E27FC236}">
                <a16:creationId xmlns="" xmlns:a16="http://schemas.microsoft.com/office/drawing/2014/main" id="{847CCF37-DEBB-4F64-A5F6-607A3B397A0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 xmlns:a16="http://schemas.microsoft.com/office/drawing/2014/main" id="{ECFF9C53-7A79-4C44-B537-772C3F4C438E}"/>
              </a:ext>
            </a:extLst>
          </p:cNvPr>
          <p:cNvSpPr>
            <a:spLocks noGrp="1"/>
          </p:cNvSpPr>
          <p:nvPr>
            <p:ph type="sldNum" sz="quarter" idx="12"/>
          </p:nvPr>
        </p:nvSpPr>
        <p:spPr/>
        <p:txBody>
          <a:bodyPr/>
          <a:lstStyle/>
          <a:p>
            <a:fld id="{BEB0C246-A51F-4818-8BA9-ABCF70607EAD}" type="slidenum">
              <a:rPr lang="en-IN" smtClean="0"/>
              <a:t>‹#›</a:t>
            </a:fld>
            <a:endParaRPr lang="en-IN" dirty="0"/>
          </a:p>
        </p:txBody>
      </p:sp>
    </p:spTree>
    <p:extLst>
      <p:ext uri="{BB962C8B-B14F-4D97-AF65-F5344CB8AC3E}">
        <p14:creationId xmlns:p14="http://schemas.microsoft.com/office/powerpoint/2010/main" val="2468255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098A33-6C2C-4C7E-B152-C867884F7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E9DDFA1-5AA0-4FFF-8DE8-6BFC48936A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B6D42912-BE4D-4FBE-BB20-43DEEE6F3F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2F2BE44-21A8-4D3E-87BF-3E35FC0F231A}"/>
              </a:ext>
            </a:extLst>
          </p:cNvPr>
          <p:cNvSpPr>
            <a:spLocks noGrp="1"/>
          </p:cNvSpPr>
          <p:nvPr>
            <p:ph type="dt" sz="half" idx="10"/>
          </p:nvPr>
        </p:nvSpPr>
        <p:spPr/>
        <p:txBody>
          <a:bodyPr/>
          <a:lstStyle/>
          <a:p>
            <a:fld id="{5F44C028-E5F8-417F-9195-901F54C1FA24}" type="datetimeFigureOut">
              <a:rPr lang="en-IN" smtClean="0"/>
              <a:t>09-01-2024</a:t>
            </a:fld>
            <a:endParaRPr lang="en-IN" dirty="0"/>
          </a:p>
        </p:txBody>
      </p:sp>
      <p:sp>
        <p:nvSpPr>
          <p:cNvPr id="6" name="Footer Placeholder 5">
            <a:extLst>
              <a:ext uri="{FF2B5EF4-FFF2-40B4-BE49-F238E27FC236}">
                <a16:creationId xmlns="" xmlns:a16="http://schemas.microsoft.com/office/drawing/2014/main" id="{3FE516BB-2835-42CC-B85C-AA6CD891B85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D805E713-8A7F-489C-A508-53E51E2165AD}"/>
              </a:ext>
            </a:extLst>
          </p:cNvPr>
          <p:cNvSpPr>
            <a:spLocks noGrp="1"/>
          </p:cNvSpPr>
          <p:nvPr>
            <p:ph type="sldNum" sz="quarter" idx="12"/>
          </p:nvPr>
        </p:nvSpPr>
        <p:spPr/>
        <p:txBody>
          <a:bodyPr/>
          <a:lstStyle/>
          <a:p>
            <a:fld id="{BEB0C246-A51F-4818-8BA9-ABCF70607EAD}" type="slidenum">
              <a:rPr lang="en-IN" smtClean="0"/>
              <a:t>‹#›</a:t>
            </a:fld>
            <a:endParaRPr lang="en-IN" dirty="0"/>
          </a:p>
        </p:txBody>
      </p:sp>
    </p:spTree>
    <p:extLst>
      <p:ext uri="{BB962C8B-B14F-4D97-AF65-F5344CB8AC3E}">
        <p14:creationId xmlns:p14="http://schemas.microsoft.com/office/powerpoint/2010/main" val="25092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074DF5-85B0-4586-8153-45481BBCD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CCF10DEB-19CA-475B-BA37-1CB14C957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 xmlns:a16="http://schemas.microsoft.com/office/drawing/2014/main" id="{EA521276-AB11-486C-99C7-F66FC9185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FAB18CC-D284-48D1-AB90-4349CECA5A81}"/>
              </a:ext>
            </a:extLst>
          </p:cNvPr>
          <p:cNvSpPr>
            <a:spLocks noGrp="1"/>
          </p:cNvSpPr>
          <p:nvPr>
            <p:ph type="dt" sz="half" idx="10"/>
          </p:nvPr>
        </p:nvSpPr>
        <p:spPr/>
        <p:txBody>
          <a:bodyPr/>
          <a:lstStyle/>
          <a:p>
            <a:fld id="{5F44C028-E5F8-417F-9195-901F54C1FA24}" type="datetimeFigureOut">
              <a:rPr lang="en-IN" smtClean="0"/>
              <a:t>09-01-2024</a:t>
            </a:fld>
            <a:endParaRPr lang="en-IN" dirty="0"/>
          </a:p>
        </p:txBody>
      </p:sp>
      <p:sp>
        <p:nvSpPr>
          <p:cNvPr id="6" name="Footer Placeholder 5">
            <a:extLst>
              <a:ext uri="{FF2B5EF4-FFF2-40B4-BE49-F238E27FC236}">
                <a16:creationId xmlns="" xmlns:a16="http://schemas.microsoft.com/office/drawing/2014/main" id="{4817B3AE-6E46-41A3-B815-1517A9A805D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1F5EA562-6964-4F07-B9DF-076CB7955935}"/>
              </a:ext>
            </a:extLst>
          </p:cNvPr>
          <p:cNvSpPr>
            <a:spLocks noGrp="1"/>
          </p:cNvSpPr>
          <p:nvPr>
            <p:ph type="sldNum" sz="quarter" idx="12"/>
          </p:nvPr>
        </p:nvSpPr>
        <p:spPr/>
        <p:txBody>
          <a:bodyPr/>
          <a:lstStyle/>
          <a:p>
            <a:fld id="{BEB0C246-A51F-4818-8BA9-ABCF70607EAD}" type="slidenum">
              <a:rPr lang="en-IN" smtClean="0"/>
              <a:t>‹#›</a:t>
            </a:fld>
            <a:endParaRPr lang="en-IN" dirty="0"/>
          </a:p>
        </p:txBody>
      </p:sp>
    </p:spTree>
    <p:extLst>
      <p:ext uri="{BB962C8B-B14F-4D97-AF65-F5344CB8AC3E}">
        <p14:creationId xmlns:p14="http://schemas.microsoft.com/office/powerpoint/2010/main" val="139134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432B727-F349-44C8-BF6D-C133C0C36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4048B12-9D78-4D2D-AFA1-9CF56E397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F6ADCFB-78ED-429A-817D-789D2D0DA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4C028-E5F8-417F-9195-901F54C1FA24}" type="datetimeFigureOut">
              <a:rPr lang="en-IN" smtClean="0"/>
              <a:t>09-01-2024</a:t>
            </a:fld>
            <a:endParaRPr lang="en-IN" dirty="0"/>
          </a:p>
        </p:txBody>
      </p:sp>
      <p:sp>
        <p:nvSpPr>
          <p:cNvPr id="5" name="Footer Placeholder 4">
            <a:extLst>
              <a:ext uri="{FF2B5EF4-FFF2-40B4-BE49-F238E27FC236}">
                <a16:creationId xmlns="" xmlns:a16="http://schemas.microsoft.com/office/drawing/2014/main" id="{00696D56-DA97-43F0-91DC-7D16B4A226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 xmlns:a16="http://schemas.microsoft.com/office/drawing/2014/main" id="{6FEABE13-8D02-4D0B-8BC4-10C093B13A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0C246-A51F-4818-8BA9-ABCF70607EAD}" type="slidenum">
              <a:rPr lang="en-IN" smtClean="0"/>
              <a:t>‹#›</a:t>
            </a:fld>
            <a:endParaRPr lang="en-IN" dirty="0"/>
          </a:p>
        </p:txBody>
      </p:sp>
    </p:spTree>
    <p:extLst>
      <p:ext uri="{BB962C8B-B14F-4D97-AF65-F5344CB8AC3E}">
        <p14:creationId xmlns:p14="http://schemas.microsoft.com/office/powerpoint/2010/main" val="2854710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4E9EA8-06F5-499F-9219-F4453D7581CF}"/>
              </a:ext>
            </a:extLst>
          </p:cNvPr>
          <p:cNvSpPr>
            <a:spLocks noGrp="1"/>
          </p:cNvSpPr>
          <p:nvPr>
            <p:ph type="ctrTitle"/>
          </p:nvPr>
        </p:nvSpPr>
        <p:spPr>
          <a:xfrm>
            <a:off x="750277" y="93786"/>
            <a:ext cx="10667999" cy="879230"/>
          </a:xfrm>
        </p:spPr>
        <p:txBody>
          <a:bodyPr>
            <a:noAutofit/>
          </a:bodyPr>
          <a:lstStyle/>
          <a:p>
            <a:r>
              <a:rPr lang="en-IN" sz="2400" b="1" dirty="0"/>
              <a:t>A depth-controlled and </a:t>
            </a:r>
            <a:r>
              <a:rPr lang="en-IN" sz="2400" b="1" dirty="0" smtClean="0"/>
              <a:t>energy-efficient routing </a:t>
            </a:r>
            <a:r>
              <a:rPr lang="en-IN" sz="2400" b="1" dirty="0"/>
              <a:t>protocol for </a:t>
            </a:r>
            <a:r>
              <a:rPr lang="en-IN" sz="2400" b="1" dirty="0" smtClean="0"/>
              <a:t>underwater wireless </a:t>
            </a:r>
            <a:r>
              <a:rPr lang="en-IN" sz="2400" b="1" dirty="0"/>
              <a:t>sensor networks</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101F7951-EC3E-46CC-B4E8-918BBCA9341E}"/>
              </a:ext>
            </a:extLst>
          </p:cNvPr>
          <p:cNvSpPr>
            <a:spLocks noGrp="1"/>
          </p:cNvSpPr>
          <p:nvPr>
            <p:ph type="subTitle" idx="1"/>
          </p:nvPr>
        </p:nvSpPr>
        <p:spPr>
          <a:xfrm>
            <a:off x="569301" y="973016"/>
            <a:ext cx="11029950" cy="5514976"/>
          </a:xfrm>
        </p:spPr>
        <p:txBody>
          <a:bodyPr>
            <a:normAutofit fontScale="92500" lnSpcReduction="10000"/>
          </a:bodyPr>
          <a:lstStyle/>
          <a:p>
            <a:pPr marL="0" indent="0">
              <a:buNone/>
            </a:pPr>
            <a:r>
              <a:rPr lang="en-US" sz="2800" dirty="0" smtClean="0">
                <a:latin typeface="Times New Roman" panose="02020603050405020304" pitchFamily="18" charset="0"/>
                <a:cs typeface="Times New Roman" panose="02020603050405020304" pitchFamily="18" charset="0"/>
              </a:rPr>
              <a:t>Presented</a:t>
            </a:r>
          </a:p>
          <a:p>
            <a:pPr marL="0" indent="0">
              <a:buNone/>
            </a:pPr>
            <a:r>
              <a:rPr lang="en-US" sz="2800" dirty="0" smtClean="0">
                <a:latin typeface="Times New Roman" panose="02020603050405020304" pitchFamily="18" charset="0"/>
                <a:cs typeface="Times New Roman" panose="02020603050405020304" pitchFamily="18" charset="0"/>
              </a:rPr>
              <a:t>by</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BATCH </a:t>
            </a:r>
            <a:r>
              <a:rPr lang="en-US" sz="2600" dirty="0" smtClean="0">
                <a:latin typeface="Times New Roman" panose="02020603050405020304" pitchFamily="18" charset="0"/>
                <a:cs typeface="Times New Roman" panose="02020603050405020304" pitchFamily="18" charset="0"/>
              </a:rPr>
              <a:t>NO: XX</a:t>
            </a:r>
            <a:endParaRPr lang="en-US" sz="26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1.Name                               21NG1A04XX</a:t>
            </a:r>
          </a:p>
          <a:p>
            <a:pPr algn="l"/>
            <a:r>
              <a:rPr lang="en-US" dirty="0" smtClean="0">
                <a:latin typeface="Times New Roman" panose="02020603050405020304" pitchFamily="18" charset="0"/>
                <a:cs typeface="Times New Roman" panose="02020603050405020304" pitchFamily="18" charset="0"/>
              </a:rPr>
              <a:t>			       2.Name                              21NG1A04XX</a:t>
            </a:r>
          </a:p>
          <a:p>
            <a:pPr algn="l"/>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3.Name          	          21NG1A04XX</a:t>
            </a:r>
            <a:endParaRPr lang="en-US"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UNDER THE ESTEEMED GUIDANCE OF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Guide Name, Qualification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Designation</a:t>
            </a:r>
            <a:endParaRPr lang="en-US" sz="2000" dirty="0">
              <a:latin typeface="Times New Roman" panose="02020603050405020304" pitchFamily="18" charset="0"/>
              <a:cs typeface="Times New Roman" panose="02020603050405020304" pitchFamily="18" charset="0"/>
            </a:endParaRPr>
          </a:p>
          <a:p>
            <a:pPr marL="0" indent="0">
              <a:buNone/>
            </a:pPr>
            <a:r>
              <a:rPr lang="en-US" dirty="0" smtClean="0">
                <a:solidFill>
                  <a:srgbClr val="0000CC"/>
                </a:solidFill>
                <a:latin typeface="Times New Roman" panose="02020603050405020304" pitchFamily="18" charset="0"/>
                <a:cs typeface="Times New Roman" panose="02020603050405020304" pitchFamily="18" charset="0"/>
              </a:rPr>
              <a:t> </a:t>
            </a:r>
            <a:r>
              <a:rPr lang="en-US" b="1" dirty="0">
                <a:solidFill>
                  <a:srgbClr val="0000CC"/>
                </a:solidFill>
                <a:latin typeface="Times New Roman" panose="02020603050405020304" pitchFamily="18" charset="0"/>
                <a:cs typeface="Times New Roman" panose="02020603050405020304" pitchFamily="18" charset="0"/>
              </a:rPr>
              <a:t>DEPARTMENT OF ELECTRONICS AND COMMUNICATION </a:t>
            </a:r>
            <a:r>
              <a:rPr lang="en-US" b="1" dirty="0" smtClean="0">
                <a:solidFill>
                  <a:srgbClr val="0000CC"/>
                </a:solidFill>
                <a:latin typeface="Times New Roman" panose="02020603050405020304" pitchFamily="18" charset="0"/>
                <a:cs typeface="Times New Roman" panose="02020603050405020304" pitchFamily="18" charset="0"/>
              </a:rPr>
              <a:t>ENGINEERING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0185"/>
            <a:ext cx="12192000" cy="127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069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449943"/>
            <a:ext cx="10515600" cy="616631"/>
          </a:xfrm>
        </p:spPr>
        <p:txBody>
          <a:bodyPr>
            <a:normAutofit fontScale="90000"/>
          </a:bodyPr>
          <a:lstStyle/>
          <a:p>
            <a:pPr algn="ctr"/>
            <a:r>
              <a:rPr lang="en-US" dirty="0" smtClean="0"/>
              <a:t>Drawbacks</a:t>
            </a:r>
            <a:endParaRPr lang="en-IN" dirty="0"/>
          </a:p>
        </p:txBody>
      </p:sp>
      <p:sp>
        <p:nvSpPr>
          <p:cNvPr id="3" name="Content Placeholder 2"/>
          <p:cNvSpPr>
            <a:spLocks noGrp="1"/>
          </p:cNvSpPr>
          <p:nvPr>
            <p:ph idx="1"/>
          </p:nvPr>
        </p:nvSpPr>
        <p:spPr>
          <a:xfrm>
            <a:off x="838200" y="1171977"/>
            <a:ext cx="10515600" cy="5004986"/>
          </a:xfrm>
        </p:spPr>
        <p:txBody>
          <a:bodyPr>
            <a:normAutofit fontScale="85000" lnSpcReduction="20000"/>
          </a:bodyPr>
          <a:lstStyle/>
          <a:p>
            <a:r>
              <a:rPr lang="en-US" dirty="0" smtClean="0"/>
              <a:t>1: More </a:t>
            </a:r>
            <a:r>
              <a:rPr lang="en-IN" dirty="0" smtClean="0"/>
              <a:t>energy is consumes at a </a:t>
            </a:r>
            <a:r>
              <a:rPr lang="en-IN" dirty="0"/>
              <a:t>highest speed </a:t>
            </a:r>
            <a:r>
              <a:rPr lang="en-IN" dirty="0" smtClean="0"/>
              <a:t>level, More energy at rediscovering </a:t>
            </a:r>
            <a:r>
              <a:rPr lang="en-IN" dirty="0"/>
              <a:t>phase</a:t>
            </a:r>
            <a:r>
              <a:rPr lang="en-IN" dirty="0" smtClean="0"/>
              <a:t>.</a:t>
            </a:r>
          </a:p>
          <a:p>
            <a:r>
              <a:rPr lang="en-US" dirty="0" smtClean="0"/>
              <a:t>2: </a:t>
            </a:r>
            <a:r>
              <a:rPr lang="en-IN" dirty="0"/>
              <a:t>packet dropping </a:t>
            </a:r>
            <a:r>
              <a:rPr lang="en-IN" dirty="0" smtClean="0"/>
              <a:t> occurs , Huge latency, can’t work for larger nodes</a:t>
            </a:r>
          </a:p>
          <a:p>
            <a:r>
              <a:rPr lang="en-US" dirty="0" smtClean="0"/>
              <a:t>3: </a:t>
            </a:r>
            <a:r>
              <a:rPr lang="en-IN" dirty="0"/>
              <a:t>optimization </a:t>
            </a:r>
            <a:r>
              <a:rPr lang="en-IN" dirty="0" smtClean="0"/>
              <a:t>of </a:t>
            </a:r>
            <a:r>
              <a:rPr lang="en-IN" smtClean="0"/>
              <a:t>the network</a:t>
            </a:r>
            <a:endParaRPr lang="en-IN" dirty="0" smtClean="0"/>
          </a:p>
          <a:p>
            <a:r>
              <a:rPr lang="en-US" dirty="0" smtClean="0"/>
              <a:t>4: More </a:t>
            </a:r>
            <a:r>
              <a:rPr lang="en-IN" dirty="0" smtClean="0"/>
              <a:t>energy consumption, Can’t work for mobile nodes, </a:t>
            </a:r>
          </a:p>
          <a:p>
            <a:r>
              <a:rPr lang="en-US" dirty="0" smtClean="0"/>
              <a:t>5:Can’t work for mobile </a:t>
            </a:r>
            <a:r>
              <a:rPr lang="en-US" dirty="0"/>
              <a:t>devices like unmanned aerial vehicles (UAVs) </a:t>
            </a:r>
            <a:r>
              <a:rPr lang="en-US" dirty="0" smtClean="0"/>
              <a:t>and </a:t>
            </a:r>
            <a:r>
              <a:rPr lang="en-IN" dirty="0" smtClean="0"/>
              <a:t>unmanned </a:t>
            </a:r>
            <a:r>
              <a:rPr lang="en-IN" dirty="0"/>
              <a:t>underwater vehicles (UUVs</a:t>
            </a:r>
            <a:r>
              <a:rPr lang="en-IN" dirty="0" smtClean="0"/>
              <a:t>).</a:t>
            </a:r>
          </a:p>
          <a:p>
            <a:r>
              <a:rPr lang="en-US" dirty="0" smtClean="0"/>
              <a:t>6: </a:t>
            </a:r>
            <a:r>
              <a:rPr lang="en-IN" dirty="0"/>
              <a:t>time and space </a:t>
            </a:r>
            <a:r>
              <a:rPr lang="en-IN" dirty="0" smtClean="0"/>
              <a:t>complexity still exists, low security</a:t>
            </a:r>
          </a:p>
          <a:p>
            <a:r>
              <a:rPr lang="en-US" dirty="0" smtClean="0"/>
              <a:t>7: </a:t>
            </a:r>
            <a:r>
              <a:rPr lang="en-IN" dirty="0"/>
              <a:t>environmental </a:t>
            </a:r>
            <a:r>
              <a:rPr lang="en-IN" dirty="0" smtClean="0"/>
              <a:t>factors need to be considered, can’t work for </a:t>
            </a:r>
            <a:r>
              <a:rPr lang="en-IN" dirty="0"/>
              <a:t>practical application</a:t>
            </a:r>
            <a:r>
              <a:rPr lang="en-IN" dirty="0" smtClean="0"/>
              <a:t>.</a:t>
            </a:r>
          </a:p>
          <a:p>
            <a:r>
              <a:rPr lang="en-US" dirty="0" smtClean="0"/>
              <a:t>8:</a:t>
            </a:r>
            <a:r>
              <a:rPr lang="en-IN" dirty="0"/>
              <a:t> secure </a:t>
            </a:r>
            <a:r>
              <a:rPr lang="en-IN" dirty="0" smtClean="0"/>
              <a:t>solutions for only UWSNs, Low range  communication</a:t>
            </a:r>
          </a:p>
          <a:p>
            <a:r>
              <a:rPr lang="en-IN" dirty="0" smtClean="0"/>
              <a:t>9 : Not adaptable, Attackers can destroy data, More complex </a:t>
            </a:r>
          </a:p>
          <a:p>
            <a:r>
              <a:rPr lang="en-US" dirty="0" smtClean="0"/>
              <a:t>10: More bit error rate, More hardware cost, Low packet delivery ratio.</a:t>
            </a:r>
            <a:endParaRPr lang="en-US" dirty="0"/>
          </a:p>
          <a:p>
            <a:endParaRPr lang="en-IN" dirty="0" smtClean="0"/>
          </a:p>
        </p:txBody>
      </p:sp>
    </p:spTree>
    <p:extLst>
      <p:ext uri="{BB962C8B-B14F-4D97-AF65-F5344CB8AC3E}">
        <p14:creationId xmlns:p14="http://schemas.microsoft.com/office/powerpoint/2010/main" val="254181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sz="3600" b="1" dirty="0">
                <a:latin typeface="Times New Roman" pitchFamily="18" charset="0"/>
                <a:cs typeface="Times New Roman" pitchFamily="18" charset="0"/>
              </a:rPr>
              <a:t>EXISTING SYSTEM</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981200" y="609601"/>
            <a:ext cx="8229600" cy="5516563"/>
          </a:xfrm>
        </p:spPr>
        <p:txBody>
          <a:bodyPr>
            <a:normAutofit/>
          </a:bodyPr>
          <a:lstStyle/>
          <a:p>
            <a:pPr algn="ctr"/>
            <a:r>
              <a:rPr lang="en-US" dirty="0" smtClean="0"/>
              <a:t>Energy efficient </a:t>
            </a:r>
            <a:r>
              <a:rPr lang="en-US" dirty="0"/>
              <a:t>depth-based routing algorithm (EEDBR</a:t>
            </a:r>
            <a:r>
              <a:rPr lang="en-US" dirty="0" smtClean="0"/>
              <a:t>)</a:t>
            </a:r>
          </a:p>
          <a:p>
            <a:pPr algn="just"/>
            <a:r>
              <a:rPr lang="en-US" dirty="0"/>
              <a:t>proposed protocol utilizes the depth of the sensor nodes for forwarding the data packets. Furthermore, the residual energy of the sensor nodes is also taken into account in order to improve the network life-time</a:t>
            </a:r>
            <a:r>
              <a:rPr lang="en-US" dirty="0" smtClean="0"/>
              <a:t>.</a:t>
            </a:r>
          </a:p>
          <a:p>
            <a:pPr algn="just"/>
            <a:r>
              <a:rPr lang="en-US" dirty="0"/>
              <a:t>Each sender transmits the data packet including a list of its neighbors’ IDs, which contains only the IDs of the neighbors having smaller depths than the sender. Hence, only the selected neighboring nodes are eligible to forward the packet</a:t>
            </a:r>
            <a:endParaRPr lang="en-IN" dirty="0" smtClean="0"/>
          </a:p>
        </p:txBody>
      </p:sp>
    </p:spTree>
    <p:extLst>
      <p:ext uri="{BB962C8B-B14F-4D97-AF65-F5344CB8AC3E}">
        <p14:creationId xmlns:p14="http://schemas.microsoft.com/office/powerpoint/2010/main" val="2499315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503238"/>
          </a:xfrm>
        </p:spPr>
        <p:txBody>
          <a:bodyPr>
            <a:normAutofit fontScale="90000"/>
          </a:bodyPr>
          <a:lstStyle/>
          <a:p>
            <a:r>
              <a:rPr lang="en-US" dirty="0" smtClean="0"/>
              <a:t>Existing flow</a:t>
            </a:r>
            <a:endParaRPr lang="en-IN" dirty="0"/>
          </a:p>
        </p:txBody>
      </p:sp>
      <p:sp>
        <p:nvSpPr>
          <p:cNvPr id="3" name="Content Placeholder 2"/>
          <p:cNvSpPr>
            <a:spLocks noGrp="1"/>
          </p:cNvSpPr>
          <p:nvPr>
            <p:ph idx="1"/>
          </p:nvPr>
        </p:nvSpPr>
        <p:spPr>
          <a:xfrm>
            <a:off x="1981200" y="838201"/>
            <a:ext cx="8229600" cy="5287963"/>
          </a:xfrm>
        </p:spPr>
        <p:txBody>
          <a:bodyPr/>
          <a:lstStyle/>
          <a:p>
            <a:endParaRPr lang="en-IN" dirty="0"/>
          </a:p>
        </p:txBody>
      </p:sp>
      <p:pic>
        <p:nvPicPr>
          <p:cNvPr id="4" name="Picture 3"/>
          <p:cNvPicPr>
            <a:picLocks noChangeAspect="1"/>
          </p:cNvPicPr>
          <p:nvPr/>
        </p:nvPicPr>
        <p:blipFill>
          <a:blip r:embed="rId2"/>
          <a:stretch>
            <a:fillRect/>
          </a:stretch>
        </p:blipFill>
        <p:spPr>
          <a:xfrm>
            <a:off x="1990300" y="808630"/>
            <a:ext cx="8068101" cy="5146836"/>
          </a:xfrm>
          <a:prstGeom prst="rect">
            <a:avLst/>
          </a:prstGeom>
        </p:spPr>
      </p:pic>
    </p:spTree>
    <p:extLst>
      <p:ext uri="{BB962C8B-B14F-4D97-AF65-F5344CB8AC3E}">
        <p14:creationId xmlns:p14="http://schemas.microsoft.com/office/powerpoint/2010/main" val="31586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IN" dirty="0"/>
          </a:p>
        </p:txBody>
      </p:sp>
      <p:sp>
        <p:nvSpPr>
          <p:cNvPr id="3" name="Content Placeholder 2"/>
          <p:cNvSpPr>
            <a:spLocks noGrp="1"/>
          </p:cNvSpPr>
          <p:nvPr>
            <p:ph idx="1"/>
          </p:nvPr>
        </p:nvSpPr>
        <p:spPr/>
        <p:txBody>
          <a:bodyPr/>
          <a:lstStyle/>
          <a:p>
            <a:r>
              <a:rPr lang="en-US" dirty="0" smtClean="0"/>
              <a:t>1. Total energy consumption is still huge</a:t>
            </a:r>
          </a:p>
          <a:p>
            <a:r>
              <a:rPr lang="en-US" dirty="0" smtClean="0"/>
              <a:t>2. Low packet delivery ratio</a:t>
            </a:r>
          </a:p>
          <a:p>
            <a:r>
              <a:rPr lang="en-US" dirty="0" smtClean="0"/>
              <a:t>3. Some packet loss</a:t>
            </a:r>
          </a:p>
          <a:p>
            <a:r>
              <a:rPr lang="en-US" dirty="0" smtClean="0"/>
              <a:t>4. Low network life time</a:t>
            </a:r>
            <a:endParaRPr lang="en-IN" dirty="0"/>
          </a:p>
        </p:txBody>
      </p:sp>
    </p:spTree>
    <p:extLst>
      <p:ext uri="{BB962C8B-B14F-4D97-AF65-F5344CB8AC3E}">
        <p14:creationId xmlns:p14="http://schemas.microsoft.com/office/powerpoint/2010/main" val="2185113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851"/>
            <a:ext cx="10515600" cy="55734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Problem Identification</a:t>
            </a:r>
            <a:endParaRPr lang="en-IN" dirty="0"/>
          </a:p>
        </p:txBody>
      </p:sp>
      <p:sp>
        <p:nvSpPr>
          <p:cNvPr id="3" name="Content Placeholder 2"/>
          <p:cNvSpPr>
            <a:spLocks noGrp="1"/>
          </p:cNvSpPr>
          <p:nvPr>
            <p:ph idx="1"/>
          </p:nvPr>
        </p:nvSpPr>
        <p:spPr>
          <a:xfrm>
            <a:off x="838200" y="892198"/>
            <a:ext cx="10515600" cy="5284765"/>
          </a:xfrm>
        </p:spPr>
        <p:txBody>
          <a:bodyPr>
            <a:normAutofit/>
          </a:bodyPr>
          <a:lstStyle/>
          <a:p>
            <a:pPr algn="just"/>
            <a:r>
              <a:rPr lang="en-US" sz="3200" dirty="0" smtClean="0"/>
              <a:t>When ever nodes arrangement is  complex in nature</a:t>
            </a:r>
            <a:r>
              <a:rPr lang="en-US" sz="3200" dirty="0"/>
              <a:t>, updating their location or </a:t>
            </a:r>
            <a:r>
              <a:rPr lang="en-US" sz="3200" dirty="0" smtClean="0"/>
              <a:t>adding new </a:t>
            </a:r>
            <a:r>
              <a:rPr lang="en-US" sz="3200" dirty="0"/>
              <a:t>devices is pretty </a:t>
            </a:r>
            <a:r>
              <a:rPr lang="en-US" sz="3200" dirty="0" smtClean="0"/>
              <a:t>challenging, then there is no such efficient network for that WSN.</a:t>
            </a:r>
          </a:p>
          <a:p>
            <a:pPr algn="just"/>
            <a:r>
              <a:rPr lang="en-US" sz="3200" dirty="0" smtClean="0"/>
              <a:t>Where there is no chance of replacing Batteries , that WSN need to work with low residual energy with low latency and More reliability.  So there is no such WSN protocol to satisfy above requirements.</a:t>
            </a:r>
            <a:endParaRPr lang="en-IN" sz="3200" dirty="0"/>
          </a:p>
        </p:txBody>
      </p:sp>
    </p:spTree>
    <p:extLst>
      <p:ext uri="{BB962C8B-B14F-4D97-AF65-F5344CB8AC3E}">
        <p14:creationId xmlns:p14="http://schemas.microsoft.com/office/powerpoint/2010/main" val="3956404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pPr algn="ctr"/>
            <a:r>
              <a:rPr lang="en-US" dirty="0" smtClean="0"/>
              <a:t>Proposed method</a:t>
            </a:r>
            <a:endParaRPr lang="en-IN" dirty="0"/>
          </a:p>
        </p:txBody>
      </p:sp>
      <p:sp>
        <p:nvSpPr>
          <p:cNvPr id="3" name="Content Placeholder 2"/>
          <p:cNvSpPr>
            <a:spLocks noGrp="1"/>
          </p:cNvSpPr>
          <p:nvPr>
            <p:ph idx="1"/>
          </p:nvPr>
        </p:nvSpPr>
        <p:spPr/>
        <p:txBody>
          <a:bodyPr/>
          <a:lstStyle/>
          <a:p>
            <a:pPr algn="ctr"/>
            <a:r>
              <a:rPr lang="en-IN" dirty="0"/>
              <a:t>Depth-controlled and </a:t>
            </a:r>
            <a:r>
              <a:rPr lang="en-IN" dirty="0" smtClean="0"/>
              <a:t>energy-efficient routing </a:t>
            </a:r>
            <a:r>
              <a:rPr lang="en-IN" dirty="0"/>
              <a:t>protocol (DCEER</a:t>
            </a:r>
            <a:r>
              <a:rPr lang="en-IN" dirty="0" smtClean="0"/>
              <a:t>) for UWSN</a:t>
            </a:r>
            <a:endParaRPr lang="en-IN" dirty="0"/>
          </a:p>
        </p:txBody>
      </p:sp>
    </p:spTree>
    <p:extLst>
      <p:ext uri="{BB962C8B-B14F-4D97-AF65-F5344CB8AC3E}">
        <p14:creationId xmlns:p14="http://schemas.microsoft.com/office/powerpoint/2010/main" val="634972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18319"/>
            <a:ext cx="8229600" cy="639762"/>
          </a:xfrm>
        </p:spPr>
        <p:txBody>
          <a:bodyPr>
            <a:normAutofit fontScale="90000"/>
          </a:bodyPr>
          <a:lstStyle/>
          <a:p>
            <a:r>
              <a:rPr lang="en-US" sz="3600" b="1" dirty="0">
                <a:latin typeface="Times New Roman" pitchFamily="18" charset="0"/>
                <a:cs typeface="Times New Roman" pitchFamily="18" charset="0"/>
              </a:rPr>
              <a:t>PROPOSED SYSTEM &amp; IT’S WORKING</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981200" y="838201"/>
            <a:ext cx="8229600" cy="5287963"/>
          </a:xfrm>
        </p:spPr>
        <p:txBody>
          <a:bodyPr>
            <a:normAutofit/>
          </a:bodyPr>
          <a:lstStyle/>
          <a:p>
            <a:pPr algn="ctr"/>
            <a:r>
              <a:rPr lang="en-US" dirty="0"/>
              <a:t>EEP &amp; EGA </a:t>
            </a:r>
            <a:endParaRPr lang="en-US" dirty="0" smtClean="0"/>
          </a:p>
          <a:p>
            <a:pPr algn="ctr"/>
            <a:r>
              <a:rPr lang="en-IN" dirty="0" smtClean="0"/>
              <a:t>Energy Efficient routing Protocol</a:t>
            </a:r>
          </a:p>
          <a:p>
            <a:pPr algn="ctr"/>
            <a:r>
              <a:rPr lang="en-US" dirty="0" smtClean="0"/>
              <a:t>E</a:t>
            </a:r>
            <a:r>
              <a:rPr lang="en-IN" dirty="0" smtClean="0"/>
              <a:t>enhanced </a:t>
            </a:r>
            <a:r>
              <a:rPr lang="en-IN" dirty="0"/>
              <a:t>genetic algorithm</a:t>
            </a:r>
            <a:endParaRPr lang="en-IN" dirty="0" smtClean="0"/>
          </a:p>
          <a:p>
            <a:pPr marL="0" indent="0">
              <a:buNone/>
            </a:pPr>
            <a:r>
              <a:rPr lang="en-US" dirty="0"/>
              <a:t>two phases: routing and data transmission.</a:t>
            </a:r>
            <a:endParaRPr lang="en-IN" dirty="0"/>
          </a:p>
          <a:p>
            <a:pPr algn="just"/>
            <a:r>
              <a:rPr lang="en-US" b="1" dirty="0" smtClean="0"/>
              <a:t>EEP: </a:t>
            </a:r>
            <a:r>
              <a:rPr lang="en-US" dirty="0" smtClean="0"/>
              <a:t>to </a:t>
            </a:r>
            <a:r>
              <a:rPr lang="en-US" dirty="0"/>
              <a:t>search for the best possible multi-hop </a:t>
            </a:r>
            <a:r>
              <a:rPr lang="en-US" dirty="0" smtClean="0"/>
              <a:t>path ways </a:t>
            </a:r>
            <a:r>
              <a:rPr lang="en-US" dirty="0"/>
              <a:t>among the sender and receiver nodes. </a:t>
            </a:r>
          </a:p>
          <a:p>
            <a:pPr algn="just"/>
            <a:r>
              <a:rPr lang="en-US" b="1" dirty="0" smtClean="0"/>
              <a:t>EGA</a:t>
            </a:r>
            <a:r>
              <a:rPr lang="en-US" dirty="0" smtClean="0"/>
              <a:t> </a:t>
            </a:r>
            <a:r>
              <a:rPr lang="en-US" dirty="0"/>
              <a:t>method encrypts routing pathways as chromosomes and all the </a:t>
            </a:r>
            <a:r>
              <a:rPr lang="en-US" dirty="0" smtClean="0"/>
              <a:t>participating </a:t>
            </a:r>
            <a:r>
              <a:rPr lang="en-US" dirty="0"/>
              <a:t>nodes as genes.</a:t>
            </a:r>
          </a:p>
        </p:txBody>
      </p:sp>
    </p:spTree>
    <p:extLst>
      <p:ext uri="{BB962C8B-B14F-4D97-AF65-F5344CB8AC3E}">
        <p14:creationId xmlns:p14="http://schemas.microsoft.com/office/powerpoint/2010/main" val="3284423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49021" y="2276"/>
            <a:ext cx="9088629" cy="6855725"/>
          </a:xfrm>
          <a:prstGeom prst="rect">
            <a:avLst/>
          </a:prstGeom>
        </p:spPr>
      </p:pic>
    </p:spTree>
    <p:extLst>
      <p:ext uri="{BB962C8B-B14F-4D97-AF65-F5344CB8AC3E}">
        <p14:creationId xmlns:p14="http://schemas.microsoft.com/office/powerpoint/2010/main" val="1841464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8201"/>
            <a:ext cx="8229600" cy="5287963"/>
          </a:xfrm>
        </p:spPr>
        <p:txBody>
          <a:bodyPr>
            <a:normAutofit fontScale="92500" lnSpcReduction="10000"/>
          </a:bodyPr>
          <a:lstStyle/>
          <a:p>
            <a:pPr algn="just"/>
            <a:r>
              <a:rPr lang="en-US" dirty="0"/>
              <a:t>Step 1: base station keeps track of UWSN’s sensor devices and creates cluster neighborhoods. </a:t>
            </a:r>
          </a:p>
          <a:p>
            <a:pPr algn="just"/>
            <a:r>
              <a:rPr lang="en-US" dirty="0"/>
              <a:t>Step 2: Using the proposed EEP strategy, each cluster territory obtains information from cluster members. This method accepts each independent node’s energy condition when transmitting data. At the same time, a large portion of the portable sensor clusters is placed into standby mode.</a:t>
            </a:r>
          </a:p>
          <a:p>
            <a:pPr algn="just"/>
            <a:r>
              <a:rPr lang="en-US" dirty="0"/>
              <a:t>Step3: cluster endpoints are chosen from every team of cluster territories. The Neighbor Discovery Methodology is used to establish head-to-head connectivity</a:t>
            </a:r>
          </a:p>
          <a:p>
            <a:pPr algn="just"/>
            <a:r>
              <a:rPr lang="en-US" dirty="0"/>
              <a:t>Step4: Once new digital endpoints arrive or are relocated, this method predicts the accepted nodes and the cluster territories.</a:t>
            </a:r>
            <a:endParaRPr lang="en-IN" dirty="0"/>
          </a:p>
        </p:txBody>
      </p:sp>
    </p:spTree>
    <p:extLst>
      <p:ext uri="{BB962C8B-B14F-4D97-AF65-F5344CB8AC3E}">
        <p14:creationId xmlns:p14="http://schemas.microsoft.com/office/powerpoint/2010/main" val="3323142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a:bodyPr>
          <a:lstStyle/>
          <a:p>
            <a:pPr algn="just"/>
            <a:r>
              <a:rPr lang="en-US" dirty="0"/>
              <a:t>Step 5: Sensor nodes are switched from one position to combine information over the network utilizing GA after composting each cluster group and newly appointed Cluster nodes in each cluster territory.</a:t>
            </a:r>
          </a:p>
          <a:p>
            <a:pPr algn="just"/>
            <a:r>
              <a:rPr lang="en-US" dirty="0"/>
              <a:t>Step 6: Protocol extracting the energy level at each cluster community and rebalancing the cluster end points is universally recognized as the most straight forward way. After that, they anticipate the base station condition beyond passing to the dead battery scenario to drop through the Energy Scheduling strategy in the system.</a:t>
            </a:r>
            <a:endParaRPr lang="en-IN" dirty="0"/>
          </a:p>
        </p:txBody>
      </p:sp>
    </p:spTree>
    <p:extLst>
      <p:ext uri="{BB962C8B-B14F-4D97-AF65-F5344CB8AC3E}">
        <p14:creationId xmlns:p14="http://schemas.microsoft.com/office/powerpoint/2010/main" val="6295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A8E2E6-DB67-4A1E-BB50-ABD521F00777}"/>
              </a:ext>
            </a:extLst>
          </p:cNvPr>
          <p:cNvSpPr>
            <a:spLocks noGrp="1"/>
          </p:cNvSpPr>
          <p:nvPr>
            <p:ph type="title"/>
          </p:nvPr>
        </p:nvSpPr>
        <p:spPr>
          <a:xfrm>
            <a:off x="838200" y="142105"/>
            <a:ext cx="10515600" cy="504887"/>
          </a:xfrm>
        </p:spPr>
        <p:txBody>
          <a:bodyPr>
            <a:noAutofit/>
          </a:bodyPr>
          <a:lstStyle/>
          <a:p>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CONTENTS</a:t>
            </a:r>
            <a:endParaRPr lang="en-IN" sz="3200" b="1" dirty="0"/>
          </a:p>
        </p:txBody>
      </p:sp>
      <p:sp>
        <p:nvSpPr>
          <p:cNvPr id="3" name="Content Placeholder 2">
            <a:extLst>
              <a:ext uri="{FF2B5EF4-FFF2-40B4-BE49-F238E27FC236}">
                <a16:creationId xmlns="" xmlns:a16="http://schemas.microsoft.com/office/drawing/2014/main" id="{A8D2B581-8EB0-45DF-8182-1B0A5FDE892D}"/>
              </a:ext>
            </a:extLst>
          </p:cNvPr>
          <p:cNvSpPr>
            <a:spLocks noGrp="1"/>
          </p:cNvSpPr>
          <p:nvPr>
            <p:ph idx="1"/>
          </p:nvPr>
        </p:nvSpPr>
        <p:spPr>
          <a:xfrm>
            <a:off x="838200" y="713898"/>
            <a:ext cx="10515600" cy="6148974"/>
          </a:xfrm>
        </p:spPr>
        <p:txBody>
          <a:bodyPr>
            <a:normAutofit fontScale="92500" lnSpcReduction="10000"/>
          </a:bodyPr>
          <a:lstStyle/>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ABSTRACT</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LITERATURE SURVEY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EXISTING </a:t>
            </a:r>
            <a:r>
              <a:rPr lang="en-US" sz="2400" dirty="0" smtClean="0">
                <a:latin typeface="Times New Roman" panose="02020603050405020304" pitchFamily="18" charset="0"/>
                <a:cs typeface="Times New Roman" panose="02020603050405020304" pitchFamily="18" charset="0"/>
              </a:rPr>
              <a:t>SYSTEM</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EXISTING </a:t>
            </a:r>
            <a:r>
              <a:rPr lang="en-US" sz="2400" dirty="0" smtClean="0">
                <a:latin typeface="Times New Roman" panose="02020603050405020304" pitchFamily="18" charset="0"/>
                <a:cs typeface="Times New Roman" panose="02020603050405020304" pitchFamily="18" charset="0"/>
              </a:rPr>
              <a:t>SYSTEM </a:t>
            </a:r>
            <a:r>
              <a:rPr lang="en-US" sz="2400" dirty="0">
                <a:latin typeface="Times New Roman" panose="02020603050405020304" pitchFamily="18" charset="0"/>
                <a:cs typeface="Times New Roman" panose="02020603050405020304" pitchFamily="18" charset="0"/>
              </a:rPr>
              <a:t>BLOCK DIAGRAM</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EXISTING SYSTEM DRAWBACKS </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PROPOSED SYSTEM NECESSITY(Problem Identification)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PROPOSED </a:t>
            </a:r>
            <a:r>
              <a:rPr lang="en-US" sz="2400" dirty="0" smtClean="0">
                <a:latin typeface="Times New Roman" panose="02020603050405020304" pitchFamily="18" charset="0"/>
                <a:cs typeface="Times New Roman" panose="02020603050405020304" pitchFamily="18" charset="0"/>
              </a:rPr>
              <a:t>SYSTEM BLOCK DIAGRAM</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PROPOSED SYSTEM EXPLANATION/DESCRIPTION</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PROJECT REQUIREMENTS</a:t>
            </a:r>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smtClean="0">
                <a:latin typeface="Times New Roman" panose="02020603050405020304" pitchFamily="18" charset="0"/>
                <a:cs typeface="Times New Roman" panose="02020603050405020304" pitchFamily="18" charset="0"/>
              </a:rPr>
              <a:t>a) SOFTWARE</a:t>
            </a:r>
          </a:p>
          <a:p>
            <a:pPr marL="457200" indent="-457200">
              <a:buNone/>
            </a:pPr>
            <a:r>
              <a:rPr lang="en-US" sz="2400" dirty="0" smtClean="0">
                <a:latin typeface="Times New Roman" panose="02020603050405020304" pitchFamily="18" charset="0"/>
                <a:cs typeface="Times New Roman" panose="02020603050405020304" pitchFamily="18" charset="0"/>
              </a:rPr>
              <a:t>11.ADVANTAGES</a:t>
            </a:r>
          </a:p>
          <a:p>
            <a:pPr marL="457200" indent="-457200">
              <a:buNone/>
            </a:pPr>
            <a:r>
              <a:rPr lang="en-US" sz="2400" dirty="0" smtClean="0">
                <a:latin typeface="Times New Roman" panose="02020603050405020304" pitchFamily="18" charset="0"/>
                <a:cs typeface="Times New Roman" panose="02020603050405020304" pitchFamily="18" charset="0"/>
              </a:rPr>
              <a:t>12.APPLICATIONS</a:t>
            </a:r>
          </a:p>
          <a:p>
            <a:pPr marL="457200" indent="-457200">
              <a:buNone/>
            </a:pPr>
            <a:r>
              <a:rPr lang="en-US" sz="2400" dirty="0" smtClean="0">
                <a:latin typeface="Times New Roman" panose="02020603050405020304" pitchFamily="18" charset="0"/>
                <a:cs typeface="Times New Roman" panose="02020603050405020304" pitchFamily="18" charset="0"/>
              </a:rPr>
              <a:t>13.CONCLUSIONS</a:t>
            </a:r>
          </a:p>
          <a:p>
            <a:pPr marL="457200" indent="-457200">
              <a:buNone/>
            </a:pPr>
            <a:r>
              <a:rPr lang="en-US" sz="2400" dirty="0" smtClean="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49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335"/>
            <a:ext cx="10515600" cy="544468"/>
          </a:xfrm>
        </p:spPr>
        <p:txBody>
          <a:bodyPr>
            <a:normAutofit fontScale="90000"/>
          </a:bodyPr>
          <a:lstStyle/>
          <a:p>
            <a:pPr algn="ctr"/>
            <a:r>
              <a:rPr lang="en-US" dirty="0" smtClean="0"/>
              <a:t>Number of participants</a:t>
            </a:r>
            <a:endParaRPr lang="en-IN" dirty="0"/>
          </a:p>
        </p:txBody>
      </p:sp>
      <p:sp>
        <p:nvSpPr>
          <p:cNvPr id="3" name="Content Placeholder 2"/>
          <p:cNvSpPr>
            <a:spLocks noGrp="1"/>
          </p:cNvSpPr>
          <p:nvPr>
            <p:ph idx="1"/>
          </p:nvPr>
        </p:nvSpPr>
        <p:spPr>
          <a:xfrm>
            <a:off x="838200" y="827803"/>
            <a:ext cx="10515600" cy="5349160"/>
          </a:xfrm>
        </p:spPr>
        <p:txBody>
          <a:bodyPr>
            <a:normAutofit/>
          </a:bodyPr>
          <a:lstStyle/>
          <a:p>
            <a:r>
              <a:rPr lang="en-IN" dirty="0"/>
              <a:t>number of participants </a:t>
            </a:r>
            <a:r>
              <a:rPr lang="en-IN" dirty="0" smtClean="0"/>
              <a:t>nodes Np when data transferred from source to destination</a:t>
            </a:r>
          </a:p>
          <a:p>
            <a:endParaRPr lang="en-US" dirty="0"/>
          </a:p>
          <a:p>
            <a:endParaRPr lang="en-US" dirty="0" smtClean="0"/>
          </a:p>
          <a:p>
            <a:r>
              <a:rPr lang="en-IN" dirty="0" smtClean="0"/>
              <a:t>private </a:t>
            </a:r>
            <a:r>
              <a:rPr lang="en-IN" dirty="0"/>
              <a:t>network </a:t>
            </a:r>
            <a:r>
              <a:rPr lang="en-IN" dirty="0" smtClean="0"/>
              <a:t>radial </a:t>
            </a:r>
            <a:r>
              <a:rPr lang="en-US" dirty="0" smtClean="0"/>
              <a:t>distance </a:t>
            </a:r>
            <a:r>
              <a:rPr lang="en-US" dirty="0"/>
              <a:t>NR, </a:t>
            </a:r>
            <a:endParaRPr lang="en-US" dirty="0" smtClean="0"/>
          </a:p>
          <a:p>
            <a:r>
              <a:rPr lang="en-US" dirty="0" smtClean="0"/>
              <a:t>node </a:t>
            </a:r>
            <a:r>
              <a:rPr lang="en-US" dirty="0"/>
              <a:t>density </a:t>
            </a:r>
            <a:r>
              <a:rPr lang="en-US" dirty="0" smtClean="0"/>
              <a:t>ND,</a:t>
            </a:r>
          </a:p>
          <a:p>
            <a:r>
              <a:rPr lang="en-US" dirty="0" smtClean="0"/>
              <a:t>width </a:t>
            </a:r>
            <a:r>
              <a:rPr lang="en-US" dirty="0"/>
              <a:t>of each </a:t>
            </a:r>
            <a:r>
              <a:rPr lang="en-US" dirty="0" smtClean="0"/>
              <a:t>circle sector </a:t>
            </a:r>
            <a:r>
              <a:rPr lang="en-US" dirty="0" err="1"/>
              <a:t>RingW</a:t>
            </a:r>
            <a:r>
              <a:rPr lang="en-US" dirty="0"/>
              <a:t>, </a:t>
            </a:r>
            <a:endParaRPr lang="en-US" dirty="0" smtClean="0"/>
          </a:p>
          <a:p>
            <a:r>
              <a:rPr lang="en-US" dirty="0" smtClean="0"/>
              <a:t>max </a:t>
            </a:r>
            <a:r>
              <a:rPr lang="en-US" dirty="0"/>
              <a:t>limit of hops </a:t>
            </a:r>
            <a:r>
              <a:rPr lang="en-US" dirty="0" err="1"/>
              <a:t>MaxH</a:t>
            </a:r>
            <a:endParaRPr lang="en-IN" dirty="0" smtClean="0"/>
          </a:p>
          <a:p>
            <a:endParaRPr lang="en-IN" dirty="0"/>
          </a:p>
        </p:txBody>
      </p:sp>
      <p:pic>
        <p:nvPicPr>
          <p:cNvPr id="4" name="Picture 3"/>
          <p:cNvPicPr>
            <a:picLocks noChangeAspect="1"/>
          </p:cNvPicPr>
          <p:nvPr/>
        </p:nvPicPr>
        <p:blipFill>
          <a:blip r:embed="rId2"/>
          <a:stretch>
            <a:fillRect/>
          </a:stretch>
        </p:blipFill>
        <p:spPr>
          <a:xfrm>
            <a:off x="1114491" y="1725166"/>
            <a:ext cx="3343275" cy="760457"/>
          </a:xfrm>
          <a:prstGeom prst="rect">
            <a:avLst/>
          </a:prstGeom>
        </p:spPr>
      </p:pic>
    </p:spTree>
    <p:extLst>
      <p:ext uri="{BB962C8B-B14F-4D97-AF65-F5344CB8AC3E}">
        <p14:creationId xmlns:p14="http://schemas.microsoft.com/office/powerpoint/2010/main" val="468083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pPr algn="ctr"/>
            <a:r>
              <a:rPr lang="en-US" dirty="0" smtClean="0"/>
              <a:t>Best path</a:t>
            </a:r>
            <a:endParaRPr lang="en-IN" dirty="0"/>
          </a:p>
        </p:txBody>
      </p:sp>
      <p:sp>
        <p:nvSpPr>
          <p:cNvPr id="3" name="Content Placeholder 2"/>
          <p:cNvSpPr>
            <a:spLocks noGrp="1"/>
          </p:cNvSpPr>
          <p:nvPr>
            <p:ph idx="1"/>
          </p:nvPr>
        </p:nvSpPr>
        <p:spPr>
          <a:xfrm>
            <a:off x="838200" y="953038"/>
            <a:ext cx="10515600" cy="5223925"/>
          </a:xfrm>
        </p:spPr>
        <p:txBody>
          <a:bodyPr>
            <a:normAutofit/>
          </a:bodyPr>
          <a:lstStyle/>
          <a:p>
            <a:r>
              <a:rPr lang="en-IN" sz="2000" dirty="0"/>
              <a:t>Sink </a:t>
            </a:r>
            <a:r>
              <a:rPr lang="en-IN" sz="2000" dirty="0" smtClean="0"/>
              <a:t>Node </a:t>
            </a:r>
            <a:r>
              <a:rPr lang="en-US" sz="2000" dirty="0" smtClean="0"/>
              <a:t>=final </a:t>
            </a:r>
            <a:r>
              <a:rPr lang="en-US" sz="2000" dirty="0"/>
              <a:t>destination. </a:t>
            </a:r>
            <a:endParaRPr lang="en-US" sz="2000" dirty="0" smtClean="0"/>
          </a:p>
          <a:p>
            <a:r>
              <a:rPr lang="en-US" sz="2000" dirty="0" smtClean="0"/>
              <a:t>source </a:t>
            </a:r>
            <a:r>
              <a:rPr lang="en-US" sz="2000" dirty="0"/>
              <a:t>node is </a:t>
            </a:r>
            <a:r>
              <a:rPr lang="en-US" sz="2000" dirty="0" smtClean="0"/>
              <a:t>the CHN </a:t>
            </a:r>
            <a:r>
              <a:rPr lang="en-US" sz="2000" dirty="0"/>
              <a:t>which requires transferring information</a:t>
            </a:r>
            <a:r>
              <a:rPr lang="en-US" sz="2000" dirty="0" smtClean="0"/>
              <a:t>.</a:t>
            </a:r>
          </a:p>
          <a:p>
            <a:pPr marL="0" indent="0">
              <a:buNone/>
            </a:pPr>
            <a:r>
              <a:rPr lang="en-IN" sz="2000" dirty="0" smtClean="0"/>
              <a:t>Using objective </a:t>
            </a:r>
            <a:r>
              <a:rPr lang="en-IN" sz="2000" dirty="0"/>
              <a:t>formula (</a:t>
            </a:r>
            <a:r>
              <a:rPr lang="en-IN" sz="2000" dirty="0" err="1"/>
              <a:t>Fobj</a:t>
            </a:r>
            <a:r>
              <a:rPr lang="en-IN" sz="2000" dirty="0" smtClean="0"/>
              <a:t>) going to find best path</a:t>
            </a:r>
            <a:endParaRPr lang="en-US" sz="2000" dirty="0"/>
          </a:p>
          <a:p>
            <a:endParaRPr lang="en-US" sz="2000" dirty="0" smtClean="0"/>
          </a:p>
          <a:p>
            <a:endParaRPr lang="en-US" sz="2000" dirty="0" smtClean="0"/>
          </a:p>
          <a:p>
            <a:endParaRPr lang="en-US" sz="2000" dirty="0"/>
          </a:p>
          <a:p>
            <a:endParaRPr lang="en-US" sz="2000" dirty="0" smtClean="0"/>
          </a:p>
          <a:p>
            <a:endParaRPr lang="en-US" sz="2000" dirty="0" smtClean="0"/>
          </a:p>
          <a:p>
            <a:r>
              <a:rPr lang="en-US" sz="2000" dirty="0" err="1" smtClean="0"/>
              <a:t>Yij</a:t>
            </a:r>
            <a:r>
              <a:rPr lang="en-US" sz="2000" dirty="0" smtClean="0"/>
              <a:t>= connection indication</a:t>
            </a:r>
            <a:endParaRPr lang="en-IN" sz="2000" dirty="0"/>
          </a:p>
          <a:p>
            <a:r>
              <a:rPr lang="en-US" sz="2000" dirty="0" err="1" smtClean="0"/>
              <a:t>Dij</a:t>
            </a:r>
            <a:r>
              <a:rPr lang="en-US" sz="2000" dirty="0" smtClean="0"/>
              <a:t>= </a:t>
            </a:r>
            <a:r>
              <a:rPr lang="en-US" sz="2000" dirty="0"/>
              <a:t>connection cost of </a:t>
            </a:r>
            <a:r>
              <a:rPr lang="en-US" sz="2000" dirty="0" smtClean="0"/>
              <a:t>energy</a:t>
            </a:r>
          </a:p>
          <a:p>
            <a:r>
              <a:rPr lang="en-US" sz="2000" dirty="0" err="1" smtClean="0"/>
              <a:t>Eij</a:t>
            </a:r>
            <a:r>
              <a:rPr lang="en-US" sz="2000" dirty="0" smtClean="0"/>
              <a:t>=connection </a:t>
            </a:r>
            <a:r>
              <a:rPr lang="en-IN" sz="2000" dirty="0" smtClean="0"/>
              <a:t>latency</a:t>
            </a:r>
          </a:p>
          <a:p>
            <a:r>
              <a:rPr lang="en-US" sz="2000" dirty="0" err="1"/>
              <a:t>Kij</a:t>
            </a:r>
            <a:r>
              <a:rPr lang="en-US" sz="2000" dirty="0"/>
              <a:t>=</a:t>
            </a:r>
            <a:r>
              <a:rPr lang="en-IN" sz="2000" dirty="0" smtClean="0"/>
              <a:t>duration,</a:t>
            </a:r>
          </a:p>
          <a:p>
            <a:r>
              <a:rPr lang="en-US" sz="2000" dirty="0" err="1"/>
              <a:t>Dlmax</a:t>
            </a:r>
            <a:r>
              <a:rPr lang="en-US" sz="2000" dirty="0"/>
              <a:t> </a:t>
            </a:r>
            <a:r>
              <a:rPr lang="en-US" sz="2000" dirty="0" smtClean="0"/>
              <a:t>=maximal </a:t>
            </a:r>
            <a:r>
              <a:rPr lang="en-US" sz="2000" dirty="0"/>
              <a:t>delay of the route</a:t>
            </a:r>
            <a:endParaRPr lang="en-IN" sz="2000" dirty="0"/>
          </a:p>
          <a:p>
            <a:endParaRPr lang="en-US" sz="2000" dirty="0" smtClean="0"/>
          </a:p>
          <a:p>
            <a:endParaRPr lang="en-IN" sz="2000" dirty="0"/>
          </a:p>
        </p:txBody>
      </p:sp>
      <p:pic>
        <p:nvPicPr>
          <p:cNvPr id="4" name="Picture 3"/>
          <p:cNvPicPr>
            <a:picLocks noChangeAspect="1"/>
          </p:cNvPicPr>
          <p:nvPr/>
        </p:nvPicPr>
        <p:blipFill>
          <a:blip r:embed="rId2"/>
          <a:stretch>
            <a:fillRect/>
          </a:stretch>
        </p:blipFill>
        <p:spPr>
          <a:xfrm>
            <a:off x="1001197" y="2143729"/>
            <a:ext cx="4974599" cy="1822964"/>
          </a:xfrm>
          <a:prstGeom prst="rect">
            <a:avLst/>
          </a:prstGeom>
        </p:spPr>
      </p:pic>
      <p:sp>
        <p:nvSpPr>
          <p:cNvPr id="5" name="Cloud Callout 4"/>
          <p:cNvSpPr/>
          <p:nvPr/>
        </p:nvSpPr>
        <p:spPr>
          <a:xfrm>
            <a:off x="7490138" y="1138183"/>
            <a:ext cx="3863662" cy="805533"/>
          </a:xfrm>
          <a:prstGeom prst="cloudCallout">
            <a:avLst>
              <a:gd name="adj1" fmla="val -88166"/>
              <a:gd name="adj2" fmla="val 163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Along with number of participants also</a:t>
            </a:r>
            <a:endParaRPr lang="en-IN" dirty="0"/>
          </a:p>
        </p:txBody>
      </p:sp>
    </p:spTree>
    <p:extLst>
      <p:ext uri="{BB962C8B-B14F-4D97-AF65-F5344CB8AC3E}">
        <p14:creationId xmlns:p14="http://schemas.microsoft.com/office/powerpoint/2010/main" val="995373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094"/>
            <a:ext cx="10515600" cy="827803"/>
          </a:xfrm>
        </p:spPr>
        <p:txBody>
          <a:bodyPr/>
          <a:lstStyle/>
          <a:p>
            <a:pPr algn="ctr"/>
            <a:r>
              <a:rPr lang="en-IN" dirty="0"/>
              <a:t>Encoding phase in EGA</a:t>
            </a:r>
            <a:endParaRPr lang="en-IN" dirty="0"/>
          </a:p>
        </p:txBody>
      </p:sp>
      <p:sp>
        <p:nvSpPr>
          <p:cNvPr id="3" name="Content Placeholder 2"/>
          <p:cNvSpPr>
            <a:spLocks noGrp="1"/>
          </p:cNvSpPr>
          <p:nvPr>
            <p:ph idx="1"/>
          </p:nvPr>
        </p:nvSpPr>
        <p:spPr>
          <a:xfrm>
            <a:off x="838200" y="978794"/>
            <a:ext cx="10515600" cy="5198169"/>
          </a:xfrm>
        </p:spPr>
        <p:txBody>
          <a:bodyPr/>
          <a:lstStyle/>
          <a:p>
            <a:r>
              <a:rPr lang="en-IN" dirty="0"/>
              <a:t>origin </a:t>
            </a:r>
            <a:r>
              <a:rPr lang="en-IN" dirty="0" smtClean="0"/>
              <a:t>node, </a:t>
            </a:r>
            <a:r>
              <a:rPr lang="en-IN" dirty="0"/>
              <a:t>target </a:t>
            </a:r>
            <a:r>
              <a:rPr lang="en-IN" dirty="0" smtClean="0"/>
              <a:t>node</a:t>
            </a:r>
          </a:p>
          <a:p>
            <a:endParaRPr lang="en-US" dirty="0"/>
          </a:p>
          <a:p>
            <a:r>
              <a:rPr lang="en-US" dirty="0" smtClean="0"/>
              <a:t>Path information is stored </a:t>
            </a:r>
          </a:p>
          <a:p>
            <a:pPr marL="0" indent="0">
              <a:buNone/>
            </a:pPr>
            <a:r>
              <a:rPr lang="en-US" dirty="0" smtClean="0"/>
              <a:t>along with transmitted data. </a:t>
            </a:r>
          </a:p>
          <a:p>
            <a:pPr marL="0" indent="0">
              <a:buNone/>
            </a:pPr>
            <a:r>
              <a:rPr lang="en-US" dirty="0" smtClean="0"/>
              <a:t>Path info is encoded using </a:t>
            </a:r>
          </a:p>
          <a:p>
            <a:pPr marL="0" indent="0">
              <a:buNone/>
            </a:pPr>
            <a:r>
              <a:rPr lang="en-US" dirty="0" smtClean="0"/>
              <a:t>following </a:t>
            </a:r>
            <a:r>
              <a:rPr lang="en-US" dirty="0" err="1" smtClean="0"/>
              <a:t>seq</a:t>
            </a:r>
            <a:endParaRPr lang="en-US" dirty="0" smtClean="0"/>
          </a:p>
          <a:p>
            <a:pPr marL="0" indent="0">
              <a:buNone/>
            </a:pPr>
            <a:endParaRPr lang="en-US" dirty="0"/>
          </a:p>
          <a:p>
            <a:pPr marL="0" indent="0">
              <a:buNone/>
            </a:pPr>
            <a:r>
              <a:rPr lang="en-US" dirty="0" smtClean="0"/>
              <a:t>(S.N, DU.N, S.N,T.N,LB.N,L.N……….D.N)</a:t>
            </a:r>
            <a:endParaRPr lang="en-IN" dirty="0"/>
          </a:p>
        </p:txBody>
      </p:sp>
      <p:pic>
        <p:nvPicPr>
          <p:cNvPr id="4" name="Picture 3"/>
          <p:cNvPicPr>
            <a:picLocks noChangeAspect="1"/>
          </p:cNvPicPr>
          <p:nvPr/>
        </p:nvPicPr>
        <p:blipFill>
          <a:blip r:embed="rId2"/>
          <a:stretch>
            <a:fillRect/>
          </a:stretch>
        </p:blipFill>
        <p:spPr>
          <a:xfrm>
            <a:off x="6194738" y="1136897"/>
            <a:ext cx="5997262" cy="3400597"/>
          </a:xfrm>
          <a:prstGeom prst="rect">
            <a:avLst/>
          </a:prstGeom>
        </p:spPr>
      </p:pic>
    </p:spTree>
    <p:extLst>
      <p:ext uri="{BB962C8B-B14F-4D97-AF65-F5344CB8AC3E}">
        <p14:creationId xmlns:p14="http://schemas.microsoft.com/office/powerpoint/2010/main" val="2543771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066800"/>
          </a:xfrm>
        </p:spPr>
        <p:txBody>
          <a:bodyPr>
            <a:normAutofit fontScale="90000"/>
          </a:bodyPr>
          <a:lstStyle/>
          <a:p>
            <a:r>
              <a:rPr lang="en-US" sz="3600" b="1" dirty="0">
                <a:latin typeface="Times New Roman" pitchFamily="18" charset="0"/>
                <a:cs typeface="Times New Roman" pitchFamily="18" charset="0"/>
              </a:rPr>
              <a:t>SOFTWARE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981200" y="914401"/>
            <a:ext cx="8229600" cy="5211763"/>
          </a:xfrm>
        </p:spPr>
        <p:txBody>
          <a:bodyPr/>
          <a:lstStyle/>
          <a:p>
            <a:r>
              <a:rPr lang="en-US" dirty="0" smtClean="0"/>
              <a:t>MATLAB 2013-2020</a:t>
            </a:r>
          </a:p>
          <a:p>
            <a:r>
              <a:rPr lang="en-US" dirty="0" smtClean="0"/>
              <a:t>WINDOWS 8/10/11</a:t>
            </a:r>
            <a:endParaRPr lang="en-US" dirty="0"/>
          </a:p>
        </p:txBody>
      </p:sp>
    </p:spTree>
    <p:extLst>
      <p:ext uri="{BB962C8B-B14F-4D97-AF65-F5344CB8AC3E}">
        <p14:creationId xmlns:p14="http://schemas.microsoft.com/office/powerpoint/2010/main" val="845722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12838"/>
          </a:xfrm>
        </p:spPr>
        <p:txBody>
          <a:bodyPr>
            <a:normAutofit/>
          </a:bodyPr>
          <a:lstStyle/>
          <a:p>
            <a:r>
              <a:rPr lang="en-US" sz="3200" b="1" dirty="0">
                <a:latin typeface="Times New Roman" pitchFamily="18" charset="0"/>
                <a:cs typeface="Times New Roman" pitchFamily="18" charset="0"/>
              </a:rPr>
              <a:t>ADVANTAGES </a:t>
            </a:r>
            <a:br>
              <a:rPr lang="en-US" sz="3200" b="1" dirty="0">
                <a:latin typeface="Times New Roman" pitchFamily="18" charset="0"/>
                <a:cs typeface="Times New Roman" pitchFamily="18" charset="0"/>
              </a:rPr>
            </a:br>
            <a:endParaRPr lang="en-US" sz="3200" b="1" dirty="0"/>
          </a:p>
        </p:txBody>
      </p:sp>
      <p:sp>
        <p:nvSpPr>
          <p:cNvPr id="3" name="Content Placeholder 2"/>
          <p:cNvSpPr>
            <a:spLocks noGrp="1"/>
          </p:cNvSpPr>
          <p:nvPr>
            <p:ph idx="1"/>
          </p:nvPr>
        </p:nvSpPr>
        <p:spPr>
          <a:xfrm>
            <a:off x="1981200" y="1066801"/>
            <a:ext cx="8229600" cy="5059363"/>
          </a:xfrm>
        </p:spPr>
        <p:txBody>
          <a:bodyPr/>
          <a:lstStyle/>
          <a:p>
            <a:r>
              <a:rPr lang="en-US" dirty="0" smtClean="0"/>
              <a:t>1. Low network transmission loss</a:t>
            </a:r>
          </a:p>
          <a:p>
            <a:r>
              <a:rPr lang="en-US" dirty="0" smtClean="0"/>
              <a:t>2. More network throughput</a:t>
            </a:r>
          </a:p>
          <a:p>
            <a:r>
              <a:rPr lang="en-US" dirty="0" smtClean="0"/>
              <a:t>3. More live nodes</a:t>
            </a:r>
          </a:p>
          <a:p>
            <a:r>
              <a:rPr lang="en-US" dirty="0" smtClean="0"/>
              <a:t>4. Low packet loss</a:t>
            </a:r>
          </a:p>
          <a:p>
            <a:r>
              <a:rPr lang="en-US" dirty="0" smtClean="0"/>
              <a:t>5. More security</a:t>
            </a:r>
          </a:p>
          <a:p>
            <a:endParaRPr lang="en-US" dirty="0"/>
          </a:p>
        </p:txBody>
      </p:sp>
    </p:spTree>
    <p:extLst>
      <p:ext uri="{BB962C8B-B14F-4D97-AF65-F5344CB8AC3E}">
        <p14:creationId xmlns:p14="http://schemas.microsoft.com/office/powerpoint/2010/main" val="3561144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normAutofit/>
          </a:bodyPr>
          <a:lstStyle/>
          <a:p>
            <a:r>
              <a:rPr lang="en-US" sz="3200" b="1" dirty="0">
                <a:latin typeface="Times New Roman" pitchFamily="18" charset="0"/>
                <a:cs typeface="Times New Roman" pitchFamily="18" charset="0"/>
              </a:rPr>
              <a:t>APPLICATIONS</a:t>
            </a:r>
            <a:br>
              <a:rPr lang="en-US" sz="3200" b="1" dirty="0">
                <a:latin typeface="Times New Roman" pitchFamily="18" charset="0"/>
                <a:cs typeface="Times New Roman" pitchFamily="18" charset="0"/>
              </a:rPr>
            </a:br>
            <a:endParaRPr lang="en-US" sz="3200" b="1" dirty="0"/>
          </a:p>
        </p:txBody>
      </p:sp>
      <p:sp>
        <p:nvSpPr>
          <p:cNvPr id="3" name="Content Placeholder 2"/>
          <p:cNvSpPr>
            <a:spLocks noGrp="1"/>
          </p:cNvSpPr>
          <p:nvPr>
            <p:ph idx="1"/>
          </p:nvPr>
        </p:nvSpPr>
        <p:spPr>
          <a:xfrm>
            <a:off x="1981200" y="1143001"/>
            <a:ext cx="8229600" cy="4983163"/>
          </a:xfrm>
        </p:spPr>
        <p:txBody>
          <a:bodyPr/>
          <a:lstStyle/>
          <a:p>
            <a:r>
              <a:rPr lang="en-US" dirty="0" smtClean="0"/>
              <a:t>Oceanology</a:t>
            </a:r>
          </a:p>
          <a:p>
            <a:pPr fontAlgn="base"/>
            <a:r>
              <a:rPr lang="en-US" dirty="0"/>
              <a:t>Surveillance and Monitoring for security, threat detection</a:t>
            </a:r>
          </a:p>
          <a:p>
            <a:pPr fontAlgn="base"/>
            <a:r>
              <a:rPr lang="en-US" dirty="0"/>
              <a:t>Environmental temperature, humidity, and air pressure</a:t>
            </a:r>
          </a:p>
          <a:p>
            <a:r>
              <a:rPr lang="en-IN" dirty="0"/>
              <a:t>Landslide Detection</a:t>
            </a:r>
          </a:p>
          <a:p>
            <a:endParaRPr lang="en-US" dirty="0" smtClean="0"/>
          </a:p>
        </p:txBody>
      </p:sp>
    </p:spTree>
    <p:extLst>
      <p:ext uri="{BB962C8B-B14F-4D97-AF65-F5344CB8AC3E}">
        <p14:creationId xmlns:p14="http://schemas.microsoft.com/office/powerpoint/2010/main" val="2438299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375"/>
          </a:xfrm>
        </p:spPr>
        <p:txBody>
          <a:bodyPr/>
          <a:lstStyle/>
          <a:p>
            <a:pPr algn="ctr"/>
            <a:r>
              <a:rPr lang="en-US" dirty="0" smtClean="0"/>
              <a:t>Conclusion</a:t>
            </a:r>
            <a:endParaRPr lang="en-IN" dirty="0"/>
          </a:p>
        </p:txBody>
      </p:sp>
      <p:sp>
        <p:nvSpPr>
          <p:cNvPr id="3" name="Content Placeholder 2"/>
          <p:cNvSpPr>
            <a:spLocks noGrp="1"/>
          </p:cNvSpPr>
          <p:nvPr>
            <p:ph idx="1"/>
          </p:nvPr>
        </p:nvSpPr>
        <p:spPr>
          <a:xfrm>
            <a:off x="838200" y="1333500"/>
            <a:ext cx="10515600" cy="4843463"/>
          </a:xfrm>
        </p:spPr>
        <p:txBody>
          <a:bodyPr>
            <a:normAutofit/>
          </a:bodyPr>
          <a:lstStyle/>
          <a:p>
            <a:pPr algn="just"/>
            <a:r>
              <a:rPr lang="en-US" sz="3200" dirty="0" smtClean="0"/>
              <a:t>For the purpose of literature review, we have downloaded almost 15 papers, in those 10 are selected to prepare literature survey. Me and my batch mates have studied them to tabulate as shown in above format. </a:t>
            </a:r>
          </a:p>
          <a:p>
            <a:pPr algn="just"/>
            <a:r>
              <a:rPr lang="en-US" sz="3200" dirty="0" smtClean="0"/>
              <a:t>A brief of Existing and proposed methods are studied along with existing method drawbacks.</a:t>
            </a:r>
            <a:endParaRPr lang="en-IN" sz="3200" dirty="0"/>
          </a:p>
        </p:txBody>
      </p:sp>
    </p:spTree>
    <p:extLst>
      <p:ext uri="{BB962C8B-B14F-4D97-AF65-F5344CB8AC3E}">
        <p14:creationId xmlns:p14="http://schemas.microsoft.com/office/powerpoint/2010/main" val="563800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772"/>
            <a:ext cx="10515600" cy="848859"/>
          </a:xfrm>
        </p:spPr>
        <p:txBody>
          <a:bodyPr/>
          <a:lstStyle/>
          <a:p>
            <a:pPr algn="ctr"/>
            <a:r>
              <a:rPr lang="en-US" dirty="0" smtClean="0"/>
              <a:t>References</a:t>
            </a:r>
            <a:endParaRPr lang="en-IN" dirty="0"/>
          </a:p>
        </p:txBody>
      </p:sp>
      <p:sp>
        <p:nvSpPr>
          <p:cNvPr id="3" name="Content Placeholder 2"/>
          <p:cNvSpPr>
            <a:spLocks noGrp="1"/>
          </p:cNvSpPr>
          <p:nvPr>
            <p:ph idx="1"/>
          </p:nvPr>
        </p:nvSpPr>
        <p:spPr>
          <a:xfrm>
            <a:off x="838200" y="1016000"/>
            <a:ext cx="10515600" cy="5160963"/>
          </a:xfrm>
        </p:spPr>
        <p:txBody>
          <a:bodyPr>
            <a:normAutofit fontScale="85000" lnSpcReduction="20000"/>
          </a:bodyPr>
          <a:lstStyle/>
          <a:p>
            <a:pPr algn="just"/>
            <a:r>
              <a:rPr lang="en-IN" dirty="0" err="1"/>
              <a:t>Umesh</a:t>
            </a:r>
            <a:r>
              <a:rPr lang="en-IN" dirty="0"/>
              <a:t> Kumar Lilhore1 , </a:t>
            </a:r>
            <a:r>
              <a:rPr lang="en-IN" dirty="0" err="1"/>
              <a:t>Dr.</a:t>
            </a:r>
            <a:r>
              <a:rPr lang="en-IN" dirty="0"/>
              <a:t> </a:t>
            </a:r>
            <a:r>
              <a:rPr lang="en-IN" dirty="0" err="1"/>
              <a:t>Osamah</a:t>
            </a:r>
            <a:r>
              <a:rPr lang="en-IN" dirty="0"/>
              <a:t> Ibrahim Khalaf2, </a:t>
            </a:r>
            <a:r>
              <a:rPr lang="en-IN" dirty="0" err="1"/>
              <a:t>Sarita</a:t>
            </a:r>
            <a:r>
              <a:rPr lang="en-IN" dirty="0"/>
              <a:t> Simaiya3</a:t>
            </a:r>
            <a:r>
              <a:rPr lang="en-IN" dirty="0" smtClean="0"/>
              <a:t>, “A </a:t>
            </a:r>
            <a:r>
              <a:rPr lang="en-IN" dirty="0"/>
              <a:t>depth-controlled and </a:t>
            </a:r>
            <a:r>
              <a:rPr lang="en-IN" dirty="0" smtClean="0"/>
              <a:t>energy-efficient routing </a:t>
            </a:r>
            <a:r>
              <a:rPr lang="en-IN" dirty="0"/>
              <a:t>protocol for </a:t>
            </a:r>
            <a:r>
              <a:rPr lang="en-IN" dirty="0" smtClean="0"/>
              <a:t>underwater wireless sensor network”</a:t>
            </a:r>
            <a:r>
              <a:rPr lang="en-US" dirty="0"/>
              <a:t> Advanced Software and Data Processing for Mobile Underwater Sensory </a:t>
            </a:r>
            <a:r>
              <a:rPr lang="en-US" dirty="0" smtClean="0"/>
              <a:t>Networks 2022</a:t>
            </a:r>
            <a:endParaRPr lang="en-US" dirty="0" smtClean="0"/>
          </a:p>
          <a:p>
            <a:pPr algn="just"/>
            <a:r>
              <a:rPr lang="en-US" dirty="0" smtClean="0"/>
              <a:t>1</a:t>
            </a:r>
            <a:r>
              <a:rPr lang="en-US" dirty="0"/>
              <a:t>. Ahmed B, </a:t>
            </a:r>
            <a:r>
              <a:rPr lang="en-US" dirty="0" err="1"/>
              <a:t>Cherif</a:t>
            </a:r>
            <a:r>
              <a:rPr lang="en-US" dirty="0"/>
              <a:t> MA and </a:t>
            </a:r>
            <a:r>
              <a:rPr lang="en-US" dirty="0" err="1"/>
              <a:t>Hacene</a:t>
            </a:r>
            <a:r>
              <a:rPr lang="en-US" dirty="0"/>
              <a:t> SB. A cross-layer </a:t>
            </a:r>
            <a:r>
              <a:rPr lang="en-US" dirty="0" smtClean="0"/>
              <a:t>predictive and </a:t>
            </a:r>
            <a:r>
              <a:rPr lang="en-US" dirty="0"/>
              <a:t>preemptive routing protocol for </a:t>
            </a:r>
            <a:r>
              <a:rPr lang="en-US" dirty="0" smtClean="0"/>
              <a:t>underwater wireless </a:t>
            </a:r>
            <a:r>
              <a:rPr lang="en-US" dirty="0"/>
              <a:t>sensor networks using the Lagrange </a:t>
            </a:r>
            <a:r>
              <a:rPr lang="en-US" dirty="0" smtClean="0"/>
              <a:t>interpolation. </a:t>
            </a:r>
            <a:r>
              <a:rPr lang="en-IN" dirty="0" err="1" smtClean="0"/>
              <a:t>Int</a:t>
            </a:r>
            <a:r>
              <a:rPr lang="en-IN" dirty="0" smtClean="0"/>
              <a:t> </a:t>
            </a:r>
            <a:r>
              <a:rPr lang="en-IN" dirty="0"/>
              <a:t>J </a:t>
            </a:r>
            <a:r>
              <a:rPr lang="en-IN" dirty="0" err="1"/>
              <a:t>Wirel</a:t>
            </a:r>
            <a:r>
              <a:rPr lang="en-IN" dirty="0"/>
              <a:t> </a:t>
            </a:r>
            <a:r>
              <a:rPr lang="en-IN" dirty="0" err="1"/>
              <a:t>Netw</a:t>
            </a:r>
            <a:r>
              <a:rPr lang="en-IN" dirty="0"/>
              <a:t> Broadband </a:t>
            </a:r>
            <a:r>
              <a:rPr lang="en-IN" dirty="0" err="1"/>
              <a:t>Technol</a:t>
            </a:r>
            <a:r>
              <a:rPr lang="en-IN" dirty="0"/>
              <a:t> 2021; 10(2): 78–99.</a:t>
            </a:r>
          </a:p>
          <a:p>
            <a:pPr algn="just"/>
            <a:r>
              <a:rPr lang="en-IN" dirty="0" smtClean="0"/>
              <a:t>2. </a:t>
            </a:r>
            <a:r>
              <a:rPr lang="en-IN" dirty="0" err="1"/>
              <a:t>Srilakshmi</a:t>
            </a:r>
            <a:r>
              <a:rPr lang="en-IN" dirty="0"/>
              <a:t> U, </a:t>
            </a:r>
            <a:r>
              <a:rPr lang="en-IN" dirty="0" err="1"/>
              <a:t>Veeraiah</a:t>
            </a:r>
            <a:r>
              <a:rPr lang="en-IN" dirty="0"/>
              <a:t> N, </a:t>
            </a:r>
            <a:r>
              <a:rPr lang="en-IN" dirty="0" err="1"/>
              <a:t>Alotaibi</a:t>
            </a:r>
            <a:r>
              <a:rPr lang="en-IN" dirty="0"/>
              <a:t> Y, et al. </a:t>
            </a:r>
            <a:r>
              <a:rPr lang="en-IN" dirty="0" smtClean="0"/>
              <a:t>An </a:t>
            </a:r>
            <a:r>
              <a:rPr lang="en-US" dirty="0" smtClean="0"/>
              <a:t>improved </a:t>
            </a:r>
            <a:r>
              <a:rPr lang="en-US" dirty="0"/>
              <a:t>hybrid secure multipath routing protocol </a:t>
            </a:r>
            <a:r>
              <a:rPr lang="en-US" dirty="0" smtClean="0"/>
              <a:t>for </a:t>
            </a:r>
            <a:r>
              <a:rPr lang="nl-NL" dirty="0" smtClean="0"/>
              <a:t>MANET</a:t>
            </a:r>
            <a:r>
              <a:rPr lang="nl-NL" dirty="0"/>
              <a:t>. IEEE Access 2021; 11(2): 114–127.</a:t>
            </a:r>
          </a:p>
          <a:p>
            <a:pPr algn="just"/>
            <a:r>
              <a:rPr lang="fr-FR" dirty="0"/>
              <a:t>3</a:t>
            </a:r>
            <a:r>
              <a:rPr lang="fr-FR" dirty="0" smtClean="0"/>
              <a:t>. </a:t>
            </a:r>
            <a:r>
              <a:rPr lang="fr-FR" dirty="0"/>
              <a:t>Nguyen NT, Le TTT, Nguyen HH, et al. </a:t>
            </a:r>
            <a:r>
              <a:rPr lang="fr-FR" dirty="0" err="1" smtClean="0"/>
              <a:t>Energy</a:t>
            </a:r>
            <a:r>
              <a:rPr lang="fr-FR" dirty="0" smtClean="0"/>
              <a:t>-efficient </a:t>
            </a:r>
            <a:r>
              <a:rPr lang="en-US" dirty="0" smtClean="0"/>
              <a:t>clustering </a:t>
            </a:r>
            <a:r>
              <a:rPr lang="en-US" dirty="0"/>
              <a:t>multi-hop routing protocol in a UWSN. </a:t>
            </a:r>
            <a:r>
              <a:rPr lang="en-US" dirty="0" smtClean="0"/>
              <a:t>Sensors </a:t>
            </a:r>
            <a:r>
              <a:rPr lang="en-IN" dirty="0" smtClean="0"/>
              <a:t>2021</a:t>
            </a:r>
            <a:r>
              <a:rPr lang="en-IN" dirty="0"/>
              <a:t>; 21(2): 627–627</a:t>
            </a:r>
            <a:r>
              <a:rPr lang="en-IN" dirty="0" smtClean="0"/>
              <a:t>.</a:t>
            </a:r>
          </a:p>
          <a:p>
            <a:pPr algn="just"/>
            <a:r>
              <a:rPr lang="en-US" dirty="0" smtClean="0"/>
              <a:t>4. </a:t>
            </a:r>
            <a:r>
              <a:rPr lang="en-US" dirty="0" err="1"/>
              <a:t>Osamah</a:t>
            </a:r>
            <a:r>
              <a:rPr lang="en-US" dirty="0"/>
              <a:t> I and </a:t>
            </a:r>
            <a:r>
              <a:rPr lang="en-US" dirty="0" err="1"/>
              <a:t>Khalaf</a:t>
            </a:r>
            <a:r>
              <a:rPr lang="en-US" dirty="0"/>
              <a:t> G. An improved efficient </a:t>
            </a:r>
            <a:r>
              <a:rPr lang="en-US" dirty="0" smtClean="0"/>
              <a:t>bandwidth allocation </a:t>
            </a:r>
            <a:r>
              <a:rPr lang="en-US" dirty="0"/>
              <a:t>using TCP connection for switched </a:t>
            </a:r>
            <a:r>
              <a:rPr lang="en-US" dirty="0" smtClean="0"/>
              <a:t>network. </a:t>
            </a:r>
            <a:r>
              <a:rPr lang="fr-FR" dirty="0" smtClean="0"/>
              <a:t>J </a:t>
            </a:r>
            <a:r>
              <a:rPr lang="fr-FR" dirty="0" err="1"/>
              <a:t>Appl</a:t>
            </a:r>
            <a:r>
              <a:rPr lang="fr-FR" dirty="0"/>
              <a:t> Scie Eng 2021; 24(5): 1056–1068</a:t>
            </a:r>
            <a:r>
              <a:rPr lang="fr-FR" dirty="0" smtClean="0"/>
              <a:t>.</a:t>
            </a:r>
          </a:p>
          <a:p>
            <a:pPr algn="just"/>
            <a:r>
              <a:rPr lang="en-US" dirty="0" smtClean="0"/>
              <a:t>5. </a:t>
            </a:r>
            <a:r>
              <a:rPr lang="en-US" dirty="0"/>
              <a:t>Gola KK and Gupta B. Underwater acoustic sensor </a:t>
            </a:r>
            <a:r>
              <a:rPr lang="en-US" dirty="0" smtClean="0"/>
              <a:t>networks: an </a:t>
            </a:r>
            <a:r>
              <a:rPr lang="en-US" dirty="0"/>
              <a:t>energy efficient and void avoidance </a:t>
            </a:r>
            <a:r>
              <a:rPr lang="en-US" dirty="0" smtClean="0"/>
              <a:t>routing based </a:t>
            </a:r>
            <a:r>
              <a:rPr lang="en-US" dirty="0"/>
              <a:t>on grey wolf optimization algorithm. Arab J </a:t>
            </a:r>
            <a:r>
              <a:rPr lang="en-US" dirty="0" err="1" smtClean="0"/>
              <a:t>Sci</a:t>
            </a:r>
            <a:r>
              <a:rPr lang="en-US" dirty="0"/>
              <a:t> </a:t>
            </a:r>
            <a:r>
              <a:rPr lang="en-IN" dirty="0" err="1" smtClean="0"/>
              <a:t>Eng</a:t>
            </a:r>
            <a:r>
              <a:rPr lang="en-IN" dirty="0" smtClean="0"/>
              <a:t> </a:t>
            </a:r>
            <a:r>
              <a:rPr lang="en-IN" dirty="0"/>
              <a:t>2021; 46(4): 3939–3954.</a:t>
            </a:r>
            <a:endParaRPr lang="fr-FR" dirty="0" smtClean="0"/>
          </a:p>
          <a:p>
            <a:pPr algn="just"/>
            <a:endParaRPr lang="en-IN" dirty="0"/>
          </a:p>
        </p:txBody>
      </p:sp>
    </p:spTree>
    <p:extLst>
      <p:ext uri="{BB962C8B-B14F-4D97-AF65-F5344CB8AC3E}">
        <p14:creationId xmlns:p14="http://schemas.microsoft.com/office/powerpoint/2010/main" val="2744676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IN" dirty="0" smtClean="0"/>
              <a:t>6. </a:t>
            </a:r>
            <a:r>
              <a:rPr lang="en-IN" dirty="0" err="1"/>
              <a:t>Khater</a:t>
            </a:r>
            <a:r>
              <a:rPr lang="en-IN" dirty="0"/>
              <a:t> E, El-</a:t>
            </a:r>
            <a:r>
              <a:rPr lang="en-IN" dirty="0" err="1"/>
              <a:t>Fishawy</a:t>
            </a:r>
            <a:r>
              <a:rPr lang="en-IN" dirty="0"/>
              <a:t> N, </a:t>
            </a:r>
            <a:r>
              <a:rPr lang="en-IN" dirty="0" err="1"/>
              <a:t>Tolba</a:t>
            </a:r>
            <a:r>
              <a:rPr lang="en-IN" dirty="0"/>
              <a:t> M, et al. </a:t>
            </a:r>
            <a:r>
              <a:rPr lang="en-IN" dirty="0" err="1" smtClean="0"/>
              <a:t>Buffering_Slotted</a:t>
            </a:r>
            <a:r>
              <a:rPr lang="en-IN" dirty="0" smtClean="0"/>
              <a:t>_ ALOHA </a:t>
            </a:r>
            <a:r>
              <a:rPr lang="en-IN" dirty="0"/>
              <a:t>protocol for underwater acoustic </a:t>
            </a:r>
            <a:r>
              <a:rPr lang="en-IN" dirty="0" smtClean="0"/>
              <a:t>sensor </a:t>
            </a:r>
            <a:r>
              <a:rPr lang="en-US" dirty="0" smtClean="0"/>
              <a:t>networks </a:t>
            </a:r>
            <a:r>
              <a:rPr lang="en-US" dirty="0"/>
              <a:t>based on the slot status. </a:t>
            </a:r>
            <a:r>
              <a:rPr lang="en-US" dirty="0" err="1"/>
              <a:t>Wirel</a:t>
            </a:r>
            <a:r>
              <a:rPr lang="en-US" dirty="0"/>
              <a:t> </a:t>
            </a:r>
            <a:r>
              <a:rPr lang="en-US" dirty="0" err="1"/>
              <a:t>Netw</a:t>
            </a:r>
            <a:r>
              <a:rPr lang="en-US" dirty="0"/>
              <a:t> </a:t>
            </a:r>
            <a:r>
              <a:rPr lang="en-US" dirty="0" smtClean="0"/>
              <a:t>2021; </a:t>
            </a:r>
            <a:r>
              <a:rPr lang="en-IN" dirty="0" smtClean="0"/>
              <a:t>27(5</a:t>
            </a:r>
            <a:r>
              <a:rPr lang="en-IN" dirty="0"/>
              <a:t>): </a:t>
            </a:r>
            <a:r>
              <a:rPr lang="en-IN" dirty="0" smtClean="0"/>
              <a:t>3127–3145</a:t>
            </a:r>
          </a:p>
          <a:p>
            <a:pPr algn="just"/>
            <a:r>
              <a:rPr lang="en-US" dirty="0" smtClean="0"/>
              <a:t>7. </a:t>
            </a:r>
            <a:r>
              <a:rPr lang="en-US" dirty="0"/>
              <a:t>Shen Z, Yin H, Liang Y, et al. A </a:t>
            </a:r>
            <a:r>
              <a:rPr lang="en-US" dirty="0" smtClean="0"/>
              <a:t>routing-benefited deployment </a:t>
            </a:r>
            <a:r>
              <a:rPr lang="en-US" dirty="0"/>
              <a:t>approach combining static and dynamic </a:t>
            </a:r>
            <a:r>
              <a:rPr lang="en-US" dirty="0" smtClean="0"/>
              <a:t>layouts for </a:t>
            </a:r>
            <a:r>
              <a:rPr lang="en-US" dirty="0"/>
              <a:t>underwater optical wireless networks. </a:t>
            </a:r>
            <a:r>
              <a:rPr lang="en-US" dirty="0" err="1"/>
              <a:t>Int</a:t>
            </a:r>
            <a:r>
              <a:rPr lang="en-US" dirty="0"/>
              <a:t> J </a:t>
            </a:r>
            <a:r>
              <a:rPr lang="en-US" dirty="0" err="1" smtClean="0"/>
              <a:t>Distrib</a:t>
            </a:r>
            <a:r>
              <a:rPr lang="en-US" dirty="0"/>
              <a:t> </a:t>
            </a:r>
            <a:r>
              <a:rPr lang="fr-FR" dirty="0" smtClean="0"/>
              <a:t>Sens </a:t>
            </a:r>
            <a:r>
              <a:rPr lang="fr-FR" dirty="0" err="1"/>
              <a:t>Netw</a:t>
            </a:r>
            <a:r>
              <a:rPr lang="fr-FR" dirty="0"/>
              <a:t> 2021; 17(2): 15501–15531</a:t>
            </a:r>
            <a:r>
              <a:rPr lang="fr-FR" dirty="0" smtClean="0"/>
              <a:t>.</a:t>
            </a:r>
          </a:p>
          <a:p>
            <a:pPr algn="just"/>
            <a:r>
              <a:rPr lang="en-IN" dirty="0" smtClean="0"/>
              <a:t>8. </a:t>
            </a:r>
            <a:r>
              <a:rPr lang="en-IN" dirty="0"/>
              <a:t>Saeed K, Khalil W, Ahmed S, et al. SEECR: </a:t>
            </a:r>
            <a:r>
              <a:rPr lang="en-IN" dirty="0" smtClean="0"/>
              <a:t>secure </a:t>
            </a:r>
            <a:r>
              <a:rPr lang="en-US" dirty="0" smtClean="0"/>
              <a:t>energy </a:t>
            </a:r>
            <a:r>
              <a:rPr lang="en-US" dirty="0"/>
              <a:t>efficient and cooperative routing protocol </a:t>
            </a:r>
            <a:r>
              <a:rPr lang="en-US" dirty="0" smtClean="0"/>
              <a:t>for </a:t>
            </a:r>
            <a:r>
              <a:rPr lang="en-US" dirty="0" err="1" smtClean="0"/>
              <a:t>underwate</a:t>
            </a:r>
            <a:r>
              <a:rPr lang="en-US" dirty="0" smtClean="0"/>
              <a:t> wireless </a:t>
            </a:r>
            <a:r>
              <a:rPr lang="en-US" dirty="0"/>
              <a:t>sensor networks. IEEE Access </a:t>
            </a:r>
            <a:r>
              <a:rPr lang="en-US" dirty="0" smtClean="0"/>
              <a:t>2020; </a:t>
            </a:r>
            <a:r>
              <a:rPr lang="en-IN" dirty="0" smtClean="0"/>
              <a:t>8</a:t>
            </a:r>
            <a:r>
              <a:rPr lang="en-IN" dirty="0"/>
              <a:t>: 107419107433</a:t>
            </a:r>
            <a:r>
              <a:rPr lang="en-IN" dirty="0" smtClean="0"/>
              <a:t>.</a:t>
            </a:r>
          </a:p>
          <a:p>
            <a:pPr algn="just"/>
            <a:r>
              <a:rPr lang="en-IN" dirty="0" smtClean="0"/>
              <a:t>9. </a:t>
            </a:r>
            <a:r>
              <a:rPr lang="en-IN" dirty="0" err="1"/>
              <a:t>Simaiya</a:t>
            </a:r>
            <a:r>
              <a:rPr lang="en-IN" dirty="0"/>
              <a:t> S, </a:t>
            </a:r>
            <a:r>
              <a:rPr lang="en-IN" dirty="0" err="1"/>
              <a:t>Lilhore</a:t>
            </a:r>
            <a:r>
              <a:rPr lang="en-IN" dirty="0"/>
              <a:t> UK, Sharma SK, et al. </a:t>
            </a:r>
            <a:r>
              <a:rPr lang="en-IN" dirty="0" err="1"/>
              <a:t>Blockchain</a:t>
            </a:r>
            <a:r>
              <a:rPr lang="en-IN" dirty="0"/>
              <a:t>: </a:t>
            </a:r>
            <a:r>
              <a:rPr lang="en-IN" dirty="0" smtClean="0"/>
              <a:t>a </a:t>
            </a:r>
            <a:r>
              <a:rPr lang="en-US" dirty="0" smtClean="0"/>
              <a:t>new </a:t>
            </a:r>
            <a:r>
              <a:rPr lang="en-US" dirty="0"/>
              <a:t>technology to enhance data security and privacy </a:t>
            </a:r>
            <a:r>
              <a:rPr lang="en-US" dirty="0" smtClean="0"/>
              <a:t>in Internet </a:t>
            </a:r>
            <a:r>
              <a:rPr lang="en-US" dirty="0"/>
              <a:t>of things. J </a:t>
            </a:r>
            <a:r>
              <a:rPr lang="en-US" dirty="0" err="1"/>
              <a:t>Comput</a:t>
            </a:r>
            <a:r>
              <a:rPr lang="en-US" dirty="0"/>
              <a:t> </a:t>
            </a:r>
            <a:r>
              <a:rPr lang="en-US" dirty="0" err="1"/>
              <a:t>Theor</a:t>
            </a:r>
            <a:r>
              <a:rPr lang="en-US" dirty="0"/>
              <a:t> </a:t>
            </a:r>
            <a:r>
              <a:rPr lang="en-US" dirty="0" err="1"/>
              <a:t>Nanosci</a:t>
            </a:r>
            <a:r>
              <a:rPr lang="en-US" dirty="0"/>
              <a:t> 2020; 17(6</a:t>
            </a:r>
            <a:r>
              <a:rPr lang="en-US" dirty="0" smtClean="0"/>
              <a:t>): </a:t>
            </a:r>
            <a:r>
              <a:rPr lang="en-IN" dirty="0" smtClean="0"/>
              <a:t>2552–2556.</a:t>
            </a:r>
          </a:p>
          <a:p>
            <a:pPr algn="just"/>
            <a:r>
              <a:rPr lang="en-US" dirty="0" smtClean="0"/>
              <a:t>10. </a:t>
            </a:r>
            <a:r>
              <a:rPr lang="en-US" dirty="0" err="1"/>
              <a:t>Haque</a:t>
            </a:r>
            <a:r>
              <a:rPr lang="en-US" dirty="0"/>
              <a:t> KF, </a:t>
            </a:r>
            <a:r>
              <a:rPr lang="en-US" dirty="0" err="1"/>
              <a:t>Kabir</a:t>
            </a:r>
            <a:r>
              <a:rPr lang="en-US" dirty="0"/>
              <a:t> KH and </a:t>
            </a:r>
            <a:r>
              <a:rPr lang="en-US" dirty="0" err="1"/>
              <a:t>Abdelgawad</a:t>
            </a:r>
            <a:r>
              <a:rPr lang="en-US" dirty="0"/>
              <a:t> A. </a:t>
            </a:r>
            <a:r>
              <a:rPr lang="en-US" dirty="0" smtClean="0"/>
              <a:t>Advancement of </a:t>
            </a:r>
            <a:r>
              <a:rPr lang="en-US" dirty="0"/>
              <a:t>routing protocols and applications of underwater </a:t>
            </a:r>
            <a:r>
              <a:rPr lang="en-US" dirty="0" smtClean="0"/>
              <a:t>wireless </a:t>
            </a:r>
            <a:r>
              <a:rPr lang="en-IN" dirty="0" smtClean="0"/>
              <a:t>sensor </a:t>
            </a:r>
            <a:r>
              <a:rPr lang="en-IN" dirty="0"/>
              <a:t>network (UWSN)-a survey. J Sens </a:t>
            </a:r>
            <a:r>
              <a:rPr lang="en-IN" dirty="0" smtClean="0"/>
              <a:t>Actuator </a:t>
            </a:r>
            <a:r>
              <a:rPr lang="en-IN" dirty="0" err="1" smtClean="0"/>
              <a:t>Netw</a:t>
            </a:r>
            <a:r>
              <a:rPr lang="en-IN" dirty="0" smtClean="0"/>
              <a:t> </a:t>
            </a:r>
            <a:r>
              <a:rPr lang="en-IN" dirty="0"/>
              <a:t>2020; 9(2): 19–31</a:t>
            </a:r>
            <a:r>
              <a:rPr lang="en-IN" dirty="0" smtClean="0"/>
              <a:t>.</a:t>
            </a:r>
          </a:p>
          <a:p>
            <a:pPr algn="just"/>
            <a:endParaRPr lang="en-IN" dirty="0" smtClean="0"/>
          </a:p>
          <a:p>
            <a:pPr algn="just"/>
            <a:endParaRPr lang="en-IN" dirty="0" smtClean="0"/>
          </a:p>
          <a:p>
            <a:pPr algn="just"/>
            <a:endParaRPr lang="en-IN" dirty="0"/>
          </a:p>
        </p:txBody>
      </p:sp>
    </p:spTree>
    <p:extLst>
      <p:ext uri="{BB962C8B-B14F-4D97-AF65-F5344CB8AC3E}">
        <p14:creationId xmlns:p14="http://schemas.microsoft.com/office/powerpoint/2010/main" val="454172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74459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3AA161-CFC0-41ED-B38C-24BD438CBD09}"/>
              </a:ext>
            </a:extLst>
          </p:cNvPr>
          <p:cNvSpPr>
            <a:spLocks noGrp="1"/>
          </p:cNvSpPr>
          <p:nvPr>
            <p:ph type="title"/>
          </p:nvPr>
        </p:nvSpPr>
        <p:spPr>
          <a:xfrm>
            <a:off x="838200" y="128789"/>
            <a:ext cx="10515600" cy="674293"/>
          </a:xfrm>
        </p:spPr>
        <p:txBody>
          <a:bodyPr>
            <a:normAutofit/>
          </a:bodyPr>
          <a:lstStyle/>
          <a:p>
            <a:r>
              <a:rPr lang="en-US" sz="3200" b="1" dirty="0">
                <a:latin typeface="Times New Roman" panose="02020603050405020304" pitchFamily="18" charset="0"/>
                <a:cs typeface="Times New Roman" panose="02020603050405020304" pitchFamily="18" charset="0"/>
              </a:rPr>
              <a:t>                                  ABSTRACT</a:t>
            </a:r>
            <a:endParaRPr lang="en-IN" sz="3200" dirty="0"/>
          </a:p>
        </p:txBody>
      </p:sp>
      <p:sp>
        <p:nvSpPr>
          <p:cNvPr id="7" name="Content Placeholder 6">
            <a:extLst>
              <a:ext uri="{FF2B5EF4-FFF2-40B4-BE49-F238E27FC236}">
                <a16:creationId xmlns="" xmlns:a16="http://schemas.microsoft.com/office/drawing/2014/main" id="{E19E68E5-AEC0-4B30-9128-FF6B2E4C9446}"/>
              </a:ext>
            </a:extLst>
          </p:cNvPr>
          <p:cNvSpPr>
            <a:spLocks noGrp="1"/>
          </p:cNvSpPr>
          <p:nvPr>
            <p:ph idx="1"/>
          </p:nvPr>
        </p:nvSpPr>
        <p:spPr>
          <a:xfrm>
            <a:off x="838200" y="1056068"/>
            <a:ext cx="10515600" cy="5120895"/>
          </a:xfrm>
        </p:spPr>
        <p:txBody>
          <a:bodyPr>
            <a:normAutofit/>
          </a:bodyPr>
          <a:lstStyle/>
          <a:p>
            <a:pPr algn="just"/>
            <a:r>
              <a:rPr lang="en-US" dirty="0" smtClean="0"/>
              <a:t>This </a:t>
            </a:r>
            <a:r>
              <a:rPr lang="en-US" dirty="0"/>
              <a:t>project is to design a routing protocol for </a:t>
            </a:r>
            <a:r>
              <a:rPr lang="en-US" dirty="0" smtClean="0"/>
              <a:t>underwater sensor </a:t>
            </a:r>
            <a:r>
              <a:rPr lang="en-US" dirty="0" err="1" smtClean="0"/>
              <a:t>nw</a:t>
            </a:r>
            <a:r>
              <a:rPr lang="en-US" dirty="0" smtClean="0"/>
              <a:t> </a:t>
            </a:r>
            <a:endParaRPr lang="en-US" dirty="0"/>
          </a:p>
          <a:p>
            <a:pPr algn="just"/>
            <a:r>
              <a:rPr lang="en-US" dirty="0"/>
              <a:t>a depth controlled with energy-balanced routing protocol, which will be able to adjust the depth of lower energy nodes and be able to swap the lower energy nodes with higher energy nodes to ensure consistent energy utilization. </a:t>
            </a:r>
          </a:p>
          <a:p>
            <a:pPr algn="just"/>
            <a:r>
              <a:rPr lang="en-US" dirty="0"/>
              <a:t>The proposed energy-efficient routing protocol is based on an enhanced genetic algorithm and data fusion technique. In the proposed energy-efficient routing protocol, an existing genetic algorithm is enhanced by adding an encoding strategy, a crossover procedure, and an improved mutation operation that helps determine the nodes.</a:t>
            </a:r>
          </a:p>
        </p:txBody>
      </p:sp>
    </p:spTree>
    <p:extLst>
      <p:ext uri="{BB962C8B-B14F-4D97-AF65-F5344CB8AC3E}">
        <p14:creationId xmlns:p14="http://schemas.microsoft.com/office/powerpoint/2010/main" val="462452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F914B3-FB8E-4FA5-B59F-748A66013948}"/>
              </a:ext>
            </a:extLst>
          </p:cNvPr>
          <p:cNvSpPr>
            <a:spLocks noGrp="1"/>
          </p:cNvSpPr>
          <p:nvPr>
            <p:ph type="title"/>
          </p:nvPr>
        </p:nvSpPr>
        <p:spPr>
          <a:xfrm>
            <a:off x="838200" y="238125"/>
            <a:ext cx="10515600" cy="600075"/>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Content Placeholder 6">
            <a:extLst>
              <a:ext uri="{FF2B5EF4-FFF2-40B4-BE49-F238E27FC236}">
                <a16:creationId xmlns="" xmlns:a16="http://schemas.microsoft.com/office/drawing/2014/main" id="{E19E68E5-AEC0-4B30-9128-FF6B2E4C9446}"/>
              </a:ext>
            </a:extLst>
          </p:cNvPr>
          <p:cNvSpPr>
            <a:spLocks noGrp="1"/>
          </p:cNvSpPr>
          <p:nvPr>
            <p:ph idx="1"/>
          </p:nvPr>
        </p:nvSpPr>
        <p:spPr>
          <a:xfrm>
            <a:off x="838200" y="1260629"/>
            <a:ext cx="10515600" cy="4916334"/>
          </a:xfrm>
        </p:spPr>
        <p:txBody>
          <a:bodyPr>
            <a:normAutofit/>
          </a:bodyPr>
          <a:lstStyle/>
          <a:p>
            <a:pPr algn="just"/>
            <a:r>
              <a:rPr lang="en-IN" dirty="0"/>
              <a:t>Ocean observing is essential for a better understanding of how society and all life on earth is affected by climate change. </a:t>
            </a:r>
            <a:endParaRPr lang="en-IN" dirty="0" smtClean="0"/>
          </a:p>
          <a:p>
            <a:pPr algn="just"/>
            <a:r>
              <a:rPr lang="en-IN" dirty="0" smtClean="0"/>
              <a:t>Information </a:t>
            </a:r>
            <a:r>
              <a:rPr lang="en-IN" dirty="0"/>
              <a:t>from ocean observing is also essential for weather forecasting. </a:t>
            </a:r>
            <a:endParaRPr lang="en-IN" dirty="0" smtClean="0"/>
          </a:p>
          <a:p>
            <a:pPr algn="just"/>
            <a:r>
              <a:rPr lang="en-IN" dirty="0" smtClean="0"/>
              <a:t>It </a:t>
            </a:r>
            <a:r>
              <a:rPr lang="en-IN" dirty="0"/>
              <a:t>delivers early warning of hazards like tsunamis, storm surges and extreme waves that helps save lives and enables marine operators to remain efficient. Water or oceans nearly covers the 70 percent of the earth’s total area but, more than 80 percent of these areas are unmapped and </a:t>
            </a:r>
            <a:r>
              <a:rPr lang="en-IN" dirty="0" smtClean="0"/>
              <a:t>unexplored.</a:t>
            </a:r>
            <a:endParaRPr lang="en-IN" dirty="0"/>
          </a:p>
        </p:txBody>
      </p:sp>
    </p:spTree>
    <p:extLst>
      <p:ext uri="{BB962C8B-B14F-4D97-AF65-F5344CB8AC3E}">
        <p14:creationId xmlns:p14="http://schemas.microsoft.com/office/powerpoint/2010/main" val="1789463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0"/>
            <a:ext cx="10515600" cy="5414963"/>
          </a:xfrm>
        </p:spPr>
        <p:txBody>
          <a:bodyPr>
            <a:normAutofit lnSpcReduction="10000"/>
          </a:bodyPr>
          <a:lstStyle/>
          <a:p>
            <a:r>
              <a:rPr lang="en-US" dirty="0"/>
              <a:t>predictive and preemptive cross-layer </a:t>
            </a:r>
            <a:r>
              <a:rPr lang="en-US" dirty="0" smtClean="0"/>
              <a:t>protocol( CLPP)</a:t>
            </a:r>
          </a:p>
          <a:p>
            <a:r>
              <a:rPr lang="en-US" dirty="0" smtClean="0"/>
              <a:t> vector based </a:t>
            </a:r>
            <a:r>
              <a:rPr lang="en-IN" dirty="0" smtClean="0"/>
              <a:t>forwarding </a:t>
            </a:r>
            <a:r>
              <a:rPr lang="en-IN" dirty="0"/>
              <a:t>protocol (VBF</a:t>
            </a:r>
            <a:r>
              <a:rPr lang="en-IN" dirty="0" smtClean="0"/>
              <a:t>)</a:t>
            </a:r>
          </a:p>
          <a:p>
            <a:r>
              <a:rPr lang="en-IN" b="1" dirty="0"/>
              <a:t>Packet Delivery </a:t>
            </a:r>
            <a:r>
              <a:rPr lang="en-IN" b="1" dirty="0" smtClean="0"/>
              <a:t>Ratio(PDR)</a:t>
            </a:r>
          </a:p>
          <a:p>
            <a:r>
              <a:rPr lang="en-US" dirty="0" smtClean="0"/>
              <a:t> </a:t>
            </a:r>
            <a:r>
              <a:rPr lang="en-US" dirty="0"/>
              <a:t>Genetic Algorithm with Hill climbing (GAHC</a:t>
            </a:r>
            <a:r>
              <a:rPr lang="en-US" dirty="0" smtClean="0"/>
              <a:t>)</a:t>
            </a:r>
          </a:p>
          <a:p>
            <a:r>
              <a:rPr lang="en-IN" dirty="0" smtClean="0"/>
              <a:t>energy-efficient clustering </a:t>
            </a:r>
            <a:r>
              <a:rPr lang="en-IN" dirty="0"/>
              <a:t>multi-hop routing protocol (EECMR</a:t>
            </a:r>
            <a:r>
              <a:rPr lang="en-IN" dirty="0" smtClean="0"/>
              <a:t>)</a:t>
            </a:r>
          </a:p>
          <a:p>
            <a:r>
              <a:rPr lang="en-IN" dirty="0"/>
              <a:t>depth-based </a:t>
            </a:r>
            <a:r>
              <a:rPr lang="en-IN" dirty="0" smtClean="0"/>
              <a:t>routing (DBR)</a:t>
            </a:r>
          </a:p>
          <a:p>
            <a:r>
              <a:rPr lang="en-IN" b="1" dirty="0"/>
              <a:t>Grey Wolf Optimization (GWO</a:t>
            </a:r>
            <a:r>
              <a:rPr lang="en-IN" b="1" dirty="0" smtClean="0"/>
              <a:t>)</a:t>
            </a:r>
          </a:p>
          <a:p>
            <a:r>
              <a:rPr lang="en-US" dirty="0"/>
              <a:t>Advocates of Linux Open-source Hawaii </a:t>
            </a:r>
            <a:r>
              <a:rPr lang="en-US" dirty="0" smtClean="0"/>
              <a:t>Association (ALOHA)</a:t>
            </a:r>
          </a:p>
          <a:p>
            <a:r>
              <a:rPr lang="en-IN" dirty="0"/>
              <a:t>Secure Energy </a:t>
            </a:r>
            <a:r>
              <a:rPr lang="en-IN" dirty="0" smtClean="0"/>
              <a:t>Efficient and </a:t>
            </a:r>
            <a:r>
              <a:rPr lang="en-IN" dirty="0"/>
              <a:t>Cooperative Routing </a:t>
            </a:r>
            <a:r>
              <a:rPr lang="en-IN" dirty="0" smtClean="0"/>
              <a:t>protocol (SEECR)</a:t>
            </a:r>
          </a:p>
          <a:p>
            <a:r>
              <a:rPr lang="en-US" dirty="0" smtClean="0"/>
              <a:t>(AMCTD) </a:t>
            </a:r>
            <a:r>
              <a:rPr lang="en-US" dirty="0"/>
              <a:t>Adaptive Mobility of Courier Nodes in Threshold-optimized DBR</a:t>
            </a:r>
            <a:endParaRPr lang="en-IN" dirty="0"/>
          </a:p>
        </p:txBody>
      </p:sp>
    </p:spTree>
    <p:extLst>
      <p:ext uri="{BB962C8B-B14F-4D97-AF65-F5344CB8AC3E}">
        <p14:creationId xmlns:p14="http://schemas.microsoft.com/office/powerpoint/2010/main" val="1854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EA604A3D-90DF-4591-8643-3E6D36FF7AD3}"/>
              </a:ext>
            </a:extLst>
          </p:cNvPr>
          <p:cNvGraphicFramePr>
            <a:graphicFrameLocks noGrp="1"/>
          </p:cNvGraphicFramePr>
          <p:nvPr>
            <p:ph idx="1"/>
            <p:extLst>
              <p:ext uri="{D42A27DB-BD31-4B8C-83A1-F6EECF244321}">
                <p14:modId xmlns:p14="http://schemas.microsoft.com/office/powerpoint/2010/main" val="871676011"/>
              </p:ext>
            </p:extLst>
          </p:nvPr>
        </p:nvGraphicFramePr>
        <p:xfrm>
          <a:off x="322776" y="319997"/>
          <a:ext cx="11401425" cy="6379805"/>
        </p:xfrm>
        <a:graphic>
          <a:graphicData uri="http://schemas.openxmlformats.org/drawingml/2006/table">
            <a:tbl>
              <a:tblPr firstRow="1" bandRow="1">
                <a:tableStyleId>{5C22544A-7EE6-4342-B048-85BDC9FD1C3A}</a:tableStyleId>
              </a:tblPr>
              <a:tblGrid>
                <a:gridCol w="783981">
                  <a:extLst>
                    <a:ext uri="{9D8B030D-6E8A-4147-A177-3AD203B41FA5}">
                      <a16:colId xmlns="" xmlns:a16="http://schemas.microsoft.com/office/drawing/2014/main" val="3010568083"/>
                    </a:ext>
                  </a:extLst>
                </a:gridCol>
                <a:gridCol w="2726933">
                  <a:extLst>
                    <a:ext uri="{9D8B030D-6E8A-4147-A177-3AD203B41FA5}">
                      <a16:colId xmlns="" xmlns:a16="http://schemas.microsoft.com/office/drawing/2014/main" val="2413334547"/>
                    </a:ext>
                  </a:extLst>
                </a:gridCol>
                <a:gridCol w="1423036">
                  <a:extLst>
                    <a:ext uri="{9D8B030D-6E8A-4147-A177-3AD203B41FA5}">
                      <a16:colId xmlns="" xmlns:a16="http://schemas.microsoft.com/office/drawing/2014/main" val="73628150"/>
                    </a:ext>
                  </a:extLst>
                </a:gridCol>
                <a:gridCol w="2262554">
                  <a:extLst>
                    <a:ext uri="{9D8B030D-6E8A-4147-A177-3AD203B41FA5}">
                      <a16:colId xmlns="" xmlns:a16="http://schemas.microsoft.com/office/drawing/2014/main" val="2903224222"/>
                    </a:ext>
                  </a:extLst>
                </a:gridCol>
                <a:gridCol w="1957754">
                  <a:extLst>
                    <a:ext uri="{9D8B030D-6E8A-4147-A177-3AD203B41FA5}">
                      <a16:colId xmlns="" xmlns:a16="http://schemas.microsoft.com/office/drawing/2014/main" val="2726092121"/>
                    </a:ext>
                  </a:extLst>
                </a:gridCol>
                <a:gridCol w="2247167">
                  <a:extLst>
                    <a:ext uri="{9D8B030D-6E8A-4147-A177-3AD203B41FA5}">
                      <a16:colId xmlns="" xmlns:a16="http://schemas.microsoft.com/office/drawing/2014/main" val="1732127011"/>
                    </a:ext>
                  </a:extLst>
                </a:gridCol>
              </a:tblGrid>
              <a:tr h="847214">
                <a:tc>
                  <a:txBody>
                    <a:bodyPr/>
                    <a:lstStyle/>
                    <a:p>
                      <a:r>
                        <a:rPr lang="en-US" dirty="0" smtClean="0">
                          <a:latin typeface="Times New Roman" pitchFamily="18" charset="0"/>
                          <a:cs typeface="Times New Roman" pitchFamily="18" charset="0"/>
                        </a:rPr>
                        <a:t>S.NO</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              TITLE</a:t>
                      </a:r>
                    </a:p>
                  </a:txBody>
                  <a:tcPr/>
                </a:tc>
                <a:tc>
                  <a:txBody>
                    <a:bodyPr/>
                    <a:lstStyle/>
                    <a:p>
                      <a:pPr algn="ctr"/>
                      <a:r>
                        <a:rPr lang="en-US" dirty="0"/>
                        <a:t> </a:t>
                      </a:r>
                      <a:r>
                        <a:rPr lang="en-US" dirty="0">
                          <a:latin typeface="Times New Roman" pitchFamily="18" charset="0"/>
                          <a:cs typeface="Times New Roman" pitchFamily="18" charset="0"/>
                        </a:rPr>
                        <a:t>YEAR OF      PUBLISH</a:t>
                      </a:r>
                    </a:p>
                  </a:txBody>
                  <a:tcPr/>
                </a:tc>
                <a:tc>
                  <a:txBody>
                    <a:bodyPr/>
                    <a:lstStyle/>
                    <a:p>
                      <a:r>
                        <a:rPr lang="en-US" dirty="0"/>
                        <a:t>     </a:t>
                      </a:r>
                      <a:r>
                        <a:rPr lang="en-US" dirty="0">
                          <a:latin typeface="Times New Roman" pitchFamily="18" charset="0"/>
                          <a:cs typeface="Times New Roman" pitchFamily="18" charset="0"/>
                        </a:rPr>
                        <a:t>TECHNIQUES</a:t>
                      </a:r>
                    </a:p>
                  </a:txBody>
                  <a:tcPr/>
                </a:tc>
                <a:tc>
                  <a:txBody>
                    <a:bodyPr/>
                    <a:lstStyle/>
                    <a:p>
                      <a:r>
                        <a:rPr lang="en-US" dirty="0"/>
                        <a:t>   </a:t>
                      </a:r>
                      <a:r>
                        <a:rPr lang="en-US" dirty="0">
                          <a:latin typeface="Times New Roman" pitchFamily="18" charset="0"/>
                          <a:cs typeface="Times New Roman" pitchFamily="18" charset="0"/>
                        </a:rPr>
                        <a:t>PARAMETERS</a:t>
                      </a:r>
                    </a:p>
                  </a:txBody>
                  <a:tcPr/>
                </a:tc>
                <a:tc>
                  <a:txBody>
                    <a:bodyPr/>
                    <a:lstStyle/>
                    <a:p>
                      <a:r>
                        <a:rPr lang="en-US" dirty="0"/>
                        <a:t>  </a:t>
                      </a:r>
                      <a:r>
                        <a:rPr lang="en-US" dirty="0">
                          <a:latin typeface="Times New Roman" pitchFamily="18" charset="0"/>
                          <a:cs typeface="Times New Roman" pitchFamily="18" charset="0"/>
                        </a:rPr>
                        <a:t>ADVANTAGES </a:t>
                      </a:r>
                    </a:p>
                  </a:txBody>
                  <a:tcPr/>
                </a:tc>
                <a:extLst>
                  <a:ext uri="{0D108BD9-81ED-4DB2-BD59-A6C34878D82A}">
                    <a16:rowId xmlns="" xmlns:a16="http://schemas.microsoft.com/office/drawing/2014/main" val="2980714259"/>
                  </a:ext>
                </a:extLst>
              </a:tr>
              <a:tr h="1801586">
                <a:tc>
                  <a:txBody>
                    <a:bodyPr/>
                    <a:lstStyle/>
                    <a:p>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r>
                        <a:rPr lang="en-IN" sz="1600" b="0" dirty="0">
                          <a:latin typeface="Times New Roman" panose="02020603050405020304" pitchFamily="18" charset="0"/>
                          <a:cs typeface="Times New Roman" panose="02020603050405020304" pitchFamily="18" charset="0"/>
                        </a:rPr>
                        <a:t>   </a:t>
                      </a:r>
                      <a:r>
                        <a:rPr lang="en-IN" sz="1600" b="0" dirty="0" smtClean="0">
                          <a:latin typeface="Times New Roman" panose="02020603050405020304" pitchFamily="18" charset="0"/>
                          <a:cs typeface="Times New Roman" panose="02020603050405020304" pitchFamily="18" charset="0"/>
                        </a:rPr>
                        <a:t>1</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smtClean="0">
                          <a:solidFill>
                            <a:schemeClr val="dk1"/>
                          </a:solidFill>
                          <a:latin typeface="+mn-lt"/>
                          <a:ea typeface="+mn-ea"/>
                          <a:cs typeface="+mn-cs"/>
                        </a:rPr>
                        <a:t>A Cross-Layer Predictive and</a:t>
                      </a:r>
                    </a:p>
                    <a:p>
                      <a:r>
                        <a:rPr lang="en-IN" sz="1800" b="0" i="0" u="none" strike="noStrike" kern="1200" baseline="0" dirty="0" err="1" smtClean="0">
                          <a:solidFill>
                            <a:schemeClr val="dk1"/>
                          </a:solidFill>
                          <a:latin typeface="+mn-lt"/>
                          <a:ea typeface="+mn-ea"/>
                          <a:cs typeface="+mn-cs"/>
                        </a:rPr>
                        <a:t>Preemptive</a:t>
                      </a:r>
                      <a:r>
                        <a:rPr lang="en-IN" sz="1800" b="0" i="0" u="none" strike="noStrike" kern="1200" baseline="0" dirty="0" smtClean="0">
                          <a:solidFill>
                            <a:schemeClr val="dk1"/>
                          </a:solidFill>
                          <a:latin typeface="+mn-lt"/>
                          <a:ea typeface="+mn-ea"/>
                          <a:cs typeface="+mn-cs"/>
                        </a:rPr>
                        <a:t> Routing Protocol for</a:t>
                      </a:r>
                    </a:p>
                    <a:p>
                      <a:r>
                        <a:rPr lang="en-IN" sz="1800" b="0" i="0" u="none" strike="noStrike" kern="1200" baseline="0" dirty="0" smtClean="0">
                          <a:solidFill>
                            <a:schemeClr val="dk1"/>
                          </a:solidFill>
                          <a:latin typeface="+mn-lt"/>
                          <a:ea typeface="+mn-ea"/>
                          <a:cs typeface="+mn-cs"/>
                        </a:rPr>
                        <a:t>Underwater Wireless Sensor Networks</a:t>
                      </a:r>
                    </a:p>
                    <a:p>
                      <a:r>
                        <a:rPr lang="en-IN" sz="1800" b="0" i="0" u="none" strike="noStrike" kern="1200" baseline="0" dirty="0" smtClean="0">
                          <a:solidFill>
                            <a:schemeClr val="dk1"/>
                          </a:solidFill>
                          <a:latin typeface="+mn-lt"/>
                          <a:ea typeface="+mn-ea"/>
                          <a:cs typeface="+mn-cs"/>
                        </a:rPr>
                        <a:t>Using the Lagrange Interpolation</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latin typeface="Times New Roman" panose="02020603050405020304" pitchFamily="18" charset="0"/>
                          <a:cs typeface="Times New Roman" panose="02020603050405020304" pitchFamily="18" charset="0"/>
                        </a:rPr>
                        <a:t>   2021</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t>CLPP</a:t>
                      </a:r>
                    </a:p>
                    <a:p>
                      <a:r>
                        <a:rPr lang="en-US" sz="1600" b="0" dirty="0" smtClean="0">
                          <a:latin typeface="Times New Roman" panose="02020603050405020304" pitchFamily="18" charset="0"/>
                          <a:cs typeface="Times New Roman" panose="02020603050405020304" pitchFamily="18" charset="0"/>
                        </a:rPr>
                        <a:t>VBF</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baseline="0" dirty="0" smtClean="0">
                          <a:solidFill>
                            <a:schemeClr val="dk1"/>
                          </a:solidFill>
                          <a:latin typeface="+mn-lt"/>
                          <a:ea typeface="+mn-ea"/>
                          <a:cs typeface="+mn-cs"/>
                        </a:rPr>
                        <a:t>Energy Consumption, </a:t>
                      </a:r>
                    </a:p>
                    <a:p>
                      <a:r>
                        <a:rPr lang="en-US" sz="1800" b="0" i="0" u="none" strike="noStrike" kern="1200" baseline="0" dirty="0" smtClean="0">
                          <a:solidFill>
                            <a:schemeClr val="dk1"/>
                          </a:solidFill>
                          <a:latin typeface="+mn-lt"/>
                          <a:ea typeface="+mn-ea"/>
                          <a:cs typeface="+mn-cs"/>
                        </a:rPr>
                        <a:t>Avg. End to End delay, No. of nodes, </a:t>
                      </a:r>
                    </a:p>
                    <a:p>
                      <a:r>
                        <a:rPr lang="en-US" sz="1800" b="0" i="0" u="none" strike="noStrike" kern="1200" baseline="0" dirty="0" smtClean="0">
                          <a:solidFill>
                            <a:schemeClr val="dk1"/>
                          </a:solidFill>
                          <a:latin typeface="+mn-lt"/>
                          <a:ea typeface="+mn-ea"/>
                          <a:cs typeface="+mn-cs"/>
                        </a:rPr>
                        <a:t>PDR</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Deployed for a large scale </a:t>
                      </a:r>
                      <a:r>
                        <a:rPr lang="en-US" sz="1800" b="0" i="0" u="none" strike="noStrike" kern="1200" baseline="0" dirty="0" err="1" smtClean="0">
                          <a:solidFill>
                            <a:schemeClr val="dk1"/>
                          </a:solidFill>
                          <a:latin typeface="+mn-lt"/>
                          <a:ea typeface="+mn-ea"/>
                          <a:cs typeface="+mn-cs"/>
                        </a:rPr>
                        <a:t>nw</a:t>
                      </a:r>
                      <a:r>
                        <a:rPr lang="en-US" sz="1800" b="0" i="0" u="none" strike="noStrike" kern="1200" baseline="0" dirty="0" smtClean="0">
                          <a:solidFill>
                            <a:schemeClr val="dk1"/>
                          </a:solidFill>
                          <a:latin typeface="+mn-lt"/>
                          <a:ea typeface="+mn-ea"/>
                          <a:cs typeface="+mn-cs"/>
                        </a:rPr>
                        <a:t>, No </a:t>
                      </a:r>
                      <a:r>
                        <a:rPr lang="en-IN" sz="1800" b="0" i="0" u="none" strike="noStrike" kern="1200" baseline="0" dirty="0" smtClean="0">
                          <a:solidFill>
                            <a:schemeClr val="dk1"/>
                          </a:solidFill>
                          <a:latin typeface="+mn-lt"/>
                          <a:ea typeface="+mn-ea"/>
                          <a:cs typeface="+mn-cs"/>
                        </a:rPr>
                        <a:t>loss of connectivity, No link failure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More PDR, Reduced Delay</a:t>
                      </a:r>
                      <a:endParaRPr lang="en-IN" sz="1600" b="0" dirty="0" smtClean="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840055640"/>
                  </a:ext>
                </a:extLst>
              </a:tr>
              <a:tr h="1509231">
                <a:tc>
                  <a:txBody>
                    <a:bodyPr/>
                    <a:lstStyle/>
                    <a:p>
                      <a:r>
                        <a:rPr lang="en-US" sz="1600" b="0" dirty="0" smtClean="0">
                          <a:latin typeface="Times New Roman" panose="02020603050405020304" pitchFamily="18" charset="0"/>
                          <a:cs typeface="Times New Roman" panose="02020603050405020304" pitchFamily="18" charset="0"/>
                        </a:rPr>
                        <a:t>2</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mn-lt"/>
                          <a:ea typeface="+mn-ea"/>
                          <a:cs typeface="+mn-cs"/>
                        </a:rPr>
                        <a:t> An Improved Hybrid Secure Multipath Routing Protocol for MANET </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dirty="0" smtClean="0">
                          <a:latin typeface="Times New Roman" panose="02020603050405020304" pitchFamily="18" charset="0"/>
                          <a:cs typeface="Times New Roman" panose="02020603050405020304" pitchFamily="18" charset="0"/>
                        </a:rPr>
                        <a:t>2021</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latin typeface="Times New Roman" panose="02020603050405020304" pitchFamily="18" charset="0"/>
                          <a:cs typeface="Times New Roman" panose="02020603050405020304" pitchFamily="18" charset="0"/>
                        </a:rPr>
                        <a:t>GAHC for</a:t>
                      </a:r>
                      <a:endParaRPr lang="en-IN" sz="1800" b="0" i="0" u="none" strike="noStrike" kern="1200" baseline="0" dirty="0" smtClean="0">
                        <a:solidFill>
                          <a:schemeClr val="dk1"/>
                        </a:solidFill>
                        <a:latin typeface="+mn-lt"/>
                        <a:ea typeface="+mn-ea"/>
                        <a:cs typeface="+mn-cs"/>
                      </a:endParaRPr>
                    </a:p>
                    <a:p>
                      <a:r>
                        <a:rPr lang="en-IN" sz="1800" b="0" i="0" u="none" strike="noStrike" kern="1200" baseline="0" dirty="0" smtClean="0">
                          <a:solidFill>
                            <a:schemeClr val="dk1"/>
                          </a:solidFill>
                          <a:latin typeface="+mn-lt"/>
                          <a:ea typeface="+mn-ea"/>
                          <a:cs typeface="+mn-cs"/>
                        </a:rPr>
                        <a:t> MANET</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PDR, </a:t>
                      </a:r>
                      <a:r>
                        <a:rPr lang="en-IN" sz="1800" b="0" i="0" u="none" strike="noStrike" kern="1200" baseline="0" dirty="0" smtClean="0">
                          <a:solidFill>
                            <a:schemeClr val="dk1"/>
                          </a:solidFill>
                          <a:latin typeface="+mn-lt"/>
                          <a:ea typeface="+mn-ea"/>
                          <a:cs typeface="+mn-cs"/>
                        </a:rPr>
                        <a:t>Throughput, Detection rate, Energy consumption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i="0" u="none" strike="noStrike" kern="1200" baseline="0" dirty="0" smtClean="0">
                        <a:solidFill>
                          <a:schemeClr val="dk1"/>
                        </a:solidFill>
                        <a:latin typeface="+mn-lt"/>
                        <a:ea typeface="+mn-ea"/>
                        <a:cs typeface="+mn-cs"/>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More security, </a:t>
                      </a:r>
                      <a:r>
                        <a:rPr lang="en-IN" sz="1800" b="0" i="0" u="none" strike="noStrike" kern="1200" baseline="0" dirty="0" smtClean="0">
                          <a:solidFill>
                            <a:schemeClr val="dk1"/>
                          </a:solidFill>
                          <a:latin typeface="+mn-lt"/>
                          <a:ea typeface="+mn-ea"/>
                          <a:cs typeface="+mn-cs"/>
                        </a:rPr>
                        <a:t>multipath routing, multi-hop routing,</a:t>
                      </a:r>
                    </a:p>
                    <a:p>
                      <a:pPr algn="just"/>
                      <a:r>
                        <a:rPr lang="en-IN" sz="1800" b="0" i="0" u="none" strike="noStrike" kern="1200" baseline="0" dirty="0" smtClean="0">
                          <a:solidFill>
                            <a:schemeClr val="dk1"/>
                          </a:solidFill>
                          <a:latin typeface="+mn-lt"/>
                          <a:ea typeface="+mn-ea"/>
                          <a:cs typeface="+mn-cs"/>
                        </a:rPr>
                        <a:t>minimum amount of energy </a:t>
                      </a:r>
                      <a:endParaRPr lang="en-IN" sz="1600" b="0" dirty="0">
                        <a:latin typeface="Times New Roman" panose="02020603050405020304" pitchFamily="18" charset="0"/>
                        <a:cs typeface="Times New Roman" panose="02020603050405020304" pitchFamily="18" charset="0"/>
                      </a:endParaRPr>
                    </a:p>
                  </a:txBody>
                  <a:tcPr/>
                </a:tc>
              </a:tr>
              <a:tr h="1509231">
                <a:tc>
                  <a:txBody>
                    <a:bodyPr/>
                    <a:lstStyle/>
                    <a:p>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r>
                        <a:rPr lang="en-IN" sz="1600" b="0" dirty="0">
                          <a:latin typeface="Times New Roman" panose="02020603050405020304" pitchFamily="18" charset="0"/>
                          <a:cs typeface="Times New Roman" panose="02020603050405020304" pitchFamily="18" charset="0"/>
                        </a:rPr>
                        <a:t>   </a:t>
                      </a:r>
                      <a:r>
                        <a:rPr lang="en-IN" sz="1600" b="0" dirty="0" smtClean="0">
                          <a:latin typeface="Times New Roman" panose="02020603050405020304" pitchFamily="18" charset="0"/>
                          <a:cs typeface="Times New Roman" panose="02020603050405020304" pitchFamily="18" charset="0"/>
                        </a:rPr>
                        <a:t>3</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800" b="1" i="0" u="none" strike="noStrike" kern="1200" baseline="0" dirty="0" smtClean="0">
                          <a:solidFill>
                            <a:schemeClr val="dk1"/>
                          </a:solidFill>
                          <a:latin typeface="+mn-lt"/>
                          <a:ea typeface="+mn-ea"/>
                          <a:cs typeface="+mn-cs"/>
                        </a:rPr>
                        <a:t>Energy-Efficient Clustering Multi-Hop Routing Protocol in</a:t>
                      </a:r>
                    </a:p>
                    <a:p>
                      <a:r>
                        <a:rPr lang="en-IN" sz="1800" b="1" i="0" u="none" strike="noStrike" kern="1200" baseline="0" dirty="0" smtClean="0">
                          <a:solidFill>
                            <a:schemeClr val="dk1"/>
                          </a:solidFill>
                          <a:latin typeface="+mn-lt"/>
                          <a:ea typeface="+mn-ea"/>
                          <a:cs typeface="+mn-cs"/>
                        </a:rPr>
                        <a:t>a UWSN</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dirty="0" smtClean="0">
                          <a:latin typeface="Times New Roman" panose="02020603050405020304" pitchFamily="18" charset="0"/>
                          <a:cs typeface="Times New Roman" panose="02020603050405020304" pitchFamily="18" charset="0"/>
                        </a:rPr>
                        <a:t>2021</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dirty="0" smtClean="0">
                          <a:latin typeface="Times New Roman" panose="02020603050405020304" pitchFamily="18" charset="0"/>
                          <a:cs typeface="Times New Roman" panose="02020603050405020304" pitchFamily="18" charset="0"/>
                        </a:rPr>
                        <a:t>EECMR FOR </a:t>
                      </a:r>
                      <a:r>
                        <a:rPr lang="en-IN" sz="1800" b="0" i="0" u="none" strike="noStrike" kern="1200" baseline="0" dirty="0" smtClean="0">
                          <a:solidFill>
                            <a:schemeClr val="dk1"/>
                          </a:solidFill>
                          <a:latin typeface="+mn-lt"/>
                          <a:ea typeface="+mn-ea"/>
                          <a:cs typeface="+mn-cs"/>
                        </a:rPr>
                        <a:t>UWSNs</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latin typeface="Times New Roman" panose="02020603050405020304" pitchFamily="18" charset="0"/>
                          <a:cs typeface="Times New Roman" panose="02020603050405020304" pitchFamily="18" charset="0"/>
                        </a:rPr>
                        <a:t>Received Packets at</a:t>
                      </a:r>
                      <a:r>
                        <a:rPr lang="en-US" sz="1600" b="0" baseline="0" dirty="0" smtClean="0">
                          <a:latin typeface="Times New Roman" panose="02020603050405020304" pitchFamily="18" charset="0"/>
                          <a:cs typeface="Times New Roman" panose="02020603050405020304" pitchFamily="18" charset="0"/>
                        </a:rPr>
                        <a:t> sink, Transmission range, Nodes count, </a:t>
                      </a:r>
                    </a:p>
                    <a:p>
                      <a:r>
                        <a:rPr lang="en-IN" sz="1800" b="0" i="0" u="none" strike="noStrike" kern="1200" baseline="0" dirty="0" smtClean="0">
                          <a:solidFill>
                            <a:schemeClr val="dk1"/>
                          </a:solidFill>
                          <a:latin typeface="+mn-lt"/>
                          <a:ea typeface="+mn-ea"/>
                          <a:cs typeface="+mn-cs"/>
                        </a:rPr>
                        <a:t>Residual energy</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baseline="0" dirty="0" smtClean="0">
                          <a:solidFill>
                            <a:schemeClr val="dk1"/>
                          </a:solidFill>
                          <a:latin typeface="+mn-lt"/>
                          <a:ea typeface="+mn-ea"/>
                          <a:cs typeface="+mn-cs"/>
                        </a:rPr>
                        <a:t>Energy efficient, Les residual energy, Less dead nodes, Long network life, More PDR</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241732383"/>
                  </a:ext>
                </a:extLst>
              </a:tr>
            </a:tbl>
          </a:graphicData>
        </a:graphic>
      </p:graphicFrame>
      <p:sp>
        <p:nvSpPr>
          <p:cNvPr id="2" name="Rectangle 1"/>
          <p:cNvSpPr/>
          <p:nvPr/>
        </p:nvSpPr>
        <p:spPr>
          <a:xfrm>
            <a:off x="2321169" y="-141668"/>
            <a:ext cx="616633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LITERATURE SURVEY</a:t>
            </a:r>
            <a:endParaRPr lang="en-US" sz="2400" dirty="0"/>
          </a:p>
        </p:txBody>
      </p:sp>
    </p:spTree>
    <p:extLst>
      <p:ext uri="{BB962C8B-B14F-4D97-AF65-F5344CB8AC3E}">
        <p14:creationId xmlns:p14="http://schemas.microsoft.com/office/powerpoint/2010/main" val="1523485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EA604A3D-90DF-4591-8643-3E6D36FF7AD3}"/>
              </a:ext>
            </a:extLst>
          </p:cNvPr>
          <p:cNvGraphicFramePr>
            <a:graphicFrameLocks noGrp="1"/>
          </p:cNvGraphicFramePr>
          <p:nvPr>
            <p:ph idx="1"/>
            <p:extLst>
              <p:ext uri="{D42A27DB-BD31-4B8C-83A1-F6EECF244321}">
                <p14:modId xmlns:p14="http://schemas.microsoft.com/office/powerpoint/2010/main" val="1427951403"/>
              </p:ext>
            </p:extLst>
          </p:nvPr>
        </p:nvGraphicFramePr>
        <p:xfrm>
          <a:off x="322776" y="319997"/>
          <a:ext cx="11401425" cy="6123520"/>
        </p:xfrm>
        <a:graphic>
          <a:graphicData uri="http://schemas.openxmlformats.org/drawingml/2006/table">
            <a:tbl>
              <a:tblPr firstRow="1" bandRow="1">
                <a:tableStyleId>{5C22544A-7EE6-4342-B048-85BDC9FD1C3A}</a:tableStyleId>
              </a:tblPr>
              <a:tblGrid>
                <a:gridCol w="783981">
                  <a:extLst>
                    <a:ext uri="{9D8B030D-6E8A-4147-A177-3AD203B41FA5}">
                      <a16:colId xmlns="" xmlns:a16="http://schemas.microsoft.com/office/drawing/2014/main" val="3010568083"/>
                    </a:ext>
                  </a:extLst>
                </a:gridCol>
                <a:gridCol w="2726933">
                  <a:extLst>
                    <a:ext uri="{9D8B030D-6E8A-4147-A177-3AD203B41FA5}">
                      <a16:colId xmlns="" xmlns:a16="http://schemas.microsoft.com/office/drawing/2014/main" val="2413334547"/>
                    </a:ext>
                  </a:extLst>
                </a:gridCol>
                <a:gridCol w="1423036">
                  <a:extLst>
                    <a:ext uri="{9D8B030D-6E8A-4147-A177-3AD203B41FA5}">
                      <a16:colId xmlns="" xmlns:a16="http://schemas.microsoft.com/office/drawing/2014/main" val="73628150"/>
                    </a:ext>
                  </a:extLst>
                </a:gridCol>
                <a:gridCol w="2262554">
                  <a:extLst>
                    <a:ext uri="{9D8B030D-6E8A-4147-A177-3AD203B41FA5}">
                      <a16:colId xmlns="" xmlns:a16="http://schemas.microsoft.com/office/drawing/2014/main" val="2903224222"/>
                    </a:ext>
                  </a:extLst>
                </a:gridCol>
                <a:gridCol w="1957754">
                  <a:extLst>
                    <a:ext uri="{9D8B030D-6E8A-4147-A177-3AD203B41FA5}">
                      <a16:colId xmlns="" xmlns:a16="http://schemas.microsoft.com/office/drawing/2014/main" val="2726092121"/>
                    </a:ext>
                  </a:extLst>
                </a:gridCol>
                <a:gridCol w="2247167">
                  <a:extLst>
                    <a:ext uri="{9D8B030D-6E8A-4147-A177-3AD203B41FA5}">
                      <a16:colId xmlns="" xmlns:a16="http://schemas.microsoft.com/office/drawing/2014/main" val="1732127011"/>
                    </a:ext>
                  </a:extLst>
                </a:gridCol>
              </a:tblGrid>
              <a:tr h="847214">
                <a:tc>
                  <a:txBody>
                    <a:bodyPr/>
                    <a:lstStyle/>
                    <a:p>
                      <a:r>
                        <a:rPr lang="en-US" dirty="0" smtClean="0">
                          <a:latin typeface="Times New Roman" pitchFamily="18" charset="0"/>
                          <a:cs typeface="Times New Roman" pitchFamily="18" charset="0"/>
                        </a:rPr>
                        <a:t>S.NO</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              TITLE</a:t>
                      </a:r>
                    </a:p>
                  </a:txBody>
                  <a:tcPr/>
                </a:tc>
                <a:tc>
                  <a:txBody>
                    <a:bodyPr/>
                    <a:lstStyle/>
                    <a:p>
                      <a:pPr algn="ctr"/>
                      <a:r>
                        <a:rPr lang="en-US" dirty="0"/>
                        <a:t> </a:t>
                      </a:r>
                      <a:r>
                        <a:rPr lang="en-US" dirty="0">
                          <a:latin typeface="Times New Roman" pitchFamily="18" charset="0"/>
                          <a:cs typeface="Times New Roman" pitchFamily="18" charset="0"/>
                        </a:rPr>
                        <a:t>YEAR OF      PUBLISH</a:t>
                      </a:r>
                    </a:p>
                  </a:txBody>
                  <a:tcPr/>
                </a:tc>
                <a:tc>
                  <a:txBody>
                    <a:bodyPr/>
                    <a:lstStyle/>
                    <a:p>
                      <a:r>
                        <a:rPr lang="en-US" dirty="0"/>
                        <a:t>     </a:t>
                      </a:r>
                      <a:r>
                        <a:rPr lang="en-US" dirty="0">
                          <a:latin typeface="Times New Roman" pitchFamily="18" charset="0"/>
                          <a:cs typeface="Times New Roman" pitchFamily="18" charset="0"/>
                        </a:rPr>
                        <a:t>TECHNIQUES</a:t>
                      </a:r>
                    </a:p>
                  </a:txBody>
                  <a:tcPr/>
                </a:tc>
                <a:tc>
                  <a:txBody>
                    <a:bodyPr/>
                    <a:lstStyle/>
                    <a:p>
                      <a:r>
                        <a:rPr lang="en-US" dirty="0"/>
                        <a:t>   </a:t>
                      </a:r>
                      <a:r>
                        <a:rPr lang="en-US" dirty="0">
                          <a:latin typeface="Times New Roman" pitchFamily="18" charset="0"/>
                          <a:cs typeface="Times New Roman" pitchFamily="18" charset="0"/>
                        </a:rPr>
                        <a:t>PARAMETERS</a:t>
                      </a:r>
                    </a:p>
                  </a:txBody>
                  <a:tcPr/>
                </a:tc>
                <a:tc>
                  <a:txBody>
                    <a:bodyPr/>
                    <a:lstStyle/>
                    <a:p>
                      <a:r>
                        <a:rPr lang="en-US" dirty="0"/>
                        <a:t>  </a:t>
                      </a:r>
                      <a:r>
                        <a:rPr lang="en-US" dirty="0">
                          <a:latin typeface="Times New Roman" pitchFamily="18" charset="0"/>
                          <a:cs typeface="Times New Roman" pitchFamily="18" charset="0"/>
                        </a:rPr>
                        <a:t>ADVANTAGES </a:t>
                      </a:r>
                    </a:p>
                  </a:txBody>
                  <a:tcPr/>
                </a:tc>
                <a:extLst>
                  <a:ext uri="{0D108BD9-81ED-4DB2-BD59-A6C34878D82A}">
                    <a16:rowId xmlns="" xmlns:a16="http://schemas.microsoft.com/office/drawing/2014/main" val="2980714259"/>
                  </a:ext>
                </a:extLst>
              </a:tr>
              <a:tr h="1801586">
                <a:tc>
                  <a:txBody>
                    <a:bodyPr/>
                    <a:lstStyle/>
                    <a:p>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r>
                        <a:rPr lang="en-IN" sz="1600" b="0" dirty="0">
                          <a:latin typeface="Times New Roman" panose="02020603050405020304" pitchFamily="18" charset="0"/>
                          <a:cs typeface="Times New Roman" panose="02020603050405020304" pitchFamily="18" charset="0"/>
                        </a:rPr>
                        <a:t>  </a:t>
                      </a:r>
                      <a:r>
                        <a:rPr lang="en-IN" sz="1600" b="0" dirty="0" smtClean="0">
                          <a:latin typeface="Times New Roman" panose="02020603050405020304" pitchFamily="18" charset="0"/>
                          <a:cs typeface="Times New Roman" panose="02020603050405020304" pitchFamily="18" charset="0"/>
                        </a:rPr>
                        <a:t>4</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800" b="1" i="0" u="none" strike="noStrike" kern="1200" baseline="0" dirty="0" smtClean="0">
                          <a:solidFill>
                            <a:schemeClr val="dk1"/>
                          </a:solidFill>
                          <a:latin typeface="+mn-lt"/>
                          <a:ea typeface="+mn-ea"/>
                          <a:cs typeface="+mn-cs"/>
                        </a:rPr>
                        <a:t>An Improved Efficient Bandwidth Allocation using TCP Connection for</a:t>
                      </a:r>
                    </a:p>
                    <a:p>
                      <a:r>
                        <a:rPr lang="en-IN" sz="1800" b="1" i="0" u="none" strike="noStrike" kern="1200" baseline="0" dirty="0" smtClean="0">
                          <a:solidFill>
                            <a:schemeClr val="dk1"/>
                          </a:solidFill>
                          <a:latin typeface="+mn-lt"/>
                          <a:ea typeface="+mn-ea"/>
                          <a:cs typeface="+mn-cs"/>
                        </a:rPr>
                        <a:t>Switched Network</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latin typeface="Times New Roman" panose="02020603050405020304" pitchFamily="18" charset="0"/>
                          <a:cs typeface="Times New Roman" panose="02020603050405020304" pitchFamily="18" charset="0"/>
                        </a:rPr>
                        <a:t>   2021</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t>CLPP</a:t>
                      </a:r>
                    </a:p>
                    <a:p>
                      <a:r>
                        <a:rPr lang="en-US" sz="1600" b="0" dirty="0" smtClean="0">
                          <a:latin typeface="Times New Roman" panose="02020603050405020304" pitchFamily="18" charset="0"/>
                          <a:cs typeface="Times New Roman" panose="02020603050405020304" pitchFamily="18" charset="0"/>
                        </a:rPr>
                        <a:t>VBF</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baseline="0" dirty="0" smtClean="0">
                          <a:solidFill>
                            <a:schemeClr val="dk1"/>
                          </a:solidFill>
                          <a:latin typeface="+mn-lt"/>
                          <a:ea typeface="+mn-ea"/>
                          <a:cs typeface="+mn-cs"/>
                        </a:rPr>
                        <a:t>Bandwidth</a:t>
                      </a:r>
                    </a:p>
                    <a:p>
                      <a:r>
                        <a:rPr lang="en-US" sz="1800" b="0" i="0" u="none" strike="noStrike" kern="1200" baseline="0" dirty="0" smtClean="0">
                          <a:solidFill>
                            <a:schemeClr val="dk1"/>
                          </a:solidFill>
                          <a:latin typeface="+mn-lt"/>
                          <a:ea typeface="+mn-ea"/>
                          <a:cs typeface="+mn-cs"/>
                        </a:rPr>
                        <a:t>Delay</a:t>
                      </a:r>
                    </a:p>
                    <a:p>
                      <a:r>
                        <a:rPr lang="en-US" sz="1800" b="0" i="0" u="none" strike="noStrike" kern="1200" baseline="0" dirty="0" smtClean="0">
                          <a:solidFill>
                            <a:schemeClr val="dk1"/>
                          </a:solidFill>
                          <a:latin typeface="+mn-lt"/>
                          <a:ea typeface="+mn-ea"/>
                          <a:cs typeface="+mn-cs"/>
                        </a:rPr>
                        <a:t>Packet Loss</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high – speed,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Less </a:t>
                      </a:r>
                      <a:r>
                        <a:rPr lang="en-IN" sz="1800" b="0" i="0" u="none" strike="noStrike" kern="1200" baseline="0" dirty="0" smtClean="0">
                          <a:solidFill>
                            <a:schemeClr val="dk1"/>
                          </a:solidFill>
                          <a:latin typeface="+mn-lt"/>
                          <a:ea typeface="+mn-ea"/>
                          <a:cs typeface="+mn-cs"/>
                        </a:rPr>
                        <a:t>bandwidth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More robust</a:t>
                      </a:r>
                      <a:endParaRPr lang="en-IN" sz="1600" b="0" dirty="0" smtClean="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840055640"/>
                  </a:ext>
                </a:extLst>
              </a:tr>
              <a:tr h="1509231">
                <a:tc>
                  <a:txBody>
                    <a:bodyPr/>
                    <a:lstStyle/>
                    <a:p>
                      <a:r>
                        <a:rPr lang="en-US" sz="1600" b="0" dirty="0" smtClean="0">
                          <a:latin typeface="Times New Roman" panose="02020603050405020304" pitchFamily="18" charset="0"/>
                          <a:cs typeface="Times New Roman" panose="02020603050405020304" pitchFamily="18" charset="0"/>
                        </a:rPr>
                        <a:t>5</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mn-lt"/>
                          <a:ea typeface="+mn-ea"/>
                          <a:cs typeface="+mn-cs"/>
                        </a:rPr>
                        <a:t>Underwater Acoustic Sensor Networks: An Energy Efficient and Void</a:t>
                      </a:r>
                    </a:p>
                    <a:p>
                      <a:r>
                        <a:rPr lang="en-US" sz="1800" b="0" i="0" u="none" strike="noStrike" kern="1200" baseline="0" dirty="0" smtClean="0">
                          <a:solidFill>
                            <a:schemeClr val="dk1"/>
                          </a:solidFill>
                          <a:latin typeface="+mn-lt"/>
                          <a:ea typeface="+mn-ea"/>
                          <a:cs typeface="+mn-cs"/>
                        </a:rPr>
                        <a:t>Avoidance Routing Based on Grey Wolf Optimization Algorithm</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dirty="0" smtClean="0">
                          <a:latin typeface="Times New Roman" panose="02020603050405020304" pitchFamily="18" charset="0"/>
                          <a:cs typeface="Times New Roman" panose="02020603050405020304" pitchFamily="18" charset="0"/>
                        </a:rPr>
                        <a:t>2021</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latin typeface="Times New Roman" panose="02020603050405020304" pitchFamily="18" charset="0"/>
                          <a:cs typeface="Times New Roman" panose="02020603050405020304" pitchFamily="18" charset="0"/>
                        </a:rPr>
                        <a:t>DBR</a:t>
                      </a:r>
                    </a:p>
                    <a:p>
                      <a:r>
                        <a:rPr lang="en-US" sz="1600" b="0" dirty="0" smtClean="0">
                          <a:latin typeface="Times New Roman" panose="02020603050405020304" pitchFamily="18" charset="0"/>
                          <a:cs typeface="Times New Roman" panose="02020603050405020304" pitchFamily="18" charset="0"/>
                        </a:rPr>
                        <a:t>GWO</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Avg. End to End Delay,  </a:t>
                      </a:r>
                      <a:r>
                        <a:rPr lang="en-US" sz="1800" b="0" i="0" u="none" strike="noStrike" kern="1200" baseline="0" dirty="0" err="1" smtClean="0">
                          <a:solidFill>
                            <a:schemeClr val="dk1"/>
                          </a:solidFill>
                          <a:latin typeface="+mn-lt"/>
                          <a:ea typeface="+mn-ea"/>
                          <a:cs typeface="+mn-cs"/>
                        </a:rPr>
                        <a:t>Avg</a:t>
                      </a:r>
                      <a:r>
                        <a:rPr lang="en-US" sz="1800" b="0" i="0" u="none" strike="noStrike" kern="1200" baseline="0" dirty="0" smtClean="0">
                          <a:solidFill>
                            <a:schemeClr val="dk1"/>
                          </a:solidFill>
                          <a:latin typeface="+mn-lt"/>
                          <a:ea typeface="+mn-ea"/>
                          <a:cs typeface="+mn-cs"/>
                        </a:rPr>
                        <a:t> Hopes, Dead nodes, Energy consumption, Time</a:t>
                      </a:r>
                      <a:endParaRPr lang="en-IN" sz="1800" b="0" i="0" u="none" strike="noStrike" kern="1200" baseline="0" dirty="0" smtClean="0">
                        <a:solidFill>
                          <a:schemeClr val="dk1"/>
                        </a:solidFill>
                        <a:latin typeface="+mn-lt"/>
                        <a:ea typeface="+mn-ea"/>
                        <a:cs typeface="+mn-cs"/>
                      </a:endParaRPr>
                    </a:p>
                  </a:txBody>
                  <a:tcPr/>
                </a:tc>
                <a:tc>
                  <a:txBody>
                    <a:bodyPr/>
                    <a:lstStyle/>
                    <a:p>
                      <a:pPr algn="just"/>
                      <a:r>
                        <a:rPr lang="en-IN" sz="1800" b="0" i="0" u="none" strike="noStrike" kern="1200" baseline="0" dirty="0" smtClean="0">
                          <a:solidFill>
                            <a:schemeClr val="dk1"/>
                          </a:solidFill>
                          <a:latin typeface="+mn-lt"/>
                          <a:ea typeface="+mn-ea"/>
                          <a:cs typeface="+mn-cs"/>
                        </a:rPr>
                        <a:t>energy efficient,</a:t>
                      </a:r>
                    </a:p>
                    <a:p>
                      <a:pPr algn="just"/>
                      <a:r>
                        <a:rPr lang="en-IN" sz="1800" b="0" i="0" u="none" strike="noStrike" kern="1200" baseline="0" dirty="0" smtClean="0">
                          <a:solidFill>
                            <a:schemeClr val="dk1"/>
                          </a:solidFill>
                          <a:latin typeface="+mn-lt"/>
                          <a:ea typeface="+mn-ea"/>
                          <a:cs typeface="+mn-cs"/>
                        </a:rPr>
                        <a:t>Less residual energy,</a:t>
                      </a:r>
                    </a:p>
                    <a:p>
                      <a:pPr algn="just"/>
                      <a:r>
                        <a:rPr lang="en-US" sz="1600" b="0" dirty="0" smtClean="0">
                          <a:latin typeface="Times New Roman" panose="02020603050405020304" pitchFamily="18" charset="0"/>
                          <a:cs typeface="Times New Roman" panose="02020603050405020304" pitchFamily="18" charset="0"/>
                        </a:rPr>
                        <a:t>Less </a:t>
                      </a:r>
                      <a:r>
                        <a:rPr lang="en-IN" sz="1800" b="0" i="0" u="none" strike="noStrike" kern="1200" baseline="0" dirty="0" smtClean="0">
                          <a:solidFill>
                            <a:schemeClr val="dk1"/>
                          </a:solidFill>
                          <a:latin typeface="+mn-lt"/>
                          <a:ea typeface="+mn-ea"/>
                          <a:cs typeface="+mn-cs"/>
                        </a:rPr>
                        <a:t>hop count,</a:t>
                      </a:r>
                    </a:p>
                    <a:p>
                      <a:pPr algn="just"/>
                      <a:r>
                        <a:rPr lang="en-IN" sz="1800" b="0" i="0" u="none" strike="noStrike" kern="1200" baseline="0" dirty="0" smtClean="0">
                          <a:solidFill>
                            <a:schemeClr val="dk1"/>
                          </a:solidFill>
                          <a:latin typeface="+mn-lt"/>
                          <a:ea typeface="+mn-ea"/>
                          <a:cs typeface="+mn-cs"/>
                        </a:rPr>
                        <a:t>More link quality</a:t>
                      </a:r>
                      <a:endParaRPr lang="en-IN" sz="1600" b="1" dirty="0">
                        <a:latin typeface="Times New Roman" panose="02020603050405020304" pitchFamily="18" charset="0"/>
                        <a:cs typeface="Times New Roman" panose="02020603050405020304" pitchFamily="18" charset="0"/>
                      </a:endParaRPr>
                    </a:p>
                  </a:txBody>
                  <a:tcPr/>
                </a:tc>
              </a:tr>
              <a:tr h="1509231">
                <a:tc>
                  <a:txBody>
                    <a:bodyPr/>
                    <a:lstStyle/>
                    <a:p>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r>
                        <a:rPr lang="en-IN" sz="1600" b="0" dirty="0">
                          <a:latin typeface="Times New Roman" panose="02020603050405020304" pitchFamily="18" charset="0"/>
                          <a:cs typeface="Times New Roman" panose="02020603050405020304" pitchFamily="18" charset="0"/>
                        </a:rPr>
                        <a:t>   </a:t>
                      </a:r>
                      <a:r>
                        <a:rPr lang="en-IN" sz="1600" b="0" dirty="0" smtClean="0">
                          <a:latin typeface="Times New Roman" panose="02020603050405020304" pitchFamily="18" charset="0"/>
                          <a:cs typeface="Times New Roman" panose="02020603050405020304" pitchFamily="18" charset="0"/>
                        </a:rPr>
                        <a:t>6</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baseline="0" dirty="0" err="1" smtClean="0">
                          <a:solidFill>
                            <a:schemeClr val="dk1"/>
                          </a:solidFill>
                          <a:latin typeface="+mn-lt"/>
                          <a:ea typeface="+mn-ea"/>
                          <a:cs typeface="+mn-cs"/>
                        </a:rPr>
                        <a:t>Buffering_Slotted_ALOHA</a:t>
                      </a:r>
                      <a:r>
                        <a:rPr lang="en-IN" sz="1800" b="0" i="0" u="none" strike="noStrike" kern="1200" baseline="0" dirty="0" smtClean="0">
                          <a:solidFill>
                            <a:schemeClr val="dk1"/>
                          </a:solidFill>
                          <a:latin typeface="+mn-lt"/>
                          <a:ea typeface="+mn-ea"/>
                          <a:cs typeface="+mn-cs"/>
                        </a:rPr>
                        <a:t> protocol for underwater acoustic sensor</a:t>
                      </a:r>
                    </a:p>
                    <a:p>
                      <a:r>
                        <a:rPr lang="en-US" sz="1800" b="0" i="0" u="none" strike="noStrike" kern="1200" baseline="0" dirty="0" smtClean="0">
                          <a:solidFill>
                            <a:schemeClr val="dk1"/>
                          </a:solidFill>
                          <a:latin typeface="+mn-lt"/>
                          <a:ea typeface="+mn-ea"/>
                          <a:cs typeface="+mn-cs"/>
                        </a:rPr>
                        <a:t>networks based on the slot status</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dirty="0" smtClean="0">
                          <a:latin typeface="Times New Roman" panose="02020603050405020304" pitchFamily="18" charset="0"/>
                          <a:cs typeface="Times New Roman" panose="02020603050405020304" pitchFamily="18" charset="0"/>
                        </a:rPr>
                        <a:t>2021</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err="1" smtClean="0">
                          <a:solidFill>
                            <a:schemeClr val="dk1"/>
                          </a:solidFill>
                          <a:latin typeface="+mn-lt"/>
                          <a:ea typeface="+mn-ea"/>
                          <a:cs typeface="+mn-cs"/>
                        </a:rPr>
                        <a:t>Buffering_Slotted_ALOHA</a:t>
                      </a:r>
                      <a:r>
                        <a:rPr lang="en-IN" sz="1800" b="0" i="0" u="none" strike="noStrike" kern="1200" baseline="0" dirty="0" smtClean="0">
                          <a:solidFill>
                            <a:schemeClr val="dk1"/>
                          </a:solidFill>
                          <a:latin typeface="+mn-lt"/>
                          <a:ea typeface="+mn-ea"/>
                          <a:cs typeface="+mn-cs"/>
                        </a:rPr>
                        <a:t> protocol</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mn-lt"/>
                          <a:ea typeface="+mn-ea"/>
                          <a:cs typeface="+mn-cs"/>
                        </a:rPr>
                        <a:t>Average delay Energy consumption Dropped nodes Throughput</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baseline="0" dirty="0" smtClean="0">
                          <a:solidFill>
                            <a:schemeClr val="dk1"/>
                          </a:solidFill>
                          <a:latin typeface="+mn-lt"/>
                          <a:ea typeface="+mn-ea"/>
                          <a:cs typeface="+mn-cs"/>
                        </a:rPr>
                        <a:t>Low energy </a:t>
                      </a:r>
                      <a:r>
                        <a:rPr lang="en-US" sz="1800" b="0" i="0" u="none" strike="noStrike" kern="1200" baseline="0" dirty="0" smtClean="0">
                          <a:solidFill>
                            <a:schemeClr val="dk1"/>
                          </a:solidFill>
                          <a:latin typeface="+mn-lt"/>
                          <a:ea typeface="+mn-ea"/>
                          <a:cs typeface="+mn-cs"/>
                        </a:rPr>
                        <a:t>consumption, Low average delay dropped nodes, and More throughput</a:t>
                      </a:r>
                    </a:p>
                    <a:p>
                      <a:r>
                        <a:rPr lang="en-IN" sz="1800" b="0" i="0" u="none" strike="noStrike" kern="1200" baseline="0" dirty="0" smtClean="0">
                          <a:solidFill>
                            <a:schemeClr val="dk1"/>
                          </a:solidFill>
                          <a:latin typeface="+mn-lt"/>
                          <a:ea typeface="+mn-ea"/>
                          <a:cs typeface="+mn-cs"/>
                        </a:rPr>
                        <a:t>rate.</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241732383"/>
                  </a:ext>
                </a:extLst>
              </a:tr>
            </a:tbl>
          </a:graphicData>
        </a:graphic>
      </p:graphicFrame>
      <p:sp>
        <p:nvSpPr>
          <p:cNvPr id="2" name="Rectangle 1"/>
          <p:cNvSpPr/>
          <p:nvPr/>
        </p:nvSpPr>
        <p:spPr>
          <a:xfrm>
            <a:off x="2321169" y="-141668"/>
            <a:ext cx="616633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LITERATURE SURVEY</a:t>
            </a:r>
            <a:endParaRPr lang="en-US" sz="2400" dirty="0"/>
          </a:p>
        </p:txBody>
      </p:sp>
    </p:spTree>
    <p:extLst>
      <p:ext uri="{BB962C8B-B14F-4D97-AF65-F5344CB8AC3E}">
        <p14:creationId xmlns:p14="http://schemas.microsoft.com/office/powerpoint/2010/main" val="827197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EA604A3D-90DF-4591-8643-3E6D36FF7AD3}"/>
              </a:ext>
            </a:extLst>
          </p:cNvPr>
          <p:cNvGraphicFramePr>
            <a:graphicFrameLocks noGrp="1"/>
          </p:cNvGraphicFramePr>
          <p:nvPr>
            <p:ph idx="1"/>
            <p:extLst>
              <p:ext uri="{D42A27DB-BD31-4B8C-83A1-F6EECF244321}">
                <p14:modId xmlns:p14="http://schemas.microsoft.com/office/powerpoint/2010/main" val="3033345199"/>
              </p:ext>
            </p:extLst>
          </p:nvPr>
        </p:nvGraphicFramePr>
        <p:xfrm>
          <a:off x="322776" y="319997"/>
          <a:ext cx="11401425" cy="5877356"/>
        </p:xfrm>
        <a:graphic>
          <a:graphicData uri="http://schemas.openxmlformats.org/drawingml/2006/table">
            <a:tbl>
              <a:tblPr firstRow="1" bandRow="1">
                <a:tableStyleId>{5C22544A-7EE6-4342-B048-85BDC9FD1C3A}</a:tableStyleId>
              </a:tblPr>
              <a:tblGrid>
                <a:gridCol w="783981">
                  <a:extLst>
                    <a:ext uri="{9D8B030D-6E8A-4147-A177-3AD203B41FA5}">
                      <a16:colId xmlns="" xmlns:a16="http://schemas.microsoft.com/office/drawing/2014/main" val="3010568083"/>
                    </a:ext>
                  </a:extLst>
                </a:gridCol>
                <a:gridCol w="2726933">
                  <a:extLst>
                    <a:ext uri="{9D8B030D-6E8A-4147-A177-3AD203B41FA5}">
                      <a16:colId xmlns="" xmlns:a16="http://schemas.microsoft.com/office/drawing/2014/main" val="2413334547"/>
                    </a:ext>
                  </a:extLst>
                </a:gridCol>
                <a:gridCol w="1423036">
                  <a:extLst>
                    <a:ext uri="{9D8B030D-6E8A-4147-A177-3AD203B41FA5}">
                      <a16:colId xmlns="" xmlns:a16="http://schemas.microsoft.com/office/drawing/2014/main" val="73628150"/>
                    </a:ext>
                  </a:extLst>
                </a:gridCol>
                <a:gridCol w="2262554">
                  <a:extLst>
                    <a:ext uri="{9D8B030D-6E8A-4147-A177-3AD203B41FA5}">
                      <a16:colId xmlns="" xmlns:a16="http://schemas.microsoft.com/office/drawing/2014/main" val="2903224222"/>
                    </a:ext>
                  </a:extLst>
                </a:gridCol>
                <a:gridCol w="1957754">
                  <a:extLst>
                    <a:ext uri="{9D8B030D-6E8A-4147-A177-3AD203B41FA5}">
                      <a16:colId xmlns="" xmlns:a16="http://schemas.microsoft.com/office/drawing/2014/main" val="2726092121"/>
                    </a:ext>
                  </a:extLst>
                </a:gridCol>
                <a:gridCol w="2247167">
                  <a:extLst>
                    <a:ext uri="{9D8B030D-6E8A-4147-A177-3AD203B41FA5}">
                      <a16:colId xmlns="" xmlns:a16="http://schemas.microsoft.com/office/drawing/2014/main" val="1732127011"/>
                    </a:ext>
                  </a:extLst>
                </a:gridCol>
              </a:tblGrid>
              <a:tr h="847214">
                <a:tc>
                  <a:txBody>
                    <a:bodyPr/>
                    <a:lstStyle/>
                    <a:p>
                      <a:r>
                        <a:rPr lang="en-US" dirty="0" smtClean="0">
                          <a:latin typeface="Times New Roman" pitchFamily="18" charset="0"/>
                          <a:cs typeface="Times New Roman" pitchFamily="18" charset="0"/>
                        </a:rPr>
                        <a:t>S.NO</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              TITLE</a:t>
                      </a:r>
                    </a:p>
                  </a:txBody>
                  <a:tcPr/>
                </a:tc>
                <a:tc>
                  <a:txBody>
                    <a:bodyPr/>
                    <a:lstStyle/>
                    <a:p>
                      <a:pPr algn="ctr"/>
                      <a:r>
                        <a:rPr lang="en-US" dirty="0"/>
                        <a:t> </a:t>
                      </a:r>
                      <a:r>
                        <a:rPr lang="en-US" dirty="0">
                          <a:latin typeface="Times New Roman" pitchFamily="18" charset="0"/>
                          <a:cs typeface="Times New Roman" pitchFamily="18" charset="0"/>
                        </a:rPr>
                        <a:t>YEAR OF      PUBLISH</a:t>
                      </a:r>
                    </a:p>
                  </a:txBody>
                  <a:tcPr/>
                </a:tc>
                <a:tc>
                  <a:txBody>
                    <a:bodyPr/>
                    <a:lstStyle/>
                    <a:p>
                      <a:r>
                        <a:rPr lang="en-US" dirty="0"/>
                        <a:t>     </a:t>
                      </a:r>
                      <a:r>
                        <a:rPr lang="en-US" dirty="0">
                          <a:latin typeface="Times New Roman" pitchFamily="18" charset="0"/>
                          <a:cs typeface="Times New Roman" pitchFamily="18" charset="0"/>
                        </a:rPr>
                        <a:t>TECHNIQUES</a:t>
                      </a:r>
                    </a:p>
                  </a:txBody>
                  <a:tcPr/>
                </a:tc>
                <a:tc>
                  <a:txBody>
                    <a:bodyPr/>
                    <a:lstStyle/>
                    <a:p>
                      <a:r>
                        <a:rPr lang="en-US" dirty="0"/>
                        <a:t>   </a:t>
                      </a:r>
                      <a:r>
                        <a:rPr lang="en-US" dirty="0">
                          <a:latin typeface="Times New Roman" pitchFamily="18" charset="0"/>
                          <a:cs typeface="Times New Roman" pitchFamily="18" charset="0"/>
                        </a:rPr>
                        <a:t>PARAMETERS</a:t>
                      </a:r>
                    </a:p>
                  </a:txBody>
                  <a:tcPr/>
                </a:tc>
                <a:tc>
                  <a:txBody>
                    <a:bodyPr/>
                    <a:lstStyle/>
                    <a:p>
                      <a:r>
                        <a:rPr lang="en-US" dirty="0"/>
                        <a:t>  </a:t>
                      </a:r>
                      <a:r>
                        <a:rPr lang="en-US" dirty="0">
                          <a:latin typeface="Times New Roman" pitchFamily="18" charset="0"/>
                          <a:cs typeface="Times New Roman" pitchFamily="18" charset="0"/>
                        </a:rPr>
                        <a:t>ADVANTAGES </a:t>
                      </a:r>
                    </a:p>
                  </a:txBody>
                  <a:tcPr/>
                </a:tc>
                <a:extLst>
                  <a:ext uri="{0D108BD9-81ED-4DB2-BD59-A6C34878D82A}">
                    <a16:rowId xmlns="" xmlns:a16="http://schemas.microsoft.com/office/drawing/2014/main" val="2980714259"/>
                  </a:ext>
                </a:extLst>
              </a:tr>
              <a:tr h="1801586">
                <a:tc>
                  <a:txBody>
                    <a:bodyPr/>
                    <a:lstStyle/>
                    <a:p>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r>
                        <a:rPr lang="en-IN" sz="1600" b="0" dirty="0" smtClean="0">
                          <a:latin typeface="Times New Roman" panose="02020603050405020304" pitchFamily="18" charset="0"/>
                          <a:cs typeface="Times New Roman" panose="02020603050405020304" pitchFamily="18" charset="0"/>
                        </a:rPr>
                        <a:t>7</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smtClean="0">
                          <a:solidFill>
                            <a:schemeClr val="dk1"/>
                          </a:solidFill>
                          <a:latin typeface="+mn-lt"/>
                          <a:ea typeface="+mn-ea"/>
                          <a:cs typeface="+mn-cs"/>
                        </a:rPr>
                        <a:t>A routing-benefited deployment</a:t>
                      </a:r>
                    </a:p>
                    <a:p>
                      <a:r>
                        <a:rPr lang="en-IN" sz="1800" b="0" i="0" u="none" strike="noStrike" kern="1200" baseline="0" dirty="0" smtClean="0">
                          <a:solidFill>
                            <a:schemeClr val="dk1"/>
                          </a:solidFill>
                          <a:latin typeface="+mn-lt"/>
                          <a:ea typeface="+mn-ea"/>
                          <a:cs typeface="+mn-cs"/>
                        </a:rPr>
                        <a:t>approach combining static and</a:t>
                      </a:r>
                    </a:p>
                    <a:p>
                      <a:r>
                        <a:rPr lang="en-US" sz="1800" b="0" i="0" u="none" strike="noStrike" kern="1200" baseline="0" dirty="0" smtClean="0">
                          <a:solidFill>
                            <a:schemeClr val="dk1"/>
                          </a:solidFill>
                          <a:latin typeface="+mn-lt"/>
                          <a:ea typeface="+mn-ea"/>
                          <a:cs typeface="+mn-cs"/>
                        </a:rPr>
                        <a:t>dynamic layouts for underwater optical</a:t>
                      </a:r>
                    </a:p>
                    <a:p>
                      <a:r>
                        <a:rPr lang="en-IN" sz="1800" b="0" i="0" u="none" strike="noStrike" kern="1200" baseline="0" dirty="0" smtClean="0">
                          <a:solidFill>
                            <a:schemeClr val="dk1"/>
                          </a:solidFill>
                          <a:latin typeface="+mn-lt"/>
                          <a:ea typeface="+mn-ea"/>
                          <a:cs typeface="+mn-cs"/>
                        </a:rPr>
                        <a:t>wireless networks</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latin typeface="Times New Roman" panose="02020603050405020304" pitchFamily="18" charset="0"/>
                          <a:cs typeface="Times New Roman" panose="02020603050405020304" pitchFamily="18" charset="0"/>
                        </a:rPr>
                        <a:t>   2021</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mn-lt"/>
                          <a:ea typeface="+mn-ea"/>
                          <a:cs typeface="+mn-cs"/>
                        </a:rPr>
                        <a:t>Underwater optical wireless communication model,</a:t>
                      </a:r>
                    </a:p>
                    <a:p>
                      <a:r>
                        <a:rPr lang="en-IN" sz="1800" b="0" i="0" u="none" strike="noStrike" kern="1200" baseline="0" dirty="0" smtClean="0">
                          <a:solidFill>
                            <a:schemeClr val="dk1"/>
                          </a:solidFill>
                          <a:latin typeface="+mn-lt"/>
                          <a:ea typeface="+mn-ea"/>
                          <a:cs typeface="+mn-cs"/>
                        </a:rPr>
                        <a:t>VBF (vector-based forwarding) protocol</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err="1" smtClean="0">
                          <a:solidFill>
                            <a:schemeClr val="dk1"/>
                          </a:solidFill>
                          <a:latin typeface="+mn-lt"/>
                          <a:ea typeface="+mn-ea"/>
                          <a:cs typeface="+mn-cs"/>
                        </a:rPr>
                        <a:t>Avg</a:t>
                      </a:r>
                      <a:r>
                        <a:rPr lang="en-US" sz="1800" b="0" i="0" u="none" strike="noStrike" kern="1200" baseline="0" dirty="0" smtClean="0">
                          <a:solidFill>
                            <a:schemeClr val="dk1"/>
                          </a:solidFill>
                          <a:latin typeface="+mn-lt"/>
                          <a:ea typeface="+mn-ea"/>
                          <a:cs typeface="+mn-cs"/>
                        </a:rPr>
                        <a:t> Time delay, Number of nodes, </a:t>
                      </a:r>
                      <a:r>
                        <a:rPr lang="en-IN" sz="1800" b="0" i="0" u="none" strike="noStrike" kern="1200" baseline="0" dirty="0" smtClean="0">
                          <a:solidFill>
                            <a:schemeClr val="dk1"/>
                          </a:solidFill>
                          <a:latin typeface="+mn-lt"/>
                          <a:ea typeface="+mn-ea"/>
                          <a:cs typeface="+mn-cs"/>
                        </a:rPr>
                        <a:t>Packet-loss rate,</a:t>
                      </a:r>
                    </a:p>
                    <a:p>
                      <a:r>
                        <a:rPr lang="en-IN" sz="1800" b="0" i="0" u="none" strike="noStrike" kern="1200" baseline="0" dirty="0" smtClean="0">
                          <a:solidFill>
                            <a:schemeClr val="dk1"/>
                          </a:solidFill>
                          <a:latin typeface="+mn-lt"/>
                          <a:ea typeface="+mn-ea"/>
                          <a:cs typeface="+mn-cs"/>
                        </a:rPr>
                        <a:t>Residual energy</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reliable communication,</a:t>
                      </a:r>
                    </a:p>
                    <a:p>
                      <a:r>
                        <a:rPr lang="en-IN" sz="1800" b="0" i="0" u="none" strike="noStrike" kern="1200" baseline="0" dirty="0" err="1" smtClean="0">
                          <a:solidFill>
                            <a:schemeClr val="dk1"/>
                          </a:solidFill>
                          <a:latin typeface="+mn-lt"/>
                          <a:ea typeface="+mn-ea"/>
                          <a:cs typeface="+mn-cs"/>
                        </a:rPr>
                        <a:t>Efficietn</a:t>
                      </a:r>
                      <a:r>
                        <a:rPr lang="en-IN" sz="1800" b="0" i="0" u="none" strike="noStrike" kern="1200" baseline="0" dirty="0" smtClean="0">
                          <a:solidFill>
                            <a:schemeClr val="dk1"/>
                          </a:solidFill>
                          <a:latin typeface="+mn-lt"/>
                          <a:ea typeface="+mn-ea"/>
                          <a:cs typeface="+mn-cs"/>
                        </a:rPr>
                        <a:t> coverage,</a:t>
                      </a:r>
                    </a:p>
                    <a:p>
                      <a:r>
                        <a:rPr lang="en-IN" sz="1800" b="0" i="0" u="none" strike="noStrike" kern="1200" baseline="0" dirty="0" smtClean="0">
                          <a:solidFill>
                            <a:schemeClr val="dk1"/>
                          </a:solidFill>
                          <a:latin typeface="+mn-lt"/>
                          <a:ea typeface="+mn-ea"/>
                          <a:cs typeface="+mn-cs"/>
                        </a:rPr>
                        <a:t>Less energy, and routing performances</a:t>
                      </a:r>
                      <a:endParaRPr lang="en-IN" sz="1600" b="0" dirty="0" smtClean="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840055640"/>
                  </a:ext>
                </a:extLst>
              </a:tr>
              <a:tr h="1509231">
                <a:tc>
                  <a:txBody>
                    <a:bodyPr/>
                    <a:lstStyle/>
                    <a:p>
                      <a:r>
                        <a:rPr lang="en-US" sz="1600" b="0" dirty="0" smtClean="0">
                          <a:latin typeface="Times New Roman" panose="02020603050405020304" pitchFamily="18" charset="0"/>
                          <a:cs typeface="Times New Roman" panose="02020603050405020304" pitchFamily="18" charset="0"/>
                        </a:rPr>
                        <a:t>8</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mn-lt"/>
                          <a:ea typeface="+mn-ea"/>
                          <a:cs typeface="+mn-cs"/>
                        </a:rPr>
                        <a:t>SEECR: Secure Energy Efficient and Cooperative</a:t>
                      </a:r>
                    </a:p>
                    <a:p>
                      <a:r>
                        <a:rPr lang="en-US" sz="1800" b="0" i="0" u="none" strike="noStrike" kern="1200" baseline="0" dirty="0" smtClean="0">
                          <a:solidFill>
                            <a:schemeClr val="dk1"/>
                          </a:solidFill>
                          <a:latin typeface="+mn-lt"/>
                          <a:ea typeface="+mn-ea"/>
                          <a:cs typeface="+mn-cs"/>
                        </a:rPr>
                        <a:t>Routing Protocol for Underwater Wireless</a:t>
                      </a:r>
                    </a:p>
                    <a:p>
                      <a:r>
                        <a:rPr lang="en-IN" sz="1800" b="0" i="0" u="none" strike="noStrike" kern="1200" baseline="0" dirty="0" smtClean="0">
                          <a:solidFill>
                            <a:schemeClr val="dk1"/>
                          </a:solidFill>
                          <a:latin typeface="+mn-lt"/>
                          <a:ea typeface="+mn-ea"/>
                          <a:cs typeface="+mn-cs"/>
                        </a:rPr>
                        <a:t>Sensor Networks</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dirty="0" smtClean="0">
                          <a:latin typeface="Times New Roman" panose="02020603050405020304" pitchFamily="18" charset="0"/>
                          <a:cs typeface="Times New Roman" panose="02020603050405020304" pitchFamily="18" charset="0"/>
                        </a:rPr>
                        <a:t>2020</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latin typeface="Times New Roman" panose="02020603050405020304" pitchFamily="18" charset="0"/>
                          <a:cs typeface="Times New Roman" panose="02020603050405020304" pitchFamily="18" charset="0"/>
                        </a:rPr>
                        <a:t>SEECR,</a:t>
                      </a:r>
                    </a:p>
                    <a:p>
                      <a:r>
                        <a:rPr lang="en-US" sz="1600" dirty="0" smtClean="0"/>
                        <a:t>AMCTD DBR</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End-to-end delay, Energy, Throughput,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Transmission loss,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No. of Alive Nodes</a:t>
                      </a:r>
                      <a:endParaRPr lang="en-IN" sz="1800" b="0" i="0" u="none" strike="noStrike" kern="1200" baseline="0" dirty="0" smtClean="0">
                        <a:solidFill>
                          <a:schemeClr val="dk1"/>
                        </a:solidFill>
                        <a:latin typeface="+mn-lt"/>
                        <a:ea typeface="+mn-ea"/>
                        <a:cs typeface="+mn-cs"/>
                      </a:endParaRPr>
                    </a:p>
                  </a:txBody>
                  <a:tcPr/>
                </a:tc>
                <a:tc>
                  <a:txBody>
                    <a:bodyPr/>
                    <a:lstStyle/>
                    <a:p>
                      <a:pPr algn="just"/>
                      <a:r>
                        <a:rPr lang="en-IN" sz="1800" b="0" i="0" u="none" strike="noStrike" kern="1200" baseline="0" dirty="0" smtClean="0">
                          <a:solidFill>
                            <a:schemeClr val="dk1"/>
                          </a:solidFill>
                          <a:latin typeface="+mn-lt"/>
                          <a:ea typeface="+mn-ea"/>
                          <a:cs typeface="+mn-cs"/>
                        </a:rPr>
                        <a:t>Low energy consumption, built-in </a:t>
                      </a:r>
                      <a:r>
                        <a:rPr lang="en-IN" sz="1800" b="0" i="0" u="none" strike="noStrike" kern="1200" baseline="0" dirty="0" err="1" smtClean="0">
                          <a:solidFill>
                            <a:schemeClr val="dk1"/>
                          </a:solidFill>
                          <a:latin typeface="+mn-lt"/>
                          <a:ea typeface="+mn-ea"/>
                          <a:cs typeface="+mn-cs"/>
                        </a:rPr>
                        <a:t>defense</a:t>
                      </a:r>
                      <a:r>
                        <a:rPr lang="en-IN" sz="1800" b="0" i="0" u="none" strike="noStrike" kern="1200" baseline="0" dirty="0" smtClean="0">
                          <a:solidFill>
                            <a:schemeClr val="dk1"/>
                          </a:solidFill>
                          <a:latin typeface="+mn-lt"/>
                          <a:ea typeface="+mn-ea"/>
                          <a:cs typeface="+mn-cs"/>
                        </a:rPr>
                        <a:t> mechanism</a:t>
                      </a:r>
                    </a:p>
                    <a:p>
                      <a:pPr algn="just"/>
                      <a:endParaRPr lang="en-IN" sz="1600" b="1" dirty="0">
                        <a:latin typeface="Times New Roman" panose="02020603050405020304" pitchFamily="18" charset="0"/>
                        <a:cs typeface="Times New Roman" panose="02020603050405020304" pitchFamily="18" charset="0"/>
                      </a:endParaRPr>
                    </a:p>
                  </a:txBody>
                  <a:tcPr/>
                </a:tc>
              </a:tr>
              <a:tr h="1509231">
                <a:tc>
                  <a:txBody>
                    <a:bodyPr/>
                    <a:lstStyle/>
                    <a:p>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r>
                        <a:rPr lang="en-IN" sz="1600" b="0" dirty="0">
                          <a:latin typeface="Times New Roman" panose="02020603050405020304" pitchFamily="18" charset="0"/>
                          <a:cs typeface="Times New Roman" panose="02020603050405020304" pitchFamily="18" charset="0"/>
                        </a:rPr>
                        <a:t>   </a:t>
                      </a:r>
                      <a:r>
                        <a:rPr lang="en-IN" sz="1600" b="0" dirty="0" smtClean="0">
                          <a:latin typeface="Times New Roman" panose="02020603050405020304" pitchFamily="18" charset="0"/>
                          <a:cs typeface="Times New Roman" panose="02020603050405020304" pitchFamily="18" charset="0"/>
                        </a:rPr>
                        <a:t>9</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err="1" smtClean="0">
                          <a:solidFill>
                            <a:schemeClr val="dk1"/>
                          </a:solidFill>
                          <a:latin typeface="+mn-lt"/>
                          <a:ea typeface="+mn-ea"/>
                          <a:cs typeface="+mn-cs"/>
                        </a:rPr>
                        <a:t>Blockchain</a:t>
                      </a:r>
                      <a:r>
                        <a:rPr lang="en-US" sz="1800" b="0" i="0" u="none" strike="noStrike" kern="1200" baseline="0" dirty="0" smtClean="0">
                          <a:solidFill>
                            <a:schemeClr val="dk1"/>
                          </a:solidFill>
                          <a:latin typeface="+mn-lt"/>
                          <a:ea typeface="+mn-ea"/>
                          <a:cs typeface="+mn-cs"/>
                        </a:rPr>
                        <a:t>: A New Technology to Enhance Data Security and Privacy in</a:t>
                      </a:r>
                    </a:p>
                    <a:p>
                      <a:r>
                        <a:rPr lang="en-IN" sz="1800" b="0" i="0" u="none" strike="noStrike" kern="1200" baseline="0" dirty="0" smtClean="0">
                          <a:solidFill>
                            <a:schemeClr val="dk1"/>
                          </a:solidFill>
                          <a:latin typeface="+mn-lt"/>
                          <a:ea typeface="+mn-ea"/>
                          <a:cs typeface="+mn-cs"/>
                        </a:rPr>
                        <a:t>Internet of Things</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dirty="0" smtClean="0">
                          <a:latin typeface="Times New Roman" panose="02020603050405020304" pitchFamily="18" charset="0"/>
                          <a:cs typeface="Times New Roman" panose="02020603050405020304" pitchFamily="18" charset="0"/>
                        </a:rPr>
                        <a:t>2020</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smtClean="0">
                          <a:solidFill>
                            <a:schemeClr val="dk1"/>
                          </a:solidFill>
                          <a:latin typeface="+mn-lt"/>
                          <a:ea typeface="+mn-ea"/>
                          <a:cs typeface="+mn-cs"/>
                        </a:rPr>
                        <a:t>BLOCKCHAIN TECHNOLOGY</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800" b="0" i="1" u="none" strike="noStrike" kern="1200" baseline="0" dirty="0" err="1" smtClean="0">
                          <a:solidFill>
                            <a:schemeClr val="dk1"/>
                          </a:solidFill>
                          <a:latin typeface="+mn-lt"/>
                          <a:ea typeface="+mn-ea"/>
                          <a:cs typeface="+mn-cs"/>
                        </a:rPr>
                        <a:t>Reliablity</a:t>
                      </a:r>
                      <a:r>
                        <a:rPr lang="en-IN" sz="1800" b="0" i="1" u="none" strike="noStrike" kern="1200" baseline="0" dirty="0" smtClean="0">
                          <a:solidFill>
                            <a:schemeClr val="dk1"/>
                          </a:solidFill>
                          <a:latin typeface="+mn-lt"/>
                          <a:ea typeface="+mn-ea"/>
                          <a:cs typeface="+mn-cs"/>
                        </a:rPr>
                        <a:t>,</a:t>
                      </a:r>
                    </a:p>
                    <a:p>
                      <a:r>
                        <a:rPr lang="en-IN" sz="1800" b="0" i="1" u="none" strike="noStrike" kern="1200" baseline="0" dirty="0" smtClean="0">
                          <a:solidFill>
                            <a:schemeClr val="dk1"/>
                          </a:solidFill>
                          <a:latin typeface="+mn-lt"/>
                          <a:ea typeface="+mn-ea"/>
                          <a:cs typeface="+mn-cs"/>
                        </a:rPr>
                        <a:t>Data Storage,</a:t>
                      </a:r>
                    </a:p>
                    <a:p>
                      <a:endParaRPr lang="en-IN" sz="1800" b="0" i="1" u="none" strike="noStrike" kern="1200" baseline="0" dirty="0" smtClean="0">
                        <a:solidFill>
                          <a:schemeClr val="dk1"/>
                        </a:solidFill>
                        <a:latin typeface="+mn-lt"/>
                        <a:ea typeface="+mn-ea"/>
                        <a:cs typeface="+mn-cs"/>
                      </a:endParaRPr>
                    </a:p>
                    <a:p>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mn-lt"/>
                          <a:ea typeface="+mn-ea"/>
                          <a:cs typeface="+mn-cs"/>
                        </a:rPr>
                        <a:t>More </a:t>
                      </a:r>
                      <a:r>
                        <a:rPr lang="en-IN" sz="1800" b="0" i="0" u="none" strike="noStrike" kern="1200" baseline="0" dirty="0" smtClean="0">
                          <a:solidFill>
                            <a:schemeClr val="dk1"/>
                          </a:solidFill>
                          <a:latin typeface="+mn-lt"/>
                          <a:ea typeface="+mn-ea"/>
                          <a:cs typeface="+mn-cs"/>
                        </a:rPr>
                        <a:t>secure infrastructure, </a:t>
                      </a:r>
                    </a:p>
                    <a:p>
                      <a:r>
                        <a:rPr lang="en-US" sz="1800" b="0" i="0" u="none" strike="noStrike" kern="1200" baseline="0" dirty="0" smtClean="0">
                          <a:solidFill>
                            <a:schemeClr val="dk1"/>
                          </a:solidFill>
                          <a:latin typeface="+mn-lt"/>
                          <a:ea typeface="+mn-ea"/>
                          <a:cs typeface="+mn-cs"/>
                        </a:rPr>
                        <a:t>Parallelism</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241732383"/>
                  </a:ext>
                </a:extLst>
              </a:tr>
            </a:tbl>
          </a:graphicData>
        </a:graphic>
      </p:graphicFrame>
      <p:sp>
        <p:nvSpPr>
          <p:cNvPr id="2" name="Rectangle 1"/>
          <p:cNvSpPr/>
          <p:nvPr/>
        </p:nvSpPr>
        <p:spPr>
          <a:xfrm>
            <a:off x="2321169" y="-141668"/>
            <a:ext cx="616633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LITERATURE SURVEY</a:t>
            </a:r>
            <a:endParaRPr lang="en-US" sz="2400" dirty="0"/>
          </a:p>
        </p:txBody>
      </p:sp>
    </p:spTree>
    <p:extLst>
      <p:ext uri="{BB962C8B-B14F-4D97-AF65-F5344CB8AC3E}">
        <p14:creationId xmlns:p14="http://schemas.microsoft.com/office/powerpoint/2010/main" val="732588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EA604A3D-90DF-4591-8643-3E6D36FF7AD3}"/>
              </a:ext>
            </a:extLst>
          </p:cNvPr>
          <p:cNvGraphicFramePr>
            <a:graphicFrameLocks noGrp="1"/>
          </p:cNvGraphicFramePr>
          <p:nvPr>
            <p:ph idx="1"/>
            <p:extLst>
              <p:ext uri="{D42A27DB-BD31-4B8C-83A1-F6EECF244321}">
                <p14:modId xmlns:p14="http://schemas.microsoft.com/office/powerpoint/2010/main" val="3856185215"/>
              </p:ext>
            </p:extLst>
          </p:nvPr>
        </p:nvGraphicFramePr>
        <p:xfrm>
          <a:off x="322776" y="319997"/>
          <a:ext cx="11401425" cy="2858894"/>
        </p:xfrm>
        <a:graphic>
          <a:graphicData uri="http://schemas.openxmlformats.org/drawingml/2006/table">
            <a:tbl>
              <a:tblPr firstRow="1" bandRow="1">
                <a:tableStyleId>{5C22544A-7EE6-4342-B048-85BDC9FD1C3A}</a:tableStyleId>
              </a:tblPr>
              <a:tblGrid>
                <a:gridCol w="783981">
                  <a:extLst>
                    <a:ext uri="{9D8B030D-6E8A-4147-A177-3AD203B41FA5}">
                      <a16:colId xmlns="" xmlns:a16="http://schemas.microsoft.com/office/drawing/2014/main" val="3010568083"/>
                    </a:ext>
                  </a:extLst>
                </a:gridCol>
                <a:gridCol w="2726933">
                  <a:extLst>
                    <a:ext uri="{9D8B030D-6E8A-4147-A177-3AD203B41FA5}">
                      <a16:colId xmlns="" xmlns:a16="http://schemas.microsoft.com/office/drawing/2014/main" val="2413334547"/>
                    </a:ext>
                  </a:extLst>
                </a:gridCol>
                <a:gridCol w="1423036">
                  <a:extLst>
                    <a:ext uri="{9D8B030D-6E8A-4147-A177-3AD203B41FA5}">
                      <a16:colId xmlns="" xmlns:a16="http://schemas.microsoft.com/office/drawing/2014/main" val="73628150"/>
                    </a:ext>
                  </a:extLst>
                </a:gridCol>
                <a:gridCol w="2262554">
                  <a:extLst>
                    <a:ext uri="{9D8B030D-6E8A-4147-A177-3AD203B41FA5}">
                      <a16:colId xmlns="" xmlns:a16="http://schemas.microsoft.com/office/drawing/2014/main" val="2903224222"/>
                    </a:ext>
                  </a:extLst>
                </a:gridCol>
                <a:gridCol w="1957754">
                  <a:extLst>
                    <a:ext uri="{9D8B030D-6E8A-4147-A177-3AD203B41FA5}">
                      <a16:colId xmlns="" xmlns:a16="http://schemas.microsoft.com/office/drawing/2014/main" val="2726092121"/>
                    </a:ext>
                  </a:extLst>
                </a:gridCol>
                <a:gridCol w="2247167">
                  <a:extLst>
                    <a:ext uri="{9D8B030D-6E8A-4147-A177-3AD203B41FA5}">
                      <a16:colId xmlns="" xmlns:a16="http://schemas.microsoft.com/office/drawing/2014/main" val="1732127011"/>
                    </a:ext>
                  </a:extLst>
                </a:gridCol>
              </a:tblGrid>
              <a:tr h="847214">
                <a:tc>
                  <a:txBody>
                    <a:bodyPr/>
                    <a:lstStyle/>
                    <a:p>
                      <a:r>
                        <a:rPr lang="en-US" dirty="0" smtClean="0">
                          <a:latin typeface="Times New Roman" pitchFamily="18" charset="0"/>
                          <a:cs typeface="Times New Roman" pitchFamily="18" charset="0"/>
                        </a:rPr>
                        <a:t>S.NO</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              TITLE</a:t>
                      </a:r>
                    </a:p>
                  </a:txBody>
                  <a:tcPr/>
                </a:tc>
                <a:tc>
                  <a:txBody>
                    <a:bodyPr/>
                    <a:lstStyle/>
                    <a:p>
                      <a:pPr algn="ctr"/>
                      <a:r>
                        <a:rPr lang="en-US" dirty="0"/>
                        <a:t> </a:t>
                      </a:r>
                      <a:r>
                        <a:rPr lang="en-US" dirty="0">
                          <a:latin typeface="Times New Roman" pitchFamily="18" charset="0"/>
                          <a:cs typeface="Times New Roman" pitchFamily="18" charset="0"/>
                        </a:rPr>
                        <a:t>YEAR OF      PUBLISH</a:t>
                      </a:r>
                    </a:p>
                  </a:txBody>
                  <a:tcPr/>
                </a:tc>
                <a:tc>
                  <a:txBody>
                    <a:bodyPr/>
                    <a:lstStyle/>
                    <a:p>
                      <a:r>
                        <a:rPr lang="en-US" dirty="0"/>
                        <a:t>     </a:t>
                      </a:r>
                      <a:r>
                        <a:rPr lang="en-US" dirty="0">
                          <a:latin typeface="Times New Roman" pitchFamily="18" charset="0"/>
                          <a:cs typeface="Times New Roman" pitchFamily="18" charset="0"/>
                        </a:rPr>
                        <a:t>TECHNIQUES</a:t>
                      </a:r>
                    </a:p>
                  </a:txBody>
                  <a:tcPr/>
                </a:tc>
                <a:tc>
                  <a:txBody>
                    <a:bodyPr/>
                    <a:lstStyle/>
                    <a:p>
                      <a:r>
                        <a:rPr lang="en-US" dirty="0"/>
                        <a:t>   </a:t>
                      </a:r>
                      <a:r>
                        <a:rPr lang="en-US" dirty="0">
                          <a:latin typeface="Times New Roman" pitchFamily="18" charset="0"/>
                          <a:cs typeface="Times New Roman" pitchFamily="18" charset="0"/>
                        </a:rPr>
                        <a:t>PARAMETERS</a:t>
                      </a:r>
                    </a:p>
                  </a:txBody>
                  <a:tcPr/>
                </a:tc>
                <a:tc>
                  <a:txBody>
                    <a:bodyPr/>
                    <a:lstStyle/>
                    <a:p>
                      <a:r>
                        <a:rPr lang="en-US" dirty="0"/>
                        <a:t>  </a:t>
                      </a:r>
                      <a:r>
                        <a:rPr lang="en-US" dirty="0">
                          <a:latin typeface="Times New Roman" pitchFamily="18" charset="0"/>
                          <a:cs typeface="Times New Roman" pitchFamily="18" charset="0"/>
                        </a:rPr>
                        <a:t>ADVANTAGES </a:t>
                      </a:r>
                    </a:p>
                  </a:txBody>
                  <a:tcPr/>
                </a:tc>
                <a:extLst>
                  <a:ext uri="{0D108BD9-81ED-4DB2-BD59-A6C34878D82A}">
                    <a16:rowId xmlns="" xmlns:a16="http://schemas.microsoft.com/office/drawing/2014/main" val="2980714259"/>
                  </a:ext>
                </a:extLst>
              </a:tr>
              <a:tr h="1801586">
                <a:tc>
                  <a:txBody>
                    <a:bodyPr/>
                    <a:lstStyle/>
                    <a:p>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r>
                        <a:rPr lang="en-US" sz="1600" b="0" dirty="0" smtClean="0">
                          <a:latin typeface="Times New Roman" panose="02020603050405020304" pitchFamily="18" charset="0"/>
                          <a:cs typeface="Times New Roman" panose="02020603050405020304" pitchFamily="18" charset="0"/>
                        </a:rPr>
                        <a:t>10</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US" sz="1800" b="1" i="0" u="none" strike="noStrike" kern="1200" baseline="0" dirty="0" smtClean="0">
                          <a:solidFill>
                            <a:schemeClr val="dk1"/>
                          </a:solidFill>
                          <a:latin typeface="+mn-lt"/>
                          <a:ea typeface="+mn-ea"/>
                          <a:cs typeface="+mn-cs"/>
                        </a:rPr>
                        <a:t>Advancement of Routing Protocols and Applications</a:t>
                      </a:r>
                    </a:p>
                    <a:p>
                      <a:r>
                        <a:rPr lang="en-US" sz="1800" b="1" i="0" u="none" strike="noStrike" kern="1200" baseline="0" dirty="0" smtClean="0">
                          <a:solidFill>
                            <a:schemeClr val="dk1"/>
                          </a:solidFill>
                          <a:latin typeface="+mn-lt"/>
                          <a:ea typeface="+mn-ea"/>
                          <a:cs typeface="+mn-cs"/>
                        </a:rPr>
                        <a:t>of Underwater Wireless Sensor Network (UWSN): A</a:t>
                      </a:r>
                    </a:p>
                    <a:p>
                      <a:r>
                        <a:rPr lang="en-IN" sz="1800" b="1" i="0" u="none" strike="noStrike" kern="1200" baseline="0" dirty="0" smtClean="0">
                          <a:solidFill>
                            <a:schemeClr val="dk1"/>
                          </a:solidFill>
                          <a:latin typeface="+mn-lt"/>
                          <a:ea typeface="+mn-ea"/>
                          <a:cs typeface="+mn-cs"/>
                        </a:rPr>
                        <a:t>Survey</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latin typeface="Times New Roman" panose="02020603050405020304" pitchFamily="18" charset="0"/>
                          <a:cs typeface="Times New Roman" panose="02020603050405020304" pitchFamily="18" charset="0"/>
                        </a:rPr>
                        <a:t>   2020</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baseline="0" dirty="0" smtClean="0">
                          <a:solidFill>
                            <a:schemeClr val="dk1"/>
                          </a:solidFill>
                          <a:latin typeface="+mn-lt"/>
                          <a:ea typeface="+mn-ea"/>
                          <a:cs typeface="+mn-cs"/>
                        </a:rPr>
                        <a:t>Two dimensional UWSN architecture using </a:t>
                      </a:r>
                      <a:r>
                        <a:rPr lang="en-US" sz="1800" b="0" i="0" u="none" strike="noStrike" kern="1200" baseline="0" dirty="0" smtClean="0">
                          <a:solidFill>
                            <a:schemeClr val="dk1"/>
                          </a:solidFill>
                          <a:latin typeface="+mn-lt"/>
                          <a:ea typeface="+mn-ea"/>
                          <a:cs typeface="+mn-cs"/>
                        </a:rPr>
                        <a:t>Dive and Rise (DNR) method</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baseline="0" dirty="0" smtClean="0">
                          <a:solidFill>
                            <a:schemeClr val="dk1"/>
                          </a:solidFill>
                          <a:latin typeface="+mn-lt"/>
                          <a:ea typeface="+mn-ea"/>
                          <a:cs typeface="+mn-cs"/>
                        </a:rPr>
                        <a:t>Delivery</a:t>
                      </a:r>
                    </a:p>
                    <a:p>
                      <a:r>
                        <a:rPr lang="en-IN" sz="1800" b="0" i="0" u="none" strike="noStrike" kern="1200" baseline="0" dirty="0" smtClean="0">
                          <a:solidFill>
                            <a:schemeClr val="dk1"/>
                          </a:solidFill>
                          <a:latin typeface="+mn-lt"/>
                          <a:ea typeface="+mn-ea"/>
                          <a:cs typeface="+mn-cs"/>
                        </a:rPr>
                        <a:t>Ratio,</a:t>
                      </a:r>
                    </a:p>
                    <a:p>
                      <a:r>
                        <a:rPr lang="en-IN" sz="1800" b="0" i="0" u="none" strike="noStrike" kern="1200" baseline="0" dirty="0" smtClean="0">
                          <a:solidFill>
                            <a:schemeClr val="dk1"/>
                          </a:solidFill>
                          <a:latin typeface="+mn-lt"/>
                          <a:ea typeface="+mn-ea"/>
                          <a:cs typeface="+mn-cs"/>
                        </a:rPr>
                        <a:t>Energy</a:t>
                      </a:r>
                    </a:p>
                    <a:p>
                      <a:r>
                        <a:rPr lang="en-IN" sz="1800" b="0" i="0" u="none" strike="noStrike" kern="1200" baseline="0" dirty="0" smtClean="0">
                          <a:solidFill>
                            <a:schemeClr val="dk1"/>
                          </a:solidFill>
                          <a:latin typeface="+mn-lt"/>
                          <a:ea typeface="+mn-ea"/>
                          <a:cs typeface="+mn-cs"/>
                        </a:rPr>
                        <a:t>Efficiency,</a:t>
                      </a:r>
                    </a:p>
                    <a:p>
                      <a:r>
                        <a:rPr lang="en-IN" sz="1800" b="0" i="0" u="none" strike="noStrike" kern="1200" baseline="0" dirty="0" smtClean="0">
                          <a:solidFill>
                            <a:schemeClr val="dk1"/>
                          </a:solidFill>
                          <a:latin typeface="+mn-lt"/>
                          <a:ea typeface="+mn-ea"/>
                          <a:cs typeface="+mn-cs"/>
                        </a:rPr>
                        <a:t>Reliability,</a:t>
                      </a:r>
                    </a:p>
                    <a:p>
                      <a:r>
                        <a:rPr lang="en-IN" sz="1800" b="0" i="0" u="none" strike="noStrike" kern="1200" baseline="0" dirty="0" smtClean="0">
                          <a:solidFill>
                            <a:schemeClr val="dk1"/>
                          </a:solidFill>
                          <a:latin typeface="+mn-lt"/>
                          <a:ea typeface="+mn-ea"/>
                          <a:cs typeface="+mn-cs"/>
                        </a:rPr>
                        <a:t>Delay</a:t>
                      </a:r>
                    </a:p>
                    <a:p>
                      <a:r>
                        <a:rPr lang="en-IN" sz="1800" b="0" i="0" u="none" strike="noStrike" kern="1200" baseline="0" dirty="0" smtClean="0">
                          <a:solidFill>
                            <a:schemeClr val="dk1"/>
                          </a:solidFill>
                          <a:latin typeface="+mn-lt"/>
                          <a:ea typeface="+mn-ea"/>
                          <a:cs typeface="+mn-cs"/>
                        </a:rPr>
                        <a:t>Efficiency</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Energy efficient,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Works at harsh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Low path loss and High  data rate</a:t>
                      </a:r>
                      <a:endParaRPr lang="en-IN" sz="1600" b="0" dirty="0" smtClean="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840055640"/>
                  </a:ext>
                </a:extLst>
              </a:tr>
            </a:tbl>
          </a:graphicData>
        </a:graphic>
      </p:graphicFrame>
      <p:sp>
        <p:nvSpPr>
          <p:cNvPr id="2" name="Rectangle 1"/>
          <p:cNvSpPr/>
          <p:nvPr/>
        </p:nvSpPr>
        <p:spPr>
          <a:xfrm>
            <a:off x="2321169" y="-141668"/>
            <a:ext cx="616633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LITERATURE SURVEY</a:t>
            </a:r>
            <a:endParaRPr lang="en-US" sz="2400" dirty="0"/>
          </a:p>
        </p:txBody>
      </p:sp>
    </p:spTree>
    <p:extLst>
      <p:ext uri="{BB962C8B-B14F-4D97-AF65-F5344CB8AC3E}">
        <p14:creationId xmlns:p14="http://schemas.microsoft.com/office/powerpoint/2010/main" val="2067077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2058</Words>
  <Application>Microsoft Office PowerPoint</Application>
  <PresentationFormat>Widescreen</PresentationFormat>
  <Paragraphs>300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A depth-controlled and energy-efficient routing protocol for underwater wireless sensor networks</vt:lpstr>
      <vt:lpstr>                                        CONTENTS</vt:lpstr>
      <vt:lpstr>                                  ABSTRACT</vt:lpstr>
      <vt:lpstr>INTRODUCTION</vt:lpstr>
      <vt:lpstr>PowerPoint Presentation</vt:lpstr>
      <vt:lpstr>PowerPoint Presentation</vt:lpstr>
      <vt:lpstr>PowerPoint Presentation</vt:lpstr>
      <vt:lpstr>PowerPoint Presentation</vt:lpstr>
      <vt:lpstr>PowerPoint Presentation</vt:lpstr>
      <vt:lpstr>Drawbacks</vt:lpstr>
      <vt:lpstr>EXISTING SYSTEM </vt:lpstr>
      <vt:lpstr>Existing flow</vt:lpstr>
      <vt:lpstr>Drawbacks</vt:lpstr>
      <vt:lpstr>Problem Identification</vt:lpstr>
      <vt:lpstr>Proposed method</vt:lpstr>
      <vt:lpstr>PROPOSED SYSTEM &amp; IT’S WORKING  </vt:lpstr>
      <vt:lpstr>PowerPoint Presentation</vt:lpstr>
      <vt:lpstr>PowerPoint Presentation</vt:lpstr>
      <vt:lpstr>PowerPoint Presentation</vt:lpstr>
      <vt:lpstr>Number of participants</vt:lpstr>
      <vt:lpstr>Best path</vt:lpstr>
      <vt:lpstr>Encoding phase in EGA</vt:lpstr>
      <vt:lpstr>SOFTWARE </vt:lpstr>
      <vt:lpstr>ADVANTAGES  </vt:lpstr>
      <vt:lpstr>APPLICATIONS </vt:lpstr>
      <vt:lpstr>Conclusion</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 swetha</dc:creator>
  <cp:lastModifiedBy>Microsoft account</cp:lastModifiedBy>
  <cp:revision>512</cp:revision>
  <dcterms:created xsi:type="dcterms:W3CDTF">2021-02-14T06:39:42Z</dcterms:created>
  <dcterms:modified xsi:type="dcterms:W3CDTF">2024-01-09T08:41:38Z</dcterms:modified>
</cp:coreProperties>
</file>