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meout.net/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tagged/knockout.js" TargetMode="External"/><Relationship Id="rId5" Type="http://schemas.openxmlformats.org/officeDocument/2006/relationships/hyperlink" Target="http://tinyurl.com/bradko" TargetMode="External"/><Relationship Id="rId4" Type="http://schemas.openxmlformats.org/officeDocument/2006/relationships/hyperlink" Target="http://tinyurl.com/stevek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Rich Web Application Development with Knockout JS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474536"/>
          </a:xfrm>
        </p:spPr>
        <p:txBody>
          <a:bodyPr/>
          <a:lstStyle/>
          <a:p>
            <a:r>
              <a:rPr lang="en-US" dirty="0" smtClean="0"/>
              <a:t>New Mexico Programming Group </a:t>
            </a:r>
            <a:br>
              <a:rPr lang="en-US" dirty="0" smtClean="0"/>
            </a:br>
            <a:r>
              <a:rPr lang="en-US" dirty="0" smtClean="0"/>
              <a:t>July 2012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Vinney Kelly</a:t>
            </a:r>
          </a:p>
          <a:p>
            <a:r>
              <a:rPr lang="en-US" sz="2000" dirty="0" smtClean="0"/>
              <a:t>Solutionhead Technologies, LLC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37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Knockout’s Databinding Magic</a:t>
            </a: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err="1" smtClean="0"/>
              <a:t>ko.observable</a:t>
            </a:r>
            <a:r>
              <a:rPr lang="en-US" dirty="0" smtClean="0"/>
              <a:t>(value)</a:t>
            </a:r>
          </a:p>
          <a:p>
            <a:r>
              <a:rPr lang="en-US" dirty="0" err="1" smtClean="0"/>
              <a:t>ko.observableArray</a:t>
            </a:r>
            <a:r>
              <a:rPr lang="en-US" dirty="0" smtClean="0"/>
              <a:t>([…])</a:t>
            </a:r>
          </a:p>
          <a:p>
            <a:r>
              <a:rPr lang="en-US" dirty="0" err="1" smtClean="0"/>
              <a:t>ko.computed</a:t>
            </a:r>
            <a:r>
              <a:rPr lang="en-US" dirty="0" smtClean="0"/>
              <a:t>(function() { … })</a:t>
            </a:r>
          </a:p>
          <a:p>
            <a:r>
              <a:rPr lang="en-US" dirty="0" err="1" smtClean="0"/>
              <a:t>ko.applyBindings</a:t>
            </a:r>
            <a:r>
              <a:rPr lang="en-US" dirty="0" smtClean="0"/>
              <a:t>(</a:t>
            </a:r>
            <a:r>
              <a:rPr lang="en-US" dirty="0" err="1" smtClean="0"/>
              <a:t>viewModel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 </a:t>
            </a:r>
            <a:r>
              <a:rPr lang="en-US" dirty="0" err="1"/>
              <a:t>Resig</a:t>
            </a:r>
            <a:r>
              <a:rPr lang="en-US" dirty="0"/>
              <a:t> – Khan Academy</a:t>
            </a:r>
          </a:p>
          <a:p>
            <a:r>
              <a:rPr lang="en-US" dirty="0"/>
              <a:t>Free, Open Source (MIT/GPL)</a:t>
            </a:r>
          </a:p>
          <a:p>
            <a:r>
              <a:rPr lang="en-US" dirty="0"/>
              <a:t>JavaScript Library that simplifies HTML document traversing, event handling, animating, and Ajax interactions for rapid web development</a:t>
            </a:r>
          </a:p>
          <a:p>
            <a:r>
              <a:rPr lang="en-US" dirty="0"/>
              <a:t>“Write less, do more”</a:t>
            </a:r>
          </a:p>
          <a:p>
            <a:r>
              <a:rPr lang="en-US" dirty="0"/>
              <a:t>Plugin model w/ tons of community content (some of it’s even good…)</a:t>
            </a:r>
          </a:p>
        </p:txBody>
      </p:sp>
    </p:spTree>
    <p:extLst>
      <p:ext uri="{BB962C8B-B14F-4D97-AF65-F5344CB8AC3E}">
        <p14:creationId xmlns:p14="http://schemas.microsoft.com/office/powerpoint/2010/main" val="23778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 :)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(Don’t mess up…)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Knockout.js </a:t>
            </a:r>
            <a:r>
              <a:rPr lang="en-US" dirty="0"/>
              <a:t>Official: </a:t>
            </a:r>
            <a:r>
              <a:rPr lang="en-US" u="sng" dirty="0">
                <a:hlinkClick r:id="rId2"/>
              </a:rPr>
              <a:t>http://knockoutjs.com</a:t>
            </a:r>
            <a:endParaRPr lang="en-US" dirty="0"/>
          </a:p>
          <a:p>
            <a:r>
              <a:rPr lang="en-US" dirty="0"/>
              <a:t>Community support site: </a:t>
            </a:r>
            <a:r>
              <a:rPr lang="en-US" u="sng" dirty="0">
                <a:hlinkClick r:id="rId3"/>
              </a:rPr>
              <a:t>http://knockmeout.net</a:t>
            </a:r>
            <a:endParaRPr lang="en-US" dirty="0"/>
          </a:p>
          <a:p>
            <a:r>
              <a:rPr lang="en-US" dirty="0"/>
              <a:t>Steve Sanderson Demo: </a:t>
            </a:r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tinyurl.com/steveko</a:t>
            </a:r>
            <a:endParaRPr lang="en-US" u="sng" dirty="0" smtClean="0"/>
          </a:p>
          <a:p>
            <a:r>
              <a:rPr lang="en-US" dirty="0" smtClean="0"/>
              <a:t>Brad </a:t>
            </a:r>
            <a:r>
              <a:rPr lang="en-US" dirty="0"/>
              <a:t>Wilson Demo: </a:t>
            </a:r>
            <a:r>
              <a:rPr lang="en-US" u="sng" dirty="0">
                <a:hlinkClick r:id="rId5"/>
              </a:rPr>
              <a:t>http://</a:t>
            </a:r>
            <a:r>
              <a:rPr lang="en-US" u="sng" dirty="0" smtClean="0">
                <a:hlinkClick r:id="rId5"/>
              </a:rPr>
              <a:t>tinyurl.com/bradko</a:t>
            </a:r>
            <a:endParaRPr lang="en-US" dirty="0"/>
          </a:p>
          <a:p>
            <a:r>
              <a:rPr lang="en-US" dirty="0"/>
              <a:t>StackOverflow: </a:t>
            </a:r>
            <a:r>
              <a:rPr lang="en-US" u="sng" dirty="0">
                <a:hlinkClick r:id="rId6"/>
              </a:rPr>
              <a:t>http://stackoverflow.com/questions/tagged/knockout.js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rightbrained.dk/wp-content/uploads/2011/06/emilwa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0"/>
            <a:ext cx="10439401" cy="695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Solutionhead Technologies\Company\Identity\Logo\logo-white-on-transparent-stacked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46" y="5029200"/>
            <a:ext cx="1993708" cy="143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1518" y="914400"/>
            <a:ext cx="4613764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700" b="1" dirty="0" smtClean="0">
                <a:ln w="4445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Gill Sans Ultra Bold" pitchFamily="34" charset="0"/>
              </a:rPr>
              <a:t>GEEKS</a:t>
            </a:r>
            <a:endParaRPr lang="en-US" sz="8700" b="1" dirty="0">
              <a:ln w="4445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Gill Sans Ultra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534" y="228600"/>
            <a:ext cx="4597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Book Antiqua" pitchFamily="18" charset="0"/>
              </a:rPr>
              <a:t>Looking for</a:t>
            </a:r>
          </a:p>
        </p:txBody>
      </p:sp>
    </p:spTree>
    <p:extLst>
      <p:ext uri="{BB962C8B-B14F-4D97-AF65-F5344CB8AC3E}">
        <p14:creationId xmlns:p14="http://schemas.microsoft.com/office/powerpoint/2010/main" val="4601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Aims to provide separation </a:t>
            </a:r>
            <a:r>
              <a:rPr lang="en-US" dirty="0"/>
              <a:t>of functional development provided by MVC as well as leveraging the advantages of data bindings and the framework by binding data as close to the pure application model as </a:t>
            </a:r>
            <a:r>
              <a:rPr lang="en-US" dirty="0" smtClean="0"/>
              <a:t>possible - Wikipedia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4664528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7086600" y="4664528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093029" y="4376057"/>
            <a:ext cx="2024743" cy="20247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br>
              <a:rPr lang="en-US" sz="2400" dirty="0" smtClean="0"/>
            </a:br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7" name="Left-Right Arrow 6"/>
          <p:cNvSpPr/>
          <p:nvPr/>
        </p:nvSpPr>
        <p:spPr>
          <a:xfrm>
            <a:off x="3156856" y="5121728"/>
            <a:ext cx="892627" cy="53340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6161312" y="5121728"/>
            <a:ext cx="892627" cy="53340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Associate elements on the view with data and/or functions in the view model. 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05000" y="2895600"/>
            <a:ext cx="6019800" cy="1295400"/>
            <a:chOff x="1600200" y="2971800"/>
            <a:chExt cx="60198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600200" y="3429000"/>
              <a:ext cx="3352800" cy="381000"/>
              <a:chOff x="1600200" y="3429000"/>
              <a:chExt cx="3352800" cy="381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60523" y="3429000"/>
                <a:ext cx="2492477" cy="381000"/>
              </a:xfrm>
              <a:prstGeom prst="rect">
                <a:avLst/>
              </a:prstGeom>
              <a:effectLst>
                <a:glow rad="50800">
                  <a:schemeClr val="accent1">
                    <a:alpha val="6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John Smith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600200" y="3440668"/>
                <a:ext cx="620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Name:</a:t>
                </a:r>
                <a:endParaRPr lang="en-US" dirty="0"/>
              </a:p>
            </p:txBody>
          </p:sp>
        </p:grpSp>
        <p:sp>
          <p:nvSpPr>
            <p:cNvPr id="7" name="Flowchart: Magnetic Disk 6"/>
            <p:cNvSpPr/>
            <p:nvPr/>
          </p:nvSpPr>
          <p:spPr>
            <a:xfrm>
              <a:off x="6629400" y="2971800"/>
              <a:ext cx="990600" cy="1295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Person</a:t>
              </a:r>
              <a:endParaRPr lang="en-US" dirty="0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5410200" y="3358634"/>
              <a:ext cx="838200" cy="533400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12908" y="4876800"/>
            <a:ext cx="5130892" cy="1447800"/>
            <a:chOff x="2209800" y="4800600"/>
            <a:chExt cx="5130892" cy="1447800"/>
          </a:xfrm>
        </p:grpSpPr>
        <p:sp>
          <p:nvSpPr>
            <p:cNvPr id="10" name="Rectangle 9"/>
            <p:cNvSpPr/>
            <p:nvPr/>
          </p:nvSpPr>
          <p:spPr>
            <a:xfrm>
              <a:off x="5760403" y="4800600"/>
              <a:ext cx="1580289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function() {</a:t>
              </a:r>
            </a:p>
            <a:p>
              <a:r>
                <a:rPr lang="en-US" sz="2400" dirty="0" smtClean="0"/>
                <a:t>…</a:t>
              </a:r>
            </a:p>
            <a:p>
              <a:r>
                <a:rPr lang="en-US" sz="2400" dirty="0"/>
                <a:t>}</a:t>
              </a:r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4594702" y="5257800"/>
              <a:ext cx="838200" cy="533400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09800" y="5181600"/>
              <a:ext cx="2057401" cy="609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Submit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36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library for </a:t>
            </a:r>
            <a:r>
              <a:rPr lang="en-US" dirty="0" smtClean="0"/>
              <a:t>MVVM </a:t>
            </a:r>
            <a:r>
              <a:rPr lang="en-US" dirty="0"/>
              <a:t>pattern</a:t>
            </a:r>
          </a:p>
          <a:p>
            <a:pPr lvl="1"/>
            <a:r>
              <a:rPr lang="en-US" dirty="0"/>
              <a:t>Declarative bindings</a:t>
            </a:r>
          </a:p>
          <a:p>
            <a:pPr lvl="1"/>
            <a:r>
              <a:rPr lang="en-US" dirty="0"/>
              <a:t>Automatic UI Refresh</a:t>
            </a:r>
          </a:p>
          <a:p>
            <a:pPr lvl="1"/>
            <a:r>
              <a:rPr lang="en-US" dirty="0"/>
              <a:t>Implicit Dependency Tracking</a:t>
            </a:r>
          </a:p>
          <a:p>
            <a:pPr lvl="1"/>
            <a:r>
              <a:rPr lang="en-US" dirty="0"/>
              <a:t>UI Templating</a:t>
            </a:r>
          </a:p>
          <a:p>
            <a:r>
              <a:rPr lang="en-US" dirty="0"/>
              <a:t>Free, Open Source (MIT)</a:t>
            </a:r>
          </a:p>
          <a:p>
            <a:r>
              <a:rPr lang="en-US" dirty="0"/>
              <a:t>Steve Sanderson – Program Manager on ASP.NET team at MSFT</a:t>
            </a:r>
          </a:p>
          <a:p>
            <a:r>
              <a:rPr lang="en-US" dirty="0" smtClean="0"/>
              <a:t>Requirements</a:t>
            </a:r>
            <a:r>
              <a:rPr lang="en-US" dirty="0"/>
              <a:t>: HTML &amp; JavaScript</a:t>
            </a:r>
          </a:p>
        </p:txBody>
      </p:sp>
    </p:spTree>
    <p:extLst>
      <p:ext uri="{BB962C8B-B14F-4D97-AF65-F5344CB8AC3E}">
        <p14:creationId xmlns:p14="http://schemas.microsoft.com/office/powerpoint/2010/main" val="1147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Declarative</a:t>
            </a:r>
          </a:p>
          <a:p>
            <a:pPr marL="82296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Hello &lt;strong&gt;NMPG&lt;/strong&gt;!</a:t>
            </a: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&lt;/div&gt;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Hello, </a:t>
            </a: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&lt;strong data-bind=“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text:name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”&gt;&lt;/strong&gt;</a:t>
            </a: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&lt;/div&gt;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038600"/>
            <a:ext cx="69342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800600" y="3695700"/>
            <a:ext cx="685800" cy="685800"/>
          </a:xfrm>
          <a:prstGeom prst="ellips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95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Iterative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&lt;li&gt;Item 1&lt;/li&gt;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&lt;li&gt;Item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2&lt;/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data-bind=“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 items”&gt;</a:t>
            </a:r>
          </a:p>
          <a:p>
            <a:pPr marL="82296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&lt;li data-bind=“text: value”&gt;&lt;/li&gt;</a:t>
            </a: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038600"/>
            <a:ext cx="69342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800600" y="3695700"/>
            <a:ext cx="685800" cy="685800"/>
          </a:xfrm>
          <a:prstGeom prst="ellips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cap="all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Eventing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&lt;input </a:t>
            </a:r>
          </a:p>
          <a:p>
            <a:pPr marL="82296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type=“button”</a:t>
            </a:r>
          </a:p>
          <a:p>
            <a:pPr marL="82296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=“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javascriptFunction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thisObj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)” /&gt;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&lt;input</a:t>
            </a:r>
          </a:p>
          <a:p>
            <a:pPr marL="82296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type=“button”</a:t>
            </a:r>
          </a:p>
          <a:p>
            <a:pPr marL="82296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data-bind=“click: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modelFunction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” /&gt;</a:t>
            </a:r>
          </a:p>
          <a:p>
            <a:pPr marL="82296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Databind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to function on view model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4038600"/>
            <a:ext cx="69342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800600" y="3695700"/>
            <a:ext cx="685800" cy="685800"/>
          </a:xfrm>
          <a:prstGeom prst="ellips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63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en-US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Templating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marL="82296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&lt;span data-bind=“text: buyer().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” /&gt;</a:t>
            </a:r>
          </a:p>
          <a:p>
            <a:pPr marL="82296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&lt;span data-bind=“text: buyer().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” /&gt;</a:t>
            </a:r>
          </a:p>
          <a:p>
            <a:pPr marL="82296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82296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marL="82296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&lt;span data-bind=“text: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seller().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”/&gt;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&lt;span data-bind=“text: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seller().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” /&gt;</a:t>
            </a:r>
          </a:p>
          <a:p>
            <a:pPr marL="82296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82296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76400" y="5715000"/>
            <a:ext cx="6934200" cy="685800"/>
            <a:chOff x="1676400" y="3695700"/>
            <a:chExt cx="6934200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76400" y="4038600"/>
              <a:ext cx="6934200" cy="0"/>
            </a:xfrm>
            <a:prstGeom prst="lin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800600" y="3695700"/>
              <a:ext cx="685800" cy="685800"/>
            </a:xfrm>
            <a:prstGeom prst="ellips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vs.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79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Templating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&lt;script type=“text/html” id=“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”&gt;</a:t>
            </a:r>
          </a:p>
          <a:p>
            <a:pPr marL="82296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&lt;span data-bind=“text: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” /&gt;</a:t>
            </a:r>
          </a:p>
          <a:p>
            <a:pPr marL="82296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&lt;span data-bind=“text: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” /&gt;</a:t>
            </a:r>
          </a:p>
          <a:p>
            <a:pPr marL="82296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pPr marL="82296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&lt;div data-bind=“template: </a:t>
            </a:r>
          </a:p>
          <a:p>
            <a:pPr marL="82296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{ name=‘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’, data: buyer }” /&gt;</a:t>
            </a:r>
          </a:p>
          <a:p>
            <a:pPr marL="82296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&lt;div data-bind=“template:</a:t>
            </a:r>
          </a:p>
          <a:p>
            <a:pPr marL="82296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{ name=‘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’, data: seller }” /&gt;</a:t>
            </a:r>
          </a:p>
          <a:p>
            <a:pPr marL="82296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6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</TotalTime>
  <Words>489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Rich Web Application Development with Knockout JS</vt:lpstr>
      <vt:lpstr>Model-View-ViewModel</vt:lpstr>
      <vt:lpstr>Declarative Bindings</vt:lpstr>
      <vt:lpstr>Knockout JS</vt:lpstr>
      <vt:lpstr>Knockout Bindings</vt:lpstr>
      <vt:lpstr>Knockout Bindings</vt:lpstr>
      <vt:lpstr>Knockout Bindings</vt:lpstr>
      <vt:lpstr>Knockout Bindings</vt:lpstr>
      <vt:lpstr>Knockout Bindings</vt:lpstr>
      <vt:lpstr>Observables</vt:lpstr>
      <vt:lpstr>jQuery </vt:lpstr>
      <vt:lpstr>Live Demo :)</vt:lpstr>
      <vt:lpstr>Additional Resources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Web Application Development with Knockout JS</dc:title>
  <dc:creator>VinneyK</dc:creator>
  <cp:lastModifiedBy>VinneyK</cp:lastModifiedBy>
  <cp:revision>21</cp:revision>
  <dcterms:created xsi:type="dcterms:W3CDTF">2006-08-16T00:00:00Z</dcterms:created>
  <dcterms:modified xsi:type="dcterms:W3CDTF">2012-07-25T06:55:24Z</dcterms:modified>
</cp:coreProperties>
</file>