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rgbClr val="3C78D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8520600" cy="345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double co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468825"/>
            <a:ext cx="3999900" cy="3446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832400" y="1468825"/>
            <a:ext cx="3999900" cy="3446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yHY9i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oracle.com/javase/8/docs/api/java/util/List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oracle.com/javase/8/docs/api/java/util/Map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8/docs/api/java/util/Collection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hhs-se-blok3/solitaire-student-ver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hs-se-blok3/solitaire-student-vers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hs-se-blok3/solitaire-student-vers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Solitaire in Java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Quintor &amp; HHS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https://goo.gl/yHY9iK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Nieuwe stof</a:t>
            </a:r>
            <a:endParaRPr/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Classes, objects &amp; interfaces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Lists en Maps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Enums</a:t>
            </a:r>
            <a:endParaRPr/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Java Collections &amp; </a:t>
            </a:r>
            <a:r>
              <a:rPr lang="nl"/>
              <a:t>Objectgeoriënteerd</a:t>
            </a:r>
            <a:r>
              <a:rPr lang="nl"/>
              <a:t> programmeren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Klassen &amp; objecten</a:t>
            </a:r>
            <a:endParaRPr/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klasse is een blauwdruk van een object.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Een klasse bevat gedeelde variabelen en functies.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Een object is een instantie van een klasse.</a:t>
            </a:r>
            <a:endParaRPr/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"Een gebouw is een realisatie van een ontwerp"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maak je een klasse en een object in Java?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468825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 {                      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Car class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int </a:t>
            </a:r>
            <a:r>
              <a:rPr b="1" lang="nl" sz="1500">
                <a:solidFill>
                  <a:srgbClr val="660E7A"/>
                </a:solidFill>
                <a:highlight>
                  <a:srgbClr val="FFFFFF"/>
                </a:highlight>
              </a:rPr>
              <a:t>wheels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= </a:t>
            </a:r>
            <a:r>
              <a:rPr lang="nl" sz="150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;        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variable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String toString(){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nl" sz="1500">
                <a:solidFill>
                  <a:srgbClr val="008000"/>
                </a:solidFill>
                <a:highlight>
                  <a:srgbClr val="FFFFFF"/>
                </a:highlight>
              </a:rPr>
              <a:t>"car"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; }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method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Main 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Main (String... args){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    Car car =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Car();      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"instantiated" object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System.</a:t>
            </a:r>
            <a:r>
              <a:rPr b="1" i="1" lang="nl" sz="15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.println(car.</a:t>
            </a:r>
            <a:r>
              <a:rPr b="1" lang="nl" sz="1500">
                <a:solidFill>
                  <a:srgbClr val="660E7A"/>
                </a:solidFill>
                <a:highlight>
                  <a:srgbClr val="FFFFFF"/>
                </a:highlight>
              </a:rPr>
              <a:t>wheels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);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4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System.</a:t>
            </a:r>
            <a:r>
              <a:rPr b="1" i="1" lang="nl" sz="15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.println(car.toString());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"car"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  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constructor maakt een nieuw object van een klasse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468825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 {                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Car class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int </a:t>
            </a:r>
            <a:r>
              <a:rPr b="1" lang="nl" sz="1500">
                <a:solidFill>
                  <a:srgbClr val="660E7A"/>
                </a:solidFill>
                <a:highlight>
                  <a:srgbClr val="FFFFFF"/>
                </a:highlight>
              </a:rPr>
              <a:t>wheels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Car(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wheels) {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Constructor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b="1" lang="nl" sz="1500">
                <a:solidFill>
                  <a:srgbClr val="660E7A"/>
                </a:solidFill>
                <a:highlight>
                  <a:srgbClr val="FFFFFF"/>
                </a:highlight>
              </a:rPr>
              <a:t>wheels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= wheels;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set variable on </a:t>
            </a:r>
            <a:r>
              <a:rPr b="1"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this object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                                   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Main 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Main (String... args){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    Car trike =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Car(</a:t>
            </a:r>
            <a:r>
              <a:rPr lang="nl" sz="15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);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OMG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System.</a:t>
            </a:r>
            <a:r>
              <a:rPr b="1" i="1" lang="nl" sz="15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.println(trike.</a:t>
            </a:r>
            <a:r>
              <a:rPr b="1" lang="nl" sz="1500">
                <a:solidFill>
                  <a:srgbClr val="660E7A"/>
                </a:solidFill>
                <a:highlight>
                  <a:srgbClr val="FFFFFF"/>
                </a:highlight>
              </a:rPr>
              <a:t>wheels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);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3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7" name="Shape 147"/>
          <p:cNvSpPr/>
          <p:nvPr/>
        </p:nvSpPr>
        <p:spPr>
          <a:xfrm>
            <a:off x="1044600" y="1506350"/>
            <a:ext cx="4428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487400" y="2181050"/>
            <a:ext cx="4428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Constructors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hebben dezelfde naam als de klasse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kunnen parameters meekrijgen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er mogen meerdere constructors zijn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retourneren een object van hun klasse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nl"/>
              <a:t>alleen</a:t>
            </a:r>
            <a:r>
              <a:rPr lang="nl"/>
              <a:t> als je er geen specificeert, maakt Java een parameterloze constructor voor je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Interfaces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Een interface is een voorschrift voor een klasse.</a:t>
            </a:r>
            <a:endParaRPr/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“Elk gebouw heeft een voordeur en een dak”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Interface: voorschrift voor klasse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interface is een soort voorschrift voor een klasse.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klasse die de interface </a:t>
            </a:r>
            <a:r>
              <a:rPr b="1" lang="nl"/>
              <a:t>implementeert</a:t>
            </a:r>
            <a:r>
              <a:rPr lang="nl"/>
              <a:t> geeft daarmee aan </a:t>
            </a:r>
            <a:r>
              <a:rPr b="1" lang="nl"/>
              <a:t>minimaal over de eigenschappen van de interface te beschikken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“TV-afstandsbediening” is een soort interface, die een aan/uit-knop voorschrijft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Eigenschap vergeten? Compiler error :)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kunt niet direct een object aanmaken van een interface, alleen van een implementerende klasse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Klassen </a:t>
            </a:r>
            <a:r>
              <a:rPr b="1" lang="nl"/>
              <a:t>implementeren</a:t>
            </a:r>
            <a:r>
              <a:rPr lang="nl"/>
              <a:t> interfaces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468825"/>
            <a:ext cx="8646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interface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move();     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Interface methods don't have bodies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Vehicle{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A car is a vehicle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move() { System.</a:t>
            </a:r>
            <a:r>
              <a:rPr b="1" i="1" lang="nl" sz="15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.println(</a:t>
            </a:r>
            <a:r>
              <a:rPr b="1" lang="nl" sz="1500">
                <a:solidFill>
                  <a:srgbClr val="008000"/>
                </a:solidFill>
                <a:highlight>
                  <a:srgbClr val="FFFFFF"/>
                </a:highlight>
              </a:rPr>
              <a:t>"Drives away"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); 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Boat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 {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A boat is also a vehicle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move() { System.</a:t>
            </a:r>
            <a:r>
              <a:rPr b="1" i="1" lang="nl" sz="15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.println(</a:t>
            </a:r>
            <a:r>
              <a:rPr b="1" lang="nl" sz="1500">
                <a:solidFill>
                  <a:srgbClr val="008000"/>
                </a:solidFill>
                <a:highlight>
                  <a:srgbClr val="FFFFFF"/>
                </a:highlight>
              </a:rPr>
              <a:t>"Glides away"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); 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Bicycle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 {}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no move() -&gt; does not compile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87425" y="2395825"/>
            <a:ext cx="13170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549000" y="3320288"/>
            <a:ext cx="13170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939850" y="4244775"/>
            <a:ext cx="13170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Objecten met dezelfde interface kun je hetzelfde behandelen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468825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interface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 {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move(); 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 {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move() -&gt; “Drives away”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Boat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implements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 {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move() -&gt; “Floats away”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Main 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Main (String... args){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    Vehicle[] vehicles =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Vehicle[]{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Car(),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Boat()};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b="1" lang="nl" sz="15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(Vehicle vehicle : vehicles){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        vehicle.move();               </a:t>
            </a: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// "Drives away", "Floats away"</a:t>
            </a:r>
            <a:endParaRPr i="1"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500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3" name="Shape 183"/>
          <p:cNvSpPr/>
          <p:nvPr/>
        </p:nvSpPr>
        <p:spPr>
          <a:xfrm>
            <a:off x="1549000" y="4024300"/>
            <a:ext cx="19482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011800" y="3326875"/>
            <a:ext cx="13170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420750" y="3326875"/>
            <a:ext cx="1317000" cy="351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Lists &amp; Maps</a:t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List is een </a:t>
            </a:r>
            <a:r>
              <a:rPr b="1" lang="nl"/>
              <a:t>gesorteerde </a:t>
            </a:r>
            <a:r>
              <a:rPr lang="nl"/>
              <a:t>lijst van objecten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Een Map is een collectie van </a:t>
            </a:r>
            <a:r>
              <a:rPr b="1" lang="nl"/>
              <a:t>key-value</a:t>
            </a:r>
            <a:r>
              <a:rPr lang="nl"/>
              <a:t> paren</a:t>
            </a:r>
            <a:endParaRPr/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List: 5, 6, 7, 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Map: a=5, b=6, c=7, d=8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Solitaire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Single-player kaartspel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Winst kan niet altijd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Gaat om vrijspelen en sorteren van kaarten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Speel een paar potjes zodat je de regels </a:t>
            </a:r>
            <a:r>
              <a:rPr b="1" lang="nl"/>
              <a:t>goed</a:t>
            </a:r>
            <a:r>
              <a:rPr lang="nl"/>
              <a:t> kent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gaat nieuwe technieken gebruiken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List (interface)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Java heeft een interface “List” met methoden als add(), size() &amp; subList(). </a:t>
            </a:r>
            <a:r>
              <a:rPr b="1" lang="nl"/>
              <a:t>LEES DE DOCUMENTATIE HIERVAN.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https://docs.oracle.com/javase/8/docs/api/java/util/List.html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De objecten in een List zijn gesorteerd, standaard op de volgorde waarin je ze toevoegt.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ArrayList &amp; Deck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ArrayList is de meest gebruikte implementatie van List. Gebruik deze klasse als je een List wilt gebruiken</a:t>
            </a:r>
            <a:r>
              <a:rPr lang="nl"/>
              <a:t>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...behalve als het een lijst van kaarten moet worden. Gebruik dan de klasse “Deck”, die je vindt in de code.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voegt Deck toe aan List?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Deck kan </a:t>
            </a:r>
            <a:r>
              <a:rPr b="1" lang="nl"/>
              <a:t>onzichtbare kaarten</a:t>
            </a:r>
            <a:r>
              <a:rPr lang="nl"/>
              <a:t> hebben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Deck zorgt dat je </a:t>
            </a:r>
            <a:r>
              <a:rPr b="1" lang="nl"/>
              <a:t>niet hoeft te weten wat &lt;&gt;, &lt;?&gt;, &lt;T&gt;, &lt;T extends ...&gt; etc betekenen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Deck heeft “factory methods” om een kaartspel te creëren, zoals </a:t>
            </a:r>
            <a:r>
              <a:rPr b="1" lang="nl"/>
              <a:t>Deck.createDefaultDeck()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Deck kan </a:t>
            </a:r>
            <a:r>
              <a:rPr b="1" lang="nl"/>
              <a:t>kaarten mooi printen</a:t>
            </a:r>
            <a:r>
              <a:rPr lang="nl"/>
              <a:t> met toString()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een Deck heeft een </a:t>
            </a:r>
            <a:r>
              <a:rPr b="1" lang="nl"/>
              <a:t>DeckType</a:t>
            </a:r>
            <a:r>
              <a:rPr lang="nl"/>
              <a:t>, wat je handig kunt gebruiken bij het maken van Solitaire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Map (interface): set sleutel-waardeparen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Java heeft een interface “Map” met methoden als get(), containsKey(), size() en remove(). </a:t>
            </a:r>
            <a:r>
              <a:rPr b="1" lang="nl"/>
              <a:t>LEES DE DOCUMENTATIE HIERVAN.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https://docs.oracle.com/javase/8/docs/api/java/util/Map.html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Wij gebruiken een LinkedHashMap, wat moeilijk klinkt maar het betekent simpelweg dat de elementen op volgorde van toevoegen blijven staan.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“Collections” kan je helpen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 Java “collecties” is er een hulpklasse genaamd Collections (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r>
              <a:rPr lang="nl"/>
              <a:t>) die je kan helpen bij je implementatie.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Bijvoorbeeld Collections.shuffle(). Waar een List in kan. Hint!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</a:t>
            </a:r>
            <a:endParaRPr/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enum is een </a:t>
            </a:r>
            <a:r>
              <a:rPr b="1" lang="nl"/>
              <a:t>set onveranderlijke waarden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Alle kaarten (Card) bestaan uit twee enums: Rank (waarde) en Suit (kleur)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Enums zijn genummerd</a:t>
            </a:r>
            <a:endParaRPr/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Rank.KING, Rank.FIVE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Suit.SPADES, Suit.HEARTS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Enums zijn handig om dingen te vergelijken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Is een kaart rood?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700">
                <a:solidFill>
                  <a:srgbClr val="000000"/>
                </a:solidFill>
                <a:highlight>
                  <a:srgbClr val="FFFFFF"/>
                </a:highlight>
              </a:rPr>
              <a:t>card.getSuit() != Suit.</a:t>
            </a:r>
            <a:r>
              <a:rPr b="1" i="1" lang="nl" sz="1700">
                <a:solidFill>
                  <a:srgbClr val="660E7A"/>
                </a:solidFill>
                <a:highlight>
                  <a:srgbClr val="FFFFFF"/>
                </a:highlight>
              </a:rPr>
              <a:t>CLUBS </a:t>
            </a:r>
            <a:r>
              <a:rPr lang="nl" sz="1700">
                <a:solidFill>
                  <a:srgbClr val="000000"/>
                </a:solidFill>
                <a:highlight>
                  <a:srgbClr val="FFFFFF"/>
                </a:highlight>
              </a:rPr>
              <a:t>&amp;&amp; card.getSuit() != Suit.</a:t>
            </a:r>
            <a:r>
              <a:rPr b="1" i="1" lang="nl" sz="1700">
                <a:solidFill>
                  <a:srgbClr val="660E7A"/>
                </a:solidFill>
                <a:highlight>
                  <a:srgbClr val="FFFFFF"/>
                </a:highlight>
              </a:rPr>
              <a:t>SPADES</a:t>
            </a:r>
            <a:endParaRPr sz="17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Elke enumwaarde krijgt een nummer, vanaf 0. Dit nummer heet de </a:t>
            </a:r>
            <a:r>
              <a:rPr b="1" lang="nl"/>
              <a:t>ordinal</a:t>
            </a:r>
            <a:r>
              <a:rPr lang="nl"/>
              <a:t> (“sorteringsgetal”) en is te zien met enum.ordinal():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rgbClr val="000000"/>
                </a:solidFill>
                <a:highlight>
                  <a:srgbClr val="FFFFFF"/>
                </a:highlight>
              </a:rPr>
              <a:t>Rank.</a:t>
            </a:r>
            <a:r>
              <a:rPr b="1" i="1" lang="nl">
                <a:solidFill>
                  <a:srgbClr val="660E7A"/>
                </a:solidFill>
                <a:highlight>
                  <a:srgbClr val="FFFFFF"/>
                </a:highlight>
              </a:rPr>
              <a:t>QUEEN</a:t>
            </a:r>
            <a:r>
              <a:rPr lang="nl">
                <a:solidFill>
                  <a:srgbClr val="000000"/>
                </a:solidFill>
                <a:highlight>
                  <a:srgbClr val="FFFFFF"/>
                </a:highlight>
              </a:rPr>
              <a:t>.ordinal() &lt; Rank.</a:t>
            </a:r>
            <a:r>
              <a:rPr b="1" i="1" lang="nl">
                <a:solidFill>
                  <a:srgbClr val="660E7A"/>
                </a:solidFill>
                <a:highlight>
                  <a:srgbClr val="FFFFFF"/>
                </a:highlight>
              </a:rPr>
              <a:t>KING</a:t>
            </a:r>
            <a:r>
              <a:rPr lang="nl">
                <a:solidFill>
                  <a:srgbClr val="000000"/>
                </a:solidFill>
                <a:highlight>
                  <a:srgbClr val="FFFFFF"/>
                </a:highlight>
              </a:rPr>
              <a:t>.ordinal()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Tot slot...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mag de klassen die gegeven zijn </a:t>
            </a:r>
            <a:r>
              <a:rPr b="1" lang="nl"/>
              <a:t>NIET</a:t>
            </a:r>
            <a:r>
              <a:rPr lang="nl"/>
              <a:t> aanpassen.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Kijk in JavaDocs wat methoden precies doen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hebt niet alle methoden nodig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IDE helpt je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Wij 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Google ook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accent5"/>
                </a:solidFill>
                <a:hlinkClick r:id="rId3"/>
              </a:rPr>
              <a:t>https://github.com/hhs-se-blok3/solitaire-student-version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nl"/>
              <a:t>Heel veel plezier en succes!!!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moet je beginnen?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https://github.com/hhs-se-blok3/solitaire-student-version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Bevat instructies en handige links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Bevat een </a:t>
            </a:r>
            <a:r>
              <a:rPr b="1" lang="nl"/>
              <a:t>backlog</a:t>
            </a:r>
            <a:r>
              <a:rPr lang="nl"/>
              <a:t>, een lijst van features die je moet implementeren (met hints)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Bevat een </a:t>
            </a:r>
            <a:r>
              <a:rPr b="1" lang="nl"/>
              <a:t>codeskelet</a:t>
            </a:r>
            <a:r>
              <a:rPr lang="nl"/>
              <a:t> dat je kunt (en moet) gebruiken als basis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gaat het in z’n werk?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Je werkt in 3 sprints: dinsdagmiddag, woensdag, en vrijdagochtend.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Je spreekt voor elke sprint met je Product Owner af welke features je gaat maken die sprint</a:t>
            </a:r>
            <a:r>
              <a:rPr lang="nl"/>
              <a:t>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...en je evalueert de voorgaande sprint.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 doe je het allemaal voor?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beste 3 teams presenteren hun resultaat aan Quintor op vrijdagmiddag en kunnen ieder een prijs winnen.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Hoe meer features je af hebt, hoe beter</a:t>
            </a:r>
            <a:r>
              <a:rPr b="1" lang="nl"/>
              <a:t>...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nl"/>
              <a:t>...maar bugs en crashes betekenen puntenaftrek.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Backlog met features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backlog is gesplitst in twee delen: </a:t>
            </a:r>
            <a:r>
              <a:rPr b="1" lang="nl"/>
              <a:t>MVP en Optional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MVP</a:t>
            </a:r>
            <a:r>
              <a:rPr lang="nl"/>
              <a:t> (Minimal Viable Product)features moet je minimaal maken om tot een werkend product te komen</a:t>
            </a:r>
            <a:r>
              <a:rPr lang="nl"/>
              <a:t>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/>
              <a:t>Optional</a:t>
            </a:r>
            <a:r>
              <a:rPr lang="nl"/>
              <a:t> features kun je implementeren om te winnen.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Elke feature heeft een </a:t>
            </a:r>
            <a:r>
              <a:rPr b="1" lang="nl"/>
              <a:t>puntenschatting</a:t>
            </a:r>
            <a:r>
              <a:rPr lang="nl"/>
              <a:t>, die aangeeft hoe moeilijk / tijdrovend de feature is om te maken.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Backlog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Tips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Overleg met je product owner als die langskomt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Volg de instructies in de readme (hoofdpagina van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https://github.com/hhs-se-blok3/solitaire-student-version</a:t>
            </a:r>
            <a:r>
              <a:rPr lang="nl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Genereer de documentatie met "mvn javadoc:javadoc"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Je kunt </a:t>
            </a:r>
            <a:r>
              <a:rPr b="1" lang="nl"/>
              <a:t>tegelijkertijd werken aan UI en logica</a:t>
            </a:r>
            <a:r>
              <a:rPr lang="nl"/>
              <a:t>: doe niet allemaal hetzelfde!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JavaDoc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