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3"/>
  </p:notesMasterIdLst>
  <p:sldIdLst>
    <p:sldId id="256" r:id="rId2"/>
    <p:sldId id="257" r:id="rId3"/>
    <p:sldId id="265" r:id="rId4"/>
    <p:sldId id="258" r:id="rId5"/>
    <p:sldId id="267" r:id="rId6"/>
    <p:sldId id="263" r:id="rId7"/>
    <p:sldId id="262" r:id="rId8"/>
    <p:sldId id="259" r:id="rId9"/>
    <p:sldId id="266" r:id="rId10"/>
    <p:sldId id="26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24BFB-7B44-4E65-87BE-17FFCB847050}" v="82" dt="2025-02-21T16:42:49.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BDD9F-E71C-493F-870C-7A19C0A8A0E1}"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D374E-2128-4E89-B376-317E23B9D02F}" type="slidenum">
              <a:rPr lang="en-IN" smtClean="0"/>
              <a:t>‹#›</a:t>
            </a:fld>
            <a:endParaRPr lang="en-IN"/>
          </a:p>
        </p:txBody>
      </p:sp>
    </p:spTree>
    <p:extLst>
      <p:ext uri="{BB962C8B-B14F-4D97-AF65-F5344CB8AC3E}">
        <p14:creationId xmlns:p14="http://schemas.microsoft.com/office/powerpoint/2010/main" val="108548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3D374E-2128-4E89-B376-317E23B9D02F}" type="slidenum">
              <a:rPr lang="en-IN" smtClean="0"/>
              <a:t>1</a:t>
            </a:fld>
            <a:endParaRPr lang="en-IN"/>
          </a:p>
        </p:txBody>
      </p:sp>
    </p:spTree>
    <p:extLst>
      <p:ext uri="{BB962C8B-B14F-4D97-AF65-F5344CB8AC3E}">
        <p14:creationId xmlns:p14="http://schemas.microsoft.com/office/powerpoint/2010/main" val="346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01E3C-3C58-B816-4A88-E2962B468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5C813-C185-0F3D-0B16-8604A4F29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C88DC-1DF6-EC9E-0E8E-AE46489E706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F9133DB-3472-D44F-041B-A7270C218E67}"/>
              </a:ext>
            </a:extLst>
          </p:cNvPr>
          <p:cNvSpPr>
            <a:spLocks noGrp="1"/>
          </p:cNvSpPr>
          <p:nvPr>
            <p:ph type="sldNum" sz="quarter" idx="5"/>
          </p:nvPr>
        </p:nvSpPr>
        <p:spPr/>
        <p:txBody>
          <a:bodyPr/>
          <a:lstStyle/>
          <a:p>
            <a:fld id="{6D3D374E-2128-4E89-B376-317E23B9D02F}" type="slidenum">
              <a:rPr lang="en-IN" smtClean="0"/>
              <a:t>2</a:t>
            </a:fld>
            <a:endParaRPr lang="en-IN"/>
          </a:p>
        </p:txBody>
      </p:sp>
    </p:spTree>
    <p:extLst>
      <p:ext uri="{BB962C8B-B14F-4D97-AF65-F5344CB8AC3E}">
        <p14:creationId xmlns:p14="http://schemas.microsoft.com/office/powerpoint/2010/main" val="244510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FA93-B375-C08C-FFFD-59032F75F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4787E3-9406-F878-8271-9AA96D2F8A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E9DC0E-5FDE-E819-4118-520194C20E01}"/>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5" name="Footer Placeholder 4">
            <a:extLst>
              <a:ext uri="{FF2B5EF4-FFF2-40B4-BE49-F238E27FC236}">
                <a16:creationId xmlns:a16="http://schemas.microsoft.com/office/drawing/2014/main" id="{4D4DCB81-6B79-79E5-3731-506CF6EDF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4999E-B0A5-EF2E-551D-01E180D65506}"/>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3717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DF5B-765B-48BF-4D1A-36F1E9979C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7BF21A-6FCF-E121-4643-28AC5B5CA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192DB-FD40-D7BA-412A-E57061A38CD9}"/>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5" name="Footer Placeholder 4">
            <a:extLst>
              <a:ext uri="{FF2B5EF4-FFF2-40B4-BE49-F238E27FC236}">
                <a16:creationId xmlns:a16="http://schemas.microsoft.com/office/drawing/2014/main" id="{48391CF8-2B42-7957-E3B8-EA69972BB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B04FE-EB3C-3075-5AEB-8467D28C972B}"/>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237521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12904-F67B-BFE8-C649-A7B1A0B45C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3E1AA-19A7-6FF4-40B0-B9671D060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7E0E3E-ABEF-1341-B22C-B3E25BF4890E}"/>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5" name="Footer Placeholder 4">
            <a:extLst>
              <a:ext uri="{FF2B5EF4-FFF2-40B4-BE49-F238E27FC236}">
                <a16:creationId xmlns:a16="http://schemas.microsoft.com/office/drawing/2014/main" id="{CDE92F6D-D8A4-05D1-5F80-CD48067FD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4E213-51AE-1BE0-CA9F-4C81357ED88B}"/>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269955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DFA9-3EBC-81A5-6E73-437CDBB275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99611-BB84-7F85-9279-574727937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51240-71D5-0409-7E03-F21A1F40FCEA}"/>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5" name="Footer Placeholder 4">
            <a:extLst>
              <a:ext uri="{FF2B5EF4-FFF2-40B4-BE49-F238E27FC236}">
                <a16:creationId xmlns:a16="http://schemas.microsoft.com/office/drawing/2014/main" id="{AA974685-40D8-FCF4-BFBC-013215E77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E706F-E82F-493F-E958-3C32C57B310F}"/>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20414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EB02-45D3-20B1-2011-889012AE1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00F300-42A4-4835-2346-1B72E24E3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448A2-C5A5-27E4-95C5-ABF736E6D825}"/>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5" name="Footer Placeholder 4">
            <a:extLst>
              <a:ext uri="{FF2B5EF4-FFF2-40B4-BE49-F238E27FC236}">
                <a16:creationId xmlns:a16="http://schemas.microsoft.com/office/drawing/2014/main" id="{C84BD3EC-C9D7-566F-5FD0-643E9EFE6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C09C6-8385-95A3-A96F-EA4098747026}"/>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38920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43CD-1392-41AE-36EE-3B9A57953E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610F30-9639-3ABB-B853-6509D772D8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609DDF-7BEA-D94B-5E82-2FFFB4A11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7505EB-C722-C60E-EEDA-970F397E0D0D}"/>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6" name="Footer Placeholder 5">
            <a:extLst>
              <a:ext uri="{FF2B5EF4-FFF2-40B4-BE49-F238E27FC236}">
                <a16:creationId xmlns:a16="http://schemas.microsoft.com/office/drawing/2014/main" id="{DBDE2073-3674-A775-171C-A3296B285B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A7751-0835-7CEF-CF67-C8B7328B9CD4}"/>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333404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C58A-52CC-4B8F-488E-BA07C85D21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3C10B5-9F08-1AB6-5396-15BE8B11D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73230-FA18-F8CC-8F63-D79326B51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38019E-5EE9-E65E-0C9A-8EB284707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177FF-F1C8-2DD4-BB29-1EC7A05AC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6B4EF8-0A5C-E4B9-A012-DF485B3218F6}"/>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8" name="Footer Placeholder 7">
            <a:extLst>
              <a:ext uri="{FF2B5EF4-FFF2-40B4-BE49-F238E27FC236}">
                <a16:creationId xmlns:a16="http://schemas.microsoft.com/office/drawing/2014/main" id="{3D3F8F12-0ACA-93C7-2B60-5535715A7D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48D0F6-8644-C7D9-5151-C00D7153752A}"/>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216813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4EA4-3EA1-0E9A-7297-824CA3637C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94C097-4784-431E-21DF-2F201D88B202}"/>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4" name="Footer Placeholder 3">
            <a:extLst>
              <a:ext uri="{FF2B5EF4-FFF2-40B4-BE49-F238E27FC236}">
                <a16:creationId xmlns:a16="http://schemas.microsoft.com/office/drawing/2014/main" id="{BC31A92F-DA7A-E2C6-868E-7AC2A8646A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E8D07-7888-2ABC-C2AB-0E5FE2CBEE16}"/>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53654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C7D01-E0A9-C395-5014-100D09FE6577}"/>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3" name="Footer Placeholder 2">
            <a:extLst>
              <a:ext uri="{FF2B5EF4-FFF2-40B4-BE49-F238E27FC236}">
                <a16:creationId xmlns:a16="http://schemas.microsoft.com/office/drawing/2014/main" id="{4BF0205A-5E93-EDA5-0C74-F3DE91D170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4EEFA-F6CE-52F7-CC3E-4ACF8452C825}"/>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64162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5DDD-CC96-2F29-D887-FF5F98468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143E06-4C2A-3450-7B26-33B3F5F5F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31D35-9C95-E997-4304-17B3DC92E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65AB7-76DE-58BE-5AE3-0A34EF8241F3}"/>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6" name="Footer Placeholder 5">
            <a:extLst>
              <a:ext uri="{FF2B5EF4-FFF2-40B4-BE49-F238E27FC236}">
                <a16:creationId xmlns:a16="http://schemas.microsoft.com/office/drawing/2014/main" id="{765727A7-D205-A05E-2EFD-A173A0360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E039B-AA39-4266-AEC5-17B186AEA65E}"/>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360200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37C-53EC-CEA9-87FD-6E971D49B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B1DF0-81B8-910A-BE0A-7C22251FD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C0D59-CBF8-92B1-2165-8998F53EE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8F7BB-1632-6915-1FDB-905263A941FA}"/>
              </a:ext>
            </a:extLst>
          </p:cNvPr>
          <p:cNvSpPr>
            <a:spLocks noGrp="1"/>
          </p:cNvSpPr>
          <p:nvPr>
            <p:ph type="dt" sz="half" idx="10"/>
          </p:nvPr>
        </p:nvSpPr>
        <p:spPr/>
        <p:txBody>
          <a:bodyPr/>
          <a:lstStyle/>
          <a:p>
            <a:fld id="{A8455013-4BA5-4EE3-9677-6ABAAAC56839}" type="datetimeFigureOut">
              <a:rPr lang="en-IN" smtClean="0"/>
              <a:t>21-02-2025</a:t>
            </a:fld>
            <a:endParaRPr lang="en-IN"/>
          </a:p>
        </p:txBody>
      </p:sp>
      <p:sp>
        <p:nvSpPr>
          <p:cNvPr id="6" name="Footer Placeholder 5">
            <a:extLst>
              <a:ext uri="{FF2B5EF4-FFF2-40B4-BE49-F238E27FC236}">
                <a16:creationId xmlns:a16="http://schemas.microsoft.com/office/drawing/2014/main" id="{938F75CC-663D-0452-040F-F7CFB735F1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0CE44-243D-2C3C-E1C3-0F5ECF114991}"/>
              </a:ext>
            </a:extLst>
          </p:cNvPr>
          <p:cNvSpPr>
            <a:spLocks noGrp="1"/>
          </p:cNvSpPr>
          <p:nvPr>
            <p:ph type="sldNum" sz="quarter" idx="12"/>
          </p:nvPr>
        </p:nvSpPr>
        <p:spPr/>
        <p:txBody>
          <a:bodyPr/>
          <a:lstStyle/>
          <a:p>
            <a:fld id="{B0B0F40F-BB14-4E3C-8020-6B1067896FCB}" type="slidenum">
              <a:rPr lang="en-IN" smtClean="0"/>
              <a:t>‹#›</a:t>
            </a:fld>
            <a:endParaRPr lang="en-IN"/>
          </a:p>
        </p:txBody>
      </p:sp>
    </p:spTree>
    <p:extLst>
      <p:ext uri="{BB962C8B-B14F-4D97-AF65-F5344CB8AC3E}">
        <p14:creationId xmlns:p14="http://schemas.microsoft.com/office/powerpoint/2010/main" val="25784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87F5D0-9960-0A03-EAEE-9427C83ED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C01333-3927-01A6-1057-4AF59CB48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F94BE-763E-BF4D-1622-1977580F9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55013-4BA5-4EE3-9677-6ABAAAC56839}" type="datetimeFigureOut">
              <a:rPr lang="en-IN" smtClean="0"/>
              <a:t>21-02-2025</a:t>
            </a:fld>
            <a:endParaRPr lang="en-IN"/>
          </a:p>
        </p:txBody>
      </p:sp>
      <p:sp>
        <p:nvSpPr>
          <p:cNvPr id="5" name="Footer Placeholder 4">
            <a:extLst>
              <a:ext uri="{FF2B5EF4-FFF2-40B4-BE49-F238E27FC236}">
                <a16:creationId xmlns:a16="http://schemas.microsoft.com/office/drawing/2014/main" id="{0C9BD24C-E018-7C37-F1BC-759482A4E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AFDD26-9693-650D-205D-0EFA6496B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0F40F-BB14-4E3C-8020-6B1067896FCB}" type="slidenum">
              <a:rPr lang="en-IN" smtClean="0"/>
              <a:t>‹#›</a:t>
            </a:fld>
            <a:endParaRPr lang="en-IN"/>
          </a:p>
        </p:txBody>
      </p:sp>
    </p:spTree>
    <p:extLst>
      <p:ext uri="{BB962C8B-B14F-4D97-AF65-F5344CB8AC3E}">
        <p14:creationId xmlns:p14="http://schemas.microsoft.com/office/powerpoint/2010/main" val="167328669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97D686C7-2E44-DD67-CDD9-0DCEE18A1DBB}"/>
              </a:ext>
            </a:extLst>
          </p:cNvPr>
          <p:cNvGrpSpPr/>
          <p:nvPr/>
        </p:nvGrpSpPr>
        <p:grpSpPr>
          <a:xfrm>
            <a:off x="4902200" y="-4470400"/>
            <a:ext cx="12141199" cy="15798799"/>
            <a:chOff x="5062197" y="-1882788"/>
            <a:chExt cx="9306542" cy="10162494"/>
          </a:xfrm>
          <a:blipFill>
            <a:blip r:embed="rId3"/>
            <a:stretch>
              <a:fillRect/>
            </a:stretch>
          </a:blipFill>
        </p:grpSpPr>
        <p:grpSp>
          <p:nvGrpSpPr>
            <p:cNvPr id="46" name="Group 45">
              <a:extLst>
                <a:ext uri="{FF2B5EF4-FFF2-40B4-BE49-F238E27FC236}">
                  <a16:creationId xmlns:a16="http://schemas.microsoft.com/office/drawing/2014/main" id="{F103DAA2-330A-2DCF-AD68-1DDBF3E2A671}"/>
                </a:ext>
              </a:extLst>
            </p:cNvPr>
            <p:cNvGrpSpPr/>
            <p:nvPr/>
          </p:nvGrpSpPr>
          <p:grpSpPr>
            <a:xfrm>
              <a:off x="5062197" y="1550589"/>
              <a:ext cx="3637276" cy="3307080"/>
              <a:chOff x="4963161" y="787400"/>
              <a:chExt cx="3637276" cy="3307080"/>
            </a:xfrm>
            <a:grpFill/>
          </p:grpSpPr>
          <p:sp>
            <p:nvSpPr>
              <p:cNvPr id="38" name="Diamond 37">
                <a:extLst>
                  <a:ext uri="{FF2B5EF4-FFF2-40B4-BE49-F238E27FC236}">
                    <a16:creationId xmlns:a16="http://schemas.microsoft.com/office/drawing/2014/main" id="{3CE998FA-9DA3-B20A-EF13-1424AB33E41C}"/>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Diamond 38">
                <a:extLst>
                  <a:ext uri="{FF2B5EF4-FFF2-40B4-BE49-F238E27FC236}">
                    <a16:creationId xmlns:a16="http://schemas.microsoft.com/office/drawing/2014/main" id="{D4198728-BDF5-88D2-8168-10660151D01B}"/>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Diamond 39">
                <a:extLst>
                  <a:ext uri="{FF2B5EF4-FFF2-40B4-BE49-F238E27FC236}">
                    <a16:creationId xmlns:a16="http://schemas.microsoft.com/office/drawing/2014/main" id="{35E87F00-B626-D688-7757-9E7C76BC37C4}"/>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Diamond 40">
                <a:extLst>
                  <a:ext uri="{FF2B5EF4-FFF2-40B4-BE49-F238E27FC236}">
                    <a16:creationId xmlns:a16="http://schemas.microsoft.com/office/drawing/2014/main" id="{4665FB96-5086-7D0E-EBDE-E0A764228AC7}"/>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6">
              <a:extLst>
                <a:ext uri="{FF2B5EF4-FFF2-40B4-BE49-F238E27FC236}">
                  <a16:creationId xmlns:a16="http://schemas.microsoft.com/office/drawing/2014/main" id="{948846EC-78CB-253B-1D38-50E497CD4932}"/>
                </a:ext>
              </a:extLst>
            </p:cNvPr>
            <p:cNvGrpSpPr/>
            <p:nvPr/>
          </p:nvGrpSpPr>
          <p:grpSpPr>
            <a:xfrm>
              <a:off x="6934173" y="3270169"/>
              <a:ext cx="3637276" cy="3307080"/>
              <a:chOff x="4963161" y="787400"/>
              <a:chExt cx="3637276" cy="3307080"/>
            </a:xfrm>
            <a:grpFill/>
          </p:grpSpPr>
          <p:sp>
            <p:nvSpPr>
              <p:cNvPr id="48" name="Diamond 47">
                <a:extLst>
                  <a:ext uri="{FF2B5EF4-FFF2-40B4-BE49-F238E27FC236}">
                    <a16:creationId xmlns:a16="http://schemas.microsoft.com/office/drawing/2014/main" id="{D77CB0F4-7221-1402-DB75-B2478E242EAA}"/>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Diamond 48">
                <a:extLst>
                  <a:ext uri="{FF2B5EF4-FFF2-40B4-BE49-F238E27FC236}">
                    <a16:creationId xmlns:a16="http://schemas.microsoft.com/office/drawing/2014/main" id="{DFB41B4E-A02D-4143-8848-5691A4A88D23}"/>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Diamond 49">
                <a:extLst>
                  <a:ext uri="{FF2B5EF4-FFF2-40B4-BE49-F238E27FC236}">
                    <a16:creationId xmlns:a16="http://schemas.microsoft.com/office/drawing/2014/main" id="{835FC38F-550C-5262-7996-EA318D5D8E4E}"/>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Diamond 50">
                <a:extLst>
                  <a:ext uri="{FF2B5EF4-FFF2-40B4-BE49-F238E27FC236}">
                    <a16:creationId xmlns:a16="http://schemas.microsoft.com/office/drawing/2014/main" id="{8420FB26-CA04-A208-F58A-7DB056509231}"/>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2" name="Group 51">
              <a:extLst>
                <a:ext uri="{FF2B5EF4-FFF2-40B4-BE49-F238E27FC236}">
                  <a16:creationId xmlns:a16="http://schemas.microsoft.com/office/drawing/2014/main" id="{3D799EA6-335E-479A-9AAA-0A0BE65E3F03}"/>
                </a:ext>
              </a:extLst>
            </p:cNvPr>
            <p:cNvGrpSpPr/>
            <p:nvPr/>
          </p:nvGrpSpPr>
          <p:grpSpPr>
            <a:xfrm>
              <a:off x="6934173" y="-168991"/>
              <a:ext cx="3637276" cy="3307080"/>
              <a:chOff x="4963161" y="787400"/>
              <a:chExt cx="3637276" cy="3307080"/>
            </a:xfrm>
            <a:grpFill/>
          </p:grpSpPr>
          <p:sp>
            <p:nvSpPr>
              <p:cNvPr id="53" name="Diamond 52">
                <a:extLst>
                  <a:ext uri="{FF2B5EF4-FFF2-40B4-BE49-F238E27FC236}">
                    <a16:creationId xmlns:a16="http://schemas.microsoft.com/office/drawing/2014/main" id="{1309BC47-911B-74A3-4DD7-9D377E02573E}"/>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Diamond 53">
                <a:extLst>
                  <a:ext uri="{FF2B5EF4-FFF2-40B4-BE49-F238E27FC236}">
                    <a16:creationId xmlns:a16="http://schemas.microsoft.com/office/drawing/2014/main" id="{706BFB39-C09F-0428-B941-8BABFEA98B2E}"/>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Diamond 54">
                <a:extLst>
                  <a:ext uri="{FF2B5EF4-FFF2-40B4-BE49-F238E27FC236}">
                    <a16:creationId xmlns:a16="http://schemas.microsoft.com/office/drawing/2014/main" id="{24F2A0C3-B07F-A550-4FEC-77012BAA3E35}"/>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Diamond 55">
                <a:extLst>
                  <a:ext uri="{FF2B5EF4-FFF2-40B4-BE49-F238E27FC236}">
                    <a16:creationId xmlns:a16="http://schemas.microsoft.com/office/drawing/2014/main" id="{3B46B522-85EE-A31F-2C4B-1C77127081E0}"/>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2" name="Group 71">
              <a:extLst>
                <a:ext uri="{FF2B5EF4-FFF2-40B4-BE49-F238E27FC236}">
                  <a16:creationId xmlns:a16="http://schemas.microsoft.com/office/drawing/2014/main" id="{5399DEAC-5828-AB0C-723F-52D3A2BF9AEE}"/>
                </a:ext>
              </a:extLst>
            </p:cNvPr>
            <p:cNvGrpSpPr/>
            <p:nvPr/>
          </p:nvGrpSpPr>
          <p:grpSpPr>
            <a:xfrm>
              <a:off x="8806149" y="1567712"/>
              <a:ext cx="3637276" cy="3307080"/>
              <a:chOff x="4963161" y="787400"/>
              <a:chExt cx="3637276" cy="3307080"/>
            </a:xfrm>
            <a:grpFill/>
          </p:grpSpPr>
          <p:sp>
            <p:nvSpPr>
              <p:cNvPr id="73" name="Diamond 72">
                <a:extLst>
                  <a:ext uri="{FF2B5EF4-FFF2-40B4-BE49-F238E27FC236}">
                    <a16:creationId xmlns:a16="http://schemas.microsoft.com/office/drawing/2014/main" id="{F45CB924-9F85-FEC0-DD72-9012437CC43F}"/>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4" name="Diamond 73">
                <a:extLst>
                  <a:ext uri="{FF2B5EF4-FFF2-40B4-BE49-F238E27FC236}">
                    <a16:creationId xmlns:a16="http://schemas.microsoft.com/office/drawing/2014/main" id="{6A73E73E-496B-9114-8184-5778E52E41B1}"/>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Diamond 74">
                <a:extLst>
                  <a:ext uri="{FF2B5EF4-FFF2-40B4-BE49-F238E27FC236}">
                    <a16:creationId xmlns:a16="http://schemas.microsoft.com/office/drawing/2014/main" id="{6F173A5E-5B58-A3F0-5D97-C5B095039DEB}"/>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Diamond 75">
                <a:extLst>
                  <a:ext uri="{FF2B5EF4-FFF2-40B4-BE49-F238E27FC236}">
                    <a16:creationId xmlns:a16="http://schemas.microsoft.com/office/drawing/2014/main" id="{CD2E4B69-4124-0DFF-13E6-404F53E13486}"/>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8" name="Group 77">
              <a:extLst>
                <a:ext uri="{FF2B5EF4-FFF2-40B4-BE49-F238E27FC236}">
                  <a16:creationId xmlns:a16="http://schemas.microsoft.com/office/drawing/2014/main" id="{AEC457C3-A249-3865-6998-6C531D0B379E}"/>
                </a:ext>
              </a:extLst>
            </p:cNvPr>
            <p:cNvGrpSpPr/>
            <p:nvPr/>
          </p:nvGrpSpPr>
          <p:grpSpPr>
            <a:xfrm>
              <a:off x="10710539" y="-151868"/>
              <a:ext cx="3637276" cy="3307080"/>
              <a:chOff x="4963161" y="787400"/>
              <a:chExt cx="3637276" cy="3307080"/>
            </a:xfrm>
            <a:grpFill/>
          </p:grpSpPr>
          <p:sp>
            <p:nvSpPr>
              <p:cNvPr id="79" name="Diamond 78">
                <a:extLst>
                  <a:ext uri="{FF2B5EF4-FFF2-40B4-BE49-F238E27FC236}">
                    <a16:creationId xmlns:a16="http://schemas.microsoft.com/office/drawing/2014/main" id="{D2069618-B808-14A8-580E-662AC0282658}"/>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Diamond 79">
                <a:extLst>
                  <a:ext uri="{FF2B5EF4-FFF2-40B4-BE49-F238E27FC236}">
                    <a16:creationId xmlns:a16="http://schemas.microsoft.com/office/drawing/2014/main" id="{9E25ED19-E5AB-0059-869C-D63C660D7AAE}"/>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Diamond 80">
                <a:extLst>
                  <a:ext uri="{FF2B5EF4-FFF2-40B4-BE49-F238E27FC236}">
                    <a16:creationId xmlns:a16="http://schemas.microsoft.com/office/drawing/2014/main" id="{8456C851-9741-4DEF-A8F8-E4DEBFD591C5}"/>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Diamond 81">
                <a:extLst>
                  <a:ext uri="{FF2B5EF4-FFF2-40B4-BE49-F238E27FC236}">
                    <a16:creationId xmlns:a16="http://schemas.microsoft.com/office/drawing/2014/main" id="{C3D4007B-2322-2718-A712-11B1E88C1206}"/>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7" name="Group 106">
              <a:extLst>
                <a:ext uri="{FF2B5EF4-FFF2-40B4-BE49-F238E27FC236}">
                  <a16:creationId xmlns:a16="http://schemas.microsoft.com/office/drawing/2014/main" id="{CA5E3E75-1CCF-F9B3-B3B6-FA3A81E0B6E5}"/>
                </a:ext>
              </a:extLst>
            </p:cNvPr>
            <p:cNvGrpSpPr/>
            <p:nvPr/>
          </p:nvGrpSpPr>
          <p:grpSpPr>
            <a:xfrm>
              <a:off x="8829389" y="-1882788"/>
              <a:ext cx="3637276" cy="3307080"/>
              <a:chOff x="4963161" y="787400"/>
              <a:chExt cx="3637276" cy="3307080"/>
            </a:xfrm>
            <a:grpFill/>
          </p:grpSpPr>
          <p:sp>
            <p:nvSpPr>
              <p:cNvPr id="108" name="Diamond 107">
                <a:extLst>
                  <a:ext uri="{FF2B5EF4-FFF2-40B4-BE49-F238E27FC236}">
                    <a16:creationId xmlns:a16="http://schemas.microsoft.com/office/drawing/2014/main" id="{A98F16B4-7A39-E9D3-A63F-AF4F60A9181B}"/>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9" name="Diamond 108">
                <a:extLst>
                  <a:ext uri="{FF2B5EF4-FFF2-40B4-BE49-F238E27FC236}">
                    <a16:creationId xmlns:a16="http://schemas.microsoft.com/office/drawing/2014/main" id="{BC7D0D48-35EB-9500-494D-D25FDAC61E85}"/>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 name="Diamond 109">
                <a:extLst>
                  <a:ext uri="{FF2B5EF4-FFF2-40B4-BE49-F238E27FC236}">
                    <a16:creationId xmlns:a16="http://schemas.microsoft.com/office/drawing/2014/main" id="{BAA8CB3D-55C3-687E-5240-DC4D2CC62E09}"/>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Diamond 110">
                <a:extLst>
                  <a:ext uri="{FF2B5EF4-FFF2-40B4-BE49-F238E27FC236}">
                    <a16:creationId xmlns:a16="http://schemas.microsoft.com/office/drawing/2014/main" id="{1FB27306-5832-53B5-37CD-3A291C2127AA}"/>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2" name="Group 111">
              <a:extLst>
                <a:ext uri="{FF2B5EF4-FFF2-40B4-BE49-F238E27FC236}">
                  <a16:creationId xmlns:a16="http://schemas.microsoft.com/office/drawing/2014/main" id="{0E424556-ADFC-C6A2-0042-BBD985C9BB82}"/>
                </a:ext>
              </a:extLst>
            </p:cNvPr>
            <p:cNvGrpSpPr/>
            <p:nvPr/>
          </p:nvGrpSpPr>
          <p:grpSpPr>
            <a:xfrm>
              <a:off x="10731463" y="3247912"/>
              <a:ext cx="3637276" cy="3307080"/>
              <a:chOff x="4963161" y="787400"/>
              <a:chExt cx="3637276" cy="3307080"/>
            </a:xfrm>
            <a:grpFill/>
          </p:grpSpPr>
          <p:sp>
            <p:nvSpPr>
              <p:cNvPr id="113" name="Diamond 112">
                <a:extLst>
                  <a:ext uri="{FF2B5EF4-FFF2-40B4-BE49-F238E27FC236}">
                    <a16:creationId xmlns:a16="http://schemas.microsoft.com/office/drawing/2014/main" id="{A01D5017-0498-7D67-41F7-382240780E11}"/>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4" name="Diamond 113">
                <a:extLst>
                  <a:ext uri="{FF2B5EF4-FFF2-40B4-BE49-F238E27FC236}">
                    <a16:creationId xmlns:a16="http://schemas.microsoft.com/office/drawing/2014/main" id="{85054D38-DA39-ABD3-F9F0-F0700713B1D3}"/>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Diamond 114">
                <a:extLst>
                  <a:ext uri="{FF2B5EF4-FFF2-40B4-BE49-F238E27FC236}">
                    <a16:creationId xmlns:a16="http://schemas.microsoft.com/office/drawing/2014/main" id="{3AC72369-6ADC-8BA7-6223-0BF42A14B752}"/>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Diamond 115">
                <a:extLst>
                  <a:ext uri="{FF2B5EF4-FFF2-40B4-BE49-F238E27FC236}">
                    <a16:creationId xmlns:a16="http://schemas.microsoft.com/office/drawing/2014/main" id="{66A0978D-99F6-1C0D-131B-BA372D3CF3C1}"/>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7" name="Group 116">
              <a:extLst>
                <a:ext uri="{FF2B5EF4-FFF2-40B4-BE49-F238E27FC236}">
                  <a16:creationId xmlns:a16="http://schemas.microsoft.com/office/drawing/2014/main" id="{583D7645-B567-536E-D3BB-E437A7A578A5}"/>
                </a:ext>
              </a:extLst>
            </p:cNvPr>
            <p:cNvGrpSpPr/>
            <p:nvPr/>
          </p:nvGrpSpPr>
          <p:grpSpPr>
            <a:xfrm>
              <a:off x="8859487" y="4972626"/>
              <a:ext cx="3637276" cy="3307080"/>
              <a:chOff x="4963161" y="787400"/>
              <a:chExt cx="3637276" cy="3307080"/>
            </a:xfrm>
            <a:grpFill/>
          </p:grpSpPr>
          <p:sp>
            <p:nvSpPr>
              <p:cNvPr id="118" name="Diamond 117">
                <a:extLst>
                  <a:ext uri="{FF2B5EF4-FFF2-40B4-BE49-F238E27FC236}">
                    <a16:creationId xmlns:a16="http://schemas.microsoft.com/office/drawing/2014/main" id="{5325F40A-1B8C-00A2-27FD-78FB3A02138F}"/>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Diamond 118">
                <a:extLst>
                  <a:ext uri="{FF2B5EF4-FFF2-40B4-BE49-F238E27FC236}">
                    <a16:creationId xmlns:a16="http://schemas.microsoft.com/office/drawing/2014/main" id="{71CF8682-CD55-9A57-AFD0-39BC8EED3D80}"/>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Diamond 119">
                <a:extLst>
                  <a:ext uri="{FF2B5EF4-FFF2-40B4-BE49-F238E27FC236}">
                    <a16:creationId xmlns:a16="http://schemas.microsoft.com/office/drawing/2014/main" id="{BE091AC0-BD07-1DF9-85FD-CC51E95E87D1}"/>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1" name="Diamond 120">
                <a:extLst>
                  <a:ext uri="{FF2B5EF4-FFF2-40B4-BE49-F238E27FC236}">
                    <a16:creationId xmlns:a16="http://schemas.microsoft.com/office/drawing/2014/main" id="{AACD6023-A382-9DF1-8111-A4CACEBFC432}"/>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23" name="TextBox 122">
            <a:extLst>
              <a:ext uri="{FF2B5EF4-FFF2-40B4-BE49-F238E27FC236}">
                <a16:creationId xmlns:a16="http://schemas.microsoft.com/office/drawing/2014/main" id="{12A61D90-CB14-FF06-4DE7-052BA562D28A}"/>
              </a:ext>
            </a:extLst>
          </p:cNvPr>
          <p:cNvSpPr txBox="1"/>
          <p:nvPr/>
        </p:nvSpPr>
        <p:spPr>
          <a:xfrm>
            <a:off x="322511" y="354445"/>
            <a:ext cx="5914417" cy="2123658"/>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Smart Charging System</a:t>
            </a:r>
          </a:p>
          <a:p>
            <a:endParaRPr lang="en-IN"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140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0DCA601-E47B-9C9F-9E8B-0D2FBB2679A4}"/>
              </a:ext>
            </a:extLst>
          </p:cNvPr>
          <p:cNvSpPr/>
          <p:nvPr/>
        </p:nvSpPr>
        <p:spPr>
          <a:xfrm rot="2806233">
            <a:off x="2142220" y="3476201"/>
            <a:ext cx="2182210" cy="6981378"/>
          </a:xfrm>
          <a:prstGeom prst="roundRect">
            <a:avLst>
              <a:gd name="adj" fmla="val 47223"/>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0C419D7-27E5-7EBE-7D21-F43428576D8D}"/>
              </a:ext>
            </a:extLst>
          </p:cNvPr>
          <p:cNvSpPr/>
          <p:nvPr/>
        </p:nvSpPr>
        <p:spPr>
          <a:xfrm rot="2806233">
            <a:off x="1440294" y="-2911082"/>
            <a:ext cx="2514600" cy="10964489"/>
          </a:xfrm>
          <a:prstGeom prst="roundRect">
            <a:avLst>
              <a:gd name="adj" fmla="val 47223"/>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C1389345-435B-A842-1A35-8876E1BD1DB7}"/>
              </a:ext>
            </a:extLst>
          </p:cNvPr>
          <p:cNvGrpSpPr/>
          <p:nvPr/>
        </p:nvGrpSpPr>
        <p:grpSpPr>
          <a:xfrm>
            <a:off x="6406446" y="-22011"/>
            <a:ext cx="9054969" cy="5871800"/>
            <a:chOff x="6406446" y="-22011"/>
            <a:chExt cx="9054969" cy="5871800"/>
          </a:xfrm>
        </p:grpSpPr>
        <p:sp>
          <p:nvSpPr>
            <p:cNvPr id="5" name="Rectangle: Rounded Corners 4">
              <a:extLst>
                <a:ext uri="{FF2B5EF4-FFF2-40B4-BE49-F238E27FC236}">
                  <a16:creationId xmlns:a16="http://schemas.microsoft.com/office/drawing/2014/main" id="{A71BD1B1-F9D8-B323-8AC9-577880E573D0}"/>
                </a:ext>
              </a:extLst>
            </p:cNvPr>
            <p:cNvSpPr/>
            <p:nvPr/>
          </p:nvSpPr>
          <p:spPr>
            <a:xfrm rot="19423888">
              <a:off x="6406446" y="-22011"/>
              <a:ext cx="5359146" cy="1623630"/>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F1EE065-47A9-0FAB-61C1-5D4F3A160DE2}"/>
                </a:ext>
              </a:extLst>
            </p:cNvPr>
            <p:cNvSpPr/>
            <p:nvPr/>
          </p:nvSpPr>
          <p:spPr>
            <a:xfrm rot="19423888">
              <a:off x="9079017" y="564573"/>
              <a:ext cx="4511044" cy="1453749"/>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C4423201-4939-FA36-4CC9-2A3EF2D6B375}"/>
                </a:ext>
              </a:extLst>
            </p:cNvPr>
            <p:cNvSpPr/>
            <p:nvPr/>
          </p:nvSpPr>
          <p:spPr>
            <a:xfrm rot="19423888">
              <a:off x="7768297" y="2567614"/>
              <a:ext cx="1740019" cy="1453749"/>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68DCE7C-3065-C1BC-4C50-E9B7EBC0DD05}"/>
                </a:ext>
              </a:extLst>
            </p:cNvPr>
            <p:cNvSpPr/>
            <p:nvPr/>
          </p:nvSpPr>
          <p:spPr>
            <a:xfrm rot="19423888">
              <a:off x="8841272" y="2666952"/>
              <a:ext cx="4986534" cy="1524092"/>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B7BFCBE-D437-9D59-1D5C-3BCEA18F3575}"/>
                </a:ext>
              </a:extLst>
            </p:cNvPr>
            <p:cNvSpPr/>
            <p:nvPr/>
          </p:nvSpPr>
          <p:spPr>
            <a:xfrm rot="19423888">
              <a:off x="8105984" y="4785568"/>
              <a:ext cx="1064643" cy="1064221"/>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4272D3E-8732-3A5E-EADB-E8BBEB6402F3}"/>
                </a:ext>
              </a:extLst>
            </p:cNvPr>
            <p:cNvSpPr/>
            <p:nvPr/>
          </p:nvSpPr>
          <p:spPr>
            <a:xfrm rot="19423888">
              <a:off x="10474881" y="3548996"/>
              <a:ext cx="4986534" cy="1100810"/>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grpSp>
      <p:sp>
        <p:nvSpPr>
          <p:cNvPr id="13" name="TextBox 12">
            <a:extLst>
              <a:ext uri="{FF2B5EF4-FFF2-40B4-BE49-F238E27FC236}">
                <a16:creationId xmlns:a16="http://schemas.microsoft.com/office/drawing/2014/main" id="{9E604EDB-2386-2395-7595-211BBECA330B}"/>
              </a:ext>
            </a:extLst>
          </p:cNvPr>
          <p:cNvSpPr txBox="1"/>
          <p:nvPr/>
        </p:nvSpPr>
        <p:spPr>
          <a:xfrm>
            <a:off x="688945" y="924558"/>
            <a:ext cx="5225662" cy="3908762"/>
          </a:xfrm>
          <a:prstGeom prst="rect">
            <a:avLst/>
          </a:prstGeom>
          <a:noFill/>
        </p:spPr>
        <p:txBody>
          <a:bodyPr wrap="square" rtlCol="0">
            <a:spAutoFit/>
          </a:bodyPr>
          <a:lstStyle/>
          <a:p>
            <a:pPr algn="just"/>
            <a:r>
              <a:rPr lang="en-US" sz="4000" b="1" dirty="0">
                <a:latin typeface="Arial" panose="020B0604020202020204" pitchFamily="34" charset="0"/>
                <a:cs typeface="Arial" panose="020B0604020202020204" pitchFamily="34" charset="0"/>
              </a:rPr>
              <a:t>Conclusion</a:t>
            </a:r>
          </a:p>
          <a:p>
            <a:pPr algn="just"/>
            <a:endParaRPr lang="en-US" sz="4000" b="1" dirty="0">
              <a:latin typeface="Arial" panose="020B0604020202020204" pitchFamily="34" charset="0"/>
              <a:cs typeface="Arial" panose="020B0604020202020204" pitchFamily="34" charset="0"/>
            </a:endParaRPr>
          </a:p>
          <a:p>
            <a:pPr algn="just"/>
            <a:r>
              <a:rPr lang="en-US" dirty="0"/>
              <a:t> </a:t>
            </a:r>
            <a:r>
              <a:rPr lang="en-US" sz="2400" dirty="0"/>
              <a:t>This project presents a sustainable and innovative solution for mobile charging in moving vehicles. By harnessing wind energy through turbines, it provides a cost-effective and eco-friendly alternative to conventional charging methods</a:t>
            </a:r>
            <a:endParaRPr lang="en-IN" sz="2400" dirty="0"/>
          </a:p>
        </p:txBody>
      </p:sp>
    </p:spTree>
    <p:extLst>
      <p:ext uri="{BB962C8B-B14F-4D97-AF65-F5344CB8AC3E}">
        <p14:creationId xmlns:p14="http://schemas.microsoft.com/office/powerpoint/2010/main" val="22358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88456-F1F9-6178-E211-B129431F04E5}"/>
              </a:ext>
            </a:extLst>
          </p:cNvPr>
          <p:cNvSpPr txBox="1"/>
          <p:nvPr/>
        </p:nvSpPr>
        <p:spPr>
          <a:xfrm>
            <a:off x="647700" y="1404256"/>
            <a:ext cx="10896599" cy="3785652"/>
          </a:xfrm>
          <a:prstGeom prst="rect">
            <a:avLst/>
          </a:prstGeom>
          <a:noFill/>
        </p:spPr>
        <p:txBody>
          <a:bodyPr wrap="square" rtlCol="0">
            <a:spAutoFit/>
          </a:bodyPr>
          <a:lstStyle/>
          <a:p>
            <a:r>
              <a:rPr lang="en-US" sz="12000" dirty="0">
                <a:latin typeface="Arial" panose="020B0604020202020204" pitchFamily="34" charset="0"/>
                <a:cs typeface="Arial" panose="020B0604020202020204" pitchFamily="34" charset="0"/>
              </a:rPr>
              <a:t>THANK</a:t>
            </a:r>
            <a:r>
              <a:rPr lang="en-US" sz="4400" dirty="0">
                <a:latin typeface="Arial" panose="020B0604020202020204" pitchFamily="34" charset="0"/>
                <a:cs typeface="Arial" panose="020B0604020202020204" pitchFamily="34" charset="0"/>
              </a:rPr>
              <a:t> 												</a:t>
            </a:r>
            <a:r>
              <a:rPr lang="en-US" sz="12000" dirty="0">
                <a:latin typeface="Arial" panose="020B0604020202020204" pitchFamily="34" charset="0"/>
                <a:cs typeface="Arial" panose="020B0604020202020204" pitchFamily="34" charset="0"/>
              </a:rPr>
              <a:t>YOU</a:t>
            </a:r>
            <a:endParaRPr lang="en-IN" sz="1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467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4B2E6B33-94F3-C4EE-0A06-50988D3F5974}"/>
            </a:ext>
          </a:extLst>
        </p:cNvPr>
        <p:cNvGrpSpPr/>
        <p:nvPr/>
      </p:nvGrpSpPr>
      <p:grpSpPr>
        <a:xfrm>
          <a:off x="0" y="0"/>
          <a:ext cx="0" cy="0"/>
          <a:chOff x="0" y="0"/>
          <a:chExt cx="0" cy="0"/>
        </a:xfrm>
      </p:grpSpPr>
      <p:grpSp>
        <p:nvGrpSpPr>
          <p:cNvPr id="122" name="Group 121">
            <a:extLst>
              <a:ext uri="{FF2B5EF4-FFF2-40B4-BE49-F238E27FC236}">
                <a16:creationId xmlns:a16="http://schemas.microsoft.com/office/drawing/2014/main" id="{B013CEB2-D1CF-74EB-3220-BE65AC8F8CA0}"/>
              </a:ext>
            </a:extLst>
          </p:cNvPr>
          <p:cNvGrpSpPr/>
          <p:nvPr/>
        </p:nvGrpSpPr>
        <p:grpSpPr>
          <a:xfrm>
            <a:off x="4889500" y="-11303000"/>
            <a:ext cx="12141199" cy="15798799"/>
            <a:chOff x="5062197" y="-1882788"/>
            <a:chExt cx="9306542" cy="10162494"/>
          </a:xfrm>
          <a:blipFill>
            <a:blip r:embed="rId3"/>
            <a:stretch>
              <a:fillRect/>
            </a:stretch>
          </a:blipFill>
        </p:grpSpPr>
        <p:grpSp>
          <p:nvGrpSpPr>
            <p:cNvPr id="46" name="Group 45">
              <a:extLst>
                <a:ext uri="{FF2B5EF4-FFF2-40B4-BE49-F238E27FC236}">
                  <a16:creationId xmlns:a16="http://schemas.microsoft.com/office/drawing/2014/main" id="{6F5F305B-AE95-DC92-4A0C-F5872EC2059E}"/>
                </a:ext>
              </a:extLst>
            </p:cNvPr>
            <p:cNvGrpSpPr/>
            <p:nvPr/>
          </p:nvGrpSpPr>
          <p:grpSpPr>
            <a:xfrm>
              <a:off x="5062197" y="1550589"/>
              <a:ext cx="3637276" cy="3307080"/>
              <a:chOff x="4963161" y="787400"/>
              <a:chExt cx="3637276" cy="3307080"/>
            </a:xfrm>
            <a:grpFill/>
          </p:grpSpPr>
          <p:sp>
            <p:nvSpPr>
              <p:cNvPr id="38" name="Diamond 37">
                <a:extLst>
                  <a:ext uri="{FF2B5EF4-FFF2-40B4-BE49-F238E27FC236}">
                    <a16:creationId xmlns:a16="http://schemas.microsoft.com/office/drawing/2014/main" id="{9C7E05C0-14EC-5067-A519-4B62D66D221F}"/>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Diamond 38">
                <a:extLst>
                  <a:ext uri="{FF2B5EF4-FFF2-40B4-BE49-F238E27FC236}">
                    <a16:creationId xmlns:a16="http://schemas.microsoft.com/office/drawing/2014/main" id="{1AE95FC5-247F-BE95-F167-704D917F641B}"/>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Diamond 39">
                <a:extLst>
                  <a:ext uri="{FF2B5EF4-FFF2-40B4-BE49-F238E27FC236}">
                    <a16:creationId xmlns:a16="http://schemas.microsoft.com/office/drawing/2014/main" id="{44F2F151-6DE7-34A2-9F3A-E9DAA94CA7D3}"/>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Diamond 40">
                <a:extLst>
                  <a:ext uri="{FF2B5EF4-FFF2-40B4-BE49-F238E27FC236}">
                    <a16:creationId xmlns:a16="http://schemas.microsoft.com/office/drawing/2014/main" id="{BA1D8923-439A-1E48-C543-E74E45A4E7EF}"/>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6">
              <a:extLst>
                <a:ext uri="{FF2B5EF4-FFF2-40B4-BE49-F238E27FC236}">
                  <a16:creationId xmlns:a16="http://schemas.microsoft.com/office/drawing/2014/main" id="{50ABE6BA-F420-0ABF-D104-2679385A532B}"/>
                </a:ext>
              </a:extLst>
            </p:cNvPr>
            <p:cNvGrpSpPr/>
            <p:nvPr/>
          </p:nvGrpSpPr>
          <p:grpSpPr>
            <a:xfrm>
              <a:off x="6934173" y="3270169"/>
              <a:ext cx="3637276" cy="3307080"/>
              <a:chOff x="4963161" y="787400"/>
              <a:chExt cx="3637276" cy="3307080"/>
            </a:xfrm>
            <a:grpFill/>
          </p:grpSpPr>
          <p:sp>
            <p:nvSpPr>
              <p:cNvPr id="48" name="Diamond 47">
                <a:extLst>
                  <a:ext uri="{FF2B5EF4-FFF2-40B4-BE49-F238E27FC236}">
                    <a16:creationId xmlns:a16="http://schemas.microsoft.com/office/drawing/2014/main" id="{3BD86D50-CCB9-1ACF-2214-D9158C8D507E}"/>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Diamond 48">
                <a:extLst>
                  <a:ext uri="{FF2B5EF4-FFF2-40B4-BE49-F238E27FC236}">
                    <a16:creationId xmlns:a16="http://schemas.microsoft.com/office/drawing/2014/main" id="{47BE54F2-DE27-EC4D-0124-2CA558A004FE}"/>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Diamond 49">
                <a:extLst>
                  <a:ext uri="{FF2B5EF4-FFF2-40B4-BE49-F238E27FC236}">
                    <a16:creationId xmlns:a16="http://schemas.microsoft.com/office/drawing/2014/main" id="{79120F24-C730-9B40-6597-2DD6A9AF9191}"/>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Diamond 50">
                <a:extLst>
                  <a:ext uri="{FF2B5EF4-FFF2-40B4-BE49-F238E27FC236}">
                    <a16:creationId xmlns:a16="http://schemas.microsoft.com/office/drawing/2014/main" id="{75E66268-FFD2-19C7-CE1B-813C572E66A0}"/>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2" name="Group 51">
              <a:extLst>
                <a:ext uri="{FF2B5EF4-FFF2-40B4-BE49-F238E27FC236}">
                  <a16:creationId xmlns:a16="http://schemas.microsoft.com/office/drawing/2014/main" id="{62926892-4EA7-1BE7-2C57-21A274B0D221}"/>
                </a:ext>
              </a:extLst>
            </p:cNvPr>
            <p:cNvGrpSpPr/>
            <p:nvPr/>
          </p:nvGrpSpPr>
          <p:grpSpPr>
            <a:xfrm>
              <a:off x="6934173" y="-168991"/>
              <a:ext cx="3637276" cy="3307080"/>
              <a:chOff x="4963161" y="787400"/>
              <a:chExt cx="3637276" cy="3307080"/>
            </a:xfrm>
            <a:grpFill/>
          </p:grpSpPr>
          <p:sp>
            <p:nvSpPr>
              <p:cNvPr id="53" name="Diamond 52">
                <a:extLst>
                  <a:ext uri="{FF2B5EF4-FFF2-40B4-BE49-F238E27FC236}">
                    <a16:creationId xmlns:a16="http://schemas.microsoft.com/office/drawing/2014/main" id="{2C34810C-BA3A-74F8-52FB-71067E86107A}"/>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Diamond 53">
                <a:extLst>
                  <a:ext uri="{FF2B5EF4-FFF2-40B4-BE49-F238E27FC236}">
                    <a16:creationId xmlns:a16="http://schemas.microsoft.com/office/drawing/2014/main" id="{5A28FD70-971D-B0FC-9545-E2ABC19990CF}"/>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Diamond 54">
                <a:extLst>
                  <a:ext uri="{FF2B5EF4-FFF2-40B4-BE49-F238E27FC236}">
                    <a16:creationId xmlns:a16="http://schemas.microsoft.com/office/drawing/2014/main" id="{7FD1CC4F-7E68-DECC-18CC-9579F1E691BD}"/>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Diamond 55">
                <a:extLst>
                  <a:ext uri="{FF2B5EF4-FFF2-40B4-BE49-F238E27FC236}">
                    <a16:creationId xmlns:a16="http://schemas.microsoft.com/office/drawing/2014/main" id="{400CCACE-07D5-2246-31CF-C6E92535C9B8}"/>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2" name="Group 71">
              <a:extLst>
                <a:ext uri="{FF2B5EF4-FFF2-40B4-BE49-F238E27FC236}">
                  <a16:creationId xmlns:a16="http://schemas.microsoft.com/office/drawing/2014/main" id="{A3FBA99F-10F2-F5F0-2204-35318D73C59A}"/>
                </a:ext>
              </a:extLst>
            </p:cNvPr>
            <p:cNvGrpSpPr/>
            <p:nvPr/>
          </p:nvGrpSpPr>
          <p:grpSpPr>
            <a:xfrm>
              <a:off x="8806149" y="1567712"/>
              <a:ext cx="3637276" cy="3307080"/>
              <a:chOff x="4963161" y="787400"/>
              <a:chExt cx="3637276" cy="3307080"/>
            </a:xfrm>
            <a:grpFill/>
          </p:grpSpPr>
          <p:sp>
            <p:nvSpPr>
              <p:cNvPr id="73" name="Diamond 72">
                <a:extLst>
                  <a:ext uri="{FF2B5EF4-FFF2-40B4-BE49-F238E27FC236}">
                    <a16:creationId xmlns:a16="http://schemas.microsoft.com/office/drawing/2014/main" id="{D2A0B955-47E5-7771-1517-B076BE94BCD2}"/>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4" name="Diamond 73">
                <a:extLst>
                  <a:ext uri="{FF2B5EF4-FFF2-40B4-BE49-F238E27FC236}">
                    <a16:creationId xmlns:a16="http://schemas.microsoft.com/office/drawing/2014/main" id="{080C6B21-E523-F26F-DB85-FF73CD4EA23B}"/>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Diamond 74">
                <a:extLst>
                  <a:ext uri="{FF2B5EF4-FFF2-40B4-BE49-F238E27FC236}">
                    <a16:creationId xmlns:a16="http://schemas.microsoft.com/office/drawing/2014/main" id="{B2CA3708-AE0A-EF6B-26FD-334B55DBEA9F}"/>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Diamond 75">
                <a:extLst>
                  <a:ext uri="{FF2B5EF4-FFF2-40B4-BE49-F238E27FC236}">
                    <a16:creationId xmlns:a16="http://schemas.microsoft.com/office/drawing/2014/main" id="{0742B0A3-D743-A8BE-2164-45F05B9AAF14}"/>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8" name="Group 77">
              <a:extLst>
                <a:ext uri="{FF2B5EF4-FFF2-40B4-BE49-F238E27FC236}">
                  <a16:creationId xmlns:a16="http://schemas.microsoft.com/office/drawing/2014/main" id="{698B11B8-F34E-6DBB-95AC-7E7FD0A42B05}"/>
                </a:ext>
              </a:extLst>
            </p:cNvPr>
            <p:cNvGrpSpPr/>
            <p:nvPr/>
          </p:nvGrpSpPr>
          <p:grpSpPr>
            <a:xfrm>
              <a:off x="10710539" y="-151868"/>
              <a:ext cx="3637276" cy="3307080"/>
              <a:chOff x="4963161" y="787400"/>
              <a:chExt cx="3637276" cy="3307080"/>
            </a:xfrm>
            <a:grpFill/>
          </p:grpSpPr>
          <p:sp>
            <p:nvSpPr>
              <p:cNvPr id="79" name="Diamond 78">
                <a:extLst>
                  <a:ext uri="{FF2B5EF4-FFF2-40B4-BE49-F238E27FC236}">
                    <a16:creationId xmlns:a16="http://schemas.microsoft.com/office/drawing/2014/main" id="{62BB5383-BE3E-5B1A-7853-1803576E6E2B}"/>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Diamond 79">
                <a:extLst>
                  <a:ext uri="{FF2B5EF4-FFF2-40B4-BE49-F238E27FC236}">
                    <a16:creationId xmlns:a16="http://schemas.microsoft.com/office/drawing/2014/main" id="{A73C0148-CE41-17D9-4C4D-1BF8575F9BEF}"/>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Diamond 80">
                <a:extLst>
                  <a:ext uri="{FF2B5EF4-FFF2-40B4-BE49-F238E27FC236}">
                    <a16:creationId xmlns:a16="http://schemas.microsoft.com/office/drawing/2014/main" id="{2DD91A64-8A96-9ABF-4C9D-304AA35F9C8D}"/>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Diamond 81">
                <a:extLst>
                  <a:ext uri="{FF2B5EF4-FFF2-40B4-BE49-F238E27FC236}">
                    <a16:creationId xmlns:a16="http://schemas.microsoft.com/office/drawing/2014/main" id="{000B4B88-09FC-1D66-FE7E-AFE077057FE2}"/>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7" name="Group 106">
              <a:extLst>
                <a:ext uri="{FF2B5EF4-FFF2-40B4-BE49-F238E27FC236}">
                  <a16:creationId xmlns:a16="http://schemas.microsoft.com/office/drawing/2014/main" id="{F1FB58C8-06C0-0FA4-35FF-0617663012D4}"/>
                </a:ext>
              </a:extLst>
            </p:cNvPr>
            <p:cNvGrpSpPr/>
            <p:nvPr/>
          </p:nvGrpSpPr>
          <p:grpSpPr>
            <a:xfrm>
              <a:off x="8829389" y="-1882788"/>
              <a:ext cx="3637276" cy="3307080"/>
              <a:chOff x="4963161" y="787400"/>
              <a:chExt cx="3637276" cy="3307080"/>
            </a:xfrm>
            <a:grpFill/>
          </p:grpSpPr>
          <p:sp>
            <p:nvSpPr>
              <p:cNvPr id="108" name="Diamond 107">
                <a:extLst>
                  <a:ext uri="{FF2B5EF4-FFF2-40B4-BE49-F238E27FC236}">
                    <a16:creationId xmlns:a16="http://schemas.microsoft.com/office/drawing/2014/main" id="{2ECB1DCB-EEF5-6CAC-D9D7-FBECA4352070}"/>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9" name="Diamond 108">
                <a:extLst>
                  <a:ext uri="{FF2B5EF4-FFF2-40B4-BE49-F238E27FC236}">
                    <a16:creationId xmlns:a16="http://schemas.microsoft.com/office/drawing/2014/main" id="{86580954-4728-4550-B544-53A46692B586}"/>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 name="Diamond 109">
                <a:extLst>
                  <a:ext uri="{FF2B5EF4-FFF2-40B4-BE49-F238E27FC236}">
                    <a16:creationId xmlns:a16="http://schemas.microsoft.com/office/drawing/2014/main" id="{0CCFEFC9-12D3-7860-B0D0-029880C9A8EA}"/>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Diamond 110">
                <a:extLst>
                  <a:ext uri="{FF2B5EF4-FFF2-40B4-BE49-F238E27FC236}">
                    <a16:creationId xmlns:a16="http://schemas.microsoft.com/office/drawing/2014/main" id="{4285CE80-450C-CA5E-7CC7-D7452D328ED1}"/>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2" name="Group 111">
              <a:extLst>
                <a:ext uri="{FF2B5EF4-FFF2-40B4-BE49-F238E27FC236}">
                  <a16:creationId xmlns:a16="http://schemas.microsoft.com/office/drawing/2014/main" id="{8AC481F1-FC87-C45F-E737-BD3266A9EA0D}"/>
                </a:ext>
              </a:extLst>
            </p:cNvPr>
            <p:cNvGrpSpPr/>
            <p:nvPr/>
          </p:nvGrpSpPr>
          <p:grpSpPr>
            <a:xfrm>
              <a:off x="10731463" y="3247912"/>
              <a:ext cx="3637276" cy="3307080"/>
              <a:chOff x="4963161" y="787400"/>
              <a:chExt cx="3637276" cy="3307080"/>
            </a:xfrm>
            <a:grpFill/>
          </p:grpSpPr>
          <p:sp>
            <p:nvSpPr>
              <p:cNvPr id="113" name="Diamond 112">
                <a:extLst>
                  <a:ext uri="{FF2B5EF4-FFF2-40B4-BE49-F238E27FC236}">
                    <a16:creationId xmlns:a16="http://schemas.microsoft.com/office/drawing/2014/main" id="{CCC8EE7F-88BB-F36A-4161-E8331CAEA3F6}"/>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4" name="Diamond 113">
                <a:extLst>
                  <a:ext uri="{FF2B5EF4-FFF2-40B4-BE49-F238E27FC236}">
                    <a16:creationId xmlns:a16="http://schemas.microsoft.com/office/drawing/2014/main" id="{026474B4-0CA3-7269-0BD9-F02CFCA4A7AA}"/>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Diamond 114">
                <a:extLst>
                  <a:ext uri="{FF2B5EF4-FFF2-40B4-BE49-F238E27FC236}">
                    <a16:creationId xmlns:a16="http://schemas.microsoft.com/office/drawing/2014/main" id="{461F7175-A5A8-2110-2ECB-07CB2A46657B}"/>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Diamond 115">
                <a:extLst>
                  <a:ext uri="{FF2B5EF4-FFF2-40B4-BE49-F238E27FC236}">
                    <a16:creationId xmlns:a16="http://schemas.microsoft.com/office/drawing/2014/main" id="{C40FFE6D-3318-951F-257C-0CCF8E8EF98A}"/>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7" name="Group 116">
              <a:extLst>
                <a:ext uri="{FF2B5EF4-FFF2-40B4-BE49-F238E27FC236}">
                  <a16:creationId xmlns:a16="http://schemas.microsoft.com/office/drawing/2014/main" id="{F117A140-6AAA-E298-6BB8-E388151E413F}"/>
                </a:ext>
              </a:extLst>
            </p:cNvPr>
            <p:cNvGrpSpPr/>
            <p:nvPr/>
          </p:nvGrpSpPr>
          <p:grpSpPr>
            <a:xfrm>
              <a:off x="8859487" y="4972626"/>
              <a:ext cx="3637276" cy="3307080"/>
              <a:chOff x="4963161" y="787400"/>
              <a:chExt cx="3637276" cy="3307080"/>
            </a:xfrm>
            <a:grpFill/>
          </p:grpSpPr>
          <p:sp>
            <p:nvSpPr>
              <p:cNvPr id="118" name="Diamond 117">
                <a:extLst>
                  <a:ext uri="{FF2B5EF4-FFF2-40B4-BE49-F238E27FC236}">
                    <a16:creationId xmlns:a16="http://schemas.microsoft.com/office/drawing/2014/main" id="{3F0FD35C-4A8B-D6EE-6C3A-31440C42CCB7}"/>
                  </a:ext>
                </a:extLst>
              </p:cNvPr>
              <p:cNvSpPr/>
              <p:nvPr/>
            </p:nvSpPr>
            <p:spPr>
              <a:xfrm>
                <a:off x="5899149" y="78740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Diamond 118">
                <a:extLst>
                  <a:ext uri="{FF2B5EF4-FFF2-40B4-BE49-F238E27FC236}">
                    <a16:creationId xmlns:a16="http://schemas.microsoft.com/office/drawing/2014/main" id="{716E9C8D-B7A2-00D9-4673-14313CA7B0C6}"/>
                  </a:ext>
                </a:extLst>
              </p:cNvPr>
              <p:cNvSpPr/>
              <p:nvPr/>
            </p:nvSpPr>
            <p:spPr>
              <a:xfrm>
                <a:off x="4963161"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Diamond 119">
                <a:extLst>
                  <a:ext uri="{FF2B5EF4-FFF2-40B4-BE49-F238E27FC236}">
                    <a16:creationId xmlns:a16="http://schemas.microsoft.com/office/drawing/2014/main" id="{48B522BA-580F-7407-8B2D-83623EDF5724}"/>
                  </a:ext>
                </a:extLst>
              </p:cNvPr>
              <p:cNvSpPr/>
              <p:nvPr/>
            </p:nvSpPr>
            <p:spPr>
              <a:xfrm>
                <a:off x="5899149" y="250698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1" name="Diamond 120">
                <a:extLst>
                  <a:ext uri="{FF2B5EF4-FFF2-40B4-BE49-F238E27FC236}">
                    <a16:creationId xmlns:a16="http://schemas.microsoft.com/office/drawing/2014/main" id="{643404D2-B1AE-5489-C510-ED652823826C}"/>
                  </a:ext>
                </a:extLst>
              </p:cNvPr>
              <p:cNvSpPr/>
              <p:nvPr/>
            </p:nvSpPr>
            <p:spPr>
              <a:xfrm>
                <a:off x="6835137" y="1647190"/>
                <a:ext cx="1765300" cy="1587500"/>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23" name="TextBox 122">
            <a:extLst>
              <a:ext uri="{FF2B5EF4-FFF2-40B4-BE49-F238E27FC236}">
                <a16:creationId xmlns:a16="http://schemas.microsoft.com/office/drawing/2014/main" id="{3E1403DA-6419-347C-A057-2CD29C86DA51}"/>
              </a:ext>
            </a:extLst>
          </p:cNvPr>
          <p:cNvSpPr txBox="1"/>
          <p:nvPr/>
        </p:nvSpPr>
        <p:spPr>
          <a:xfrm>
            <a:off x="361233" y="691197"/>
            <a:ext cx="6831255" cy="3293209"/>
          </a:xfrm>
          <a:prstGeom prst="rect">
            <a:avLst/>
          </a:prstGeom>
          <a:noFill/>
        </p:spPr>
        <p:txBody>
          <a:bodyPr wrap="square" rtlCol="0">
            <a:spAutoFit/>
          </a:bodyPr>
          <a:lstStyle/>
          <a:p>
            <a:pPr algn="just"/>
            <a:r>
              <a:rPr lang="en-US" sz="4000" b="1" dirty="0">
                <a:latin typeface="Arial" panose="020B0604020202020204" pitchFamily="34" charset="0"/>
                <a:cs typeface="Arial" panose="020B0604020202020204" pitchFamily="34" charset="0"/>
              </a:rPr>
              <a:t>Introduction</a:t>
            </a:r>
            <a:r>
              <a:rPr lang="en-US" sz="4400" dirty="0"/>
              <a:t>  </a:t>
            </a:r>
          </a:p>
          <a:p>
            <a:pPr algn="just"/>
            <a:endParaRPr lang="en-US" sz="4400" dirty="0"/>
          </a:p>
          <a:p>
            <a:pPr algn="just"/>
            <a:r>
              <a:rPr lang="en-US" sz="2400" dirty="0"/>
              <a:t>This project aims to develop a mobile charging power bank that </a:t>
            </a:r>
            <a:r>
              <a:rPr lang="en-US" sz="2400" dirty="0">
                <a:latin typeface="Arial" panose="020B0604020202020204" pitchFamily="34" charset="0"/>
                <a:cs typeface="Arial" panose="020B0604020202020204" pitchFamily="34" charset="0"/>
              </a:rPr>
              <a:t>utilizes</a:t>
            </a:r>
            <a:r>
              <a:rPr lang="en-US" sz="2400" dirty="0"/>
              <a:t> a turbine to generate electricity in moving vehicles like buses and trains. The generated electricity is stored in a battery and used to charge mobile phones, similar to home charging.</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0215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3C84EF-BBF8-4C55-6895-EA033B700F2E}"/>
              </a:ext>
            </a:extLst>
          </p:cNvPr>
          <p:cNvSpPr txBox="1"/>
          <p:nvPr/>
        </p:nvSpPr>
        <p:spPr>
          <a:xfrm>
            <a:off x="283030" y="413657"/>
            <a:ext cx="11310256" cy="5509200"/>
          </a:xfrm>
          <a:prstGeom prst="rect">
            <a:avLst/>
          </a:prstGeom>
          <a:noFill/>
        </p:spPr>
        <p:txBody>
          <a:bodyPr wrap="square" rtlCol="0">
            <a:spAutoFit/>
          </a:bodyPr>
          <a:lstStyle/>
          <a:p>
            <a:pPr algn="just"/>
            <a:r>
              <a:rPr lang="en-US" sz="4000" b="1" dirty="0">
                <a:latin typeface="Arial" panose="020B0604020202020204" pitchFamily="34" charset="0"/>
                <a:cs typeface="Arial" panose="020B0604020202020204" pitchFamily="34" charset="0"/>
              </a:rPr>
              <a:t>Problem Statement:</a:t>
            </a:r>
          </a:p>
          <a:p>
            <a:pPr algn="just"/>
            <a:endParaRPr lang="en-US" sz="2400" b="1"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In today's fast-paced world, passengers traveling by buses and trains often face difficulties in charging their mobile devices, especially during long journeys. Existing charging facilities in public transport are either limited, unavailable, or dependent on the vehicle's electrical system, increasing energy consumption.</a:t>
            </a:r>
          </a:p>
          <a:p>
            <a:pPr algn="just"/>
            <a:r>
              <a:rPr lang="en-US" sz="2400" dirty="0">
                <a:latin typeface="Arial" panose="020B0604020202020204" pitchFamily="34" charset="0"/>
                <a:cs typeface="Arial" panose="020B0604020202020204" pitchFamily="34" charset="0"/>
              </a:rPr>
              <a:t>To address this issue, this project aims to develop a self-sustaining mobile charging power bank that utilizes a wind turbine and generator setup to generate electricity from the vehicle's motion. </a:t>
            </a:r>
          </a:p>
          <a:p>
            <a:pPr algn="just"/>
            <a:r>
              <a:rPr lang="en-US" sz="2400" dirty="0">
                <a:latin typeface="Arial" panose="020B0604020202020204" pitchFamily="34" charset="0"/>
                <a:cs typeface="Arial" panose="020B0604020202020204" pitchFamily="34" charset="0"/>
              </a:rPr>
              <a:t>The system will store the generated energy in a rechargeable battery and provide a stable DC output for charging mobile phones via USB ports. This solution promotes renewable energy utilization, enhances passenger convenience, and reduces dependence on external power sources, making public transportation more energy-efficient and sustainable.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79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46" name="Group 145">
            <a:extLst>
              <a:ext uri="{FF2B5EF4-FFF2-40B4-BE49-F238E27FC236}">
                <a16:creationId xmlns:a16="http://schemas.microsoft.com/office/drawing/2014/main" id="{11DF1DBD-C8FB-7F67-76A4-6D9EE764C90E}"/>
              </a:ext>
            </a:extLst>
          </p:cNvPr>
          <p:cNvGrpSpPr/>
          <p:nvPr/>
        </p:nvGrpSpPr>
        <p:grpSpPr>
          <a:xfrm rot="1447526">
            <a:off x="134492" y="-1166581"/>
            <a:ext cx="11831523" cy="9458209"/>
            <a:chOff x="-68083" y="-2453119"/>
            <a:chExt cx="11934607" cy="10961811"/>
          </a:xfrm>
        </p:grpSpPr>
        <p:grpSp>
          <p:nvGrpSpPr>
            <p:cNvPr id="20" name="Group 19">
              <a:extLst>
                <a:ext uri="{FF2B5EF4-FFF2-40B4-BE49-F238E27FC236}">
                  <a16:creationId xmlns:a16="http://schemas.microsoft.com/office/drawing/2014/main" id="{657CCB67-1E85-C32D-327F-56EE59BBE801}"/>
                </a:ext>
              </a:extLst>
            </p:cNvPr>
            <p:cNvGrpSpPr/>
            <p:nvPr/>
          </p:nvGrpSpPr>
          <p:grpSpPr>
            <a:xfrm rot="10800000">
              <a:off x="4618221" y="2880873"/>
              <a:ext cx="1427194" cy="1531259"/>
              <a:chOff x="1025524" y="438148"/>
              <a:chExt cx="546100" cy="657225"/>
            </a:xfrm>
          </p:grpSpPr>
          <p:sp>
            <p:nvSpPr>
              <p:cNvPr id="9" name="Block Arc 8">
                <a:extLst>
                  <a:ext uri="{FF2B5EF4-FFF2-40B4-BE49-F238E27FC236}">
                    <a16:creationId xmlns:a16="http://schemas.microsoft.com/office/drawing/2014/main" id="{1E4E467F-74A0-22B9-44E3-4ACDA7DAF8FB}"/>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10" name="Arc 9">
                <a:extLst>
                  <a:ext uri="{FF2B5EF4-FFF2-40B4-BE49-F238E27FC236}">
                    <a16:creationId xmlns:a16="http://schemas.microsoft.com/office/drawing/2014/main" id="{359E365B-7347-9B6B-D7F9-DA9FB2516E47}"/>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grpSp>
          <p:nvGrpSpPr>
            <p:cNvPr id="76" name="Group 75">
              <a:extLst>
                <a:ext uri="{FF2B5EF4-FFF2-40B4-BE49-F238E27FC236}">
                  <a16:creationId xmlns:a16="http://schemas.microsoft.com/office/drawing/2014/main" id="{90C60972-6DA2-069C-8F62-4267B3BB197C}"/>
                </a:ext>
              </a:extLst>
            </p:cNvPr>
            <p:cNvGrpSpPr/>
            <p:nvPr/>
          </p:nvGrpSpPr>
          <p:grpSpPr>
            <a:xfrm>
              <a:off x="8212634" y="982208"/>
              <a:ext cx="1427194" cy="1531259"/>
              <a:chOff x="1025524" y="438148"/>
              <a:chExt cx="546100" cy="657225"/>
            </a:xfrm>
          </p:grpSpPr>
          <p:sp>
            <p:nvSpPr>
              <p:cNvPr id="77" name="Block Arc 76">
                <a:extLst>
                  <a:ext uri="{FF2B5EF4-FFF2-40B4-BE49-F238E27FC236}">
                    <a16:creationId xmlns:a16="http://schemas.microsoft.com/office/drawing/2014/main" id="{959EDD32-50A2-53D1-54A8-A9E5A98787BA}"/>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78" name="Arc 77">
                <a:extLst>
                  <a:ext uri="{FF2B5EF4-FFF2-40B4-BE49-F238E27FC236}">
                    <a16:creationId xmlns:a16="http://schemas.microsoft.com/office/drawing/2014/main" id="{3CAFB5E0-AC39-C1FF-3E21-62CEC11C3018}"/>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grpSp>
          <p:nvGrpSpPr>
            <p:cNvPr id="82" name="Group 81">
              <a:extLst>
                <a:ext uri="{FF2B5EF4-FFF2-40B4-BE49-F238E27FC236}">
                  <a16:creationId xmlns:a16="http://schemas.microsoft.com/office/drawing/2014/main" id="{1A6996C2-386E-78BD-98F4-D5744FEFA21D}"/>
                </a:ext>
              </a:extLst>
            </p:cNvPr>
            <p:cNvGrpSpPr/>
            <p:nvPr/>
          </p:nvGrpSpPr>
          <p:grpSpPr>
            <a:xfrm rot="10800000">
              <a:off x="7016416" y="2631827"/>
              <a:ext cx="1427194" cy="1531259"/>
              <a:chOff x="1025524" y="438148"/>
              <a:chExt cx="546100" cy="657225"/>
            </a:xfrm>
          </p:grpSpPr>
          <p:sp>
            <p:nvSpPr>
              <p:cNvPr id="83" name="Block Arc 82">
                <a:extLst>
                  <a:ext uri="{FF2B5EF4-FFF2-40B4-BE49-F238E27FC236}">
                    <a16:creationId xmlns:a16="http://schemas.microsoft.com/office/drawing/2014/main" id="{7038BCDD-8DAF-1440-BCAD-2EFFF7E39C79}"/>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84" name="Arc 83">
                <a:extLst>
                  <a:ext uri="{FF2B5EF4-FFF2-40B4-BE49-F238E27FC236}">
                    <a16:creationId xmlns:a16="http://schemas.microsoft.com/office/drawing/2014/main" id="{1E479BDE-0119-644F-8FA4-2655B0703CF6}"/>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grpSp>
          <p:nvGrpSpPr>
            <p:cNvPr id="85" name="Group 84">
              <a:extLst>
                <a:ext uri="{FF2B5EF4-FFF2-40B4-BE49-F238E27FC236}">
                  <a16:creationId xmlns:a16="http://schemas.microsoft.com/office/drawing/2014/main" id="{3FF82626-063B-EAF2-FD21-3E2EB7966BC7}"/>
                </a:ext>
              </a:extLst>
            </p:cNvPr>
            <p:cNvGrpSpPr/>
            <p:nvPr/>
          </p:nvGrpSpPr>
          <p:grpSpPr>
            <a:xfrm rot="10800000">
              <a:off x="2229554" y="2338275"/>
              <a:ext cx="1427194" cy="1531259"/>
              <a:chOff x="1025524" y="438148"/>
              <a:chExt cx="546100" cy="657225"/>
            </a:xfrm>
          </p:grpSpPr>
          <p:sp>
            <p:nvSpPr>
              <p:cNvPr id="86" name="Block Arc 85">
                <a:extLst>
                  <a:ext uri="{FF2B5EF4-FFF2-40B4-BE49-F238E27FC236}">
                    <a16:creationId xmlns:a16="http://schemas.microsoft.com/office/drawing/2014/main" id="{401D1811-D836-02C1-4B63-DEC308F98BE7}"/>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87" name="Arc 86">
                <a:extLst>
                  <a:ext uri="{FF2B5EF4-FFF2-40B4-BE49-F238E27FC236}">
                    <a16:creationId xmlns:a16="http://schemas.microsoft.com/office/drawing/2014/main" id="{D0A3D700-755E-9B15-4A05-1DB004D2EAEF}"/>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grpSp>
          <p:nvGrpSpPr>
            <p:cNvPr id="88" name="Group 87">
              <a:extLst>
                <a:ext uri="{FF2B5EF4-FFF2-40B4-BE49-F238E27FC236}">
                  <a16:creationId xmlns:a16="http://schemas.microsoft.com/office/drawing/2014/main" id="{AF87FE57-FA06-C3D2-26A6-CAFEC451A791}"/>
                </a:ext>
              </a:extLst>
            </p:cNvPr>
            <p:cNvGrpSpPr/>
            <p:nvPr/>
          </p:nvGrpSpPr>
          <p:grpSpPr>
            <a:xfrm>
              <a:off x="3420059" y="1048102"/>
              <a:ext cx="1427194" cy="1531259"/>
              <a:chOff x="1025524" y="438148"/>
              <a:chExt cx="546100" cy="657225"/>
            </a:xfrm>
          </p:grpSpPr>
          <p:sp>
            <p:nvSpPr>
              <p:cNvPr id="89" name="Block Arc 88">
                <a:extLst>
                  <a:ext uri="{FF2B5EF4-FFF2-40B4-BE49-F238E27FC236}">
                    <a16:creationId xmlns:a16="http://schemas.microsoft.com/office/drawing/2014/main" id="{C34FBA61-0FDB-C0A1-9CFC-77BD73F3005E}"/>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90" name="Arc 89">
                <a:extLst>
                  <a:ext uri="{FF2B5EF4-FFF2-40B4-BE49-F238E27FC236}">
                    <a16:creationId xmlns:a16="http://schemas.microsoft.com/office/drawing/2014/main" id="{3E2B63A0-FF6D-850F-BF10-36E49603B057}"/>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grpSp>
          <p:nvGrpSpPr>
            <p:cNvPr id="91" name="Group 90">
              <a:extLst>
                <a:ext uri="{FF2B5EF4-FFF2-40B4-BE49-F238E27FC236}">
                  <a16:creationId xmlns:a16="http://schemas.microsoft.com/office/drawing/2014/main" id="{AC15F636-AE8B-4B95-DEFF-90607DAE82C5}"/>
                </a:ext>
              </a:extLst>
            </p:cNvPr>
            <p:cNvGrpSpPr/>
            <p:nvPr/>
          </p:nvGrpSpPr>
          <p:grpSpPr>
            <a:xfrm rot="10800000">
              <a:off x="9404678" y="3235398"/>
              <a:ext cx="1427194" cy="1531259"/>
              <a:chOff x="1025524" y="438148"/>
              <a:chExt cx="546100" cy="657225"/>
            </a:xfrm>
          </p:grpSpPr>
          <p:sp>
            <p:nvSpPr>
              <p:cNvPr id="92" name="Block Arc 91">
                <a:extLst>
                  <a:ext uri="{FF2B5EF4-FFF2-40B4-BE49-F238E27FC236}">
                    <a16:creationId xmlns:a16="http://schemas.microsoft.com/office/drawing/2014/main" id="{95E9C7EE-DCD2-2995-8479-BC344F3CD01B}"/>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93" name="Arc 92">
                <a:extLst>
                  <a:ext uri="{FF2B5EF4-FFF2-40B4-BE49-F238E27FC236}">
                    <a16:creationId xmlns:a16="http://schemas.microsoft.com/office/drawing/2014/main" id="{144DC91F-9CAF-7BC9-9363-79F22725634D}"/>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grpSp>
          <p:nvGrpSpPr>
            <p:cNvPr id="94" name="Group 93">
              <a:extLst>
                <a:ext uri="{FF2B5EF4-FFF2-40B4-BE49-F238E27FC236}">
                  <a16:creationId xmlns:a16="http://schemas.microsoft.com/office/drawing/2014/main" id="{349E44FE-F2CA-697A-D15C-F6F3CE6303B6}"/>
                </a:ext>
              </a:extLst>
            </p:cNvPr>
            <p:cNvGrpSpPr/>
            <p:nvPr/>
          </p:nvGrpSpPr>
          <p:grpSpPr>
            <a:xfrm>
              <a:off x="5820137" y="1516039"/>
              <a:ext cx="1427194" cy="1531259"/>
              <a:chOff x="1025524" y="438148"/>
              <a:chExt cx="546100" cy="657225"/>
            </a:xfrm>
          </p:grpSpPr>
          <p:sp>
            <p:nvSpPr>
              <p:cNvPr id="95" name="Block Arc 94">
                <a:extLst>
                  <a:ext uri="{FF2B5EF4-FFF2-40B4-BE49-F238E27FC236}">
                    <a16:creationId xmlns:a16="http://schemas.microsoft.com/office/drawing/2014/main" id="{7D7632A0-D2E3-0C6A-4668-DA7567CD76E0}"/>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96" name="Arc 95">
                <a:extLst>
                  <a:ext uri="{FF2B5EF4-FFF2-40B4-BE49-F238E27FC236}">
                    <a16:creationId xmlns:a16="http://schemas.microsoft.com/office/drawing/2014/main" id="{8E6046A2-26A6-484B-4A50-8255D826C707}"/>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sp>
          <p:nvSpPr>
            <p:cNvPr id="97" name="Rectangle 96">
              <a:extLst>
                <a:ext uri="{FF2B5EF4-FFF2-40B4-BE49-F238E27FC236}">
                  <a16:creationId xmlns:a16="http://schemas.microsoft.com/office/drawing/2014/main" id="{1151BAA6-A83E-5A23-E90F-28AF627FB7B9}"/>
                </a:ext>
              </a:extLst>
            </p:cNvPr>
            <p:cNvSpPr/>
            <p:nvPr/>
          </p:nvSpPr>
          <p:spPr>
            <a:xfrm>
              <a:off x="2225907" y="1695450"/>
              <a:ext cx="227153" cy="13934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98" name="Rectangle 97">
              <a:extLst>
                <a:ext uri="{FF2B5EF4-FFF2-40B4-BE49-F238E27FC236}">
                  <a16:creationId xmlns:a16="http://schemas.microsoft.com/office/drawing/2014/main" id="{BB82C330-3EAA-534C-3E4B-DE21484686E5}"/>
                </a:ext>
              </a:extLst>
            </p:cNvPr>
            <p:cNvSpPr/>
            <p:nvPr/>
          </p:nvSpPr>
          <p:spPr>
            <a:xfrm>
              <a:off x="3424555" y="1822450"/>
              <a:ext cx="227153" cy="12664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99" name="Rectangle 98">
              <a:extLst>
                <a:ext uri="{FF2B5EF4-FFF2-40B4-BE49-F238E27FC236}">
                  <a16:creationId xmlns:a16="http://schemas.microsoft.com/office/drawing/2014/main" id="{616EA284-3AB7-4507-EF8E-BBE2E9BF1C60}"/>
                </a:ext>
              </a:extLst>
            </p:cNvPr>
            <p:cNvSpPr/>
            <p:nvPr/>
          </p:nvSpPr>
          <p:spPr>
            <a:xfrm>
              <a:off x="4618221" y="1833563"/>
              <a:ext cx="227153" cy="17827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00" name="Rectangle 99">
              <a:extLst>
                <a:ext uri="{FF2B5EF4-FFF2-40B4-BE49-F238E27FC236}">
                  <a16:creationId xmlns:a16="http://schemas.microsoft.com/office/drawing/2014/main" id="{F9A1B0A7-106B-6D2A-7B97-4CA5C9D01E42}"/>
                </a:ext>
              </a:extLst>
            </p:cNvPr>
            <p:cNvSpPr/>
            <p:nvPr/>
          </p:nvSpPr>
          <p:spPr>
            <a:xfrm>
              <a:off x="5818258" y="2293950"/>
              <a:ext cx="227153" cy="13525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8E7AEC72-F4C5-E8B3-E335-0DEA72C7925B}"/>
                </a:ext>
              </a:extLst>
            </p:cNvPr>
            <p:cNvSpPr/>
            <p:nvPr/>
          </p:nvSpPr>
          <p:spPr>
            <a:xfrm>
              <a:off x="8212428" y="1761067"/>
              <a:ext cx="227153" cy="163638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02" name="Rectangle 101">
              <a:extLst>
                <a:ext uri="{FF2B5EF4-FFF2-40B4-BE49-F238E27FC236}">
                  <a16:creationId xmlns:a16="http://schemas.microsoft.com/office/drawing/2014/main" id="{1ADAAC8D-F532-1781-0BFD-39C2ADC2F1D9}"/>
                </a:ext>
              </a:extLst>
            </p:cNvPr>
            <p:cNvSpPr/>
            <p:nvPr/>
          </p:nvSpPr>
          <p:spPr>
            <a:xfrm>
              <a:off x="7016416" y="2303743"/>
              <a:ext cx="227153" cy="10716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grpSp>
          <p:nvGrpSpPr>
            <p:cNvPr id="145" name="Group 144">
              <a:extLst>
                <a:ext uri="{FF2B5EF4-FFF2-40B4-BE49-F238E27FC236}">
                  <a16:creationId xmlns:a16="http://schemas.microsoft.com/office/drawing/2014/main" id="{CC8AA5A9-AF18-C994-7BB2-C8BB6B7606E8}"/>
                </a:ext>
              </a:extLst>
            </p:cNvPr>
            <p:cNvGrpSpPr/>
            <p:nvPr/>
          </p:nvGrpSpPr>
          <p:grpSpPr>
            <a:xfrm>
              <a:off x="1031213" y="925371"/>
              <a:ext cx="1427752" cy="7583321"/>
              <a:chOff x="1031213" y="925371"/>
              <a:chExt cx="1427752" cy="7583321"/>
            </a:xfrm>
          </p:grpSpPr>
          <p:grpSp>
            <p:nvGrpSpPr>
              <p:cNvPr id="79" name="Group 78">
                <a:extLst>
                  <a:ext uri="{FF2B5EF4-FFF2-40B4-BE49-F238E27FC236}">
                    <a16:creationId xmlns:a16="http://schemas.microsoft.com/office/drawing/2014/main" id="{46B340D2-FE98-8A98-8D34-8EF6819AD3F1}"/>
                  </a:ext>
                </a:extLst>
              </p:cNvPr>
              <p:cNvGrpSpPr/>
              <p:nvPr/>
            </p:nvGrpSpPr>
            <p:grpSpPr>
              <a:xfrm>
                <a:off x="1031771" y="925371"/>
                <a:ext cx="1427194" cy="1531259"/>
                <a:chOff x="1025524" y="438148"/>
                <a:chExt cx="546100" cy="657225"/>
              </a:xfrm>
            </p:grpSpPr>
            <p:sp>
              <p:nvSpPr>
                <p:cNvPr id="80" name="Block Arc 79">
                  <a:extLst>
                    <a:ext uri="{FF2B5EF4-FFF2-40B4-BE49-F238E27FC236}">
                      <a16:creationId xmlns:a16="http://schemas.microsoft.com/office/drawing/2014/main" id="{420A93B7-EDE7-49AA-1826-8A13CC078C0E}"/>
                    </a:ext>
                  </a:extLst>
                </p:cNvPr>
                <p:cNvSpPr/>
                <p:nvPr/>
              </p:nvSpPr>
              <p:spPr>
                <a:xfrm>
                  <a:off x="1025524" y="438148"/>
                  <a:ext cx="546100" cy="657225"/>
                </a:xfrm>
                <a:prstGeom prst="blockArc">
                  <a:avLst>
                    <a:gd name="adj1" fmla="val 10800000"/>
                    <a:gd name="adj2" fmla="val 59275"/>
                    <a:gd name="adj3" fmla="val 1627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solidFill>
                      <a:schemeClr val="tx1"/>
                    </a:solidFill>
                  </a:endParaRPr>
                </a:p>
              </p:txBody>
            </p:sp>
            <p:sp>
              <p:nvSpPr>
                <p:cNvPr id="81" name="Arc 80">
                  <a:extLst>
                    <a:ext uri="{FF2B5EF4-FFF2-40B4-BE49-F238E27FC236}">
                      <a16:creationId xmlns:a16="http://schemas.microsoft.com/office/drawing/2014/main" id="{99940F89-D9D9-3BAD-015A-6CC953F5646E}"/>
                    </a:ext>
                  </a:extLst>
                </p:cNvPr>
                <p:cNvSpPr/>
                <p:nvPr/>
              </p:nvSpPr>
              <p:spPr>
                <a:xfrm>
                  <a:off x="1065212" y="488949"/>
                  <a:ext cx="466725" cy="555625"/>
                </a:xfrm>
                <a:prstGeom prst="arc">
                  <a:avLst>
                    <a:gd name="adj1" fmla="val 11101348"/>
                    <a:gd name="adj2" fmla="val 2155386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grpSp>
          <p:sp>
            <p:nvSpPr>
              <p:cNvPr id="103" name="Rectangle 102">
                <a:extLst>
                  <a:ext uri="{FF2B5EF4-FFF2-40B4-BE49-F238E27FC236}">
                    <a16:creationId xmlns:a16="http://schemas.microsoft.com/office/drawing/2014/main" id="{951950E1-E481-7566-BBE5-D521CD4EB73C}"/>
                  </a:ext>
                </a:extLst>
              </p:cNvPr>
              <p:cNvSpPr/>
              <p:nvPr/>
            </p:nvSpPr>
            <p:spPr>
              <a:xfrm>
                <a:off x="1031213" y="1694749"/>
                <a:ext cx="227153" cy="681394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grpSp>
        <p:sp>
          <p:nvSpPr>
            <p:cNvPr id="104" name="Rectangle 103">
              <a:extLst>
                <a:ext uri="{FF2B5EF4-FFF2-40B4-BE49-F238E27FC236}">
                  <a16:creationId xmlns:a16="http://schemas.microsoft.com/office/drawing/2014/main" id="{F73A1AD7-E661-301E-5D05-8889179D4AB1}"/>
                </a:ext>
              </a:extLst>
            </p:cNvPr>
            <p:cNvSpPr/>
            <p:nvPr/>
          </p:nvSpPr>
          <p:spPr>
            <a:xfrm>
              <a:off x="9404678" y="1761066"/>
              <a:ext cx="227153" cy="222673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05" name="Rectangle 104">
              <a:extLst>
                <a:ext uri="{FF2B5EF4-FFF2-40B4-BE49-F238E27FC236}">
                  <a16:creationId xmlns:a16="http://schemas.microsoft.com/office/drawing/2014/main" id="{9F975A00-1011-7EE5-8DAA-C343EE598875}"/>
                </a:ext>
              </a:extLst>
            </p:cNvPr>
            <p:cNvSpPr/>
            <p:nvPr/>
          </p:nvSpPr>
          <p:spPr>
            <a:xfrm>
              <a:off x="10604714" y="-2453119"/>
              <a:ext cx="227153" cy="64374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cxnSp>
          <p:nvCxnSpPr>
            <p:cNvPr id="108" name="Straight Connector 107">
              <a:extLst>
                <a:ext uri="{FF2B5EF4-FFF2-40B4-BE49-F238E27FC236}">
                  <a16:creationId xmlns:a16="http://schemas.microsoft.com/office/drawing/2014/main" id="{820E9C3C-B648-D089-EFAF-2E467E5FA608}"/>
                </a:ext>
              </a:extLst>
            </p:cNvPr>
            <p:cNvCxnSpPr>
              <a:cxnSpLocks/>
              <a:stCxn id="80" idx="0"/>
              <a:endCxn id="103" idx="2"/>
            </p:cNvCxnSpPr>
            <p:nvPr/>
          </p:nvCxnSpPr>
          <p:spPr>
            <a:xfrm rot="20152474" flipH="1">
              <a:off x="-68083" y="1987679"/>
              <a:ext cx="2421173" cy="62243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Straight Connector 109">
              <a:extLst>
                <a:ext uri="{FF2B5EF4-FFF2-40B4-BE49-F238E27FC236}">
                  <a16:creationId xmlns:a16="http://schemas.microsoft.com/office/drawing/2014/main" id="{00C5381E-DF53-9642-9411-98345D26EDB4}"/>
                </a:ext>
              </a:extLst>
            </p:cNvPr>
            <p:cNvCxnSpPr>
              <a:cxnSpLocks/>
              <a:endCxn id="97" idx="2"/>
            </p:cNvCxnSpPr>
            <p:nvPr/>
          </p:nvCxnSpPr>
          <p:spPr>
            <a:xfrm flipH="1">
              <a:off x="2339484" y="1698376"/>
              <a:ext cx="9435" cy="13905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Straight Connector 111">
              <a:extLst>
                <a:ext uri="{FF2B5EF4-FFF2-40B4-BE49-F238E27FC236}">
                  <a16:creationId xmlns:a16="http://schemas.microsoft.com/office/drawing/2014/main" id="{2988A6E7-0A65-B207-DB59-11813386FAF8}"/>
                </a:ext>
              </a:extLst>
            </p:cNvPr>
            <p:cNvCxnSpPr>
              <a:cxnSpLocks/>
              <a:stCxn id="90" idx="0"/>
              <a:endCxn id="87" idx="0"/>
            </p:cNvCxnSpPr>
            <p:nvPr/>
          </p:nvCxnSpPr>
          <p:spPr>
            <a:xfrm>
              <a:off x="3525861" y="1760319"/>
              <a:ext cx="25085" cy="1396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Straight Connector 113">
              <a:extLst>
                <a:ext uri="{FF2B5EF4-FFF2-40B4-BE49-F238E27FC236}">
                  <a16:creationId xmlns:a16="http://schemas.microsoft.com/office/drawing/2014/main" id="{4F3AB2A1-041D-E31B-E814-99F04E0D8E4C}"/>
                </a:ext>
              </a:extLst>
            </p:cNvPr>
            <p:cNvCxnSpPr>
              <a:cxnSpLocks/>
              <a:endCxn id="10" idx="2"/>
            </p:cNvCxnSpPr>
            <p:nvPr/>
          </p:nvCxnSpPr>
          <p:spPr>
            <a:xfrm flipH="1">
              <a:off x="4721989" y="1797856"/>
              <a:ext cx="22593" cy="18568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EAC7070C-EB09-6C9C-760C-EF522332F3C1}"/>
                </a:ext>
              </a:extLst>
            </p:cNvPr>
            <p:cNvCxnSpPr>
              <a:cxnSpLocks/>
              <a:stCxn id="96" idx="0"/>
              <a:endCxn id="10" idx="0"/>
            </p:cNvCxnSpPr>
            <p:nvPr/>
          </p:nvCxnSpPr>
          <p:spPr>
            <a:xfrm>
              <a:off x="5925939" y="2228256"/>
              <a:ext cx="13674" cy="14716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8" name="Straight Connector 117">
              <a:extLst>
                <a:ext uri="{FF2B5EF4-FFF2-40B4-BE49-F238E27FC236}">
                  <a16:creationId xmlns:a16="http://schemas.microsoft.com/office/drawing/2014/main" id="{9F8D6DE6-281F-9B69-E01E-A34C737734CF}"/>
                </a:ext>
              </a:extLst>
            </p:cNvPr>
            <p:cNvCxnSpPr>
              <a:cxnSpLocks/>
              <a:stCxn id="95" idx="1"/>
              <a:endCxn id="84" idx="2"/>
            </p:cNvCxnSpPr>
            <p:nvPr/>
          </p:nvCxnSpPr>
          <p:spPr>
            <a:xfrm flipH="1">
              <a:off x="7120184" y="2291970"/>
              <a:ext cx="10941" cy="11136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0" name="Straight Connector 119">
              <a:extLst>
                <a:ext uri="{FF2B5EF4-FFF2-40B4-BE49-F238E27FC236}">
                  <a16:creationId xmlns:a16="http://schemas.microsoft.com/office/drawing/2014/main" id="{4CD3D174-0EEE-C6C9-FF5D-868C76E165D6}"/>
                </a:ext>
              </a:extLst>
            </p:cNvPr>
            <p:cNvCxnSpPr>
              <a:cxnSpLocks/>
              <a:stCxn id="78" idx="0"/>
              <a:endCxn id="84" idx="0"/>
            </p:cNvCxnSpPr>
            <p:nvPr/>
          </p:nvCxnSpPr>
          <p:spPr>
            <a:xfrm>
              <a:off x="8318436" y="1694425"/>
              <a:ext cx="19372" cy="1756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AA5EE22F-F41F-752A-1AAD-C7F08F6931B4}"/>
                </a:ext>
              </a:extLst>
            </p:cNvPr>
            <p:cNvCxnSpPr>
              <a:cxnSpLocks/>
              <a:stCxn id="78" idx="2"/>
              <a:endCxn id="93" idx="2"/>
            </p:cNvCxnSpPr>
            <p:nvPr/>
          </p:nvCxnSpPr>
          <p:spPr>
            <a:xfrm flipH="1">
              <a:off x="9508446" y="1739656"/>
              <a:ext cx="27614" cy="22695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A2CA8D08-CF18-1FF8-46C2-9657978C7D24}"/>
                </a:ext>
              </a:extLst>
            </p:cNvPr>
            <p:cNvCxnSpPr>
              <a:cxnSpLocks/>
              <a:stCxn id="92" idx="0"/>
              <a:endCxn id="105" idx="0"/>
            </p:cNvCxnSpPr>
            <p:nvPr/>
          </p:nvCxnSpPr>
          <p:spPr>
            <a:xfrm rot="20152474" flipV="1">
              <a:off x="9575194" y="-2172449"/>
              <a:ext cx="2291330" cy="58928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47" name="Oval 146">
            <a:extLst>
              <a:ext uri="{FF2B5EF4-FFF2-40B4-BE49-F238E27FC236}">
                <a16:creationId xmlns:a16="http://schemas.microsoft.com/office/drawing/2014/main" id="{4F1C04AD-CD65-558C-D329-D823CCC47F44}"/>
              </a:ext>
            </a:extLst>
          </p:cNvPr>
          <p:cNvSpPr/>
          <p:nvPr/>
        </p:nvSpPr>
        <p:spPr>
          <a:xfrm rot="1447526">
            <a:off x="2944525" y="2264999"/>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2</a:t>
            </a:r>
            <a:endParaRPr lang="en-IN" sz="2400" b="1" dirty="0">
              <a:latin typeface="Arial" panose="020B0604020202020204" pitchFamily="34" charset="0"/>
              <a:cs typeface="Arial" panose="020B0604020202020204" pitchFamily="34" charset="0"/>
            </a:endParaRPr>
          </a:p>
        </p:txBody>
      </p:sp>
      <p:sp>
        <p:nvSpPr>
          <p:cNvPr id="148" name="Oval 147">
            <a:extLst>
              <a:ext uri="{FF2B5EF4-FFF2-40B4-BE49-F238E27FC236}">
                <a16:creationId xmlns:a16="http://schemas.microsoft.com/office/drawing/2014/main" id="{19E1E317-265B-1FCB-78DC-EC9E9DE81161}"/>
              </a:ext>
            </a:extLst>
          </p:cNvPr>
          <p:cNvSpPr/>
          <p:nvPr/>
        </p:nvSpPr>
        <p:spPr>
          <a:xfrm rot="1447526">
            <a:off x="9111856" y="5890621"/>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8</a:t>
            </a:r>
            <a:endParaRPr lang="en-IN" sz="2400" b="1" dirty="0">
              <a:latin typeface="Arial" panose="020B0604020202020204" pitchFamily="34" charset="0"/>
              <a:cs typeface="Arial" panose="020B0604020202020204" pitchFamily="34" charset="0"/>
            </a:endParaRPr>
          </a:p>
        </p:txBody>
      </p:sp>
      <p:sp>
        <p:nvSpPr>
          <p:cNvPr id="149" name="Oval 148">
            <a:extLst>
              <a:ext uri="{FF2B5EF4-FFF2-40B4-BE49-F238E27FC236}">
                <a16:creationId xmlns:a16="http://schemas.microsoft.com/office/drawing/2014/main" id="{0B98578B-9E02-D48D-990E-973D4E2FA4F1}"/>
              </a:ext>
            </a:extLst>
          </p:cNvPr>
          <p:cNvSpPr/>
          <p:nvPr/>
        </p:nvSpPr>
        <p:spPr>
          <a:xfrm rot="1447526">
            <a:off x="8917447" y="3428425"/>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7</a:t>
            </a:r>
            <a:endParaRPr lang="en-IN" sz="2400" b="1" dirty="0">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CCD9B3ED-8819-B990-CFD3-966AF0D1A712}"/>
              </a:ext>
            </a:extLst>
          </p:cNvPr>
          <p:cNvSpPr/>
          <p:nvPr/>
        </p:nvSpPr>
        <p:spPr>
          <a:xfrm rot="1447526">
            <a:off x="7160324" y="4441225"/>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6</a:t>
            </a:r>
            <a:endParaRPr lang="en-IN" sz="2400" b="1" dirty="0">
              <a:latin typeface="Arial" panose="020B0604020202020204" pitchFamily="34" charset="0"/>
              <a:cs typeface="Arial" panose="020B0604020202020204" pitchFamily="34" charset="0"/>
            </a:endParaRPr>
          </a:p>
        </p:txBody>
      </p:sp>
      <p:sp>
        <p:nvSpPr>
          <p:cNvPr id="151" name="Oval 150">
            <a:extLst>
              <a:ext uri="{FF2B5EF4-FFF2-40B4-BE49-F238E27FC236}">
                <a16:creationId xmlns:a16="http://schemas.microsoft.com/office/drawing/2014/main" id="{50CDEC22-20D1-AB69-C714-CCDDA7C79C2E}"/>
              </a:ext>
            </a:extLst>
          </p:cNvPr>
          <p:cNvSpPr/>
          <p:nvPr/>
        </p:nvSpPr>
        <p:spPr>
          <a:xfrm rot="1447526">
            <a:off x="6579089" y="2864081"/>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5</a:t>
            </a:r>
            <a:endParaRPr lang="en-IN" sz="2400" b="1" dirty="0">
              <a:latin typeface="Arial" panose="020B0604020202020204" pitchFamily="34" charset="0"/>
              <a:cs typeface="Arial" panose="020B0604020202020204" pitchFamily="34" charset="0"/>
            </a:endParaRPr>
          </a:p>
        </p:txBody>
      </p:sp>
      <p:sp>
        <p:nvSpPr>
          <p:cNvPr id="152" name="Oval 151">
            <a:extLst>
              <a:ext uri="{FF2B5EF4-FFF2-40B4-BE49-F238E27FC236}">
                <a16:creationId xmlns:a16="http://schemas.microsoft.com/office/drawing/2014/main" id="{E7E88191-309F-9C89-9100-3F760FB0972B}"/>
              </a:ext>
            </a:extLst>
          </p:cNvPr>
          <p:cNvSpPr/>
          <p:nvPr/>
        </p:nvSpPr>
        <p:spPr>
          <a:xfrm rot="1447526">
            <a:off x="4921613" y="3629927"/>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4</a:t>
            </a:r>
            <a:endParaRPr lang="en-IN" sz="2400" b="1" dirty="0">
              <a:latin typeface="Arial" panose="020B0604020202020204" pitchFamily="34" charset="0"/>
              <a:cs typeface="Arial" panose="020B0604020202020204" pitchFamily="34" charset="0"/>
            </a:endParaRPr>
          </a:p>
        </p:txBody>
      </p:sp>
      <p:sp>
        <p:nvSpPr>
          <p:cNvPr id="153" name="Oval 152">
            <a:extLst>
              <a:ext uri="{FF2B5EF4-FFF2-40B4-BE49-F238E27FC236}">
                <a16:creationId xmlns:a16="http://schemas.microsoft.com/office/drawing/2014/main" id="{1D38C2D8-111F-26C1-C8EF-3D23411DCD4B}"/>
              </a:ext>
            </a:extLst>
          </p:cNvPr>
          <p:cNvSpPr/>
          <p:nvPr/>
        </p:nvSpPr>
        <p:spPr>
          <a:xfrm rot="1447526">
            <a:off x="4567805" y="1540902"/>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3</a:t>
            </a:r>
            <a:endParaRPr lang="en-IN" sz="2400" b="1" dirty="0">
              <a:latin typeface="Arial" panose="020B0604020202020204" pitchFamily="34" charset="0"/>
              <a:cs typeface="Arial" panose="020B0604020202020204" pitchFamily="34" charset="0"/>
            </a:endParaRPr>
          </a:p>
        </p:txBody>
      </p:sp>
      <p:sp>
        <p:nvSpPr>
          <p:cNvPr id="154" name="Oval 153">
            <a:extLst>
              <a:ext uri="{FF2B5EF4-FFF2-40B4-BE49-F238E27FC236}">
                <a16:creationId xmlns:a16="http://schemas.microsoft.com/office/drawing/2014/main" id="{2B2EE948-0651-6B31-530F-4B56C72AB4DA}"/>
              </a:ext>
            </a:extLst>
          </p:cNvPr>
          <p:cNvSpPr/>
          <p:nvPr/>
        </p:nvSpPr>
        <p:spPr>
          <a:xfrm rot="1447526">
            <a:off x="2456702" y="450023"/>
            <a:ext cx="722145" cy="5251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panose="020B0604020202020204" pitchFamily="34" charset="0"/>
                <a:cs typeface="Arial" panose="020B0604020202020204" pitchFamily="34" charset="0"/>
              </a:rPr>
              <a:t>1</a:t>
            </a:r>
            <a:endParaRPr lang="en-IN" sz="2400" b="1" dirty="0">
              <a:latin typeface="Arial" panose="020B0604020202020204" pitchFamily="34" charset="0"/>
              <a:cs typeface="Arial" panose="020B0604020202020204" pitchFamily="34" charset="0"/>
            </a:endParaRPr>
          </a:p>
        </p:txBody>
      </p:sp>
      <p:sp>
        <p:nvSpPr>
          <p:cNvPr id="156" name="TextBox 155">
            <a:extLst>
              <a:ext uri="{FF2B5EF4-FFF2-40B4-BE49-F238E27FC236}">
                <a16:creationId xmlns:a16="http://schemas.microsoft.com/office/drawing/2014/main" id="{E7F99F48-C490-9BF0-F36B-EF687AA51051}"/>
              </a:ext>
            </a:extLst>
          </p:cNvPr>
          <p:cNvSpPr txBox="1"/>
          <p:nvPr/>
        </p:nvSpPr>
        <p:spPr>
          <a:xfrm rot="17647526">
            <a:off x="439016" y="2135786"/>
            <a:ext cx="3316524"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Turbine (Axial or Vertical Flow)</a:t>
            </a:r>
            <a:endParaRPr lang="en-IN" sz="1600" b="1" dirty="0">
              <a:latin typeface="Arial" panose="020B0604020202020204" pitchFamily="34" charset="0"/>
              <a:cs typeface="Arial" panose="020B0604020202020204" pitchFamily="34" charset="0"/>
            </a:endParaRPr>
          </a:p>
        </p:txBody>
      </p:sp>
      <p:sp>
        <p:nvSpPr>
          <p:cNvPr id="157" name="TextBox 156">
            <a:extLst>
              <a:ext uri="{FF2B5EF4-FFF2-40B4-BE49-F238E27FC236}">
                <a16:creationId xmlns:a16="http://schemas.microsoft.com/office/drawing/2014/main" id="{F0F20B24-3C29-B110-7CC6-305061E6AF67}"/>
              </a:ext>
            </a:extLst>
          </p:cNvPr>
          <p:cNvSpPr txBox="1"/>
          <p:nvPr/>
        </p:nvSpPr>
        <p:spPr>
          <a:xfrm rot="17647526">
            <a:off x="4776789" y="2564776"/>
            <a:ext cx="2036249"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Dynamo/Generator</a:t>
            </a:r>
            <a:endParaRPr lang="en-IN" sz="1600" b="1" dirty="0">
              <a:latin typeface="Arial" panose="020B0604020202020204" pitchFamily="34" charset="0"/>
              <a:cs typeface="Arial" panose="020B0604020202020204" pitchFamily="34" charset="0"/>
            </a:endParaRPr>
          </a:p>
        </p:txBody>
      </p:sp>
      <p:sp>
        <p:nvSpPr>
          <p:cNvPr id="158" name="TextBox 157">
            <a:extLst>
              <a:ext uri="{FF2B5EF4-FFF2-40B4-BE49-F238E27FC236}">
                <a16:creationId xmlns:a16="http://schemas.microsoft.com/office/drawing/2014/main" id="{A70C8081-3D49-1393-E613-72E3F8B04C95}"/>
              </a:ext>
            </a:extLst>
          </p:cNvPr>
          <p:cNvSpPr txBox="1"/>
          <p:nvPr/>
        </p:nvSpPr>
        <p:spPr>
          <a:xfrm rot="17647526">
            <a:off x="7071547" y="3393157"/>
            <a:ext cx="1918883"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Rectifier Circuit</a:t>
            </a:r>
            <a:endParaRPr lang="en-IN" sz="1600" b="1" dirty="0">
              <a:latin typeface="Arial" panose="020B0604020202020204" pitchFamily="34" charset="0"/>
              <a:cs typeface="Arial" panose="020B0604020202020204" pitchFamily="34" charset="0"/>
            </a:endParaRPr>
          </a:p>
        </p:txBody>
      </p:sp>
      <p:sp>
        <p:nvSpPr>
          <p:cNvPr id="159" name="TextBox 158">
            <a:extLst>
              <a:ext uri="{FF2B5EF4-FFF2-40B4-BE49-F238E27FC236}">
                <a16:creationId xmlns:a16="http://schemas.microsoft.com/office/drawing/2014/main" id="{F57BFBA3-D96C-2EA0-958D-2BD7E237BFEE}"/>
              </a:ext>
            </a:extLst>
          </p:cNvPr>
          <p:cNvSpPr txBox="1"/>
          <p:nvPr/>
        </p:nvSpPr>
        <p:spPr>
          <a:xfrm rot="17647526">
            <a:off x="2065478" y="3647054"/>
            <a:ext cx="3907861"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Rechargeable Battery (Li-ion/Polymer)</a:t>
            </a:r>
            <a:endParaRPr lang="en-IN" sz="1600" b="1"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92F8D36C-9BB1-156E-16C3-7834264C7E77}"/>
              </a:ext>
            </a:extLst>
          </p:cNvPr>
          <p:cNvSpPr txBox="1"/>
          <p:nvPr/>
        </p:nvSpPr>
        <p:spPr>
          <a:xfrm rot="17647526">
            <a:off x="4671479" y="4496803"/>
            <a:ext cx="3111759"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Voltage Regulator(5V Output)</a:t>
            </a:r>
            <a:endParaRPr lang="en-IN" sz="1600" b="1" dirty="0">
              <a:latin typeface="Arial" panose="020B0604020202020204" pitchFamily="34" charset="0"/>
              <a:cs typeface="Arial" panose="020B0604020202020204" pitchFamily="34" charset="0"/>
            </a:endParaRPr>
          </a:p>
        </p:txBody>
      </p:sp>
      <p:sp>
        <p:nvSpPr>
          <p:cNvPr id="161" name="TextBox 160">
            <a:extLst>
              <a:ext uri="{FF2B5EF4-FFF2-40B4-BE49-F238E27FC236}">
                <a16:creationId xmlns:a16="http://schemas.microsoft.com/office/drawing/2014/main" id="{60362E64-D59C-86AE-8D5A-F81EFF8AD9DA}"/>
              </a:ext>
            </a:extLst>
          </p:cNvPr>
          <p:cNvSpPr txBox="1"/>
          <p:nvPr/>
        </p:nvSpPr>
        <p:spPr>
          <a:xfrm rot="17647526">
            <a:off x="2833336" y="1201720"/>
            <a:ext cx="2020164"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USB Output Ports</a:t>
            </a:r>
            <a:endParaRPr lang="en-IN" sz="1600" b="1"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BAC3B3F2-34BE-7C70-0B47-336AEA3C2B95}"/>
              </a:ext>
            </a:extLst>
          </p:cNvPr>
          <p:cNvSpPr txBox="1"/>
          <p:nvPr/>
        </p:nvSpPr>
        <p:spPr>
          <a:xfrm rot="17647526">
            <a:off x="7155338" y="5043053"/>
            <a:ext cx="2890307"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Power Management Circuit </a:t>
            </a:r>
            <a:endParaRPr lang="en-IN" sz="1600" b="1" dirty="0">
              <a:latin typeface="Arial" panose="020B0604020202020204" pitchFamily="34" charset="0"/>
              <a:cs typeface="Arial" panose="020B0604020202020204" pitchFamily="34" charset="0"/>
            </a:endParaRPr>
          </a:p>
        </p:txBody>
      </p:sp>
      <p:sp>
        <p:nvSpPr>
          <p:cNvPr id="163" name="TextBox 162">
            <a:extLst>
              <a:ext uri="{FF2B5EF4-FFF2-40B4-BE49-F238E27FC236}">
                <a16:creationId xmlns:a16="http://schemas.microsoft.com/office/drawing/2014/main" id="{A5D0A8D9-3B40-2277-70C2-296D8B39CA13}"/>
              </a:ext>
            </a:extLst>
          </p:cNvPr>
          <p:cNvSpPr txBox="1"/>
          <p:nvPr/>
        </p:nvSpPr>
        <p:spPr>
          <a:xfrm rot="17647526">
            <a:off x="8879660" y="4748797"/>
            <a:ext cx="2293378" cy="3356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Protective Housing</a:t>
            </a:r>
            <a:endParaRPr lang="en-IN" sz="1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7D8366-FA50-0A9A-0602-2FFF8E086EC3}"/>
              </a:ext>
            </a:extLst>
          </p:cNvPr>
          <p:cNvSpPr txBox="1"/>
          <p:nvPr/>
        </p:nvSpPr>
        <p:spPr>
          <a:xfrm>
            <a:off x="7006491" y="226443"/>
            <a:ext cx="4908928"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COMPONENTS REQUIRRED:</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88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wipe(left)">
                                      <p:cBhvr>
                                        <p:cTn id="7" dur="500"/>
                                        <p:tgtEl>
                                          <p:spTgt spid="14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7"/>
                                        </p:tgtEl>
                                        <p:attrNameLst>
                                          <p:attrName>style.visibility</p:attrName>
                                        </p:attrNameLst>
                                      </p:cBhvr>
                                      <p:to>
                                        <p:strVal val="visible"/>
                                      </p:to>
                                    </p:set>
                                    <p:animEffect transition="in" filter="wipe(left)">
                                      <p:cBhvr>
                                        <p:cTn id="10" dur="750"/>
                                        <p:tgtEl>
                                          <p:spTgt spid="147"/>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48"/>
                                        </p:tgtEl>
                                        <p:attrNameLst>
                                          <p:attrName>style.visibility</p:attrName>
                                        </p:attrNameLst>
                                      </p:cBhvr>
                                      <p:to>
                                        <p:strVal val="visible"/>
                                      </p:to>
                                    </p:set>
                                    <p:animEffect transition="in" filter="wipe(left)">
                                      <p:cBhvr>
                                        <p:cTn id="13" dur="750"/>
                                        <p:tgtEl>
                                          <p:spTgt spid="1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49"/>
                                        </p:tgtEl>
                                        <p:attrNameLst>
                                          <p:attrName>style.visibility</p:attrName>
                                        </p:attrNameLst>
                                      </p:cBhvr>
                                      <p:to>
                                        <p:strVal val="visible"/>
                                      </p:to>
                                    </p:set>
                                    <p:animEffect transition="in" filter="wipe(left)">
                                      <p:cBhvr>
                                        <p:cTn id="16" dur="750"/>
                                        <p:tgtEl>
                                          <p:spTgt spid="1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150"/>
                                        </p:tgtEl>
                                        <p:attrNameLst>
                                          <p:attrName>style.visibility</p:attrName>
                                        </p:attrNameLst>
                                      </p:cBhvr>
                                      <p:to>
                                        <p:strVal val="visible"/>
                                      </p:to>
                                    </p:set>
                                    <p:animEffect transition="in" filter="wipe(left)">
                                      <p:cBhvr>
                                        <p:cTn id="19" dur="750"/>
                                        <p:tgtEl>
                                          <p:spTgt spid="1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151"/>
                                        </p:tgtEl>
                                        <p:attrNameLst>
                                          <p:attrName>style.visibility</p:attrName>
                                        </p:attrNameLst>
                                      </p:cBhvr>
                                      <p:to>
                                        <p:strVal val="visible"/>
                                      </p:to>
                                    </p:set>
                                    <p:animEffect transition="in" filter="wipe(left)">
                                      <p:cBhvr>
                                        <p:cTn id="22" dur="750"/>
                                        <p:tgtEl>
                                          <p:spTgt spid="151"/>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152"/>
                                        </p:tgtEl>
                                        <p:attrNameLst>
                                          <p:attrName>style.visibility</p:attrName>
                                        </p:attrNameLst>
                                      </p:cBhvr>
                                      <p:to>
                                        <p:strVal val="visible"/>
                                      </p:to>
                                    </p:set>
                                    <p:animEffect transition="in" filter="wipe(left)">
                                      <p:cBhvr>
                                        <p:cTn id="25" dur="750"/>
                                        <p:tgtEl>
                                          <p:spTgt spid="152"/>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153"/>
                                        </p:tgtEl>
                                        <p:attrNameLst>
                                          <p:attrName>style.visibility</p:attrName>
                                        </p:attrNameLst>
                                      </p:cBhvr>
                                      <p:to>
                                        <p:strVal val="visible"/>
                                      </p:to>
                                    </p:set>
                                    <p:animEffect transition="in" filter="wipe(left)">
                                      <p:cBhvr>
                                        <p:cTn id="28" dur="750"/>
                                        <p:tgtEl>
                                          <p:spTgt spid="153"/>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54"/>
                                        </p:tgtEl>
                                        <p:attrNameLst>
                                          <p:attrName>style.visibility</p:attrName>
                                        </p:attrNameLst>
                                      </p:cBhvr>
                                      <p:to>
                                        <p:strVal val="visible"/>
                                      </p:to>
                                    </p:set>
                                    <p:animEffect transition="in" filter="wipe(left)">
                                      <p:cBhvr>
                                        <p:cTn id="31" dur="750"/>
                                        <p:tgtEl>
                                          <p:spTgt spid="154"/>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156"/>
                                        </p:tgtEl>
                                        <p:attrNameLst>
                                          <p:attrName>style.visibility</p:attrName>
                                        </p:attrNameLst>
                                      </p:cBhvr>
                                      <p:to>
                                        <p:strVal val="visible"/>
                                      </p:to>
                                    </p:set>
                                    <p:animEffect transition="in" filter="wipe(left)">
                                      <p:cBhvr>
                                        <p:cTn id="34" dur="750"/>
                                        <p:tgtEl>
                                          <p:spTgt spid="156"/>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157"/>
                                        </p:tgtEl>
                                        <p:attrNameLst>
                                          <p:attrName>style.visibility</p:attrName>
                                        </p:attrNameLst>
                                      </p:cBhvr>
                                      <p:to>
                                        <p:strVal val="visible"/>
                                      </p:to>
                                    </p:set>
                                    <p:animEffect transition="in" filter="wipe(left)">
                                      <p:cBhvr>
                                        <p:cTn id="37" dur="750"/>
                                        <p:tgtEl>
                                          <p:spTgt spid="15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8"/>
                                        </p:tgtEl>
                                        <p:attrNameLst>
                                          <p:attrName>style.visibility</p:attrName>
                                        </p:attrNameLst>
                                      </p:cBhvr>
                                      <p:to>
                                        <p:strVal val="visible"/>
                                      </p:to>
                                    </p:set>
                                    <p:animEffect transition="in" filter="wipe(left)">
                                      <p:cBhvr>
                                        <p:cTn id="40" dur="750"/>
                                        <p:tgtEl>
                                          <p:spTgt spid="158"/>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59"/>
                                        </p:tgtEl>
                                        <p:attrNameLst>
                                          <p:attrName>style.visibility</p:attrName>
                                        </p:attrNameLst>
                                      </p:cBhvr>
                                      <p:to>
                                        <p:strVal val="visible"/>
                                      </p:to>
                                    </p:set>
                                    <p:animEffect transition="in" filter="wipe(left)">
                                      <p:cBhvr>
                                        <p:cTn id="43" dur="750"/>
                                        <p:tgtEl>
                                          <p:spTgt spid="159"/>
                                        </p:tgtEl>
                                      </p:cBhvr>
                                    </p:animEffect>
                                  </p:childTnLst>
                                </p:cTn>
                              </p:par>
                              <p:par>
                                <p:cTn id="44" presetID="22" presetClass="entr" presetSubtype="8" fill="hold" grpId="0" nodeType="withEffect">
                                  <p:stCondLst>
                                    <p:cond delay="500"/>
                                  </p:stCondLst>
                                  <p:childTnLst>
                                    <p:set>
                                      <p:cBhvr>
                                        <p:cTn id="45" dur="1" fill="hold">
                                          <p:stCondLst>
                                            <p:cond delay="0"/>
                                          </p:stCondLst>
                                        </p:cTn>
                                        <p:tgtEl>
                                          <p:spTgt spid="160"/>
                                        </p:tgtEl>
                                        <p:attrNameLst>
                                          <p:attrName>style.visibility</p:attrName>
                                        </p:attrNameLst>
                                      </p:cBhvr>
                                      <p:to>
                                        <p:strVal val="visible"/>
                                      </p:to>
                                    </p:set>
                                    <p:animEffect transition="in" filter="wipe(left)">
                                      <p:cBhvr>
                                        <p:cTn id="46" dur="750"/>
                                        <p:tgtEl>
                                          <p:spTgt spid="160"/>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161"/>
                                        </p:tgtEl>
                                        <p:attrNameLst>
                                          <p:attrName>style.visibility</p:attrName>
                                        </p:attrNameLst>
                                      </p:cBhvr>
                                      <p:to>
                                        <p:strVal val="visible"/>
                                      </p:to>
                                    </p:set>
                                    <p:animEffect transition="in" filter="wipe(left)">
                                      <p:cBhvr>
                                        <p:cTn id="49" dur="750"/>
                                        <p:tgtEl>
                                          <p:spTgt spid="161"/>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162"/>
                                        </p:tgtEl>
                                        <p:attrNameLst>
                                          <p:attrName>style.visibility</p:attrName>
                                        </p:attrNameLst>
                                      </p:cBhvr>
                                      <p:to>
                                        <p:strVal val="visible"/>
                                      </p:to>
                                    </p:set>
                                    <p:animEffect transition="in" filter="wipe(left)">
                                      <p:cBhvr>
                                        <p:cTn id="52" dur="750"/>
                                        <p:tgtEl>
                                          <p:spTgt spid="162"/>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163"/>
                                        </p:tgtEl>
                                        <p:attrNameLst>
                                          <p:attrName>style.visibility</p:attrName>
                                        </p:attrNameLst>
                                      </p:cBhvr>
                                      <p:to>
                                        <p:strVal val="visible"/>
                                      </p:to>
                                    </p:set>
                                    <p:animEffect transition="in" filter="wipe(left)">
                                      <p:cBhvr>
                                        <p:cTn id="55" dur="75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P spid="149" grpId="0" animBg="1"/>
      <p:bldP spid="150" grpId="0" animBg="1"/>
      <p:bldP spid="151" grpId="0" animBg="1"/>
      <p:bldP spid="152" grpId="0" animBg="1"/>
      <p:bldP spid="153" grpId="0" animBg="1"/>
      <p:bldP spid="154" grpId="0" animBg="1"/>
      <p:bldP spid="156" grpId="0"/>
      <p:bldP spid="157" grpId="0"/>
      <p:bldP spid="158" grpId="0"/>
      <p:bldP spid="159" grpId="0"/>
      <p:bldP spid="160" grpId="0"/>
      <p:bldP spid="161" grpId="0"/>
      <p:bldP spid="162" grpId="0"/>
      <p:bldP spid="16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A2139-3FDC-6405-FA2D-309D34EC832B}"/>
              </a:ext>
            </a:extLst>
          </p:cNvPr>
          <p:cNvSpPr txBox="1"/>
          <p:nvPr/>
        </p:nvSpPr>
        <p:spPr>
          <a:xfrm>
            <a:off x="468086" y="348343"/>
            <a:ext cx="6308271" cy="6324600"/>
          </a:xfrm>
          <a:prstGeom prst="rect">
            <a:avLst/>
          </a:prstGeom>
          <a:noFill/>
        </p:spPr>
        <p:txBody>
          <a:bodyPr wrap="square" rtlCol="0">
            <a:spAutoFit/>
          </a:bodyPr>
          <a:lstStyle/>
          <a:p>
            <a:pPr algn="just"/>
            <a:r>
              <a:rPr lang="en-US" sz="4000" b="1" dirty="0"/>
              <a:t>Working Principle </a:t>
            </a:r>
          </a:p>
          <a:p>
            <a:pPr algn="just">
              <a:lnSpc>
                <a:spcPct val="150000"/>
              </a:lnSpc>
            </a:pPr>
            <a:r>
              <a:rPr lang="en-US" sz="2400" dirty="0">
                <a:latin typeface="Arial" panose="020B0604020202020204" pitchFamily="34" charset="0"/>
                <a:cs typeface="Arial" panose="020B0604020202020204" pitchFamily="34" charset="0"/>
              </a:rPr>
              <a:t>1. The turbine rotates due to wind or motion in buses/trains. </a:t>
            </a:r>
          </a:p>
          <a:p>
            <a:pPr algn="just">
              <a:lnSpc>
                <a:spcPct val="150000"/>
              </a:lnSpc>
            </a:pPr>
            <a:r>
              <a:rPr lang="en-US" sz="2400" dirty="0">
                <a:latin typeface="Arial" panose="020B0604020202020204" pitchFamily="34" charset="0"/>
                <a:cs typeface="Arial" panose="020B0604020202020204" pitchFamily="34" charset="0"/>
              </a:rPr>
              <a:t>2. The generator converts rotational energy into electrical energy. </a:t>
            </a:r>
          </a:p>
          <a:p>
            <a:pPr algn="just">
              <a:lnSpc>
                <a:spcPct val="150000"/>
              </a:lnSpc>
            </a:pPr>
            <a:r>
              <a:rPr lang="en-US" sz="2400" dirty="0">
                <a:latin typeface="Arial" panose="020B0604020202020204" pitchFamily="34" charset="0"/>
                <a:cs typeface="Arial" panose="020B0604020202020204" pitchFamily="34" charset="0"/>
              </a:rPr>
              <a:t>3. The rectifier circuit converts AC to DC power. </a:t>
            </a:r>
          </a:p>
          <a:p>
            <a:pPr algn="just">
              <a:lnSpc>
                <a:spcPct val="150000"/>
              </a:lnSpc>
            </a:pPr>
            <a:r>
              <a:rPr lang="en-US" sz="2400" dirty="0">
                <a:latin typeface="Arial" panose="020B0604020202020204" pitchFamily="34" charset="0"/>
                <a:cs typeface="Arial" panose="020B0604020202020204" pitchFamily="34" charset="0"/>
              </a:rPr>
              <a:t>4. The power is stored in a rechargeable battery. </a:t>
            </a:r>
          </a:p>
          <a:p>
            <a:pPr algn="just">
              <a:lnSpc>
                <a:spcPct val="150000"/>
              </a:lnSpc>
            </a:pPr>
            <a:r>
              <a:rPr lang="en-US" sz="2400" dirty="0">
                <a:latin typeface="Arial" panose="020B0604020202020204" pitchFamily="34" charset="0"/>
                <a:cs typeface="Arial" panose="020B0604020202020204" pitchFamily="34" charset="0"/>
              </a:rPr>
              <a:t>5. A voltage regulator provides a stable output for mobile charging</a:t>
            </a:r>
            <a:endParaRPr lang="en-IN" sz="24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CC169DB-0D53-BC36-41DB-6D90179590E8}"/>
              </a:ext>
            </a:extLst>
          </p:cNvPr>
          <p:cNvGrpSpPr/>
          <p:nvPr/>
        </p:nvGrpSpPr>
        <p:grpSpPr>
          <a:xfrm>
            <a:off x="6776357" y="1992086"/>
            <a:ext cx="5415643" cy="4865914"/>
            <a:chOff x="6743701" y="1861457"/>
            <a:chExt cx="5415643" cy="4865914"/>
          </a:xfrm>
        </p:grpSpPr>
        <p:sp>
          <p:nvSpPr>
            <p:cNvPr id="3" name="Isosceles Triangle 2">
              <a:extLst>
                <a:ext uri="{FF2B5EF4-FFF2-40B4-BE49-F238E27FC236}">
                  <a16:creationId xmlns:a16="http://schemas.microsoft.com/office/drawing/2014/main" id="{224EB516-E3F3-5852-19A4-5D8E05E1314D}"/>
                </a:ext>
              </a:extLst>
            </p:cNvPr>
            <p:cNvSpPr/>
            <p:nvPr/>
          </p:nvSpPr>
          <p:spPr>
            <a:xfrm>
              <a:off x="6743701" y="3766457"/>
              <a:ext cx="4865914" cy="2960914"/>
            </a:xfrm>
            <a:prstGeom prs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BAC41C2B-DED3-CBD2-6A58-B7EA0DF7A344}"/>
                </a:ext>
              </a:extLst>
            </p:cNvPr>
            <p:cNvSpPr/>
            <p:nvPr/>
          </p:nvSpPr>
          <p:spPr>
            <a:xfrm rot="16200000">
              <a:off x="8245930" y="2813957"/>
              <a:ext cx="4865914" cy="2960914"/>
            </a:xfrm>
            <a:prstGeom prst="triangle">
              <a:avLst>
                <a:gd name="adj" fmla="val 69239"/>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02251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BA28C6-25C6-786A-6582-78602F73C3C8}"/>
              </a:ext>
            </a:extLst>
          </p:cNvPr>
          <p:cNvSpPr txBox="1"/>
          <p:nvPr/>
        </p:nvSpPr>
        <p:spPr>
          <a:xfrm>
            <a:off x="571500" y="469900"/>
            <a:ext cx="4318000"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Circuit Diagram</a:t>
            </a:r>
            <a:endParaRPr lang="en-IN" sz="40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794F31-60E1-75C9-8918-EFFCA7447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885" y="1333500"/>
            <a:ext cx="6908321" cy="5124835"/>
          </a:xfrm>
          <a:prstGeom prst="rect">
            <a:avLst/>
          </a:prstGeom>
        </p:spPr>
      </p:pic>
    </p:spTree>
    <p:extLst>
      <p:ext uri="{BB962C8B-B14F-4D97-AF65-F5344CB8AC3E}">
        <p14:creationId xmlns:p14="http://schemas.microsoft.com/office/powerpoint/2010/main" val="3021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6F51BB4-337B-F5F1-CEE3-5E416EC532A1}"/>
              </a:ext>
            </a:extLst>
          </p:cNvPr>
          <p:cNvGrpSpPr/>
          <p:nvPr/>
        </p:nvGrpSpPr>
        <p:grpSpPr>
          <a:xfrm>
            <a:off x="1414800" y="189000"/>
            <a:ext cx="3420000" cy="6480000"/>
            <a:chOff x="3396001" y="729000"/>
            <a:chExt cx="2721699" cy="5399997"/>
          </a:xfrm>
        </p:grpSpPr>
        <p:sp>
          <p:nvSpPr>
            <p:cNvPr id="41" name="Freeform: Shape 40">
              <a:extLst>
                <a:ext uri="{FF2B5EF4-FFF2-40B4-BE49-F238E27FC236}">
                  <a16:creationId xmlns:a16="http://schemas.microsoft.com/office/drawing/2014/main" id="{7D4F4B1E-62CD-3D87-1A6C-B51806606904}"/>
                </a:ext>
              </a:extLst>
            </p:cNvPr>
            <p:cNvSpPr/>
            <p:nvPr/>
          </p:nvSpPr>
          <p:spPr>
            <a:xfrm>
              <a:off x="3800999" y="1539000"/>
              <a:ext cx="2316701" cy="4580237"/>
            </a:xfrm>
            <a:custGeom>
              <a:avLst/>
              <a:gdLst>
                <a:gd name="connsiteX0" fmla="*/ 2294999 w 2316701"/>
                <a:gd name="connsiteY0" fmla="*/ 0 h 4580237"/>
                <a:gd name="connsiteX1" fmla="*/ 2316701 w 2316701"/>
                <a:gd name="connsiteY1" fmla="*/ 1096 h 4580237"/>
                <a:gd name="connsiteX2" fmla="*/ 2316701 w 2316701"/>
                <a:gd name="connsiteY2" fmla="*/ 811096 h 4580237"/>
                <a:gd name="connsiteX3" fmla="*/ 2295002 w 2316701"/>
                <a:gd name="connsiteY3" fmla="*/ 810000 h 4580237"/>
                <a:gd name="connsiteX4" fmla="*/ 405001 w 2316701"/>
                <a:gd name="connsiteY4" fmla="*/ 2700001 h 4580237"/>
                <a:gd name="connsiteX5" fmla="*/ 1914101 w 2316701"/>
                <a:gd name="connsiteY5" fmla="*/ 4551604 h 4580237"/>
                <a:gd name="connsiteX6" fmla="*/ 2101712 w 2316701"/>
                <a:gd name="connsiteY6" fmla="*/ 4580237 h 4580237"/>
                <a:gd name="connsiteX7" fmla="*/ 2060349 w 2316701"/>
                <a:gd name="connsiteY7" fmla="*/ 4578148 h 4580237"/>
                <a:gd name="connsiteX8" fmla="*/ 0 w 2316701"/>
                <a:gd name="connsiteY8" fmla="*/ 2294999 h 4580237"/>
                <a:gd name="connsiteX9" fmla="*/ 2294999 w 2316701"/>
                <a:gd name="connsiteY9" fmla="*/ 0 h 458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6701" h="4580237">
                  <a:moveTo>
                    <a:pt x="2294999" y="0"/>
                  </a:moveTo>
                  <a:lnTo>
                    <a:pt x="2316701" y="1096"/>
                  </a:lnTo>
                  <a:lnTo>
                    <a:pt x="2316701" y="811096"/>
                  </a:lnTo>
                  <a:lnTo>
                    <a:pt x="2295002" y="810000"/>
                  </a:lnTo>
                  <a:cubicBezTo>
                    <a:pt x="1251184" y="810000"/>
                    <a:pt x="405001" y="1656183"/>
                    <a:pt x="405001" y="2700001"/>
                  </a:cubicBezTo>
                  <a:cubicBezTo>
                    <a:pt x="405001" y="3613342"/>
                    <a:pt x="1052860" y="4375368"/>
                    <a:pt x="1914101" y="4551604"/>
                  </a:cubicBezTo>
                  <a:lnTo>
                    <a:pt x="2101712" y="4580237"/>
                  </a:lnTo>
                  <a:lnTo>
                    <a:pt x="2060349" y="4578148"/>
                  </a:lnTo>
                  <a:cubicBezTo>
                    <a:pt x="903080" y="4460622"/>
                    <a:pt x="0" y="3483274"/>
                    <a:pt x="0" y="2294999"/>
                  </a:cubicBezTo>
                  <a:cubicBezTo>
                    <a:pt x="0" y="1027505"/>
                    <a:pt x="1027505" y="0"/>
                    <a:pt x="2294999" y="0"/>
                  </a:cubicBezTo>
                  <a:close/>
                </a:path>
              </a:pathLst>
            </a:cu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AAD75AAF-A0A5-85F3-FAAB-4BB7A3703591}"/>
                </a:ext>
              </a:extLst>
            </p:cNvPr>
            <p:cNvSpPr/>
            <p:nvPr/>
          </p:nvSpPr>
          <p:spPr>
            <a:xfrm>
              <a:off x="4610997" y="3158999"/>
              <a:ext cx="1506702" cy="2964421"/>
            </a:xfrm>
            <a:custGeom>
              <a:avLst/>
              <a:gdLst>
                <a:gd name="connsiteX0" fmla="*/ 1485000 w 1506702"/>
                <a:gd name="connsiteY0" fmla="*/ 0 h 2964421"/>
                <a:gd name="connsiteX1" fmla="*/ 1506702 w 1506702"/>
                <a:gd name="connsiteY1" fmla="*/ 1096 h 2964421"/>
                <a:gd name="connsiteX2" fmla="*/ 1506702 w 1506702"/>
                <a:gd name="connsiteY2" fmla="*/ 811095 h 2964421"/>
                <a:gd name="connsiteX3" fmla="*/ 1485004 w 1506702"/>
                <a:gd name="connsiteY3" fmla="*/ 809999 h 2964421"/>
                <a:gd name="connsiteX4" fmla="*/ 405002 w 1506702"/>
                <a:gd name="connsiteY4" fmla="*/ 1890001 h 2964421"/>
                <a:gd name="connsiteX5" fmla="*/ 1267346 w 1506702"/>
                <a:gd name="connsiteY5" fmla="*/ 2948060 h 2964421"/>
                <a:gd name="connsiteX6" fmla="*/ 1374542 w 1506702"/>
                <a:gd name="connsiteY6" fmla="*/ 2964421 h 2964421"/>
                <a:gd name="connsiteX7" fmla="*/ 1333157 w 1506702"/>
                <a:gd name="connsiteY7" fmla="*/ 2962331 h 2964421"/>
                <a:gd name="connsiteX8" fmla="*/ 1185721 w 1506702"/>
                <a:gd name="connsiteY8" fmla="*/ 2939829 h 2964421"/>
                <a:gd name="connsiteX9" fmla="*/ 0 w 1506702"/>
                <a:gd name="connsiteY9" fmla="*/ 1485000 h 2964421"/>
                <a:gd name="connsiteX10" fmla="*/ 1485000 w 1506702"/>
                <a:gd name="connsiteY10" fmla="*/ 0 h 29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6702" h="2964421">
                  <a:moveTo>
                    <a:pt x="1485000" y="0"/>
                  </a:moveTo>
                  <a:lnTo>
                    <a:pt x="1506702" y="1096"/>
                  </a:lnTo>
                  <a:lnTo>
                    <a:pt x="1506702" y="811095"/>
                  </a:lnTo>
                  <a:lnTo>
                    <a:pt x="1485004" y="809999"/>
                  </a:lnTo>
                  <a:cubicBezTo>
                    <a:pt x="888537" y="809999"/>
                    <a:pt x="405002" y="1293534"/>
                    <a:pt x="405002" y="1890001"/>
                  </a:cubicBezTo>
                  <a:cubicBezTo>
                    <a:pt x="405002" y="2411909"/>
                    <a:pt x="775208" y="2847354"/>
                    <a:pt x="1267346" y="2948060"/>
                  </a:cubicBezTo>
                  <a:lnTo>
                    <a:pt x="1374542" y="2964421"/>
                  </a:lnTo>
                  <a:lnTo>
                    <a:pt x="1333157" y="2962331"/>
                  </a:lnTo>
                  <a:lnTo>
                    <a:pt x="1185721" y="2939829"/>
                  </a:lnTo>
                  <a:cubicBezTo>
                    <a:pt x="509031" y="2801359"/>
                    <a:pt x="0" y="2202624"/>
                    <a:pt x="0" y="1485000"/>
                  </a:cubicBezTo>
                  <a:cubicBezTo>
                    <a:pt x="0" y="664857"/>
                    <a:pt x="664857" y="0"/>
                    <a:pt x="1485000" y="0"/>
                  </a:cubicBezTo>
                  <a:close/>
                </a:path>
              </a:pathLst>
            </a:cu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Freeform: Shape 29">
              <a:extLst>
                <a:ext uri="{FF2B5EF4-FFF2-40B4-BE49-F238E27FC236}">
                  <a16:creationId xmlns:a16="http://schemas.microsoft.com/office/drawing/2014/main" id="{D62FD808-FEB2-1ADA-0E0B-9C1FAE06D8FF}"/>
                </a:ext>
              </a:extLst>
            </p:cNvPr>
            <p:cNvSpPr/>
            <p:nvPr/>
          </p:nvSpPr>
          <p:spPr>
            <a:xfrm>
              <a:off x="3396001" y="729000"/>
              <a:ext cx="2721699" cy="5390242"/>
            </a:xfrm>
            <a:custGeom>
              <a:avLst/>
              <a:gdLst>
                <a:gd name="connsiteX0" fmla="*/ 2700000 w 2721699"/>
                <a:gd name="connsiteY0" fmla="*/ 0 h 5390242"/>
                <a:gd name="connsiteX1" fmla="*/ 2721699 w 2721699"/>
                <a:gd name="connsiteY1" fmla="*/ 1096 h 5390242"/>
                <a:gd name="connsiteX2" fmla="*/ 2721699 w 2721699"/>
                <a:gd name="connsiteY2" fmla="*/ 811095 h 5390242"/>
                <a:gd name="connsiteX3" fmla="*/ 2699997 w 2721699"/>
                <a:gd name="connsiteY3" fmla="*/ 809999 h 5390242"/>
                <a:gd name="connsiteX4" fmla="*/ 404998 w 2721699"/>
                <a:gd name="connsiteY4" fmla="*/ 3104998 h 5390242"/>
                <a:gd name="connsiteX5" fmla="*/ 2465347 w 2721699"/>
                <a:gd name="connsiteY5" fmla="*/ 5388147 h 5390242"/>
                <a:gd name="connsiteX6" fmla="*/ 2506710 w 2721699"/>
                <a:gd name="connsiteY6" fmla="*/ 5390236 h 5390242"/>
                <a:gd name="connsiteX7" fmla="*/ 2506748 w 2721699"/>
                <a:gd name="connsiteY7" fmla="*/ 5390242 h 5390242"/>
                <a:gd name="connsiteX8" fmla="*/ 2423941 w 2721699"/>
                <a:gd name="connsiteY8" fmla="*/ 5386060 h 5390242"/>
                <a:gd name="connsiteX9" fmla="*/ 0 w 2721699"/>
                <a:gd name="connsiteY9" fmla="*/ 2700000 h 5390242"/>
                <a:gd name="connsiteX10" fmla="*/ 2700000 w 2721699"/>
                <a:gd name="connsiteY10" fmla="*/ 0 h 539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1699" h="5390242">
                  <a:moveTo>
                    <a:pt x="2700000" y="0"/>
                  </a:moveTo>
                  <a:lnTo>
                    <a:pt x="2721699" y="1096"/>
                  </a:lnTo>
                  <a:lnTo>
                    <a:pt x="2721699" y="811095"/>
                  </a:lnTo>
                  <a:lnTo>
                    <a:pt x="2699997" y="809999"/>
                  </a:lnTo>
                  <a:cubicBezTo>
                    <a:pt x="1432503" y="809999"/>
                    <a:pt x="404998" y="1837504"/>
                    <a:pt x="404998" y="3104998"/>
                  </a:cubicBezTo>
                  <a:cubicBezTo>
                    <a:pt x="404998" y="4293273"/>
                    <a:pt x="1308078" y="5270621"/>
                    <a:pt x="2465347" y="5388147"/>
                  </a:cubicBezTo>
                  <a:lnTo>
                    <a:pt x="2506710" y="5390236"/>
                  </a:lnTo>
                  <a:lnTo>
                    <a:pt x="2506748" y="5390242"/>
                  </a:lnTo>
                  <a:lnTo>
                    <a:pt x="2423941" y="5386060"/>
                  </a:lnTo>
                  <a:cubicBezTo>
                    <a:pt x="1062449" y="5247793"/>
                    <a:pt x="0" y="4097971"/>
                    <a:pt x="0" y="2700000"/>
                  </a:cubicBezTo>
                  <a:cubicBezTo>
                    <a:pt x="0" y="1208831"/>
                    <a:pt x="1208831" y="0"/>
                    <a:pt x="2700000" y="0"/>
                  </a:cubicBezTo>
                  <a:close/>
                </a:path>
              </a:pathLst>
            </a:cu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Freeform: Shape 27">
              <a:extLst>
                <a:ext uri="{FF2B5EF4-FFF2-40B4-BE49-F238E27FC236}">
                  <a16:creationId xmlns:a16="http://schemas.microsoft.com/office/drawing/2014/main" id="{CA3DC71A-A693-36C8-2634-2DBB70E6F9F0}"/>
                </a:ext>
              </a:extLst>
            </p:cNvPr>
            <p:cNvSpPr/>
            <p:nvPr/>
          </p:nvSpPr>
          <p:spPr>
            <a:xfrm>
              <a:off x="4205999" y="2348999"/>
              <a:ext cx="1911700" cy="3772330"/>
            </a:xfrm>
            <a:custGeom>
              <a:avLst/>
              <a:gdLst>
                <a:gd name="connsiteX0" fmla="*/ 1890001 w 1911700"/>
                <a:gd name="connsiteY0" fmla="*/ 0 h 3772330"/>
                <a:gd name="connsiteX1" fmla="*/ 1911700 w 1911700"/>
                <a:gd name="connsiteY1" fmla="*/ 1096 h 3772330"/>
                <a:gd name="connsiteX2" fmla="*/ 1911700 w 1911700"/>
                <a:gd name="connsiteY2" fmla="*/ 811095 h 3772330"/>
                <a:gd name="connsiteX3" fmla="*/ 1889998 w 1911700"/>
                <a:gd name="connsiteY3" fmla="*/ 809999 h 3772330"/>
                <a:gd name="connsiteX4" fmla="*/ 404998 w 1911700"/>
                <a:gd name="connsiteY4" fmla="*/ 2294999 h 3772330"/>
                <a:gd name="connsiteX5" fmla="*/ 1590719 w 1911700"/>
                <a:gd name="connsiteY5" fmla="*/ 3749828 h 3772330"/>
                <a:gd name="connsiteX6" fmla="*/ 1738155 w 1911700"/>
                <a:gd name="connsiteY6" fmla="*/ 3772330 h 3772330"/>
                <a:gd name="connsiteX7" fmla="*/ 1696711 w 1911700"/>
                <a:gd name="connsiteY7" fmla="*/ 3770237 h 3772330"/>
                <a:gd name="connsiteX8" fmla="*/ 1509100 w 1911700"/>
                <a:gd name="connsiteY8" fmla="*/ 3741604 h 3772330"/>
                <a:gd name="connsiteX9" fmla="*/ 0 w 1911700"/>
                <a:gd name="connsiteY9" fmla="*/ 1890001 h 3772330"/>
                <a:gd name="connsiteX10" fmla="*/ 1890001 w 1911700"/>
                <a:gd name="connsiteY10" fmla="*/ 0 h 377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700" h="3772330">
                  <a:moveTo>
                    <a:pt x="1890001" y="0"/>
                  </a:moveTo>
                  <a:lnTo>
                    <a:pt x="1911700" y="1096"/>
                  </a:lnTo>
                  <a:lnTo>
                    <a:pt x="1911700" y="811095"/>
                  </a:lnTo>
                  <a:lnTo>
                    <a:pt x="1889998" y="809999"/>
                  </a:lnTo>
                  <a:cubicBezTo>
                    <a:pt x="1069855" y="809999"/>
                    <a:pt x="404998" y="1474856"/>
                    <a:pt x="404998" y="2294999"/>
                  </a:cubicBezTo>
                  <a:cubicBezTo>
                    <a:pt x="404998" y="3012623"/>
                    <a:pt x="914029" y="3611358"/>
                    <a:pt x="1590719" y="3749828"/>
                  </a:cubicBezTo>
                  <a:lnTo>
                    <a:pt x="1738155" y="3772330"/>
                  </a:lnTo>
                  <a:lnTo>
                    <a:pt x="1696711" y="3770237"/>
                  </a:lnTo>
                  <a:lnTo>
                    <a:pt x="1509100" y="3741604"/>
                  </a:lnTo>
                  <a:cubicBezTo>
                    <a:pt x="647859" y="3565368"/>
                    <a:pt x="0" y="2803342"/>
                    <a:pt x="0" y="1890001"/>
                  </a:cubicBezTo>
                  <a:cubicBezTo>
                    <a:pt x="0" y="846183"/>
                    <a:pt x="846183" y="0"/>
                    <a:pt x="1890001" y="0"/>
                  </a:cubicBezTo>
                  <a:close/>
                </a:path>
              </a:pathLst>
            </a:cu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7283AF52-85C6-BD1C-75B6-35AEBBECA176}"/>
                </a:ext>
              </a:extLst>
            </p:cNvPr>
            <p:cNvSpPr/>
            <p:nvPr/>
          </p:nvSpPr>
          <p:spPr>
            <a:xfrm>
              <a:off x="5015999" y="3968998"/>
              <a:ext cx="1101700" cy="2159999"/>
            </a:xfrm>
            <a:custGeom>
              <a:avLst/>
              <a:gdLst>
                <a:gd name="connsiteX0" fmla="*/ 1080002 w 1101700"/>
                <a:gd name="connsiteY0" fmla="*/ 0 h 2159999"/>
                <a:gd name="connsiteX1" fmla="*/ 1101700 w 1101700"/>
                <a:gd name="connsiteY1" fmla="*/ 1096 h 2159999"/>
                <a:gd name="connsiteX2" fmla="*/ 1101700 w 1101700"/>
                <a:gd name="connsiteY2" fmla="*/ 2158903 h 2159999"/>
                <a:gd name="connsiteX3" fmla="*/ 1079998 w 1101700"/>
                <a:gd name="connsiteY3" fmla="*/ 2159999 h 2159999"/>
                <a:gd name="connsiteX4" fmla="*/ 969540 w 1101700"/>
                <a:gd name="connsiteY4" fmla="*/ 2154422 h 2159999"/>
                <a:gd name="connsiteX5" fmla="*/ 862344 w 1101700"/>
                <a:gd name="connsiteY5" fmla="*/ 2138061 h 2159999"/>
                <a:gd name="connsiteX6" fmla="*/ 0 w 1101700"/>
                <a:gd name="connsiteY6" fmla="*/ 1080002 h 2159999"/>
                <a:gd name="connsiteX7" fmla="*/ 1080002 w 1101700"/>
                <a:gd name="connsiteY7" fmla="*/ 0 h 21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700" h="2159999">
                  <a:moveTo>
                    <a:pt x="1080002" y="0"/>
                  </a:moveTo>
                  <a:lnTo>
                    <a:pt x="1101700" y="1096"/>
                  </a:lnTo>
                  <a:lnTo>
                    <a:pt x="1101700" y="2158903"/>
                  </a:lnTo>
                  <a:lnTo>
                    <a:pt x="1079998" y="2159999"/>
                  </a:lnTo>
                  <a:lnTo>
                    <a:pt x="969540" y="2154422"/>
                  </a:lnTo>
                  <a:lnTo>
                    <a:pt x="862344" y="2138061"/>
                  </a:lnTo>
                  <a:cubicBezTo>
                    <a:pt x="370206" y="2037355"/>
                    <a:pt x="0" y="1601910"/>
                    <a:pt x="0" y="1080002"/>
                  </a:cubicBezTo>
                  <a:cubicBezTo>
                    <a:pt x="0" y="483535"/>
                    <a:pt x="483535" y="0"/>
                    <a:pt x="1080002" y="0"/>
                  </a:cubicBezTo>
                  <a:close/>
                </a:path>
              </a:pathLst>
            </a:cu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44" name="TextBox 43">
            <a:extLst>
              <a:ext uri="{FF2B5EF4-FFF2-40B4-BE49-F238E27FC236}">
                <a16:creationId xmlns:a16="http://schemas.microsoft.com/office/drawing/2014/main" id="{6D243163-20B2-C381-8764-23178AE63A44}"/>
              </a:ext>
            </a:extLst>
          </p:cNvPr>
          <p:cNvSpPr txBox="1"/>
          <p:nvPr/>
        </p:nvSpPr>
        <p:spPr>
          <a:xfrm>
            <a:off x="5009582" y="302618"/>
            <a:ext cx="6591300" cy="769441"/>
          </a:xfrm>
          <a:prstGeom prst="rect">
            <a:avLst/>
          </a:prstGeom>
          <a:noFill/>
        </p:spPr>
        <p:txBody>
          <a:bodyPr wrap="square" rtlCol="0">
            <a:spAutoFit/>
          </a:bodyPr>
          <a:lstStyle/>
          <a:p>
            <a:pPr algn="just"/>
            <a:r>
              <a:rPr lang="en-US" sz="4400" b="1" dirty="0"/>
              <a:t>01</a:t>
            </a:r>
            <a:r>
              <a:rPr lang="en-US" sz="2400" dirty="0"/>
              <a:t>. Renewable and eco-friendly energy source.</a:t>
            </a:r>
            <a:endParaRPr lang="en-IN" sz="2400" dirty="0"/>
          </a:p>
        </p:txBody>
      </p:sp>
      <p:sp>
        <p:nvSpPr>
          <p:cNvPr id="45" name="TextBox 44">
            <a:extLst>
              <a:ext uri="{FF2B5EF4-FFF2-40B4-BE49-F238E27FC236}">
                <a16:creationId xmlns:a16="http://schemas.microsoft.com/office/drawing/2014/main" id="{7161EA7D-C016-B736-F1B9-36E39D8AB978}"/>
              </a:ext>
            </a:extLst>
          </p:cNvPr>
          <p:cNvSpPr txBox="1"/>
          <p:nvPr/>
        </p:nvSpPr>
        <p:spPr>
          <a:xfrm>
            <a:off x="5009582" y="1269425"/>
            <a:ext cx="6096000" cy="769441"/>
          </a:xfrm>
          <a:prstGeom prst="rect">
            <a:avLst/>
          </a:prstGeom>
          <a:noFill/>
        </p:spPr>
        <p:txBody>
          <a:bodyPr wrap="square" rtlCol="0">
            <a:spAutoFit/>
          </a:bodyPr>
          <a:lstStyle/>
          <a:p>
            <a:pPr algn="just"/>
            <a:r>
              <a:rPr lang="en-US" sz="4400" b="1" dirty="0"/>
              <a:t>02</a:t>
            </a:r>
            <a:r>
              <a:rPr lang="en-US" sz="2400" dirty="0"/>
              <a:t>. Provides free charging for passengers.</a:t>
            </a:r>
            <a:endParaRPr lang="en-IN" sz="2400" dirty="0"/>
          </a:p>
        </p:txBody>
      </p:sp>
      <p:sp>
        <p:nvSpPr>
          <p:cNvPr id="46" name="TextBox 45">
            <a:extLst>
              <a:ext uri="{FF2B5EF4-FFF2-40B4-BE49-F238E27FC236}">
                <a16:creationId xmlns:a16="http://schemas.microsoft.com/office/drawing/2014/main" id="{FF4BB961-2B40-03B4-A03E-8E3A7EAA9353}"/>
              </a:ext>
            </a:extLst>
          </p:cNvPr>
          <p:cNvSpPr txBox="1"/>
          <p:nvPr/>
        </p:nvSpPr>
        <p:spPr>
          <a:xfrm>
            <a:off x="5009582" y="2161620"/>
            <a:ext cx="6682058" cy="1138773"/>
          </a:xfrm>
          <a:prstGeom prst="rect">
            <a:avLst/>
          </a:prstGeom>
          <a:noFill/>
        </p:spPr>
        <p:txBody>
          <a:bodyPr wrap="square" rtlCol="0">
            <a:spAutoFit/>
          </a:bodyPr>
          <a:lstStyle/>
          <a:p>
            <a:r>
              <a:rPr lang="en-US" sz="4400" b="1" dirty="0"/>
              <a:t>03</a:t>
            </a:r>
            <a:r>
              <a:rPr lang="en-US" sz="2400" dirty="0"/>
              <a:t>. Reduces dependency on conventional power sources.</a:t>
            </a:r>
            <a:endParaRPr lang="en-IN" sz="2400" dirty="0"/>
          </a:p>
        </p:txBody>
      </p:sp>
      <p:sp>
        <p:nvSpPr>
          <p:cNvPr id="47" name="TextBox 46">
            <a:extLst>
              <a:ext uri="{FF2B5EF4-FFF2-40B4-BE49-F238E27FC236}">
                <a16:creationId xmlns:a16="http://schemas.microsoft.com/office/drawing/2014/main" id="{3ED0E7C7-CB3F-14C2-D5B9-9F347846BC06}"/>
              </a:ext>
            </a:extLst>
          </p:cNvPr>
          <p:cNvSpPr txBox="1"/>
          <p:nvPr/>
        </p:nvSpPr>
        <p:spPr>
          <a:xfrm>
            <a:off x="5009582" y="3389005"/>
            <a:ext cx="6350000" cy="769441"/>
          </a:xfrm>
          <a:prstGeom prst="rect">
            <a:avLst/>
          </a:prstGeom>
          <a:noFill/>
        </p:spPr>
        <p:txBody>
          <a:bodyPr wrap="square" rtlCol="0">
            <a:spAutoFit/>
          </a:bodyPr>
          <a:lstStyle/>
          <a:p>
            <a:r>
              <a:rPr lang="en-US" sz="4400" b="1" dirty="0"/>
              <a:t>04</a:t>
            </a:r>
            <a:r>
              <a:rPr lang="en-US" sz="2400" dirty="0"/>
              <a:t>. Can be installed in public transport easily.</a:t>
            </a:r>
            <a:endParaRPr lang="en-IN" sz="2400" dirty="0"/>
          </a:p>
        </p:txBody>
      </p:sp>
      <p:sp>
        <p:nvSpPr>
          <p:cNvPr id="48" name="TextBox 47">
            <a:extLst>
              <a:ext uri="{FF2B5EF4-FFF2-40B4-BE49-F238E27FC236}">
                <a16:creationId xmlns:a16="http://schemas.microsoft.com/office/drawing/2014/main" id="{EEC2EBF2-9AAD-31B5-8EB3-6E7C5802FFF6}"/>
              </a:ext>
            </a:extLst>
          </p:cNvPr>
          <p:cNvSpPr txBox="1"/>
          <p:nvPr/>
        </p:nvSpPr>
        <p:spPr>
          <a:xfrm>
            <a:off x="5025030" y="4459106"/>
            <a:ext cx="6422276" cy="769441"/>
          </a:xfrm>
          <a:prstGeom prst="rect">
            <a:avLst/>
          </a:prstGeom>
          <a:noFill/>
        </p:spPr>
        <p:txBody>
          <a:bodyPr wrap="square" rtlCol="0">
            <a:spAutoFit/>
          </a:bodyPr>
          <a:lstStyle/>
          <a:p>
            <a:r>
              <a:rPr lang="en-US" sz="4400" b="1" dirty="0"/>
              <a:t>05</a:t>
            </a:r>
            <a:r>
              <a:rPr lang="en-US" sz="2400" dirty="0"/>
              <a:t>. Works efficiently in high-speed vehicles. </a:t>
            </a:r>
            <a:endParaRPr lang="en-IN" sz="2400" dirty="0"/>
          </a:p>
        </p:txBody>
      </p:sp>
      <p:sp>
        <p:nvSpPr>
          <p:cNvPr id="49" name="TextBox 48">
            <a:extLst>
              <a:ext uri="{FF2B5EF4-FFF2-40B4-BE49-F238E27FC236}">
                <a16:creationId xmlns:a16="http://schemas.microsoft.com/office/drawing/2014/main" id="{921B795B-EE99-4F44-D875-4ECB3692A344}"/>
              </a:ext>
            </a:extLst>
          </p:cNvPr>
          <p:cNvSpPr txBox="1"/>
          <p:nvPr/>
        </p:nvSpPr>
        <p:spPr>
          <a:xfrm>
            <a:off x="30500" y="2670"/>
            <a:ext cx="3420000"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Advantages:</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328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AE1F8-6D48-01EE-D9DB-3E7DE2BDB870}"/>
              </a:ext>
            </a:extLst>
          </p:cNvPr>
          <p:cNvSpPr txBox="1"/>
          <p:nvPr/>
        </p:nvSpPr>
        <p:spPr>
          <a:xfrm>
            <a:off x="529389" y="385184"/>
            <a:ext cx="4090737"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Applications:</a:t>
            </a:r>
            <a:endParaRPr lang="en-IN" sz="4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96DD682-EA72-335E-614D-FCA8A0755C0E}"/>
              </a:ext>
            </a:extLst>
          </p:cNvPr>
          <p:cNvSpPr txBox="1"/>
          <p:nvPr/>
        </p:nvSpPr>
        <p:spPr>
          <a:xfrm>
            <a:off x="2107933" y="1663000"/>
            <a:ext cx="3240000" cy="108000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Public buses and trains for passenger convenience</a:t>
            </a:r>
          </a:p>
        </p:txBody>
      </p:sp>
      <p:sp>
        <p:nvSpPr>
          <p:cNvPr id="5" name="TextBox 4">
            <a:extLst>
              <a:ext uri="{FF2B5EF4-FFF2-40B4-BE49-F238E27FC236}">
                <a16:creationId xmlns:a16="http://schemas.microsoft.com/office/drawing/2014/main" id="{A2ACDBFB-BF63-37EE-6DAB-8A8FC8ADD2EE}"/>
              </a:ext>
            </a:extLst>
          </p:cNvPr>
          <p:cNvSpPr txBox="1"/>
          <p:nvPr/>
        </p:nvSpPr>
        <p:spPr>
          <a:xfrm>
            <a:off x="7555830" y="1538610"/>
            <a:ext cx="3240000" cy="108000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Long-distance travel to provide continuous charging</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1638568-4ABC-588D-B82B-5205961F4685}"/>
              </a:ext>
            </a:extLst>
          </p:cNvPr>
          <p:cNvSpPr txBox="1"/>
          <p:nvPr/>
        </p:nvSpPr>
        <p:spPr>
          <a:xfrm>
            <a:off x="2107933" y="4017109"/>
            <a:ext cx="3240000" cy="108000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Emergency power backup for mobile devices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8EB8E6C-65C0-D536-9EE7-35307D9DC965}"/>
              </a:ext>
            </a:extLst>
          </p:cNvPr>
          <p:cNvSpPr txBox="1"/>
          <p:nvPr/>
        </p:nvSpPr>
        <p:spPr>
          <a:xfrm>
            <a:off x="7555830" y="4017109"/>
            <a:ext cx="3240000" cy="1080000"/>
          </a:xfrm>
          <a:prstGeom prst="rect">
            <a:avLst/>
          </a:prstGeom>
          <a:noFill/>
        </p:spPr>
        <p:txBody>
          <a:bodyPr wrap="square" rtlCol="0">
            <a:spAutoFit/>
          </a:bodyPr>
          <a:lstStyle/>
          <a:p>
            <a:r>
              <a:rPr lang="en-US" dirty="0"/>
              <a:t>Smart city infrastructure for sustainable transport</a:t>
            </a:r>
            <a:endParaRPr lang="en-IN" dirty="0"/>
          </a:p>
        </p:txBody>
      </p:sp>
      <p:sp>
        <p:nvSpPr>
          <p:cNvPr id="8" name="Oval 7">
            <a:extLst>
              <a:ext uri="{FF2B5EF4-FFF2-40B4-BE49-F238E27FC236}">
                <a16:creationId xmlns:a16="http://schemas.microsoft.com/office/drawing/2014/main" id="{4AB0328A-A211-C9C6-94A3-128FCA2383A3}"/>
              </a:ext>
            </a:extLst>
          </p:cNvPr>
          <p:cNvSpPr/>
          <p:nvPr/>
        </p:nvSpPr>
        <p:spPr>
          <a:xfrm>
            <a:off x="707458" y="1538610"/>
            <a:ext cx="972152" cy="84415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01</a:t>
            </a:r>
            <a:endParaRPr lang="en-IN" sz="2000" dirty="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D7F38270-88D7-7145-46A4-ED5D3793B15D}"/>
              </a:ext>
            </a:extLst>
          </p:cNvPr>
          <p:cNvSpPr/>
          <p:nvPr/>
        </p:nvSpPr>
        <p:spPr>
          <a:xfrm>
            <a:off x="760396" y="3913638"/>
            <a:ext cx="972152" cy="84415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03</a:t>
            </a:r>
            <a:endParaRPr lang="en-IN" sz="2000"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530B0FD5-C931-C567-511F-F644192218BB}"/>
              </a:ext>
            </a:extLst>
          </p:cNvPr>
          <p:cNvSpPr/>
          <p:nvPr/>
        </p:nvSpPr>
        <p:spPr>
          <a:xfrm>
            <a:off x="6156961" y="1481206"/>
            <a:ext cx="972152" cy="84415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02</a:t>
            </a:r>
            <a:endParaRPr lang="en-IN" sz="2000" dirty="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571FC5F6-FBB1-9298-5A04-2CC181A8EC4E}"/>
              </a:ext>
            </a:extLst>
          </p:cNvPr>
          <p:cNvSpPr/>
          <p:nvPr/>
        </p:nvSpPr>
        <p:spPr>
          <a:xfrm>
            <a:off x="6156961" y="3872731"/>
            <a:ext cx="972152" cy="84415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04</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66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E94F2-7217-D1B6-07E2-3862C861C55B}"/>
              </a:ext>
            </a:extLst>
          </p:cNvPr>
          <p:cNvSpPr txBox="1"/>
          <p:nvPr/>
        </p:nvSpPr>
        <p:spPr>
          <a:xfrm>
            <a:off x="549728" y="1611084"/>
            <a:ext cx="11092543" cy="2239844"/>
          </a:xfrm>
          <a:prstGeom prst="rect">
            <a:avLst/>
          </a:prstGeom>
          <a:noFill/>
        </p:spPr>
        <p:txBody>
          <a:bodyPr wrap="square" rtlCol="0">
            <a:spAutoFit/>
          </a:bodyPr>
          <a:lstStyle/>
          <a:p>
            <a:pPr algn="just">
              <a:lnSpc>
                <a:spcPct val="150000"/>
              </a:lnSpc>
            </a:pPr>
            <a:r>
              <a:rPr lang="en-US" sz="2400" dirty="0">
                <a:latin typeface="Arial" panose="020B0604020202020204" pitchFamily="34" charset="0"/>
                <a:cs typeface="Arial" panose="020B0604020202020204" pitchFamily="34" charset="0"/>
              </a:rPr>
              <a:t>1. Integration with solar panels for additional energy generation. </a:t>
            </a:r>
          </a:p>
          <a:p>
            <a:pPr algn="just">
              <a:lnSpc>
                <a:spcPct val="150000"/>
              </a:lnSpc>
            </a:pPr>
            <a:r>
              <a:rPr lang="en-US" sz="2400" dirty="0">
                <a:latin typeface="Arial" panose="020B0604020202020204" pitchFamily="34" charset="0"/>
                <a:cs typeface="Arial" panose="020B0604020202020204" pitchFamily="34" charset="0"/>
              </a:rPr>
              <a:t>2. Wireless charging options for improved convenience.</a:t>
            </a:r>
          </a:p>
          <a:p>
            <a:pPr algn="just">
              <a:lnSpc>
                <a:spcPct val="150000"/>
              </a:lnSpc>
            </a:pPr>
            <a:r>
              <a:rPr lang="en-US" sz="2400" dirty="0">
                <a:latin typeface="Arial" panose="020B0604020202020204" pitchFamily="34" charset="0"/>
                <a:cs typeface="Arial" panose="020B0604020202020204" pitchFamily="34" charset="0"/>
              </a:rPr>
              <a:t>3. Smart monitoring system for energy tracking and efficiency improvement.</a:t>
            </a:r>
          </a:p>
          <a:p>
            <a:pPr algn="just">
              <a:lnSpc>
                <a:spcPct val="150000"/>
              </a:lnSpc>
            </a:pPr>
            <a:r>
              <a:rPr lang="en-US" sz="2400" dirty="0">
                <a:latin typeface="Arial" panose="020B0604020202020204" pitchFamily="34" charset="0"/>
                <a:cs typeface="Arial" panose="020B0604020202020204" pitchFamily="34" charset="0"/>
              </a:rPr>
              <a:t>4.  Scaling up for charging laptops and other electronic devices</a:t>
            </a:r>
            <a:endParaRPr lang="en-IN"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FA48C21-A444-E971-E6F5-892AE9575D5A}"/>
              </a:ext>
            </a:extLst>
          </p:cNvPr>
          <p:cNvSpPr txBox="1"/>
          <p:nvPr/>
        </p:nvSpPr>
        <p:spPr>
          <a:xfrm>
            <a:off x="549728" y="631371"/>
            <a:ext cx="4844143"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FUTURE SCOPE:</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62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TotalTime>
  <Words>466</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Varnitha Gowda</dc:creator>
  <cp:lastModifiedBy>Varnitha Gowda</cp:lastModifiedBy>
  <cp:revision>3</cp:revision>
  <dcterms:created xsi:type="dcterms:W3CDTF">2025-02-20T05:19:41Z</dcterms:created>
  <dcterms:modified xsi:type="dcterms:W3CDTF">2025-02-21T16:50:48Z</dcterms:modified>
</cp:coreProperties>
</file>