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42E8BA-8659-4B51-8D4A-95DF72C89AB3}">
  <a:tblStyle styleId="{C042E8BA-8659-4B51-8D4A-95DF72C89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e9cd75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d1e9cd75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1e9cd75c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9cd75ca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d1e9cd75ca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b265a462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23b265a462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e9cd75c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d1e9cd75c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d1e9cd75ca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b265a46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23b265a46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23b265a462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b692ee9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3b692ee9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23b692ee9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e9cd75ca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d1e9cd75ca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d1e9cd75ca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e50533f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f3e50533f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f3e50533f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b265a462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23b265a462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23b265a462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f5f9ff6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3f5f9ff6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23f5f9ff6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 flipH="1">
            <a:off x="195525" y="698525"/>
            <a:ext cx="66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Matrizes</a:t>
            </a:r>
            <a:endParaRPr b="0" i="0" sz="24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1" name="Google Shape;91;p13"/>
          <p:cNvSpPr txBox="1"/>
          <p:nvPr/>
        </p:nvSpPr>
        <p:spPr>
          <a:xfrm flipH="1">
            <a:off x="195373" y="235748"/>
            <a:ext cx="3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D24E0F"/>
                </a:solidFill>
              </a:rPr>
              <a:t>Lógica de Programação</a:t>
            </a:r>
            <a:endParaRPr b="0" i="0" sz="1800" u="none" cap="none" strike="noStrike">
              <a:solidFill>
                <a:srgbClr val="D24E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 flipH="1">
            <a:off x="6510650" y="4460550"/>
            <a:ext cx="486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100" u="none" cap="none" strike="noStrike">
                <a:solidFill>
                  <a:srgbClr val="D24E0F"/>
                </a:solidFill>
                <a:latin typeface="Aharoni"/>
                <a:ea typeface="Aharoni"/>
                <a:cs typeface="Aharoni"/>
                <a:sym typeface="Aharoni"/>
              </a:rPr>
              <a:t>Francisco Viana</a:t>
            </a:r>
            <a:endParaRPr b="0" i="0" sz="3700" u="none" cap="none" strike="noStrike">
              <a:solidFill>
                <a:srgbClr val="D24E0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3" name="Google Shape;93;p13"/>
          <p:cNvSpPr txBox="1"/>
          <p:nvPr/>
        </p:nvSpPr>
        <p:spPr>
          <a:xfrm flipH="1">
            <a:off x="6510647" y="5183850"/>
            <a:ext cx="17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 flipH="1">
            <a:off x="6510660" y="4023200"/>
            <a:ext cx="3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Desenvolvido por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89" y="2834825"/>
            <a:ext cx="5180614" cy="305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 flipH="1" rot="10800000">
            <a:off x="0" y="-1"/>
            <a:ext cx="12191400" cy="6858000"/>
          </a:xfrm>
          <a:prstGeom prst="rect">
            <a:avLst/>
          </a:prstGeom>
          <a:solidFill>
            <a:srgbClr val="D24E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 flipH="1" rot="10800000">
            <a:off x="0" y="-93"/>
            <a:ext cx="12191400" cy="2395500"/>
          </a:xfrm>
          <a:prstGeom prst="rect">
            <a:avLst/>
          </a:prstGeom>
          <a:solidFill>
            <a:srgbClr val="AE40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 flipH="1">
            <a:off x="1033038" y="3011766"/>
            <a:ext cx="5227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Obrigado!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19" y="787481"/>
            <a:ext cx="2258571" cy="82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4627500" y="67100"/>
            <a:ext cx="2937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pt-BR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b="0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963" y="940400"/>
            <a:ext cx="8160081" cy="56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961700" y="940400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5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570650" y="940400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5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274050" y="940400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5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085300" y="940400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5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9073875" y="940400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5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428975" y="1742850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5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078400" y="1742850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1" sz="5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017788" y="1589125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1" sz="5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975" y="1924725"/>
            <a:ext cx="6762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2562475" y="1996025"/>
            <a:ext cx="7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2499288" y="1742850"/>
            <a:ext cx="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100" y="5155975"/>
            <a:ext cx="1830125" cy="12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7800" y="3807300"/>
            <a:ext cx="1724050" cy="10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2875" y="3703825"/>
            <a:ext cx="1751623" cy="1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 flipH="1">
            <a:off x="195650" y="698525"/>
            <a:ext cx="57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33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Matrizes</a:t>
            </a:r>
            <a:endParaRPr b="1" sz="33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088" y="2406873"/>
            <a:ext cx="6971825" cy="451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15"/>
          <p:cNvGraphicFramePr/>
          <p:nvPr/>
        </p:nvGraphicFramePr>
        <p:xfrm>
          <a:off x="3460513" y="30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{C042E8BA-8659-4B51-8D4A-95DF72C89AB3}</a:tableStyleId>
              </a:tblPr>
              <a:tblGrid>
                <a:gridCol w="1317375"/>
                <a:gridCol w="1317375"/>
                <a:gridCol w="1317375"/>
                <a:gridCol w="1317375"/>
              </a:tblGrid>
              <a:tr h="73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0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41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4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00" y="384300"/>
            <a:ext cx="3223569" cy="20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258900" y="3558625"/>
            <a:ext cx="1151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600"/>
              <a:buFont typeface="Calibri"/>
              <a:buChar char="●"/>
            </a:pPr>
            <a:r>
              <a:rPr b="1" lang="pt-BR" sz="360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Armazena um conjunto de informações de mesmo tipo.</a:t>
            </a:r>
            <a:endParaRPr b="1" sz="360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600"/>
              <a:buFont typeface="Calibri"/>
              <a:buChar char="●"/>
            </a:pPr>
            <a:r>
              <a:rPr b="1" lang="pt-BR" sz="360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Podemos fazer operações isoladas com seus valores.</a:t>
            </a:r>
            <a:endParaRPr b="1" sz="360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600"/>
              <a:buFont typeface="Calibri"/>
              <a:buChar char="●"/>
            </a:pPr>
            <a:r>
              <a:rPr b="1" lang="pt-BR" sz="360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Assim como Vetores os índices começam com Zero.</a:t>
            </a:r>
            <a:endParaRPr b="1" sz="360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 flipH="1">
            <a:off x="593575" y="230900"/>
            <a:ext cx="255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3300">
                <a:solidFill>
                  <a:srgbClr val="00FFFF"/>
                </a:solidFill>
                <a:latin typeface="Aharoni"/>
                <a:ea typeface="Aharoni"/>
                <a:cs typeface="Aharoni"/>
                <a:sym typeface="Aharoni"/>
              </a:rPr>
              <a:t>Matrizes</a:t>
            </a:r>
            <a:endParaRPr b="1" sz="3300">
              <a:solidFill>
                <a:srgbClr val="00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00" y="384300"/>
            <a:ext cx="3223569" cy="20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258900" y="3558625"/>
            <a:ext cx="1151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600"/>
              <a:buFont typeface="Calibri"/>
              <a:buChar char="●"/>
            </a:pPr>
            <a:r>
              <a:rPr b="1" lang="pt-BR" sz="360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Vetor 	- array de uma dimensão.</a:t>
            </a:r>
            <a:endParaRPr b="1" sz="360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600"/>
              <a:buFont typeface="Calibri"/>
              <a:buChar char="●"/>
            </a:pPr>
            <a:r>
              <a:rPr b="1" lang="pt-BR" sz="360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Matriz 	- array de duas ou mais dimensões.</a:t>
            </a:r>
            <a:endParaRPr b="1" sz="360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 flipH="1">
            <a:off x="593575" y="230900"/>
            <a:ext cx="255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3300">
                <a:solidFill>
                  <a:srgbClr val="00FFFF"/>
                </a:solidFill>
                <a:latin typeface="Aharoni"/>
                <a:ea typeface="Aharoni"/>
                <a:cs typeface="Aharoni"/>
                <a:sym typeface="Aharoni"/>
              </a:rPr>
              <a:t>Array</a:t>
            </a:r>
            <a:endParaRPr b="1" sz="3300">
              <a:solidFill>
                <a:srgbClr val="00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 flipH="1">
            <a:off x="224600" y="384300"/>
            <a:ext cx="57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2400">
                <a:solidFill>
                  <a:srgbClr val="AE400F"/>
                </a:solidFill>
                <a:latin typeface="Aharoni"/>
                <a:ea typeface="Aharoni"/>
                <a:cs typeface="Aharoni"/>
                <a:sym typeface="Aharoni"/>
              </a:rPr>
              <a:t>Representação</a:t>
            </a:r>
            <a:endParaRPr b="1" sz="2400">
              <a:solidFill>
                <a:srgbClr val="AE400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00" y="2216363"/>
            <a:ext cx="1036320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 flipH="1">
            <a:off x="195650" y="698525"/>
            <a:ext cx="57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Exemplos</a:t>
            </a:r>
            <a:endParaRPr b="1" sz="24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89" y="2834825"/>
            <a:ext cx="5180614" cy="305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5226" y="3427325"/>
            <a:ext cx="3571475" cy="187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 flipH="1">
            <a:off x="195625" y="698525"/>
            <a:ext cx="670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33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Matrizes</a:t>
            </a:r>
            <a:endParaRPr b="1" sz="33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00" y="1673275"/>
            <a:ext cx="5816050" cy="44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 flipH="1">
            <a:off x="195625" y="698525"/>
            <a:ext cx="670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33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Matrizes</a:t>
            </a:r>
            <a:endParaRPr b="1" sz="33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50" y="3769888"/>
            <a:ext cx="110394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