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304" r:id="rId3"/>
    <p:sldId id="330" r:id="rId4"/>
    <p:sldId id="305" r:id="rId5"/>
    <p:sldId id="331" r:id="rId6"/>
    <p:sldId id="306" r:id="rId7"/>
    <p:sldId id="332" r:id="rId8"/>
    <p:sldId id="328" r:id="rId9"/>
    <p:sldId id="333" r:id="rId10"/>
    <p:sldId id="323" r:id="rId11"/>
    <p:sldId id="334" r:id="rId12"/>
    <p:sldId id="324" r:id="rId13"/>
    <p:sldId id="335" r:id="rId14"/>
    <p:sldId id="325" r:id="rId15"/>
    <p:sldId id="336" r:id="rId16"/>
    <p:sldId id="326" r:id="rId17"/>
    <p:sldId id="337" r:id="rId18"/>
    <p:sldId id="327" r:id="rId19"/>
    <p:sldId id="33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D680B-B66A-4878-9DE5-838C3EEFB965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80BE4-6FEA-4626-8D2C-0C4D516F8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62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8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840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61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380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988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63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602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73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3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4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90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1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99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63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56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30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6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A5BBC-89B5-07DE-026E-86B2D9CB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1D2EF-CA5C-ABAA-5E5F-38CE3142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A1DF8-7375-6049-1282-4459CDB0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6B669-6E11-D055-DC6A-BB88258B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468FC-1E08-47D9-81FD-64CB04A1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4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0104B-5B9F-4E79-373F-253D2F70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06DF17-B651-4673-243A-0C47D0E5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6784B-7640-BD7A-6C90-86E25073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79394-690E-854E-2614-4E7E6DEC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7ACE08-4DB8-1399-3DC0-8E37EE3D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81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E14A93-58AA-F5D2-0C0B-4C59AE9BA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F1C3F4-70FE-E81C-CD0D-F7CF60AD2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BB0F0-34D3-5667-FC56-FA5FD73E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F58979-79BC-7039-6C30-5CCEC883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87E98-6680-4EC2-6F13-BC44E27E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61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6306-2EEB-B73E-42BF-AA787591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FAA79-8DA0-F6E8-CBC4-F68A143B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0A9A4-377E-2F06-96F0-E6612582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E34105-2458-8DB9-71D8-B98650A9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93F18D-5B57-E1FE-DCE4-D0D0AB9B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7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9C4B9-9635-3D55-18AE-FD98833C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DBA86E-58A5-BA30-856E-9999792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4E3DA-A991-86A0-C901-22C6FF37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C2A1E-C4ED-4237-3D9B-C2E5B917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53450-73D8-3D94-2B0C-20F66A0D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0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DA836-A302-7F77-0AF6-72EA9A6B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9F445-E678-B9BC-BE63-76A80FFE2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229BBC-FA1D-C97E-735F-4CB487C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3A377D-B066-600F-4412-84213C19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DF2718-62A8-EE3B-21BD-542C4711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1B070A-0BC3-E649-1C3B-BA3914EC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32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C32A-8A13-BC09-A6AF-FACDBFDC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1C5954-64A4-A6AB-0894-B743B040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878CD8-F170-A786-1C86-2AE495259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FFC754-BE8E-87EA-9E71-C4741B5AB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C649D1-3D70-FCF7-8C3E-F4F28CA7B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68773E-755D-7F56-216D-1638931E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CD9762-A5F1-A24B-32B6-F2C6D608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7B3AD7-1251-8456-9480-F6553B2F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15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04099-07F9-5CFB-EEFA-9F0EFDAD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9B6103-1CDA-8F3C-8E85-94585EC6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F9C314-3ECF-E6F5-8E91-40A07359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BF471C-7886-32FE-DE49-1DA364B6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6A51BE-6CC7-60F2-086B-69D3F0ED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7EC01A-2892-D6C5-3A66-94DC3D2D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58A7BD-8175-E483-18C4-09058854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12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27D1-1A95-5999-2F68-5E82199D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3BD39-A079-FE45-8643-CCC64703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9C0B9E-2205-B0F6-C8BC-28F27FFE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0F3995-0B79-CA02-2475-6B3659F3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A84DF-D4CC-4DB2-C2B5-7947F35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4BA0AA-5025-1AA8-D3D7-B03DABED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01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C3A3B-2920-5512-F6EB-68B7AAFA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AE8EA4-7B0C-AFD3-FF2C-D4BA1049A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1B916F-643B-F37C-B870-56841968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ADBA82-5D97-1927-B974-D2E2B6A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00350-3CA4-9135-9C9D-7DEA92D6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888FC-A1F8-EA8A-2D2E-FF0FC73B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FF6EC9-BD9D-E2AA-8513-59922D4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A87FD-1CDB-7750-214C-1408B8C5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C237C8-50F3-66C9-B7F0-331E1D58C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42A9-9D09-4BC2-AD14-B87B3FFCBBE0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76190C-406F-62E5-F179-E8651B65A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42257-BBE1-904B-48DE-5C05F82E3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20F4-65D5-4C1A-B740-55FECEA64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7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B64CA-7502-4353-BFDF-7C46B593008C}"/>
              </a:ext>
            </a:extLst>
          </p:cNvPr>
          <p:cNvSpPr/>
          <p:nvPr/>
        </p:nvSpPr>
        <p:spPr>
          <a:xfrm>
            <a:off x="-719" y="3205432"/>
            <a:ext cx="12191999" cy="3651849"/>
          </a:xfrm>
          <a:prstGeom prst="rect">
            <a:avLst/>
          </a:prstGeom>
          <a:solidFill>
            <a:srgbClr val="04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B5F3F-A6DE-40EC-825B-6E21ED161ADE}"/>
              </a:ext>
            </a:extLst>
          </p:cNvPr>
          <p:cNvSpPr/>
          <p:nvPr/>
        </p:nvSpPr>
        <p:spPr>
          <a:xfrm>
            <a:off x="1173372" y="2220763"/>
            <a:ext cx="3928612" cy="40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DE23A07-1CCC-4C01-8F55-75300D82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6" y="3014241"/>
            <a:ext cx="3181709" cy="2531972"/>
          </a:xfrm>
          <a:prstGeom prst="rect">
            <a:avLst/>
          </a:prstGeom>
        </p:spPr>
      </p:pic>
      <p:sp>
        <p:nvSpPr>
          <p:cNvPr id="19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5649068" y="4015156"/>
            <a:ext cx="324171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>
                <a:solidFill>
                  <a:schemeClr val="bg1"/>
                </a:solidFill>
                <a:latin typeface="Abadi"/>
                <a:cs typeface="Aharoni"/>
              </a:rPr>
              <a:t>Módulo1</a:t>
            </a:r>
            <a:endParaRPr lang="en-US" sz="6000">
              <a:solidFill>
                <a:schemeClr val="bg1"/>
              </a:solidFill>
              <a:latin typeface="Abadi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941CF888-C4C4-499B-81C7-0C8DD5EEF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840020"/>
            <a:ext cx="2152650" cy="782174"/>
          </a:xfrm>
          <a:prstGeom prst="rect">
            <a:avLst/>
          </a:prstGeom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0C13D541-F9EB-4945-B94B-FE30CEF05666}"/>
              </a:ext>
            </a:extLst>
          </p:cNvPr>
          <p:cNvSpPr txBox="1"/>
          <p:nvPr/>
        </p:nvSpPr>
        <p:spPr>
          <a:xfrm flipH="1">
            <a:off x="6357979" y="5024527"/>
            <a:ext cx="625196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Algoritmos e Estruturas de Dados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78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</a:t>
            </a:r>
            <a:r>
              <a:rPr lang="en-US" sz="2400" dirty="0" err="1">
                <a:latin typeface="Aharoni"/>
                <a:cs typeface="Aharoni"/>
              </a:rPr>
              <a:t>Pilhas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2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200" dirty="0">
                <a:cs typeface="Calibri"/>
              </a:rPr>
              <a:t>Estrutura de dados linear que funciona de forma semelhante a uma lista</a:t>
            </a:r>
          </a:p>
          <a:p>
            <a:r>
              <a:rPr lang="pt-BR" sz="3200" dirty="0">
                <a:cs typeface="Calibri"/>
              </a:rPr>
              <a:t>O último elemento que entra é o primeiro a sair da lista (operação de pop)</a:t>
            </a:r>
          </a:p>
          <a:p>
            <a:r>
              <a:rPr lang="pt-BR" sz="3200" dirty="0">
                <a:cs typeface="Calibri"/>
              </a:rPr>
              <a:t>Lembra uma pilha de pratos</a:t>
            </a:r>
          </a:p>
          <a:p>
            <a:r>
              <a:rPr lang="pt-BR" sz="3200" dirty="0">
                <a:cs typeface="Calibri"/>
              </a:rPr>
              <a:t>Não há operação de busca, só se sabe quem está no topo (</a:t>
            </a:r>
            <a:r>
              <a:rPr lang="pt-BR" sz="3200" dirty="0" err="1">
                <a:cs typeface="Calibri"/>
              </a:rPr>
              <a:t>peek</a:t>
            </a:r>
            <a:r>
              <a:rPr lang="pt-BR" sz="3200" dirty="0">
                <a:cs typeface="Calibri"/>
              </a:rPr>
              <a:t>)</a:t>
            </a:r>
          </a:p>
          <a:p>
            <a:r>
              <a:rPr lang="pt-BR" sz="3200" dirty="0">
                <a:cs typeface="Calibri"/>
              </a:rPr>
              <a:t>Normalmente usadas para </a:t>
            </a:r>
            <a:r>
              <a:rPr lang="pt-BR" sz="3200" dirty="0" err="1">
                <a:cs typeface="Calibri"/>
              </a:rPr>
              <a:t>parsing</a:t>
            </a:r>
            <a:r>
              <a:rPr lang="pt-BR" sz="3200" dirty="0">
                <a:cs typeface="Calibri"/>
              </a:rPr>
              <a:t> de linguagens, reverter palavras, etc.</a:t>
            </a:r>
          </a:p>
        </p:txBody>
      </p:sp>
    </p:spTree>
    <p:extLst>
      <p:ext uri="{BB962C8B-B14F-4D97-AF65-F5344CB8AC3E}">
        <p14:creationId xmlns:p14="http://schemas.microsoft.com/office/powerpoint/2010/main" val="112487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</a:t>
            </a:r>
            <a:r>
              <a:rPr lang="en-US" sz="2400" dirty="0" err="1">
                <a:latin typeface="Aharoni"/>
                <a:cs typeface="Aharoni"/>
              </a:rPr>
              <a:t>Pilhas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426" y="1825625"/>
            <a:ext cx="108673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>
                <a:cs typeface="Calibri"/>
              </a:rPr>
              <a:t>Complexidade de espaço: O(n)</a:t>
            </a:r>
          </a:p>
          <a:p>
            <a:r>
              <a:rPr lang="pt-BR" sz="3600" dirty="0">
                <a:cs typeface="Calibri"/>
              </a:rPr>
              <a:t>Complexidades de tempo:</a:t>
            </a:r>
          </a:p>
          <a:p>
            <a:pPr lvl="1"/>
            <a:r>
              <a:rPr lang="pt-BR" sz="3600" dirty="0">
                <a:cs typeface="Calibri"/>
              </a:rPr>
              <a:t>Inserção: O(1) </a:t>
            </a:r>
          </a:p>
          <a:p>
            <a:pPr lvl="1"/>
            <a:r>
              <a:rPr lang="pt-BR" sz="3600" dirty="0">
                <a:cs typeface="Calibri"/>
              </a:rPr>
              <a:t>Remoção (pop): O(1)</a:t>
            </a:r>
          </a:p>
          <a:p>
            <a:pPr lvl="1"/>
            <a:r>
              <a:rPr lang="pt-BR" sz="3600" dirty="0">
                <a:cs typeface="Calibri"/>
              </a:rPr>
              <a:t>Ver quem está no topo sem remover (</a:t>
            </a:r>
            <a:r>
              <a:rPr lang="pt-BR" sz="3600" dirty="0" err="1">
                <a:cs typeface="Calibri"/>
              </a:rPr>
              <a:t>peek</a:t>
            </a:r>
            <a:r>
              <a:rPr lang="pt-BR" sz="3600" dirty="0">
                <a:cs typeface="Calibri"/>
              </a:rPr>
              <a:t>): O(1)</a:t>
            </a:r>
          </a:p>
        </p:txBody>
      </p:sp>
    </p:spTree>
    <p:extLst>
      <p:ext uri="{BB962C8B-B14F-4D97-AF65-F5344CB8AC3E}">
        <p14:creationId xmlns:p14="http://schemas.microsoft.com/office/powerpoint/2010/main" val="71423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Filas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ea typeface="+mn-lt"/>
                <a:cs typeface="+mn-lt"/>
              </a:rPr>
              <a:t>Estrutura de dados linear que funciona de forma semelhante a uma lista</a:t>
            </a:r>
          </a:p>
          <a:p>
            <a:r>
              <a:rPr lang="pt-BR" sz="4000" dirty="0">
                <a:cs typeface="Calibri"/>
              </a:rPr>
              <a:t>Pode ser do tipo LIFO (</a:t>
            </a:r>
            <a:r>
              <a:rPr lang="pt-BR" sz="4000" dirty="0" err="1">
                <a:cs typeface="Calibri"/>
              </a:rPr>
              <a:t>last</a:t>
            </a:r>
            <a:r>
              <a:rPr lang="pt-BR" sz="4000" dirty="0">
                <a:cs typeface="Calibri"/>
              </a:rPr>
              <a:t> in, </a:t>
            </a:r>
            <a:r>
              <a:rPr lang="pt-BR" sz="4000" dirty="0" err="1">
                <a:cs typeface="Calibri"/>
              </a:rPr>
              <a:t>first</a:t>
            </a:r>
            <a:r>
              <a:rPr lang="pt-BR" sz="4000" dirty="0">
                <a:cs typeface="Calibri"/>
              </a:rPr>
              <a:t> out, tal como pilhas) ou FIFO (</a:t>
            </a:r>
            <a:r>
              <a:rPr lang="pt-BR" sz="4000" dirty="0" err="1">
                <a:cs typeface="Calibri"/>
              </a:rPr>
              <a:t>first</a:t>
            </a:r>
            <a:r>
              <a:rPr lang="pt-BR" sz="4000" dirty="0">
                <a:cs typeface="Calibri"/>
              </a:rPr>
              <a:t> in, </a:t>
            </a:r>
            <a:r>
              <a:rPr lang="pt-BR" sz="4000" dirty="0" err="1">
                <a:cs typeface="Calibri"/>
              </a:rPr>
              <a:t>first</a:t>
            </a:r>
            <a:r>
              <a:rPr lang="pt-BR" sz="4000" dirty="0">
                <a:cs typeface="Calibri"/>
              </a:rPr>
              <a:t> out)</a:t>
            </a:r>
          </a:p>
          <a:p>
            <a:r>
              <a:rPr lang="pt-BR" sz="4000" dirty="0">
                <a:cs typeface="Calibri"/>
              </a:rPr>
              <a:t>Não há operação de busca, só se sabe quem está no fim da fila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9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Filas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299" y="1825625"/>
            <a:ext cx="108365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Complexidade de espaço: O(n)</a:t>
            </a:r>
          </a:p>
          <a:p>
            <a:r>
              <a:rPr lang="pt-BR" sz="4000" dirty="0">
                <a:cs typeface="Calibri"/>
              </a:rPr>
              <a:t>Complexidades de tempo:</a:t>
            </a:r>
          </a:p>
          <a:p>
            <a:pPr lvl="1"/>
            <a:r>
              <a:rPr lang="pt-BR" sz="4000" dirty="0">
                <a:cs typeface="Calibri"/>
              </a:rPr>
              <a:t>Inserção (</a:t>
            </a:r>
            <a:r>
              <a:rPr lang="pt-BR" sz="4000" dirty="0" err="1">
                <a:cs typeface="Calibri"/>
              </a:rPr>
              <a:t>enqueue</a:t>
            </a:r>
            <a:r>
              <a:rPr lang="pt-BR" sz="4000" dirty="0">
                <a:cs typeface="Calibri"/>
              </a:rPr>
              <a:t>): O(1)</a:t>
            </a:r>
          </a:p>
          <a:p>
            <a:pPr lvl="1"/>
            <a:r>
              <a:rPr lang="pt-BR" sz="4000" dirty="0">
                <a:cs typeface="Calibri"/>
              </a:rPr>
              <a:t>Remoção (</a:t>
            </a:r>
            <a:r>
              <a:rPr lang="pt-BR" sz="4000" dirty="0" err="1">
                <a:cs typeface="Calibri"/>
              </a:rPr>
              <a:t>dequeue</a:t>
            </a:r>
            <a:r>
              <a:rPr lang="pt-BR" sz="4000" dirty="0">
                <a:cs typeface="Calibri"/>
              </a:rPr>
              <a:t>): O(1)</a:t>
            </a:r>
          </a:p>
          <a:p>
            <a:pPr lvl="1"/>
            <a:r>
              <a:rPr lang="pt-BR" sz="4000" dirty="0">
                <a:cs typeface="Calibri"/>
              </a:rPr>
              <a:t>Ver quem está no fim da fila (</a:t>
            </a:r>
            <a:r>
              <a:rPr lang="pt-BR" sz="4000" dirty="0" err="1">
                <a:cs typeface="Calibri"/>
              </a:rPr>
              <a:t>peek</a:t>
            </a:r>
            <a:r>
              <a:rPr lang="pt-BR" sz="4000" dirty="0">
                <a:cs typeface="Calibri"/>
              </a:rPr>
              <a:t>): O(1)</a:t>
            </a:r>
          </a:p>
        </p:txBody>
      </p:sp>
    </p:spTree>
    <p:extLst>
      <p:ext uri="{BB962C8B-B14F-4D97-AF65-F5344CB8AC3E}">
        <p14:creationId xmlns:p14="http://schemas.microsoft.com/office/powerpoint/2010/main" val="138281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– Mapas de hash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5143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200" dirty="0">
                <a:cs typeface="Calibri"/>
              </a:rPr>
              <a:t>Estruturas não-lineares que guardam pares de chave e valor</a:t>
            </a:r>
          </a:p>
          <a:p>
            <a:r>
              <a:rPr lang="pt-BR" sz="3200" dirty="0">
                <a:cs typeface="Calibri"/>
              </a:rPr>
              <a:t>Tem </a:t>
            </a:r>
            <a:r>
              <a:rPr lang="pt-BR" sz="3200" dirty="0" err="1">
                <a:cs typeface="Calibri"/>
              </a:rPr>
              <a:t>hash</a:t>
            </a:r>
            <a:r>
              <a:rPr lang="pt-BR" sz="3200" dirty="0">
                <a:cs typeface="Calibri"/>
              </a:rPr>
              <a:t> no nome porque usam uma função de </a:t>
            </a:r>
            <a:r>
              <a:rPr lang="pt-BR" sz="3200" dirty="0" err="1">
                <a:cs typeface="Calibri"/>
              </a:rPr>
              <a:t>hash</a:t>
            </a:r>
            <a:r>
              <a:rPr lang="pt-BR" sz="3200" dirty="0">
                <a:cs typeface="Calibri"/>
              </a:rPr>
              <a:t> para calcular o índice (posição) do elemento dentro do mapa de acordo com a chave utilizada</a:t>
            </a:r>
          </a:p>
          <a:p>
            <a:r>
              <a:rPr lang="pt-BR" sz="3200" dirty="0">
                <a:cs typeface="Calibri"/>
              </a:rPr>
              <a:t>Caso mais de um elemento tenha o mesmo índice (</a:t>
            </a:r>
            <a:r>
              <a:rPr lang="pt-BR" sz="3200" dirty="0" err="1">
                <a:cs typeface="Calibri"/>
              </a:rPr>
              <a:t>hash</a:t>
            </a:r>
            <a:r>
              <a:rPr lang="pt-BR" sz="3200" dirty="0">
                <a:cs typeface="Calibri"/>
              </a:rPr>
              <a:t>), ocorre uma colisão. Normalmente colisões são resolvidas com uma lista duplamente encadeada para cada índice</a:t>
            </a:r>
          </a:p>
          <a:p>
            <a:r>
              <a:rPr lang="pt-BR" sz="3200" dirty="0">
                <a:cs typeface="Calibri"/>
              </a:rPr>
              <a:t>Normalmente usados para histogramas, criptografia, etc.</a:t>
            </a:r>
          </a:p>
        </p:txBody>
      </p:sp>
    </p:spTree>
    <p:extLst>
      <p:ext uri="{BB962C8B-B14F-4D97-AF65-F5344CB8AC3E}">
        <p14:creationId xmlns:p14="http://schemas.microsoft.com/office/powerpoint/2010/main" val="87618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– Mapas de hash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852" y="1825625"/>
            <a:ext cx="107309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Complexidade de espaço: O(n)</a:t>
            </a:r>
          </a:p>
          <a:p>
            <a:r>
              <a:rPr lang="pt-BR" dirty="0">
                <a:cs typeface="Calibri"/>
              </a:rPr>
              <a:t>Complexidades de tempo:</a:t>
            </a:r>
          </a:p>
          <a:p>
            <a:pPr lvl="1"/>
            <a:r>
              <a:rPr lang="pt-BR" dirty="0">
                <a:cs typeface="Calibri"/>
              </a:rPr>
              <a:t>Inserção (</a:t>
            </a:r>
            <a:r>
              <a:rPr lang="pt-BR" dirty="0" err="1">
                <a:cs typeface="Calibri"/>
              </a:rPr>
              <a:t>put</a:t>
            </a:r>
            <a:r>
              <a:rPr lang="pt-BR" dirty="0">
                <a:cs typeface="Calibri"/>
              </a:rPr>
              <a:t> ou </a:t>
            </a:r>
            <a:r>
              <a:rPr lang="pt-BR" dirty="0" err="1">
                <a:cs typeface="Calibri"/>
              </a:rPr>
              <a:t>add</a:t>
            </a:r>
            <a:r>
              <a:rPr lang="pt-BR" dirty="0">
                <a:cs typeface="Calibri"/>
              </a:rPr>
              <a:t>): O(1)</a:t>
            </a:r>
          </a:p>
          <a:p>
            <a:pPr lvl="1"/>
            <a:r>
              <a:rPr lang="pt-BR" dirty="0">
                <a:cs typeface="Calibri"/>
              </a:rPr>
              <a:t>Remoção: O(1)</a:t>
            </a:r>
          </a:p>
          <a:p>
            <a:pPr lvl="1"/>
            <a:r>
              <a:rPr lang="pt-BR" dirty="0">
                <a:cs typeface="Calibri"/>
              </a:rPr>
              <a:t>Busca: O(1) se não houver colisões, O(m) se houver colisões onde m é o número de colisões do índice buscado</a:t>
            </a:r>
          </a:p>
        </p:txBody>
      </p:sp>
    </p:spTree>
    <p:extLst>
      <p:ext uri="{BB962C8B-B14F-4D97-AF65-F5344CB8AC3E}">
        <p14:creationId xmlns:p14="http://schemas.microsoft.com/office/powerpoint/2010/main" val="28615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</a:t>
            </a:r>
            <a:r>
              <a:rPr lang="en-US" sz="2400" dirty="0" err="1">
                <a:latin typeface="Aharoni"/>
                <a:cs typeface="Aharoni"/>
              </a:rPr>
              <a:t>Árvores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25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sz="3000" dirty="0">
                <a:cs typeface="Calibri"/>
              </a:rPr>
              <a:t>Árvores são estruturas de dados hierárquicas e não-lineares que consistem de nós conectados por arestas</a:t>
            </a:r>
          </a:p>
          <a:p>
            <a:r>
              <a:rPr lang="pt-BR" sz="3000" dirty="0">
                <a:cs typeface="Calibri"/>
              </a:rPr>
              <a:t>Cada nó da lista representa um elemento e contém um ponteiro para cada um de seus filhos</a:t>
            </a:r>
          </a:p>
          <a:p>
            <a:r>
              <a:rPr lang="pt-BR" sz="3000" dirty="0">
                <a:cs typeface="Calibri"/>
              </a:rPr>
              <a:t>O último nó da árvore se chama nó folha</a:t>
            </a:r>
          </a:p>
          <a:p>
            <a:r>
              <a:rPr lang="pt-BR" sz="3000" dirty="0">
                <a:cs typeface="Calibri"/>
              </a:rPr>
              <a:t>Uma aresta é a ligação entre dois nós</a:t>
            </a:r>
          </a:p>
          <a:p>
            <a:r>
              <a:rPr lang="pt-BR" sz="3000" dirty="0">
                <a:cs typeface="Calibri"/>
              </a:rPr>
              <a:t>O nó raiz da árvore é o elemento do topo (que não possui pai)</a:t>
            </a:r>
          </a:p>
          <a:p>
            <a:r>
              <a:rPr lang="pt-BR" sz="3000" dirty="0">
                <a:cs typeface="Calibri"/>
              </a:rPr>
              <a:t>Altura do nó: número de arestas do nó até a última folha. A altura da árvore é a altura do nó raiz</a:t>
            </a:r>
          </a:p>
          <a:p>
            <a:r>
              <a:rPr lang="pt-BR" sz="3000" dirty="0">
                <a:cs typeface="Calibri"/>
              </a:rPr>
              <a:t>Profundidade do nó: número de arestas entre a raiz e o próprio nó</a:t>
            </a:r>
          </a:p>
          <a:p>
            <a:r>
              <a:rPr lang="pt-BR" sz="3000" dirty="0">
                <a:cs typeface="Calibri"/>
              </a:rPr>
              <a:t>Grau do nó: número de galhos daquele nó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57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</a:t>
            </a:r>
            <a:r>
              <a:rPr lang="en-US" sz="2400" dirty="0" err="1">
                <a:latin typeface="Aharoni"/>
                <a:cs typeface="Aharoni"/>
              </a:rPr>
              <a:t>Árvores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113" y="1825625"/>
            <a:ext cx="10664687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sz="3100" dirty="0">
                <a:cs typeface="Calibri"/>
              </a:rPr>
              <a:t>Árvore binária: árvore em que cada nó só pode ter até dois filhos</a:t>
            </a:r>
          </a:p>
          <a:p>
            <a:r>
              <a:rPr lang="pt-BR" sz="3100" dirty="0">
                <a:cs typeface="Calibri"/>
              </a:rPr>
              <a:t>Árvore de busca binária: todos os nós à esquerda da raiz são menores que ela e todos os à direita são maiores ou iguais a ela</a:t>
            </a:r>
          </a:p>
          <a:p>
            <a:r>
              <a:rPr lang="pt-BR" sz="3100" dirty="0">
                <a:cs typeface="Calibri"/>
              </a:rPr>
              <a:t>Muito utilizadas para buscas de elementos</a:t>
            </a:r>
          </a:p>
          <a:p>
            <a:r>
              <a:rPr lang="pt-BR" sz="3100" dirty="0">
                <a:cs typeface="Calibri"/>
              </a:rPr>
              <a:t>Tipos de busca: por largura (BFS) e por profundidade (DFS)</a:t>
            </a:r>
          </a:p>
          <a:p>
            <a:endParaRPr lang="pt-BR" sz="3100" dirty="0">
              <a:cs typeface="Calibri"/>
            </a:endParaRPr>
          </a:p>
          <a:p>
            <a:r>
              <a:rPr lang="pt-BR" sz="3100" dirty="0">
                <a:cs typeface="Calibri"/>
              </a:rPr>
              <a:t>Complexidade de espaço: O(n)</a:t>
            </a:r>
          </a:p>
          <a:p>
            <a:r>
              <a:rPr lang="pt-BR" sz="3100" dirty="0">
                <a:cs typeface="Calibri"/>
              </a:rPr>
              <a:t>Complexidades de tempo de árvores binárias de busca:</a:t>
            </a:r>
          </a:p>
          <a:p>
            <a:pPr lvl="1"/>
            <a:r>
              <a:rPr lang="pt-BR" sz="3100" dirty="0">
                <a:cs typeface="Calibri"/>
              </a:rPr>
              <a:t>Inserção: O(log n)</a:t>
            </a:r>
          </a:p>
          <a:p>
            <a:pPr lvl="1"/>
            <a:r>
              <a:rPr lang="pt-BR" sz="3100" dirty="0">
                <a:cs typeface="Calibri"/>
              </a:rPr>
              <a:t>Remoção: O(log n)</a:t>
            </a:r>
          </a:p>
          <a:p>
            <a:pPr lvl="1"/>
            <a:r>
              <a:rPr lang="pt-BR" sz="3100" dirty="0">
                <a:cs typeface="Calibri"/>
              </a:rPr>
              <a:t>Busca: O(log n)</a:t>
            </a:r>
          </a:p>
          <a:p>
            <a:r>
              <a:rPr lang="pt-BR" sz="3100" dirty="0">
                <a:cs typeface="Calibri"/>
              </a:rPr>
              <a:t>Complexidades variam de acordo com o tipo de árvore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71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</a:t>
            </a:r>
            <a:r>
              <a:rPr lang="en-US" sz="2400" dirty="0" err="1">
                <a:latin typeface="Aharoni"/>
                <a:cs typeface="Aharoni"/>
              </a:rPr>
              <a:t>Grafos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2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>
                <a:cs typeface="Calibri"/>
              </a:rPr>
              <a:t>Estruturas de dados não-lineares onde os nós contém dados e estão ligados a outros nós</a:t>
            </a:r>
          </a:p>
          <a:p>
            <a:r>
              <a:rPr lang="pt-BR" sz="2400" dirty="0">
                <a:cs typeface="Calibri"/>
              </a:rPr>
              <a:t>Cada relação com outro nó representa uma aresta do grafo</a:t>
            </a:r>
          </a:p>
          <a:p>
            <a:r>
              <a:rPr lang="pt-BR" sz="2400" dirty="0">
                <a:cs typeface="Calibri"/>
              </a:rPr>
              <a:t>O nó é conhecido como vértice</a:t>
            </a:r>
          </a:p>
          <a:p>
            <a:r>
              <a:rPr lang="pt-BR" sz="2400" dirty="0">
                <a:cs typeface="Calibri"/>
              </a:rPr>
              <a:t>Um vértice é adjacente a outro se há uma aresta entre eles</a:t>
            </a:r>
          </a:p>
          <a:p>
            <a:r>
              <a:rPr lang="pt-BR" sz="2400" dirty="0">
                <a:cs typeface="Calibri"/>
              </a:rPr>
              <a:t>Um caminho é uma sequência de arestas que representam a ida do vértice A para o B</a:t>
            </a:r>
          </a:p>
          <a:p>
            <a:r>
              <a:rPr lang="pt-BR" sz="2400" dirty="0">
                <a:cs typeface="Calibri"/>
              </a:rPr>
              <a:t>Grafos podem ser direcionados, onde a existência de uma aresta entre nós A e B não significa que haja uma aresta entre B e A</a:t>
            </a:r>
          </a:p>
          <a:p>
            <a:r>
              <a:rPr lang="pt-BR" sz="2400" dirty="0">
                <a:cs typeface="Calibri"/>
              </a:rPr>
              <a:t>As adjacências entre nós podem ser representadas por uma matriz onde linhas e colunas são os nós (matriz de adjacências) ou por um </a:t>
            </a:r>
            <a:r>
              <a:rPr lang="pt-BR" sz="2400" dirty="0" err="1">
                <a:cs typeface="Calibri"/>
              </a:rPr>
              <a:t>array</a:t>
            </a:r>
            <a:r>
              <a:rPr lang="pt-BR" sz="2400" dirty="0">
                <a:cs typeface="Calibri"/>
              </a:rPr>
              <a:t> de listas encadeadas (lista de adjacências)</a:t>
            </a:r>
          </a:p>
        </p:txBody>
      </p:sp>
    </p:spTree>
    <p:extLst>
      <p:ext uri="{BB962C8B-B14F-4D97-AF65-F5344CB8AC3E}">
        <p14:creationId xmlns:p14="http://schemas.microsoft.com/office/powerpoint/2010/main" val="225895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</a:t>
            </a:r>
            <a:r>
              <a:rPr lang="en-US" sz="2400" dirty="0" err="1">
                <a:latin typeface="Aharoni"/>
                <a:cs typeface="Aharoni"/>
              </a:rPr>
              <a:t>Grafos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165" y="1825625"/>
            <a:ext cx="103466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Complexidades de espaço:</a:t>
            </a:r>
          </a:p>
          <a:p>
            <a:pPr lvl="1"/>
            <a:r>
              <a:rPr lang="pt-BR" dirty="0">
                <a:cs typeface="Calibri"/>
              </a:rPr>
              <a:t>Matriz de adjacências: O(n²)</a:t>
            </a:r>
          </a:p>
          <a:p>
            <a:pPr lvl="1"/>
            <a:r>
              <a:rPr lang="pt-BR" dirty="0">
                <a:cs typeface="Calibri"/>
              </a:rPr>
              <a:t>Lista de adjacências: O(</a:t>
            </a:r>
            <a:r>
              <a:rPr lang="pt-BR" dirty="0" err="1">
                <a:cs typeface="Calibri"/>
              </a:rPr>
              <a:t>n+m</a:t>
            </a:r>
            <a:r>
              <a:rPr lang="pt-BR" dirty="0">
                <a:cs typeface="Calibri"/>
              </a:rPr>
              <a:t>), onde n é o número de vértices e m o número de arestas</a:t>
            </a:r>
          </a:p>
          <a:p>
            <a:r>
              <a:rPr lang="pt-BR" dirty="0">
                <a:cs typeface="Calibri"/>
              </a:rPr>
              <a:t>Complexidades de tempo:</a:t>
            </a:r>
          </a:p>
          <a:p>
            <a:pPr lvl="1"/>
            <a:r>
              <a:rPr lang="pt-BR" dirty="0">
                <a:cs typeface="Calibri"/>
              </a:rPr>
              <a:t>Matriz de adjacências: </a:t>
            </a:r>
          </a:p>
          <a:p>
            <a:pPr lvl="2"/>
            <a:r>
              <a:rPr lang="pt-BR" dirty="0">
                <a:cs typeface="Calibri"/>
              </a:rPr>
              <a:t>Inserção/remoção: O(n²)</a:t>
            </a:r>
          </a:p>
          <a:p>
            <a:pPr lvl="2"/>
            <a:r>
              <a:rPr lang="pt-BR" dirty="0">
                <a:cs typeface="Calibri"/>
              </a:rPr>
              <a:t>Busca: O(1)</a:t>
            </a:r>
          </a:p>
          <a:p>
            <a:pPr lvl="1"/>
            <a:r>
              <a:rPr lang="pt-BR" dirty="0">
                <a:cs typeface="Calibri"/>
              </a:rPr>
              <a:t>Lista de adjacências:</a:t>
            </a:r>
          </a:p>
          <a:p>
            <a:pPr lvl="2"/>
            <a:r>
              <a:rPr lang="pt-BR" dirty="0">
                <a:cs typeface="Calibri"/>
              </a:rPr>
              <a:t>Inserção/remoção: O(</a:t>
            </a:r>
            <a:r>
              <a:rPr lang="pt-BR" dirty="0" err="1">
                <a:cs typeface="Calibri"/>
              </a:rPr>
              <a:t>n+m</a:t>
            </a:r>
            <a:r>
              <a:rPr lang="pt-BR" dirty="0">
                <a:cs typeface="Calibri"/>
              </a:rPr>
              <a:t>)</a:t>
            </a:r>
          </a:p>
          <a:p>
            <a:pPr lvl="2"/>
            <a:r>
              <a:rPr lang="pt-BR" dirty="0">
                <a:cs typeface="Calibri"/>
              </a:rPr>
              <a:t>Busca: O(n)</a:t>
            </a:r>
          </a:p>
          <a:p>
            <a:pPr lvl="1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65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O que </a:t>
            </a:r>
            <a:r>
              <a:rPr lang="en-US" sz="2400" err="1">
                <a:latin typeface="Aharoni"/>
                <a:cs typeface="Aharoni"/>
              </a:rPr>
              <a:t>são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algoritmos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972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>
                <a:cs typeface="Calibri"/>
              </a:rPr>
              <a:t>Procedimentos para resolver um problema matemático/computacional em número finito de operações</a:t>
            </a:r>
          </a:p>
          <a:p>
            <a:r>
              <a:rPr lang="pt-BR" sz="3600" dirty="0">
                <a:cs typeface="Calibri"/>
              </a:rPr>
              <a:t>Normalmente envolve repetições destas operações</a:t>
            </a:r>
          </a:p>
          <a:p>
            <a:r>
              <a:rPr lang="pt-BR" sz="3600" dirty="0">
                <a:cs typeface="Calibri"/>
              </a:rPr>
              <a:t>Podem ser escritos em linguagem natural, pseudocódigo ou em linguagens de programação</a:t>
            </a:r>
          </a:p>
          <a:p>
            <a:r>
              <a:rPr lang="pt-BR" sz="3600" dirty="0">
                <a:cs typeface="Calibri"/>
              </a:rPr>
              <a:t>Pode ser provado matematicamente</a:t>
            </a:r>
          </a:p>
        </p:txBody>
      </p:sp>
    </p:spTree>
    <p:extLst>
      <p:ext uri="{BB962C8B-B14F-4D97-AF65-F5344CB8AC3E}">
        <p14:creationId xmlns:p14="http://schemas.microsoft.com/office/powerpoint/2010/main" val="11017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O que </a:t>
            </a:r>
            <a:r>
              <a:rPr lang="en-US" sz="2400" err="1">
                <a:latin typeface="Aharoni"/>
                <a:cs typeface="Aharoni"/>
              </a:rPr>
              <a:t>são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algoritmos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426" y="1825625"/>
            <a:ext cx="108673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Pense em uma receita de bolo (que fome...)</a:t>
            </a:r>
          </a:p>
          <a:p>
            <a:r>
              <a:rPr lang="pt-BR" sz="4000" dirty="0">
                <a:cs typeface="Calibri"/>
              </a:rPr>
              <a:t>Um mesmo problema pode ser resolvido de formas completamente diferentes</a:t>
            </a:r>
          </a:p>
          <a:p>
            <a:r>
              <a:rPr lang="pt-BR" sz="4000" dirty="0">
                <a:cs typeface="Calibri"/>
              </a:rPr>
              <a:t>Todo código que você escreve é, em sua essência, um algoritmo para resolver aquele determinado problema</a:t>
            </a:r>
          </a:p>
          <a:p>
            <a:r>
              <a:rPr lang="pt-BR" sz="4000" dirty="0">
                <a:cs typeface="Calibri"/>
              </a:rPr>
              <a:t>Pode, ou não, ter uma saída</a:t>
            </a:r>
          </a:p>
        </p:txBody>
      </p:sp>
    </p:spTree>
    <p:extLst>
      <p:ext uri="{BB962C8B-B14F-4D97-AF65-F5344CB8AC3E}">
        <p14:creationId xmlns:p14="http://schemas.microsoft.com/office/powerpoint/2010/main" val="347464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Complexidade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assintótica</a:t>
            </a:r>
            <a:r>
              <a:rPr lang="en-US" sz="2400">
                <a:latin typeface="Aharoni"/>
                <a:cs typeface="Aharoni"/>
              </a:rPr>
              <a:t> (</a:t>
            </a:r>
            <a:r>
              <a:rPr lang="en-US" sz="2400" err="1">
                <a:latin typeface="Aharoni"/>
                <a:cs typeface="Aharoni"/>
              </a:rPr>
              <a:t>notação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BigO</a:t>
            </a:r>
            <a:r>
              <a:rPr lang="en-US" sz="2400">
                <a:latin typeface="Aharoni"/>
                <a:cs typeface="Aharoni"/>
              </a:rPr>
              <a:t>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79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Complexidade de tempo</a:t>
            </a:r>
          </a:p>
          <a:p>
            <a:r>
              <a:rPr lang="pt-BR" sz="4000" dirty="0">
                <a:cs typeface="Calibri"/>
              </a:rPr>
              <a:t>Tempo estimado, em notação matemática, que o algoritmo leva para rodar</a:t>
            </a:r>
          </a:p>
          <a:p>
            <a:r>
              <a:rPr lang="pt-BR" sz="4000" dirty="0">
                <a:cs typeface="Calibri"/>
              </a:rPr>
              <a:t>Quanto maior, pior é</a:t>
            </a:r>
          </a:p>
          <a:p>
            <a:r>
              <a:rPr lang="pt-BR" sz="4000" dirty="0">
                <a:cs typeface="Calibri"/>
              </a:rPr>
              <a:t>Busca constante por complexidade constante ou polinomial (linear)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37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Complexidade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assintótica</a:t>
            </a:r>
            <a:r>
              <a:rPr lang="en-US" sz="2400">
                <a:latin typeface="Aharoni"/>
                <a:cs typeface="Aharoni"/>
              </a:rPr>
              <a:t> (</a:t>
            </a:r>
            <a:r>
              <a:rPr lang="en-US" sz="2400" err="1">
                <a:latin typeface="Aharoni"/>
                <a:cs typeface="Aharoni"/>
              </a:rPr>
              <a:t>notação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BigO</a:t>
            </a:r>
            <a:r>
              <a:rPr lang="en-US" sz="2400">
                <a:latin typeface="Aharoni"/>
                <a:cs typeface="Aharoni"/>
              </a:rPr>
              <a:t>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35" y="1825625"/>
            <a:ext cx="105321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Complexidade de espaço</a:t>
            </a:r>
          </a:p>
          <a:p>
            <a:r>
              <a:rPr lang="pt-BR" sz="4000" dirty="0">
                <a:cs typeface="Calibri"/>
              </a:rPr>
              <a:t>Quantidade de memória estimada que o algoritmo usa para executar suas operações</a:t>
            </a:r>
          </a:p>
          <a:p>
            <a:r>
              <a:rPr lang="pt-BR" sz="4000" dirty="0">
                <a:cs typeface="Calibri"/>
              </a:rPr>
              <a:t>Quanto maior, pior é</a:t>
            </a:r>
          </a:p>
        </p:txBody>
      </p:sp>
    </p:spTree>
    <p:extLst>
      <p:ext uri="{BB962C8B-B14F-4D97-AF65-F5344CB8AC3E}">
        <p14:creationId xmlns:p14="http://schemas.microsoft.com/office/powerpoint/2010/main" val="61572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</a:t>
            </a:r>
            <a:r>
              <a:rPr lang="en-US" sz="2400" dirty="0" err="1">
                <a:latin typeface="Aharoni"/>
                <a:cs typeface="Aharoni"/>
              </a:rPr>
              <a:t>Listas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400" dirty="0">
                <a:cs typeface="Calibri"/>
              </a:rPr>
              <a:t>Tipo mais básico de estrutura de dados</a:t>
            </a:r>
          </a:p>
          <a:p>
            <a:r>
              <a:rPr lang="pt-BR" sz="3400" dirty="0">
                <a:cs typeface="Calibri"/>
              </a:rPr>
              <a:t>Uma lista nada mais é do que um conjunto de elementos onde cada elemento possui um índice</a:t>
            </a:r>
          </a:p>
          <a:p>
            <a:r>
              <a:rPr lang="pt-BR" sz="3400" dirty="0">
                <a:cs typeface="Calibri"/>
              </a:rPr>
              <a:t>Vetores (</a:t>
            </a:r>
            <a:r>
              <a:rPr lang="pt-BR" sz="3400" dirty="0" err="1">
                <a:cs typeface="Calibri"/>
              </a:rPr>
              <a:t>arrays</a:t>
            </a:r>
            <a:r>
              <a:rPr lang="pt-BR" sz="3400" dirty="0">
                <a:cs typeface="Calibri"/>
              </a:rPr>
              <a:t>) também são listas, mas normalmente possuem tamanho fixo, ao contrário de listas</a:t>
            </a:r>
          </a:p>
          <a:p>
            <a:r>
              <a:rPr lang="pt-BR" sz="3400" dirty="0">
                <a:cs typeface="Calibri"/>
              </a:rPr>
              <a:t>Pode conter elementos de qualquer tipo (dependendo da linguagem, não aceitam tipos primitivos)</a:t>
            </a:r>
          </a:p>
          <a:p>
            <a:r>
              <a:rPr lang="pt-BR" sz="3400" dirty="0">
                <a:cs typeface="Calibri"/>
              </a:rPr>
              <a:t>Elementos são alocados em áreas contíguas de memória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08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- </a:t>
            </a:r>
            <a:r>
              <a:rPr lang="en-US" sz="2400" dirty="0" err="1">
                <a:latin typeface="Aharoni"/>
                <a:cs typeface="Aharoni"/>
              </a:rPr>
              <a:t>Listas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104" y="1825625"/>
            <a:ext cx="1071769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Complexidade de espaço: O(n), onde n é o número de elementos</a:t>
            </a:r>
          </a:p>
          <a:p>
            <a:r>
              <a:rPr lang="pt-BR" sz="4000" dirty="0">
                <a:cs typeface="Calibri"/>
              </a:rPr>
              <a:t>Complexidades de tempo:</a:t>
            </a:r>
          </a:p>
          <a:p>
            <a:pPr lvl="1"/>
            <a:r>
              <a:rPr lang="pt-BR" sz="4000" dirty="0">
                <a:cs typeface="Calibri"/>
              </a:rPr>
              <a:t>Inserção: O(1) se no fim da lista, O(n) se em determinado índice</a:t>
            </a:r>
          </a:p>
          <a:p>
            <a:pPr lvl="1"/>
            <a:r>
              <a:rPr lang="pt-BR" sz="4000" dirty="0">
                <a:ea typeface="+mn-lt"/>
                <a:cs typeface="+mn-lt"/>
              </a:rPr>
              <a:t>Exclusão: O(n)</a:t>
            </a:r>
          </a:p>
          <a:p>
            <a:pPr lvl="1"/>
            <a:r>
              <a:rPr lang="pt-BR" sz="4000" dirty="0">
                <a:ea typeface="+mn-lt"/>
                <a:cs typeface="+mn-lt"/>
              </a:rPr>
              <a:t>Busca: O(n)</a:t>
            </a:r>
          </a:p>
        </p:txBody>
      </p:sp>
    </p:spTree>
    <p:extLst>
      <p:ext uri="{BB962C8B-B14F-4D97-AF65-F5344CB8AC3E}">
        <p14:creationId xmlns:p14="http://schemas.microsoft.com/office/powerpoint/2010/main" val="256304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– </a:t>
            </a:r>
            <a:r>
              <a:rPr lang="en-US" sz="2400" dirty="0" err="1">
                <a:latin typeface="Aharoni"/>
                <a:cs typeface="Aharoni"/>
              </a:rPr>
              <a:t>Listas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encadeadas</a:t>
            </a:r>
            <a:r>
              <a:rPr lang="en-US" sz="2400" dirty="0">
                <a:latin typeface="Aharoni"/>
                <a:cs typeface="Aharoni"/>
              </a:rPr>
              <a:t>/</a:t>
            </a:r>
            <a:r>
              <a:rPr lang="en-US" sz="2400" dirty="0" err="1">
                <a:latin typeface="Aharoni"/>
                <a:cs typeface="Aharoni"/>
              </a:rPr>
              <a:t>duplamente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encadeadas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493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900" dirty="0">
                <a:cs typeface="Calibri"/>
              </a:rPr>
              <a:t>São coleções de nós onde cada nó é composto pelo elemento da lista e por um ponteiro para o próximo nó (se simplesmente encadeada) e um ponteiro para o nó anterior (se duplamente encadeada)</a:t>
            </a:r>
          </a:p>
          <a:p>
            <a:r>
              <a:rPr lang="pt-BR" sz="2900" dirty="0">
                <a:cs typeface="Calibri"/>
              </a:rPr>
              <a:t>Não possui índices</a:t>
            </a:r>
          </a:p>
          <a:p>
            <a:r>
              <a:rPr lang="pt-BR" sz="2900" dirty="0">
                <a:cs typeface="Calibri"/>
              </a:rPr>
              <a:t>Cada elemento pode estar alocado numa área de memória diferente</a:t>
            </a:r>
          </a:p>
          <a:p>
            <a:r>
              <a:rPr lang="pt-BR" sz="2900" dirty="0">
                <a:cs typeface="Calibri"/>
              </a:rPr>
              <a:t>Há um ponteiro para a cabeça da lista (se simplesmente encadeada) e para a cauda (se duplamente encadeada)</a:t>
            </a:r>
          </a:p>
          <a:p>
            <a:r>
              <a:rPr lang="pt-BR" sz="2900" dirty="0">
                <a:cs typeface="Calibri"/>
              </a:rPr>
              <a:t>Enorme vantagem na inserção: não precisa de alocação prévia de memória</a:t>
            </a:r>
          </a:p>
        </p:txBody>
      </p:sp>
    </p:spTree>
    <p:extLst>
      <p:ext uri="{BB962C8B-B14F-4D97-AF65-F5344CB8AC3E}">
        <p14:creationId xmlns:p14="http://schemas.microsoft.com/office/powerpoint/2010/main" val="70615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86729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4 – </a:t>
            </a:r>
            <a:r>
              <a:rPr lang="en-US" sz="2400" dirty="0" err="1">
                <a:latin typeface="Aharoni"/>
                <a:cs typeface="Aharoni"/>
              </a:rPr>
              <a:t>Estruturas</a:t>
            </a:r>
            <a:r>
              <a:rPr lang="en-US" sz="2400" dirty="0">
                <a:latin typeface="Aharoni"/>
                <a:cs typeface="Aharoni"/>
              </a:rPr>
              <a:t> de dados que </a:t>
            </a:r>
            <a:r>
              <a:rPr lang="en-US" sz="2400" dirty="0" err="1">
                <a:latin typeface="Aharoni"/>
                <a:cs typeface="Aharoni"/>
              </a:rPr>
              <a:t>todo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programador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deve</a:t>
            </a:r>
            <a:r>
              <a:rPr lang="en-US" sz="2400" dirty="0">
                <a:latin typeface="Aharoni"/>
                <a:cs typeface="Aharoni"/>
              </a:rPr>
              <a:t> saber – </a:t>
            </a:r>
            <a:r>
              <a:rPr lang="en-US" sz="2400" dirty="0" err="1">
                <a:latin typeface="Aharoni"/>
                <a:cs typeface="Aharoni"/>
              </a:rPr>
              <a:t>Listas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encadeadas</a:t>
            </a:r>
            <a:r>
              <a:rPr lang="en-US" sz="2400" dirty="0">
                <a:latin typeface="Aharoni"/>
                <a:cs typeface="Aharoni"/>
              </a:rPr>
              <a:t>/</a:t>
            </a:r>
            <a:r>
              <a:rPr lang="en-US" sz="2400" dirty="0" err="1">
                <a:latin typeface="Aharoni"/>
                <a:cs typeface="Aharoni"/>
              </a:rPr>
              <a:t>duplamente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encadeadas</a:t>
            </a:r>
            <a:endParaRPr lang="pt-BR" dirty="0" err="1"/>
          </a:p>
          <a:p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1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299" y="1825625"/>
            <a:ext cx="108365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>
                <a:cs typeface="Calibri"/>
              </a:rPr>
              <a:t>Complexidade de espaço: O(n)</a:t>
            </a:r>
          </a:p>
          <a:p>
            <a:r>
              <a:rPr lang="pt-BR" sz="3600" dirty="0">
                <a:cs typeface="Calibri"/>
              </a:rPr>
              <a:t>Complexidades de tempo:</a:t>
            </a:r>
          </a:p>
          <a:p>
            <a:pPr lvl="1"/>
            <a:r>
              <a:rPr lang="pt-BR" sz="3600" dirty="0">
                <a:cs typeface="Calibri"/>
              </a:rPr>
              <a:t>Inserção: O(1) se for na cauda, O(n) se entre elementos</a:t>
            </a:r>
          </a:p>
          <a:p>
            <a:pPr lvl="1"/>
            <a:r>
              <a:rPr lang="pt-BR" sz="3600" dirty="0">
                <a:cs typeface="Calibri"/>
              </a:rPr>
              <a:t>Exclusão: O(n)</a:t>
            </a:r>
          </a:p>
          <a:p>
            <a:pPr lvl="1"/>
            <a:r>
              <a:rPr lang="pt-BR" sz="3600" dirty="0">
                <a:cs typeface="Calibri"/>
              </a:rPr>
              <a:t>Busca: O(n)</a:t>
            </a:r>
          </a:p>
        </p:txBody>
      </p:sp>
    </p:spTree>
    <p:extLst>
      <p:ext uri="{BB962C8B-B14F-4D97-AF65-F5344CB8AC3E}">
        <p14:creationId xmlns:p14="http://schemas.microsoft.com/office/powerpoint/2010/main" val="1638798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1408</Words>
  <Application>Microsoft Office PowerPoint</Application>
  <PresentationFormat>Widescreen</PresentationFormat>
  <Paragraphs>154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Abadi</vt:lpstr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Oliveira</dc:creator>
  <cp:lastModifiedBy>Renato Oliveira</cp:lastModifiedBy>
  <cp:revision>1</cp:revision>
  <dcterms:created xsi:type="dcterms:W3CDTF">2022-07-25T14:44:45Z</dcterms:created>
  <dcterms:modified xsi:type="dcterms:W3CDTF">2022-07-25T15:03:12Z</dcterms:modified>
</cp:coreProperties>
</file>