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1"/>
  </p:notesMasterIdLst>
  <p:sldIdLst>
    <p:sldId id="274" r:id="rId3"/>
    <p:sldId id="273" r:id="rId4"/>
    <p:sldId id="272" r:id="rId5"/>
    <p:sldId id="271" r:id="rId6"/>
    <p:sldId id="270" r:id="rId7"/>
    <p:sldId id="269" r:id="rId8"/>
    <p:sldId id="268" r:id="rId9"/>
    <p:sldId id="267" r:id="rId10"/>
    <p:sldId id="266" r:id="rId11"/>
    <p:sldId id="265" r:id="rId12"/>
    <p:sldId id="264" r:id="rId13"/>
    <p:sldId id="263" r:id="rId14"/>
    <p:sldId id="262" r:id="rId15"/>
    <p:sldId id="261" r:id="rId16"/>
    <p:sldId id="260" r:id="rId17"/>
    <p:sldId id="259" r:id="rId18"/>
    <p:sldId id="258" r:id="rId19"/>
    <p:sldId id="257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697F82-D545-A1C6-A42B-D3E43231B95E}" v="19" dt="2022-08-21T17:56:59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95C6F-8DE5-4EF4-A00B-D219B6AD4ACB}" type="datetimeFigureOut">
              <a:t>21/08/2022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4D46A-75E9-4479-AAA4-CB3245F83EF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726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593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593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593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593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593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593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593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593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593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593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593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593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593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593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593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593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593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21.08.2022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21.08.2022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21.08.2022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6C32E-144D-4805-8695-52B50A57A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48A174-616A-4568-A7E1-3736E840E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8636C0-265B-4ECC-A483-AC68BFC6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770703-F4EB-4F1B-A262-BB941458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28327E-7A56-4F10-AC62-03ED6DE7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454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D3A34-E4CF-4643-9477-3FA74E63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06ED55-28BE-4780-B482-CD47AF1B3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D0AFD8-58B7-437D-844C-54ACDCA1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ED51C5-0A2C-4DD8-BF7B-D91CFE18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FE927C-7718-4872-A348-0E298D81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111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A15D3-1A2A-4F94-9FF7-161582FB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D4A84C-4E39-4952-92A5-73B9DE547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99A25B-24B1-42BD-9E5E-ADC39B7A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E5EB0E-50B8-4BB3-B080-3B64832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9B1E19-CBC0-4E02-A22C-6C10D2AB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876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EA9C9-A686-4ACD-B316-2BF868AB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808394-3FC9-48A7-AD30-EC55EEF85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92DDC6-F03C-49E2-84D5-E2123B4C9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EC40B2-3589-4A60-A3B7-4E823BFF7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FDD249-9E59-4231-B3C5-AE7E1267B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B32F94-E368-477D-B361-684F35AE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706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2AA2A-9B7A-4721-A5C8-42D0C948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50B36F-9FB1-4E4F-88AC-16A633B12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235D5C-8437-437D-92AF-183AF9EC2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10B1F5-1379-4319-BCD2-D4D30FC28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E36ACF-1244-404B-8D47-764BA815C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BAC20B-8F59-4495-AC8B-A0556FD9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CAFC2A7-F330-4FD2-AAA4-A87D1287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E437E6A-19B1-4AE2-8BAB-B11AD64C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085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DCF7B-4EB6-4B8A-A114-43A1288F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3B2D88C-687A-4A2E-A454-6A485539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55F580F-A6FE-455D-82F5-F5C03DCF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A42617-2EA6-4CEA-96EB-C018DFCC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039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365E1F8-82C1-4341-9923-3915075B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611591-43FE-4B3D-8CEC-6878999F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EBCF52-F049-4A43-ACCB-BF3175B7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398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58E74-F2D1-42E6-8B8C-76A25258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414973-655B-458D-B95A-17E0D6586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F14444-F10A-40E5-84CD-2FACEE0BA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753DC7-4498-4F48-BDF1-A78F45B5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09B08F-9FCD-4422-8893-2484FD58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7BDB33-87AA-4FA4-AEC3-39B02C17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53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21.08.2022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43828-0A5B-4449-8EAF-F0FD4630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7388F50-AE72-4160-B737-96C6D5C34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096F46-3071-4F0F-9426-D53CA6E9D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7465F4-7C9A-4476-9AA7-24148775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373455-640B-4B1D-8E27-F1299D63A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D56CCB-2207-4002-89C1-02988D22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6316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AC62B-9C6B-4C2F-A560-4C8A0ABC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C72956-8B1E-476B-888E-292559845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BC9439-9857-4CD5-9FE3-A947EB4D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0C5EAA-BE59-412F-90FA-917D8F85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A8985E-4E9F-4CD3-9B69-1665470F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830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F96655-F5E2-4784-8E97-1E9F3A71D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CC66BE-192E-4090-BC46-DF0FEC1A1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DDFDEB-9837-40FE-8998-E2FD943B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196231-5B04-4823-8489-09F85A03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B7C3B1-2D67-4311-A02F-8CD0B4B1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2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21.08.2022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21.08.2022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21.08.2022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21.08.2022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21.08.2022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21.08.2022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21.08.2022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21.08.2022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CA585FB-86FA-46B8-BA17-BA6EF90E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F5D004-E228-40B6-89F7-0C6E51FED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4DCFE9-CB5D-4180-8E57-6594F7A46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75CF-A752-4747-AE17-E360236B78F6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BABD9E-790C-4375-8CB0-400001DEB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CFC42C-C449-40C9-839C-E9AE6A9F4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00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7B64CA-7502-4353-BFDF-7C46B593008C}"/>
              </a:ext>
            </a:extLst>
          </p:cNvPr>
          <p:cNvSpPr/>
          <p:nvPr/>
        </p:nvSpPr>
        <p:spPr>
          <a:xfrm>
            <a:off x="-719" y="3205432"/>
            <a:ext cx="12191999" cy="3651849"/>
          </a:xfrm>
          <a:prstGeom prst="rect">
            <a:avLst/>
          </a:prstGeom>
          <a:solidFill>
            <a:srgbClr val="045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B5F3F-A6DE-40EC-825B-6E21ED161ADE}"/>
              </a:ext>
            </a:extLst>
          </p:cNvPr>
          <p:cNvSpPr/>
          <p:nvPr/>
        </p:nvSpPr>
        <p:spPr>
          <a:xfrm>
            <a:off x="1173372" y="2220763"/>
            <a:ext cx="3928612" cy="4004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ixaDeTexto 9">
            <a:extLst>
              <a:ext uri="{FF2B5EF4-FFF2-40B4-BE49-F238E27FC236}">
                <a16:creationId xmlns:a16="http://schemas.microsoft.com/office/drawing/2014/main" id="{77CC6998-AE7A-49FC-BAE8-CB671CBC9F90}"/>
              </a:ext>
            </a:extLst>
          </p:cNvPr>
          <p:cNvSpPr txBox="1"/>
          <p:nvPr/>
        </p:nvSpPr>
        <p:spPr>
          <a:xfrm flipH="1">
            <a:off x="5649069" y="4015156"/>
            <a:ext cx="500671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6000" b="1">
                <a:solidFill>
                  <a:schemeClr val="bg1"/>
                </a:solidFill>
                <a:latin typeface="Abadi"/>
                <a:cs typeface="Aharoni"/>
              </a:rPr>
              <a:t>Módulo 7</a:t>
            </a:r>
          </a:p>
          <a:p>
            <a:endParaRPr lang="pt-BR" sz="6000" b="1">
              <a:solidFill>
                <a:schemeClr val="bg1"/>
              </a:solidFill>
              <a:latin typeface="Abadi"/>
              <a:cs typeface="Aharoni"/>
            </a:endParaRPr>
          </a:p>
        </p:txBody>
      </p:sp>
      <p:sp>
        <p:nvSpPr>
          <p:cNvPr id="4" name="CaixaDeTexto 8">
            <a:extLst>
              <a:ext uri="{FF2B5EF4-FFF2-40B4-BE49-F238E27FC236}">
                <a16:creationId xmlns:a16="http://schemas.microsoft.com/office/drawing/2014/main" id="{FB2339F0-22D9-493E-986A-8D182D3CD2D6}"/>
              </a:ext>
            </a:extLst>
          </p:cNvPr>
          <p:cNvSpPr txBox="1"/>
          <p:nvPr/>
        </p:nvSpPr>
        <p:spPr>
          <a:xfrm flipH="1">
            <a:off x="4109457" y="7303366"/>
            <a:ext cx="6656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>
                <a:solidFill>
                  <a:srgbClr val="000000"/>
                </a:solidFill>
                <a:latin typeface="FuturaPT"/>
              </a:rPr>
              <a:t>4. Fundamentos do desenvolvedor de Front-</a:t>
            </a:r>
            <a:r>
              <a:rPr lang="pt-BR" sz="3600" b="1" err="1">
                <a:solidFill>
                  <a:srgbClr val="000000"/>
                </a:solidFill>
                <a:latin typeface="FuturaPT"/>
              </a:rPr>
              <a:t>End</a:t>
            </a:r>
            <a:endParaRPr lang="pt-BR" sz="3600" b="1">
              <a:solidFill>
                <a:srgbClr val="000000"/>
              </a:solidFill>
              <a:latin typeface="FuturaPT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DBECEAFE-3078-47E1-B9B9-1AEA329C4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550" y="840020"/>
            <a:ext cx="2152650" cy="782174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3ADB6B8F-C212-40D5-B9AB-A85EC92A2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536221" y="2897090"/>
            <a:ext cx="3368615" cy="277113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D521E81-6583-4E68-81EF-F67DCEEC5295}"/>
              </a:ext>
            </a:extLst>
          </p:cNvPr>
          <p:cNvSpPr txBox="1"/>
          <p:nvPr/>
        </p:nvSpPr>
        <p:spPr>
          <a:xfrm flipH="1">
            <a:off x="6357979" y="5024527"/>
            <a:ext cx="625196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b="1">
                <a:solidFill>
                  <a:schemeClr val="bg1"/>
                </a:solidFill>
                <a:latin typeface="Aharoni"/>
                <a:cs typeface="Aharoni"/>
              </a:rPr>
              <a:t>Contêineres, builds e </a:t>
            </a:r>
            <a:r>
              <a:rPr lang="pt-BR" sz="3600" b="1" err="1">
                <a:solidFill>
                  <a:schemeClr val="bg1"/>
                </a:solidFill>
                <a:latin typeface="Aharoni"/>
                <a:cs typeface="Aharoni"/>
              </a:rPr>
              <a:t>deployments</a:t>
            </a:r>
            <a:endParaRPr lang="pt-BR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21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1051278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3 – </a:t>
            </a:r>
            <a:r>
              <a:rPr lang="en-US" sz="2400" err="1">
                <a:latin typeface="Aharoni"/>
                <a:cs typeface="Aharoni"/>
              </a:rPr>
              <a:t>Integração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contínua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7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pt-BR">
                <a:ea typeface="Calibri" panose="020F0502020204030204"/>
                <a:cs typeface="Calibri"/>
              </a:rPr>
              <a:t>Deixa o feedback de decisões de negócio mais rápido, dado que os times de produto podem testar ideias e iterar o design de produtos com mais velocidade. Mudanças podem ser entregues e ter seu sucesso medido rapidamente, assim como o conserto de bugs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pt-BR">
                <a:ea typeface="Calibri" panose="020F0502020204030204"/>
                <a:cs typeface="Calibri" panose="020F0502020204030204"/>
              </a:rPr>
              <a:t>Melhora a comunicação entre os times de engenharia e produto, bem como a responsabilidade sobre cada entrega. Ao introduzir workflows de revisão de código nos pipelines de CI, os desenvolvedores acabam compartilhando conhecimento de forma passiva. Aliado à alta confiança gerada por uma ampla cobertura de testes, o pipeline de CI vai evitar regressões e assegurar que as mudanças sejam implantadas e funcionem conforme o esperado</a:t>
            </a:r>
          </a:p>
        </p:txBody>
      </p:sp>
    </p:spTree>
    <p:extLst>
      <p:ext uri="{BB962C8B-B14F-4D97-AF65-F5344CB8AC3E}">
        <p14:creationId xmlns:p14="http://schemas.microsoft.com/office/powerpoint/2010/main" val="3102250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1051278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3 – </a:t>
            </a:r>
            <a:r>
              <a:rPr lang="en-US" sz="2400" err="1">
                <a:latin typeface="Aharoni"/>
                <a:cs typeface="Aharoni"/>
              </a:rPr>
              <a:t>Integração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contínua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7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pt-BR">
                <a:ea typeface="Calibri" panose="020F0502020204030204"/>
                <a:cs typeface="Calibri"/>
              </a:rPr>
              <a:t>Deixa o feedback de decisões de negócio mais rápido, dado que os times de produto podem testar ideias e iterar o design de produtos com mais velocidade. Mudanças podem ser entregues e ter seu sucesso medido rapidamente, assim como o conserto de bugs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pt-BR">
                <a:ea typeface="Calibri" panose="020F0502020204030204"/>
                <a:cs typeface="Calibri" panose="020F0502020204030204"/>
              </a:rPr>
              <a:t>Melhora a comunicação entre os times de engenharia e produto, bem como a responsabilidade sobre cada entrega. Ao introduzir workflows de revisão de código nos pipelines de CI, os desenvolvedores acabam compartilhando conhecimento de forma passiva. Aliado à alta confiança gerada por uma ampla cobertura de testes, o pipeline de CI vai evitar regressões e assegurar que as mudanças sejam implantadas e funcionem conforme o esperado</a:t>
            </a:r>
          </a:p>
        </p:txBody>
      </p:sp>
    </p:spTree>
    <p:extLst>
      <p:ext uri="{BB962C8B-B14F-4D97-AF65-F5344CB8AC3E}">
        <p14:creationId xmlns:p14="http://schemas.microsoft.com/office/powerpoint/2010/main" val="198097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1051278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3 – </a:t>
            </a:r>
            <a:r>
              <a:rPr lang="en-US" sz="2400" err="1">
                <a:latin typeface="Aharoni"/>
                <a:cs typeface="Aharoni"/>
              </a:rPr>
              <a:t>Integração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contínua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7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ea typeface="Calibri" panose="020F0502020204030204"/>
                <a:cs typeface="Calibri"/>
              </a:rPr>
              <a:t>Contudo, implantar integração contínua pode não ser tão simples, dado que requer investimento e instalação de infraestrutura e que os times de engenharia adotem o novo processo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76682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1051278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4 – Entrega e </a:t>
            </a:r>
            <a:r>
              <a:rPr lang="en-US" sz="2400" err="1">
                <a:latin typeface="Aharoni"/>
                <a:cs typeface="Aharoni"/>
              </a:rPr>
              <a:t>implantação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contínuas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7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ea typeface="Calibri" panose="020F0502020204030204"/>
                <a:cs typeface="Calibri"/>
              </a:rPr>
              <a:t>É muito comum ver as siglas de CI e CD sendo usadas em práticas modernas de desenvolvimento de software. Já falamos de CI (</a:t>
            </a:r>
            <a:r>
              <a:rPr lang="pt-BR" err="1">
                <a:ea typeface="Calibri" panose="020F0502020204030204"/>
                <a:cs typeface="Calibri"/>
              </a:rPr>
              <a:t>continuous</a:t>
            </a:r>
            <a:r>
              <a:rPr lang="pt-BR">
                <a:ea typeface="Calibri" panose="020F0502020204030204"/>
                <a:cs typeface="Calibri"/>
              </a:rPr>
              <a:t> </a:t>
            </a:r>
            <a:r>
              <a:rPr lang="pt-BR" err="1">
                <a:ea typeface="Calibri" panose="020F0502020204030204"/>
                <a:cs typeface="Calibri"/>
              </a:rPr>
              <a:t>integration</a:t>
            </a:r>
            <a:r>
              <a:rPr lang="pt-BR">
                <a:ea typeface="Calibri" panose="020F0502020204030204"/>
                <a:cs typeface="Calibri"/>
              </a:rPr>
              <a:t> - integração contínua) na aula anterior. Mas CD pode significar duas coisas: </a:t>
            </a:r>
            <a:r>
              <a:rPr lang="pt-BR" err="1">
                <a:ea typeface="Calibri" panose="020F0502020204030204"/>
                <a:cs typeface="Calibri"/>
              </a:rPr>
              <a:t>continuous</a:t>
            </a:r>
            <a:r>
              <a:rPr lang="pt-BR">
                <a:ea typeface="Calibri" panose="020F0502020204030204"/>
                <a:cs typeface="Calibri"/>
              </a:rPr>
              <a:t> delivery (entrega contínua) ou </a:t>
            </a:r>
            <a:r>
              <a:rPr lang="pt-BR" err="1">
                <a:ea typeface="Calibri" panose="020F0502020204030204"/>
                <a:cs typeface="Calibri"/>
              </a:rPr>
              <a:t>continuous</a:t>
            </a:r>
            <a:r>
              <a:rPr lang="pt-BR">
                <a:ea typeface="Calibri" panose="020F0502020204030204"/>
                <a:cs typeface="Calibri"/>
              </a:rPr>
              <a:t> </a:t>
            </a:r>
            <a:r>
              <a:rPr lang="pt-BR" err="1">
                <a:ea typeface="Calibri" panose="020F0502020204030204"/>
                <a:cs typeface="Calibri"/>
              </a:rPr>
              <a:t>deployment</a:t>
            </a:r>
            <a:r>
              <a:rPr lang="pt-BR">
                <a:ea typeface="Calibri" panose="020F0502020204030204"/>
                <a:cs typeface="Calibri"/>
              </a:rPr>
              <a:t> (implantação contínua)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ea typeface="Calibri" panose="020F0502020204030204"/>
                <a:cs typeface="Calibri" panose="020F0502020204030204"/>
              </a:rPr>
              <a:t>Normalmente, entrega contínua vem antes de implantação contínua</a:t>
            </a:r>
          </a:p>
          <a:p>
            <a:r>
              <a:rPr lang="pt-BR">
                <a:ea typeface="Calibri" panose="020F0502020204030204"/>
                <a:cs typeface="Calibri" panose="020F0502020204030204"/>
              </a:rPr>
              <a:t>Dado que entrega contínua é uma extensão da integração contínua, ela automaticamente implanta todas as mudanças de código para um ambiente de testes/produção após o estágio de construção (build)</a:t>
            </a:r>
          </a:p>
        </p:txBody>
      </p:sp>
    </p:spTree>
    <p:extLst>
      <p:ext uri="{BB962C8B-B14F-4D97-AF65-F5344CB8AC3E}">
        <p14:creationId xmlns:p14="http://schemas.microsoft.com/office/powerpoint/2010/main" val="3112286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1051278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4 – Entrega e </a:t>
            </a:r>
            <a:r>
              <a:rPr lang="en-US" sz="2400" err="1">
                <a:latin typeface="Aharoni"/>
                <a:cs typeface="Aharoni"/>
              </a:rPr>
              <a:t>implantação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contínuas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7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>
                <a:ea typeface="Calibri" panose="020F0502020204030204"/>
                <a:cs typeface="Calibri"/>
              </a:rPr>
              <a:t>Ou seja, além de testes automatizados, você passa a poder implantar a sua aplicação com o clique de um botão</a:t>
            </a:r>
          </a:p>
          <a:p>
            <a:r>
              <a:rPr lang="pt-BR">
                <a:ea typeface="Calibri" panose="020F0502020204030204"/>
                <a:cs typeface="Calibri"/>
              </a:rPr>
              <a:t>Em teoria, com entrega contínua, é possível decidir entre implantar diariamente, semanalmente, etc. Contudo, para ter todos os benefícios que essa prática pode trazer, é necessário implantar código em produção o mais cedo possível para garantir a entrega de pedaços pequenos e mais fáceis de serem testados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>
                <a:ea typeface="Calibri" panose="020F0502020204030204"/>
                <a:cs typeface="Calibri" panose="020F0502020204030204"/>
              </a:rPr>
              <a:t>E é aqui que entra o processo de implantação contínua. Com essa prática, cada mudança que passa por todos os estágios do seu pipeline de produção é entregue aos usuários finais. Não há intervenção humana e somente a falha de um teste pode prevenir que algo seja entregue em produção</a:t>
            </a:r>
          </a:p>
          <a:p>
            <a:r>
              <a:rPr lang="pt-BR">
                <a:ea typeface="Calibri" panose="020F0502020204030204"/>
                <a:cs typeface="Calibri" panose="020F0502020204030204"/>
              </a:rPr>
              <a:t>Com isso, a confiança nos testes e na cobertura que eles provêm precisa ser muito alta, do contrário muitos problemas podem acontecer</a:t>
            </a:r>
          </a:p>
        </p:txBody>
      </p:sp>
    </p:spTree>
    <p:extLst>
      <p:ext uri="{BB962C8B-B14F-4D97-AF65-F5344CB8AC3E}">
        <p14:creationId xmlns:p14="http://schemas.microsoft.com/office/powerpoint/2010/main" val="4249615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1051278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4 – Entrega e </a:t>
            </a:r>
            <a:r>
              <a:rPr lang="en-US" sz="2400" err="1">
                <a:latin typeface="Aharoni"/>
                <a:cs typeface="Aharoni"/>
              </a:rPr>
              <a:t>implantação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contínuas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7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ea typeface="Calibri" panose="020F0502020204030204"/>
                <a:cs typeface="Calibri"/>
              </a:rPr>
              <a:t>Para resumir, integração contínua é parte tanto de entrega contínua como de implantação contínua. E implantação contínua é como entrega contínua, com a exceção de que a definição das versões a serem entregues em produção acontece de forma automática e sem a intervenção do time de produtos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ea typeface="Calibri" panose="020F0502020204030204"/>
                <a:cs typeface="Calibri" panose="020F0502020204030204"/>
              </a:rPr>
              <a:t>A seguir, veremos as necessidades e os ganhos de cada uma das práticas que vimos até agora</a:t>
            </a:r>
          </a:p>
          <a:p>
            <a:pPr marL="0" indent="0">
              <a:buNone/>
            </a:pPr>
            <a:endParaRPr lang="pt-BR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13460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1051278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4 – Entrega e </a:t>
            </a:r>
            <a:r>
              <a:rPr lang="en-US" sz="2400" err="1">
                <a:latin typeface="Aharoni"/>
                <a:cs typeface="Aharoni"/>
              </a:rPr>
              <a:t>implantação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contínuas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7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pt-BR">
                <a:ea typeface="Calibri" panose="020F0502020204030204"/>
                <a:cs typeface="Calibri"/>
              </a:rPr>
              <a:t>Integração contínua</a:t>
            </a:r>
          </a:p>
          <a:p>
            <a:r>
              <a:rPr lang="pt-BR">
                <a:ea typeface="Calibri" panose="020F0502020204030204"/>
                <a:cs typeface="Calibri"/>
              </a:rPr>
              <a:t>Necessidades:</a:t>
            </a:r>
          </a:p>
          <a:p>
            <a:pPr marL="971550" lvl="1" indent="-514350">
              <a:buAutoNum type="arabicPeriod"/>
            </a:pPr>
            <a:r>
              <a:rPr lang="pt-BR">
                <a:ea typeface="Calibri" panose="020F0502020204030204"/>
                <a:cs typeface="Calibri"/>
              </a:rPr>
              <a:t>Os times precisam escrever testes automatizados para cada mudança de código</a:t>
            </a:r>
          </a:p>
          <a:p>
            <a:pPr marL="971550" lvl="1" indent="-514350">
              <a:buAutoNum type="arabicPeriod"/>
            </a:pPr>
            <a:r>
              <a:rPr lang="pt-BR">
                <a:ea typeface="Calibri" panose="020F0502020204030204"/>
                <a:cs typeface="Calibri"/>
              </a:rPr>
              <a:t>Um servidor de integração contínua que possa monitorar o repositório de código e rodar os testes para cada mudança</a:t>
            </a:r>
          </a:p>
          <a:p>
            <a:pPr marL="971550" lvl="1" indent="-514350">
              <a:buAutoNum type="arabicPeriod"/>
            </a:pPr>
            <a:r>
              <a:rPr lang="pt-BR">
                <a:ea typeface="Calibri" panose="020F0502020204030204"/>
                <a:cs typeface="Calibri"/>
              </a:rPr>
              <a:t>Os desenvolvedores precisam fazer merge de suas mudanças o mais frequente possível, pelo menos uma vez ao dia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pt-BR">
                <a:ea typeface="Calibri" panose="020F0502020204030204"/>
                <a:cs typeface="Calibri" panose="020F0502020204030204"/>
              </a:rPr>
              <a:t>Ganhos:</a:t>
            </a:r>
          </a:p>
          <a:p>
            <a:pPr marL="971550" lvl="1" indent="-514350">
              <a:buAutoNum type="arabicPeriod"/>
            </a:pPr>
            <a:r>
              <a:rPr lang="pt-BR">
                <a:ea typeface="Calibri" panose="020F0502020204030204"/>
                <a:cs typeface="Calibri" panose="020F0502020204030204"/>
              </a:rPr>
              <a:t>Menos bugs em produção, já que regressões são capturadas antes pelos testes automatizados</a:t>
            </a:r>
          </a:p>
          <a:p>
            <a:pPr marL="971550" lvl="1" indent="-514350">
              <a:buAutoNum type="arabicPeriod"/>
            </a:pPr>
            <a:r>
              <a:rPr lang="pt-BR">
                <a:ea typeface="Calibri" panose="020F0502020204030204"/>
                <a:cs typeface="Calibri" panose="020F0502020204030204"/>
              </a:rPr>
              <a:t>Construir a versão a ser entregue é fácil, dado que todos os problemas de integração são resolvidos bem antes</a:t>
            </a:r>
          </a:p>
          <a:p>
            <a:pPr marL="971550" lvl="1" indent="-514350">
              <a:buAutoNum type="arabicPeriod"/>
            </a:pPr>
            <a:r>
              <a:rPr lang="pt-BR">
                <a:ea typeface="Calibri" panose="020F0502020204030204"/>
                <a:cs typeface="Calibri" panose="020F0502020204030204"/>
              </a:rPr>
              <a:t>Menos chaveamento de contexto, dado que os desenvolvedores são alertados de mudanças tão logo eles quebram o build e podem consertar os problemas antes de ir para uma nova tarefa</a:t>
            </a:r>
          </a:p>
          <a:p>
            <a:pPr marL="971550" lvl="1" indent="-514350">
              <a:buAutoNum type="arabicPeriod"/>
            </a:pPr>
            <a:r>
              <a:rPr lang="pt-BR">
                <a:ea typeface="Calibri" panose="020F0502020204030204"/>
                <a:cs typeface="Calibri" panose="020F0502020204030204"/>
              </a:rPr>
              <a:t>O custo de testar é drasticamente reduzido, dado que o servidor pode rodar centenas de testes em questão de segundos</a:t>
            </a:r>
          </a:p>
          <a:p>
            <a:pPr marL="971550" lvl="1" indent="-514350">
              <a:buAutoNum type="arabicPeriod"/>
            </a:pPr>
            <a:r>
              <a:rPr lang="pt-BR">
                <a:ea typeface="Calibri" panose="020F0502020204030204"/>
                <a:cs typeface="Calibri" panose="020F0502020204030204"/>
              </a:rPr>
              <a:t>O time de QA passa menos tempo testando e pode focar em melhorias no ambiente e na cultura de qualidade da empresa</a:t>
            </a:r>
          </a:p>
        </p:txBody>
      </p:sp>
    </p:spTree>
    <p:extLst>
      <p:ext uri="{BB962C8B-B14F-4D97-AF65-F5344CB8AC3E}">
        <p14:creationId xmlns:p14="http://schemas.microsoft.com/office/powerpoint/2010/main" val="318125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1051278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4 – Entrega e </a:t>
            </a:r>
            <a:r>
              <a:rPr lang="en-US" sz="2400" err="1">
                <a:latin typeface="Aharoni"/>
                <a:cs typeface="Aharoni"/>
              </a:rPr>
              <a:t>implantação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contínuas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7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pt-BR">
                <a:ea typeface="Calibri" panose="020F0502020204030204"/>
                <a:cs typeface="Calibri"/>
              </a:rPr>
              <a:t>Entrega contínua</a:t>
            </a:r>
          </a:p>
          <a:p>
            <a:r>
              <a:rPr lang="pt-BR">
                <a:ea typeface="Calibri" panose="020F0502020204030204"/>
                <a:cs typeface="Calibri"/>
              </a:rPr>
              <a:t>Necessidades:</a:t>
            </a:r>
          </a:p>
          <a:p>
            <a:pPr marL="971550" lvl="1" indent="-514350">
              <a:buAutoNum type="arabicPeriod"/>
            </a:pPr>
            <a:r>
              <a:rPr lang="pt-BR">
                <a:ea typeface="Calibri" panose="020F0502020204030204"/>
                <a:cs typeface="Calibri"/>
              </a:rPr>
              <a:t>Uma base forte de integração contínua e uma cobertura de testes abrangente</a:t>
            </a:r>
          </a:p>
          <a:p>
            <a:pPr marL="971550" lvl="1" indent="-514350">
              <a:buAutoNum type="arabicPeriod"/>
            </a:pPr>
            <a:r>
              <a:rPr lang="pt-BR">
                <a:ea typeface="Calibri" panose="020F0502020204030204"/>
                <a:cs typeface="Calibri"/>
              </a:rPr>
              <a:t>As implantações precisam ser automatizadas. O gatilho ainda é manual, mas uma vez que uma implantação tenha sido iniciada, nenhuma intervenção humana deve ser necessária</a:t>
            </a:r>
          </a:p>
          <a:p>
            <a:pPr marL="971550" lvl="1" indent="-514350">
              <a:buAutoNum type="arabicPeriod"/>
            </a:pPr>
            <a:r>
              <a:rPr lang="pt-BR">
                <a:ea typeface="Calibri" panose="020F0502020204030204"/>
                <a:cs typeface="Calibri"/>
              </a:rPr>
              <a:t>O uso de </a:t>
            </a:r>
            <a:r>
              <a:rPr lang="pt-BR" err="1">
                <a:ea typeface="Calibri" panose="020F0502020204030204"/>
                <a:cs typeface="Calibri"/>
              </a:rPr>
              <a:t>feature</a:t>
            </a:r>
            <a:r>
              <a:rPr lang="pt-BR">
                <a:ea typeface="Calibri" panose="020F0502020204030204"/>
                <a:cs typeface="Calibri"/>
              </a:rPr>
              <a:t> </a:t>
            </a:r>
            <a:r>
              <a:rPr lang="pt-BR" err="1">
                <a:ea typeface="Calibri" panose="020F0502020204030204"/>
                <a:cs typeface="Calibri"/>
              </a:rPr>
              <a:t>toggles</a:t>
            </a:r>
            <a:r>
              <a:rPr lang="pt-BR">
                <a:ea typeface="Calibri" panose="020F0502020204030204"/>
                <a:cs typeface="Calibri"/>
              </a:rPr>
              <a:t>/flags se torna essencial para que funcionalidades incompletas não afetem o ambiente produtivo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>
                <a:ea typeface="Calibri" panose="020F0502020204030204"/>
                <a:cs typeface="Calibri" panose="020F0502020204030204"/>
              </a:rPr>
              <a:t>Ganhos:</a:t>
            </a:r>
          </a:p>
          <a:p>
            <a:pPr marL="971550" lvl="1" indent="-514350">
              <a:buAutoNum type="arabicPeriod"/>
            </a:pPr>
            <a:r>
              <a:rPr lang="pt-BR">
                <a:ea typeface="Calibri" panose="020F0502020204030204"/>
                <a:cs typeface="Calibri" panose="020F0502020204030204"/>
              </a:rPr>
              <a:t>A complexidade de se implantar software simplesmente some. Não há mais a necessidade de brigar durante um merge :)</a:t>
            </a:r>
          </a:p>
          <a:p>
            <a:pPr marL="971550" lvl="1" indent="-514350">
              <a:buAutoNum type="arabicPeriod"/>
            </a:pPr>
            <a:r>
              <a:rPr lang="pt-BR">
                <a:ea typeface="Calibri" panose="020F0502020204030204"/>
                <a:cs typeface="Calibri" panose="020F0502020204030204"/>
              </a:rPr>
              <a:t>Entregas mais frequentes e com feedback mais rápido dos clientes</a:t>
            </a:r>
          </a:p>
          <a:p>
            <a:pPr marL="971550" lvl="1" indent="-514350">
              <a:buAutoNum type="arabicPeriod"/>
            </a:pPr>
            <a:r>
              <a:rPr lang="pt-BR">
                <a:ea typeface="Calibri" panose="020F0502020204030204"/>
                <a:cs typeface="Calibri" panose="020F0502020204030204"/>
              </a:rPr>
              <a:t>Muito menos pressão em decisões para mudanças pequenas, o que encoraja iterações mais rápidas </a:t>
            </a:r>
          </a:p>
        </p:txBody>
      </p:sp>
    </p:spTree>
    <p:extLst>
      <p:ext uri="{BB962C8B-B14F-4D97-AF65-F5344CB8AC3E}">
        <p14:creationId xmlns:p14="http://schemas.microsoft.com/office/powerpoint/2010/main" val="3833714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1051278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4 – Entrega e </a:t>
            </a:r>
            <a:r>
              <a:rPr lang="en-US" sz="2400" err="1">
                <a:latin typeface="Aharoni"/>
                <a:cs typeface="Aharoni"/>
              </a:rPr>
              <a:t>implantação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contínuas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7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pt-BR">
                <a:ea typeface="Calibri" panose="020F0502020204030204"/>
                <a:cs typeface="Calibri"/>
              </a:rPr>
              <a:t>Implantação contínua</a:t>
            </a:r>
          </a:p>
          <a:p>
            <a:r>
              <a:rPr lang="pt-BR">
                <a:ea typeface="Calibri" panose="020F0502020204030204"/>
                <a:cs typeface="Calibri"/>
              </a:rPr>
              <a:t>Necessidades:</a:t>
            </a:r>
          </a:p>
          <a:p>
            <a:pPr marL="971550" lvl="1" indent="-514350">
              <a:buAutoNum type="arabicPeriod"/>
            </a:pPr>
            <a:r>
              <a:rPr lang="pt-BR">
                <a:ea typeface="Calibri" panose="020F0502020204030204"/>
                <a:cs typeface="Calibri"/>
              </a:rPr>
              <a:t>Uma cultura fortíssima de testes. A qualidade de seus testes determinará a qualidade de suas entregas</a:t>
            </a:r>
          </a:p>
          <a:p>
            <a:pPr marL="971550" lvl="1" indent="-514350">
              <a:buAutoNum type="arabicPeriod"/>
            </a:pPr>
            <a:r>
              <a:rPr lang="pt-BR">
                <a:ea typeface="Calibri" panose="020F0502020204030204"/>
                <a:cs typeface="Calibri"/>
              </a:rPr>
              <a:t>A documentação de seu código precisará andar na mesma velocidade de suas entregas</a:t>
            </a:r>
          </a:p>
          <a:p>
            <a:pPr marL="971550" lvl="1" indent="-514350">
              <a:buAutoNum type="arabicPeriod"/>
            </a:pPr>
            <a:r>
              <a:rPr lang="pt-BR" err="1">
                <a:ea typeface="Calibri" panose="020F0502020204030204"/>
                <a:cs typeface="Calibri"/>
              </a:rPr>
              <a:t>Feature</a:t>
            </a:r>
            <a:r>
              <a:rPr lang="pt-BR">
                <a:ea typeface="Calibri" panose="020F0502020204030204"/>
                <a:cs typeface="Calibri"/>
              </a:rPr>
              <a:t> </a:t>
            </a:r>
            <a:r>
              <a:rPr lang="pt-BR" err="1">
                <a:ea typeface="Calibri" panose="020F0502020204030204"/>
                <a:cs typeface="Calibri"/>
              </a:rPr>
              <a:t>toggles</a:t>
            </a:r>
            <a:r>
              <a:rPr lang="pt-BR">
                <a:ea typeface="Calibri" panose="020F0502020204030204"/>
                <a:cs typeface="Calibri"/>
              </a:rPr>
              <a:t>/flags precisam se tornar parte crucial do seu processo de implantação, bem como a comunicação com outros departamentos no lançamento de novas funcionalidades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>
                <a:ea typeface="Calibri" panose="020F0502020204030204"/>
                <a:cs typeface="Calibri" panose="020F0502020204030204"/>
              </a:rPr>
              <a:t>Ganhos:</a:t>
            </a:r>
          </a:p>
          <a:p>
            <a:pPr marL="971550" lvl="1" indent="-514350">
              <a:buAutoNum type="arabicPeriod"/>
            </a:pPr>
            <a:r>
              <a:rPr lang="pt-BR">
                <a:ea typeface="Calibri" panose="020F0502020204030204"/>
                <a:cs typeface="Calibri" panose="020F0502020204030204"/>
              </a:rPr>
              <a:t>Desenvolvimento mais rápido já que não há mais pausas entre implantações. O pipeline de implantação é acionado automaticamente a cada mudança</a:t>
            </a:r>
          </a:p>
          <a:p>
            <a:pPr marL="971550" lvl="1" indent="-514350">
              <a:buAutoNum type="arabicPeriod"/>
            </a:pPr>
            <a:r>
              <a:rPr lang="pt-BR">
                <a:ea typeface="Calibri" panose="020F0502020204030204"/>
                <a:cs typeface="Calibri" panose="020F0502020204030204"/>
              </a:rPr>
              <a:t>Implantações são menos arriscadas e mais fáceis de serem consertadas em casos de problemas, dado que os pacotes entregues são menores</a:t>
            </a:r>
          </a:p>
          <a:p>
            <a:pPr marL="971550" lvl="1" indent="-514350">
              <a:buAutoNum type="arabicPeriod"/>
            </a:pPr>
            <a:r>
              <a:rPr lang="pt-BR">
                <a:ea typeface="Calibri" panose="020F0502020204030204"/>
                <a:cs typeface="Calibri" panose="020F0502020204030204"/>
              </a:rPr>
              <a:t>Os usuários finais veem um fluxo constante de melhorias na aplicação, com a qualidade subindo a cada dia ao invés de mensal ou anualmente</a:t>
            </a:r>
          </a:p>
        </p:txBody>
      </p:sp>
    </p:spTree>
    <p:extLst>
      <p:ext uri="{BB962C8B-B14F-4D97-AF65-F5344CB8AC3E}">
        <p14:creationId xmlns:p14="http://schemas.microsoft.com/office/powerpoint/2010/main" val="386824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1051278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1 – </a:t>
            </a:r>
            <a:r>
              <a:rPr lang="en-US" sz="2400" err="1">
                <a:latin typeface="Aharoni"/>
                <a:cs typeface="Aharoni"/>
              </a:rPr>
              <a:t>Contêineres</a:t>
            </a:r>
            <a:r>
              <a:rPr lang="en-US" sz="2400">
                <a:latin typeface="Aharoni"/>
                <a:cs typeface="Aharoni"/>
              </a:rPr>
              <a:t> e </a:t>
            </a:r>
            <a:r>
              <a:rPr lang="en-US" sz="2400" err="1">
                <a:latin typeface="Aharoni"/>
                <a:cs typeface="Aharoni"/>
              </a:rPr>
              <a:t>sua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importância</a:t>
            </a:r>
            <a:r>
              <a:rPr lang="en-US" sz="2400">
                <a:latin typeface="Aharoni"/>
                <a:cs typeface="Aharoni"/>
              </a:rPr>
              <a:t> para </a:t>
            </a:r>
            <a:r>
              <a:rPr lang="en-US" sz="2400" err="1">
                <a:latin typeface="Aharoni"/>
                <a:cs typeface="Aharoni"/>
              </a:rPr>
              <a:t>os</a:t>
            </a:r>
            <a:r>
              <a:rPr lang="en-US" sz="2400">
                <a:latin typeface="Aharoni"/>
                <a:cs typeface="Aharoni"/>
              </a:rPr>
              <a:t> </a:t>
            </a:r>
            <a:r>
              <a:rPr lang="en-US" sz="2400" err="1">
                <a:latin typeface="Aharoni"/>
                <a:cs typeface="Aharoni"/>
              </a:rPr>
              <a:t>microsserviços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7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457200" indent="-457200"/>
            <a:r>
              <a:rPr lang="pt-BR">
                <a:ea typeface="Calibri" panose="020F0502020204030204"/>
                <a:cs typeface="Calibri"/>
              </a:rPr>
              <a:t>Contêineres são pacotes de software que contêm todos os elementos necessários (dependências, bibliotecas, etc.) para serem executados em qualquer ambiente</a:t>
            </a:r>
          </a:p>
          <a:p>
            <a:pPr marL="457200" indent="-457200"/>
            <a:r>
              <a:rPr lang="pt-BR">
                <a:ea typeface="Calibri" panose="020F0502020204030204"/>
                <a:cs typeface="Calibri"/>
              </a:rPr>
              <a:t>Virtualizam o sistema operacional e são executados em qualquer lugar, desde em um datacenter até na máquina de um desenvolvedor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457200" indent="-457200"/>
            <a:r>
              <a:rPr lang="pt-BR">
                <a:ea typeface="Calibri"/>
                <a:cs typeface="Calibri"/>
              </a:rPr>
              <a:t>Ao contrário de máquinas virtuais, que rodam sistemas operacionais completamente separados, contêineres compartilham recursos diretamente com o sistema operacional do servidor que os hospeda</a:t>
            </a:r>
          </a:p>
          <a:p>
            <a:pPr marL="457200" indent="-457200"/>
            <a:r>
              <a:rPr lang="pt-BR">
                <a:ea typeface="Calibri"/>
                <a:cs typeface="Calibri"/>
              </a:rPr>
              <a:t>Além disso, contêineres são isolados de outros contêineres em nível de processo. Este isolamento deixa os contêineres mais seguros do que múltiplas aplicações que rodam diretamente em um mesmo servidor</a:t>
            </a:r>
          </a:p>
          <a:p>
            <a:pPr marL="457200" indent="-457200"/>
            <a:r>
              <a:rPr lang="pt-BR">
                <a:ea typeface="Calibri"/>
                <a:cs typeface="Calibri"/>
              </a:rPr>
              <a:t>Cada contêiner pode ter diferentes parâmetros de ambiente ao invés de compartilharem uma configuração em comum</a:t>
            </a:r>
          </a:p>
        </p:txBody>
      </p:sp>
    </p:spTree>
    <p:extLst>
      <p:ext uri="{BB962C8B-B14F-4D97-AF65-F5344CB8AC3E}">
        <p14:creationId xmlns:p14="http://schemas.microsoft.com/office/powerpoint/2010/main" val="111040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1051278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1 – </a:t>
            </a:r>
            <a:r>
              <a:rPr lang="en-US" sz="2400" err="1">
                <a:latin typeface="Aharoni"/>
                <a:cs typeface="Aharoni"/>
              </a:rPr>
              <a:t>Contêineres</a:t>
            </a:r>
            <a:r>
              <a:rPr lang="en-US" sz="2400">
                <a:latin typeface="Aharoni"/>
                <a:cs typeface="Aharoni"/>
              </a:rPr>
              <a:t> e </a:t>
            </a:r>
            <a:r>
              <a:rPr lang="en-US" sz="2400" err="1">
                <a:latin typeface="Aharoni"/>
                <a:cs typeface="Aharoni"/>
              </a:rPr>
              <a:t>sua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importância</a:t>
            </a:r>
            <a:r>
              <a:rPr lang="en-US" sz="2400">
                <a:latin typeface="Aharoni"/>
                <a:cs typeface="Aharoni"/>
              </a:rPr>
              <a:t> para </a:t>
            </a:r>
            <a:r>
              <a:rPr lang="en-US" sz="2400" err="1">
                <a:latin typeface="Aharoni"/>
                <a:cs typeface="Aharoni"/>
              </a:rPr>
              <a:t>os</a:t>
            </a:r>
            <a:r>
              <a:rPr lang="en-US" sz="2400">
                <a:latin typeface="Aharoni"/>
                <a:cs typeface="Aharoni"/>
              </a:rPr>
              <a:t> </a:t>
            </a:r>
            <a:r>
              <a:rPr lang="en-US" sz="2400" err="1">
                <a:latin typeface="Aharoni"/>
                <a:cs typeface="Aharoni"/>
              </a:rPr>
              <a:t>microsserviços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7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457200"/>
            <a:r>
              <a:rPr lang="pt-BR">
                <a:ea typeface="Calibri" panose="020F0502020204030204"/>
                <a:cs typeface="Calibri"/>
              </a:rPr>
              <a:t>Apesar de existirem tecnologias para implantar aplicações dentro de contêineres desde a introdução da chamada </a:t>
            </a:r>
            <a:r>
              <a:rPr lang="pt-BR" err="1">
                <a:ea typeface="Calibri" panose="020F0502020204030204"/>
                <a:cs typeface="Calibri"/>
              </a:rPr>
              <a:t>chroot</a:t>
            </a:r>
            <a:r>
              <a:rPr lang="pt-BR">
                <a:ea typeface="Calibri" panose="020F0502020204030204"/>
                <a:cs typeface="Calibri"/>
              </a:rPr>
              <a:t> no Unix nos anos 1970, estes se tornaram imensamente populares após 2010 com a introdução de Docker e </a:t>
            </a:r>
            <a:r>
              <a:rPr lang="pt-BR" err="1">
                <a:ea typeface="Calibri" panose="020F0502020204030204"/>
                <a:cs typeface="Calibri"/>
              </a:rPr>
              <a:t>Kubernetes</a:t>
            </a:r>
            <a:endParaRPr lang="pt-BR">
              <a:ea typeface="Calibri" panose="020F0502020204030204"/>
              <a:cs typeface="Calibri"/>
            </a:endParaRPr>
          </a:p>
          <a:p>
            <a:pPr marL="457200" indent="-457200"/>
            <a:r>
              <a:rPr lang="pt-BR">
                <a:ea typeface="Calibri" panose="020F0502020204030204"/>
                <a:cs typeface="Calibri"/>
              </a:rPr>
              <a:t>Tais ferramentas deixaram mais fácil a criação e o gerenciamento de aplicações dentro de contêineres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457200"/>
            <a:r>
              <a:rPr lang="pt-BR">
                <a:ea typeface="Calibri"/>
                <a:cs typeface="Calibri"/>
              </a:rPr>
              <a:t>Por mais atrelados que estejam, </a:t>
            </a:r>
            <a:r>
              <a:rPr lang="pt-BR" err="1">
                <a:ea typeface="Calibri"/>
                <a:cs typeface="Calibri"/>
              </a:rPr>
              <a:t>microsserviços</a:t>
            </a:r>
            <a:r>
              <a:rPr lang="pt-BR">
                <a:ea typeface="Calibri"/>
                <a:cs typeface="Calibri"/>
              </a:rPr>
              <a:t> e contêineres são diferentes entre si: </a:t>
            </a:r>
            <a:r>
              <a:rPr lang="pt-BR" err="1">
                <a:ea typeface="Calibri"/>
                <a:cs typeface="Calibri"/>
              </a:rPr>
              <a:t>microsserviços</a:t>
            </a:r>
            <a:r>
              <a:rPr lang="pt-BR">
                <a:ea typeface="Calibri"/>
                <a:cs typeface="Calibri"/>
              </a:rPr>
              <a:t> são um paradigma arquitetural e contêineres são meios para implementar este paradigma</a:t>
            </a:r>
            <a:endParaRPr lang="en-US">
              <a:ea typeface="Calibri"/>
              <a:cs typeface="Calibri"/>
            </a:endParaRPr>
          </a:p>
          <a:p>
            <a:pPr marL="457200" indent="-457200"/>
            <a:r>
              <a:rPr lang="en-US" err="1">
                <a:ea typeface="+mn-lt"/>
                <a:cs typeface="+mn-lt"/>
              </a:rPr>
              <a:t>Contêineres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são</a:t>
            </a:r>
            <a:r>
              <a:rPr lang="en-US">
                <a:ea typeface="+mn-lt"/>
                <a:cs typeface="+mn-lt"/>
              </a:rPr>
              <a:t> o </a:t>
            </a:r>
            <a:r>
              <a:rPr lang="en-US" err="1">
                <a:ea typeface="+mn-lt"/>
                <a:cs typeface="+mn-lt"/>
              </a:rPr>
              <a:t>meio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mais</a:t>
            </a:r>
            <a:r>
              <a:rPr lang="en-US">
                <a:ea typeface="+mn-lt"/>
                <a:cs typeface="+mn-lt"/>
              </a:rPr>
              <a:t> popular para </a:t>
            </a:r>
            <a:r>
              <a:rPr lang="en-US" err="1">
                <a:ea typeface="+mn-lt"/>
                <a:cs typeface="+mn-lt"/>
              </a:rPr>
              <a:t>implementar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uma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arquitetura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microsserviços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diversas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razões</a:t>
            </a:r>
            <a:r>
              <a:rPr lang="en-US">
                <a:ea typeface="+mn-lt"/>
                <a:cs typeface="+mn-lt"/>
              </a:rPr>
              <a:t>: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endParaRPr lang="pt-BR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178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1051278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1 – </a:t>
            </a:r>
            <a:r>
              <a:rPr lang="en-US" sz="2400" err="1">
                <a:latin typeface="Aharoni"/>
                <a:cs typeface="Aharoni"/>
              </a:rPr>
              <a:t>Contêineres</a:t>
            </a:r>
            <a:r>
              <a:rPr lang="en-US" sz="2400">
                <a:latin typeface="Aharoni"/>
                <a:cs typeface="Aharoni"/>
              </a:rPr>
              <a:t> e </a:t>
            </a:r>
            <a:r>
              <a:rPr lang="en-US" sz="2400" err="1">
                <a:latin typeface="Aharoni"/>
                <a:cs typeface="Aharoni"/>
              </a:rPr>
              <a:t>sua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importância</a:t>
            </a:r>
            <a:r>
              <a:rPr lang="en-US" sz="2400">
                <a:latin typeface="Aharoni"/>
                <a:cs typeface="Aharoni"/>
              </a:rPr>
              <a:t> para </a:t>
            </a:r>
            <a:r>
              <a:rPr lang="en-US" sz="2400" err="1">
                <a:latin typeface="Aharoni"/>
                <a:cs typeface="Aharoni"/>
              </a:rPr>
              <a:t>os</a:t>
            </a:r>
            <a:r>
              <a:rPr lang="en-US" sz="2400">
                <a:latin typeface="Aharoni"/>
                <a:cs typeface="Aharoni"/>
              </a:rPr>
              <a:t> </a:t>
            </a:r>
            <a:r>
              <a:rPr lang="en-US" sz="2400" err="1">
                <a:latin typeface="Aharoni"/>
                <a:cs typeface="Aharoni"/>
              </a:rPr>
              <a:t>microsserviços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7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457200" indent="-457200">
              <a:buFont typeface="Wingdings" panose="020B0604020202020204" pitchFamily="34" charset="0"/>
              <a:buChar char="Ø"/>
            </a:pPr>
            <a:r>
              <a:rPr lang="pt-BR">
                <a:ea typeface="Calibri" panose="020F0502020204030204"/>
                <a:cs typeface="Calibri"/>
              </a:rPr>
              <a:t>Tempos de subida mais rápidos: máquinas virtuais tomam um certo tempo para subir, mas contêineres normalmente sobem em alguns poucos segundos, o que maximiza a agilidade dos </a:t>
            </a:r>
            <a:r>
              <a:rPr lang="pt-BR" err="1">
                <a:ea typeface="Calibri" panose="020F0502020204030204"/>
                <a:cs typeface="Calibri"/>
              </a:rPr>
              <a:t>microsserviços</a:t>
            </a:r>
            <a:r>
              <a:rPr lang="pt-BR">
                <a:ea typeface="Calibri" panose="020F0502020204030204"/>
                <a:cs typeface="Calibri"/>
              </a:rPr>
              <a:t> dentro deles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pt-BR">
                <a:ea typeface="Calibri" panose="020F0502020204030204"/>
                <a:cs typeface="Calibri"/>
              </a:rPr>
              <a:t>Mais seguro: por fornecerem isolamento para cada aplicação ou </a:t>
            </a:r>
            <a:r>
              <a:rPr lang="pt-BR" err="1">
                <a:ea typeface="Calibri" panose="020F0502020204030204"/>
                <a:cs typeface="Calibri"/>
              </a:rPr>
              <a:t>microsserviço</a:t>
            </a:r>
            <a:r>
              <a:rPr lang="pt-BR">
                <a:ea typeface="Calibri" panose="020F0502020204030204"/>
                <a:cs typeface="Calibri"/>
              </a:rPr>
              <a:t> dentro do contêiner, o risco de uma vulnerabilidade de segurança se espalhar é reduzido. Se uma máquina virtual está comprometida, todo mundo dentro dela estará também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457200" indent="-457200">
              <a:buFont typeface="Wingdings" panose="020B0604020202020204" pitchFamily="34" charset="0"/>
              <a:buChar char="Ø"/>
            </a:pPr>
            <a:r>
              <a:rPr lang="pt-BR">
                <a:ea typeface="+mn-lt"/>
                <a:cs typeface="+mn-lt"/>
              </a:rPr>
              <a:t>Descoberta de serviços: é mais simples para que um </a:t>
            </a:r>
            <a:r>
              <a:rPr lang="pt-BR" err="1">
                <a:ea typeface="+mn-lt"/>
                <a:cs typeface="+mn-lt"/>
              </a:rPr>
              <a:t>microsserviço</a:t>
            </a:r>
            <a:r>
              <a:rPr lang="pt-BR">
                <a:ea typeface="+mn-lt"/>
                <a:cs typeface="+mn-lt"/>
              </a:rPr>
              <a:t> localize (descubra) e se comunique com outro quando ambos rodam em contêineres que são gerenciados na mesma plataforma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pt-BR">
                <a:ea typeface="Calibri"/>
                <a:cs typeface="Calibri"/>
              </a:rPr>
              <a:t>Orquestração: </a:t>
            </a:r>
            <a:r>
              <a:rPr lang="pt-BR" err="1">
                <a:ea typeface="Calibri"/>
                <a:cs typeface="Calibri"/>
              </a:rPr>
              <a:t>microsserviços</a:t>
            </a:r>
            <a:r>
              <a:rPr lang="pt-BR">
                <a:ea typeface="Calibri"/>
                <a:cs typeface="Calibri"/>
              </a:rPr>
              <a:t> são mais fáceis de serem orquestrados (agendar, iniciar, parar e reiniciar) quando rodados em contêineres dentro de uma mesma plataforma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pt-BR">
                <a:ea typeface="Calibri"/>
                <a:cs typeface="Calibri"/>
              </a:rPr>
              <a:t>Maturidade de ferramentas: as ferramentas que suportam a implantação de </a:t>
            </a:r>
            <a:r>
              <a:rPr lang="pt-BR" err="1">
                <a:ea typeface="Calibri"/>
                <a:cs typeface="Calibri"/>
              </a:rPr>
              <a:t>microsserviços</a:t>
            </a:r>
            <a:r>
              <a:rPr lang="pt-BR">
                <a:ea typeface="Calibri"/>
                <a:cs typeface="Calibri"/>
              </a:rPr>
              <a:t> em contêineres amadureceu muito ao longo dos anos. Plataformas de orquestração de contêineres como </a:t>
            </a:r>
            <a:r>
              <a:rPr lang="pt-BR" err="1">
                <a:ea typeface="Calibri"/>
                <a:cs typeface="Calibri"/>
              </a:rPr>
              <a:t>Kubernetes</a:t>
            </a:r>
            <a:r>
              <a:rPr lang="pt-BR">
                <a:ea typeface="Calibri"/>
                <a:cs typeface="Calibri"/>
              </a:rPr>
              <a:t> e Docker são muito populares e com ótimo suporte em praticamente todas as nuvens privadas hoje em dia</a:t>
            </a:r>
          </a:p>
        </p:txBody>
      </p:sp>
    </p:spTree>
    <p:extLst>
      <p:ext uri="{BB962C8B-B14F-4D97-AF65-F5344CB8AC3E}">
        <p14:creationId xmlns:p14="http://schemas.microsoft.com/office/powerpoint/2010/main" val="48112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1051278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2 – Ferramentas de deployment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7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ea typeface="Calibri" panose="020F0502020204030204"/>
                <a:cs typeface="Calibri"/>
              </a:rPr>
              <a:t>Para que uma aplicação seja executada, é necessário executar o processo de implantação, ou </a:t>
            </a:r>
            <a:r>
              <a:rPr lang="pt-BR" err="1">
                <a:ea typeface="Calibri" panose="020F0502020204030204"/>
                <a:cs typeface="Calibri"/>
              </a:rPr>
              <a:t>deployment</a:t>
            </a:r>
            <a:r>
              <a:rPr lang="pt-BR">
                <a:ea typeface="Calibri" panose="020F0502020204030204"/>
                <a:cs typeface="Calibri"/>
              </a:rPr>
              <a:t>, em um ambiente específico</a:t>
            </a:r>
          </a:p>
          <a:p>
            <a:r>
              <a:rPr lang="pt-BR">
                <a:ea typeface="Calibri" panose="020F0502020204030204"/>
                <a:cs typeface="Calibri"/>
              </a:rPr>
              <a:t>Pode ser a máquina local do desenvolvedor, um ambiente de </a:t>
            </a:r>
            <a:r>
              <a:rPr lang="pt-BR" err="1">
                <a:ea typeface="Calibri" panose="020F0502020204030204"/>
                <a:cs typeface="Calibri"/>
              </a:rPr>
              <a:t>staging</a:t>
            </a:r>
            <a:r>
              <a:rPr lang="pt-BR">
                <a:ea typeface="Calibri" panose="020F0502020204030204"/>
                <a:cs typeface="Calibri"/>
              </a:rPr>
              <a:t>, homologação ou, principalmente, o ambiente de produção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ea typeface="Calibri" panose="020F0502020204030204"/>
                <a:cs typeface="Calibri" panose="020F0502020204030204"/>
              </a:rPr>
              <a:t>O ambiente produtivo é o que permite que o usuário final use e acesse uma aplicação</a:t>
            </a:r>
          </a:p>
          <a:p>
            <a:r>
              <a:rPr lang="pt-BR">
                <a:ea typeface="Calibri" panose="020F0502020204030204"/>
                <a:cs typeface="Calibri" panose="020F0502020204030204"/>
              </a:rPr>
              <a:t>No caso de </a:t>
            </a:r>
            <a:r>
              <a:rPr lang="pt-BR" err="1">
                <a:ea typeface="Calibri" panose="020F0502020204030204"/>
                <a:cs typeface="Calibri" panose="020F0502020204030204"/>
              </a:rPr>
              <a:t>microsserviços</a:t>
            </a:r>
            <a:r>
              <a:rPr lang="pt-BR">
                <a:ea typeface="Calibri" panose="020F0502020204030204"/>
                <a:cs typeface="Calibri" panose="020F0502020204030204"/>
              </a:rPr>
              <a:t> e contêineres, existem muitas ferramentas que auxiliam na automação não somente do processo de </a:t>
            </a:r>
            <a:r>
              <a:rPr lang="pt-BR" err="1">
                <a:ea typeface="Calibri" panose="020F0502020204030204"/>
                <a:cs typeface="Calibri" panose="020F0502020204030204"/>
              </a:rPr>
              <a:t>deployment</a:t>
            </a:r>
            <a:r>
              <a:rPr lang="pt-BR">
                <a:ea typeface="Calibri" panose="020F0502020204030204"/>
                <a:cs typeface="Calibri" panose="020F0502020204030204"/>
              </a:rPr>
              <a:t>, como também dos de testes e na execução de múltiplas tarefas necessárias para que uma aplicação inicie com sucesso</a:t>
            </a:r>
          </a:p>
        </p:txBody>
      </p:sp>
    </p:spTree>
    <p:extLst>
      <p:ext uri="{BB962C8B-B14F-4D97-AF65-F5344CB8AC3E}">
        <p14:creationId xmlns:p14="http://schemas.microsoft.com/office/powerpoint/2010/main" val="40523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1051278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2 – Ferramentas de deployment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7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ea typeface="Calibri" panose="020F0502020204030204"/>
                <a:cs typeface="Calibri"/>
              </a:rPr>
              <a:t>É extremamente importante escolher uma ferramenta que não só auxilie nas tarefas mencionadas como também tenha um excelente suporte da comunidade (caso seja open </a:t>
            </a:r>
            <a:r>
              <a:rPr lang="pt-BR" err="1">
                <a:ea typeface="Calibri" panose="020F0502020204030204"/>
                <a:cs typeface="Calibri"/>
              </a:rPr>
              <a:t>source</a:t>
            </a:r>
            <a:r>
              <a:rPr lang="pt-BR">
                <a:ea typeface="Calibri"/>
                <a:cs typeface="Calibri"/>
              </a:rPr>
              <a:t>)</a:t>
            </a:r>
          </a:p>
          <a:p>
            <a:r>
              <a:rPr lang="pt-BR">
                <a:ea typeface="Calibri"/>
                <a:cs typeface="Calibri"/>
              </a:rPr>
              <a:t>Para nosso curso, usaremos o Jenkins, uma das ferramentas de </a:t>
            </a:r>
            <a:r>
              <a:rPr lang="pt-BR" err="1">
                <a:ea typeface="Calibri"/>
                <a:cs typeface="Calibri"/>
              </a:rPr>
              <a:t>deployment</a:t>
            </a:r>
            <a:r>
              <a:rPr lang="pt-BR">
                <a:ea typeface="Calibri"/>
                <a:cs typeface="Calibri"/>
              </a:rPr>
              <a:t> mais utilizadas no mundo todo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ea typeface="Calibri" panose="020F0502020204030204"/>
                <a:cs typeface="Calibri" panose="020F0502020204030204"/>
              </a:rPr>
              <a:t>Aprenderemos mais sobre ele  nos </a:t>
            </a:r>
            <a:r>
              <a:rPr lang="pt-BR" err="1">
                <a:ea typeface="Calibri" panose="020F0502020204030204"/>
                <a:cs typeface="Calibri" panose="020F0502020204030204"/>
              </a:rPr>
              <a:t>screencasts</a:t>
            </a:r>
            <a:r>
              <a:rPr lang="pt-BR">
                <a:ea typeface="Calibri" panose="020F0502020204030204"/>
                <a:cs typeface="Calibri" panose="020F0502020204030204"/>
              </a:rPr>
              <a:t> deste módulo</a:t>
            </a:r>
          </a:p>
        </p:txBody>
      </p:sp>
    </p:spTree>
    <p:extLst>
      <p:ext uri="{BB962C8B-B14F-4D97-AF65-F5344CB8AC3E}">
        <p14:creationId xmlns:p14="http://schemas.microsoft.com/office/powerpoint/2010/main" val="339066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1051278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3 – </a:t>
            </a:r>
            <a:r>
              <a:rPr lang="en-US" sz="2400" err="1">
                <a:latin typeface="Aharoni"/>
                <a:cs typeface="Aharoni"/>
              </a:rPr>
              <a:t>Integração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contínua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7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>
                <a:ea typeface="Calibri" panose="020F0502020204030204"/>
                <a:cs typeface="Calibri"/>
              </a:rPr>
              <a:t>Integração contínua (</a:t>
            </a:r>
            <a:r>
              <a:rPr lang="pt-BR" err="1">
                <a:ea typeface="Calibri" panose="020F0502020204030204"/>
                <a:cs typeface="Calibri"/>
              </a:rPr>
              <a:t>continuous</a:t>
            </a:r>
            <a:r>
              <a:rPr lang="pt-BR">
                <a:ea typeface="Calibri" panose="020F0502020204030204"/>
                <a:cs typeface="Calibri"/>
              </a:rPr>
              <a:t> </a:t>
            </a:r>
            <a:r>
              <a:rPr lang="pt-BR" err="1">
                <a:ea typeface="Calibri" panose="020F0502020204030204"/>
                <a:cs typeface="Calibri"/>
              </a:rPr>
              <a:t>integration</a:t>
            </a:r>
            <a:r>
              <a:rPr lang="pt-BR">
                <a:ea typeface="Calibri" panose="020F0502020204030204"/>
                <a:cs typeface="Calibri"/>
              </a:rPr>
              <a:t>, ou CI) é a prática de automatizar a integração de mudanças de código de múltiplos desenvolvedores em um único projeto de software, sendo uma das melhores práticas primárias de </a:t>
            </a:r>
            <a:r>
              <a:rPr lang="pt-BR" err="1">
                <a:ea typeface="Calibri" panose="020F0502020204030204"/>
                <a:cs typeface="Calibri"/>
              </a:rPr>
              <a:t>DevOps</a:t>
            </a:r>
            <a:endParaRPr lang="pt-BR">
              <a:ea typeface="Calibri" panose="020F0502020204030204"/>
              <a:cs typeface="Calibri"/>
            </a:endParaRPr>
          </a:p>
          <a:p>
            <a:r>
              <a:rPr lang="pt-BR">
                <a:ea typeface="Calibri" panose="020F0502020204030204"/>
                <a:cs typeface="Calibri"/>
              </a:rPr>
              <a:t>Permite que desenvolvedores façam merges frequentes de mudanças de código em um repositório central onde builds e testes rodarão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>
                <a:ea typeface="Calibri" panose="020F0502020204030204"/>
                <a:cs typeface="Calibri" panose="020F0502020204030204"/>
              </a:rPr>
              <a:t>Ferramentas automatizadas, então, são usadas para assegurar a integridade do novo código antes da integração</a:t>
            </a:r>
          </a:p>
          <a:p>
            <a:r>
              <a:rPr lang="pt-BR">
                <a:ea typeface="Calibri" panose="020F0502020204030204"/>
                <a:cs typeface="Calibri" panose="020F0502020204030204"/>
              </a:rPr>
              <a:t>Para isso, um sistema de versionamento de código fonte é essencial. Neste aspecto, o </a:t>
            </a:r>
            <a:r>
              <a:rPr lang="pt-BR" err="1">
                <a:ea typeface="Calibri" panose="020F0502020204030204"/>
                <a:cs typeface="Calibri" panose="020F0502020204030204"/>
              </a:rPr>
              <a:t>Git</a:t>
            </a:r>
            <a:r>
              <a:rPr lang="pt-BR">
                <a:ea typeface="Calibri" panose="020F0502020204030204"/>
                <a:cs typeface="Calibri" panose="020F0502020204030204"/>
              </a:rPr>
              <a:t> é praticamente onipresente nos projetos modernos de desenvolvimento de software</a:t>
            </a:r>
          </a:p>
        </p:txBody>
      </p:sp>
    </p:spTree>
    <p:extLst>
      <p:ext uri="{BB962C8B-B14F-4D97-AF65-F5344CB8AC3E}">
        <p14:creationId xmlns:p14="http://schemas.microsoft.com/office/powerpoint/2010/main" val="3613597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1051278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3 – </a:t>
            </a:r>
            <a:r>
              <a:rPr lang="en-US" sz="2400" err="1">
                <a:latin typeface="Aharoni"/>
                <a:cs typeface="Aharoni"/>
              </a:rPr>
              <a:t>Integração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contínua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7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t-BR">
                <a:ea typeface="Calibri" panose="020F0502020204030204"/>
                <a:cs typeface="Calibri"/>
              </a:rPr>
              <a:t>Para entender por que integração contínua é importante, precisamos entender o que ocorre nas empresas onde ela não está implantada</a:t>
            </a:r>
          </a:p>
          <a:p>
            <a:r>
              <a:rPr lang="pt-BR">
                <a:ea typeface="Calibri" panose="020F0502020204030204"/>
                <a:cs typeface="Calibri"/>
              </a:rPr>
              <a:t>Sem integração contínua, os desenvolvedores precisam coordenar e se comunicar entre si toda vez em que contribuem com código para o produto final, o que comumente vai além dos times de desenvolvimento até os times de operações e o resto da empresa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t-BR">
                <a:ea typeface="Calibri" panose="020F0502020204030204"/>
                <a:cs typeface="Calibri" panose="020F0502020204030204"/>
              </a:rPr>
              <a:t>Além disso, times de produto precisam coordenar entre si para sobre quando e como lançar funcionalidades e correções sequencialmente e que times serão responsáveis por estes lançamentos</a:t>
            </a:r>
          </a:p>
          <a:p>
            <a:r>
              <a:rPr lang="pt-BR">
                <a:ea typeface="Calibri" panose="020F0502020204030204"/>
                <a:cs typeface="Calibri" panose="020F0502020204030204"/>
              </a:rPr>
              <a:t>Esse tipo de comunicação pode se tornar bastante complexo, o que adiciona custos burocráticos desnecessários aos projetos. Também causa entregas mais lentas e com taxas mais altas de falhas, dado que requer que todos estejam atentos a todas as integrações entre os diferentes times </a:t>
            </a:r>
          </a:p>
        </p:txBody>
      </p:sp>
    </p:spTree>
    <p:extLst>
      <p:ext uri="{BB962C8B-B14F-4D97-AF65-F5344CB8AC3E}">
        <p14:creationId xmlns:p14="http://schemas.microsoft.com/office/powerpoint/2010/main" val="2928589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1051278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3 – </a:t>
            </a:r>
            <a:r>
              <a:rPr lang="en-US" sz="2400" err="1">
                <a:latin typeface="Aharoni"/>
                <a:cs typeface="Aharoni"/>
              </a:rPr>
              <a:t>Integração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contínua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7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>
                <a:ea typeface="Calibri" panose="020F0502020204030204"/>
                <a:cs typeface="Calibri"/>
              </a:rPr>
              <a:t>Sem um pipeline robusto de CI, pode haver uma desconexão entre os times de desenvolvimento e o resto da companhia. A comunicação entre produtos e engenharia pode se tornar problemática e pode ficar mais difícil para os times de engenharia estimarem o tempo de entrega de novas funcionalidades porque o tempo para integrar novas mudanças se torna um risco desconhecido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>
                <a:ea typeface="Calibri" panose="020F0502020204030204"/>
                <a:cs typeface="Calibri" panose="020F0502020204030204"/>
              </a:rPr>
              <a:t>Há diversos benefícios quando se usa integração contínua: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pt-BR">
                <a:ea typeface="Calibri" panose="020F0502020204030204"/>
                <a:cs typeface="Calibri" panose="020F0502020204030204"/>
              </a:rPr>
              <a:t>Permite que as empresas aumentem o tamanho dos times de engenharia, da base de código e de infraestrutura e faz com que cada membro do time seja dono de uma mudança de sua concepção até a entrega em produção. </a:t>
            </a:r>
          </a:p>
        </p:txBody>
      </p:sp>
    </p:spTree>
    <p:extLst>
      <p:ext uri="{BB962C8B-B14F-4D97-AF65-F5344CB8AC3E}">
        <p14:creationId xmlns:p14="http://schemas.microsoft.com/office/powerpoint/2010/main" val="7064296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18</vt:i4>
      </vt:variant>
    </vt:vector>
  </HeadingPairs>
  <TitlesOfParts>
    <vt:vector size="20" baseType="lpstr">
      <vt:lpstr>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4</cp:revision>
  <dcterms:created xsi:type="dcterms:W3CDTF">2022-08-21T17:56:00Z</dcterms:created>
  <dcterms:modified xsi:type="dcterms:W3CDTF">2022-08-21T17:57:17Z</dcterms:modified>
</cp:coreProperties>
</file>