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7" r:id="rId2"/>
    <p:sldId id="311" r:id="rId3"/>
    <p:sldId id="318" r:id="rId4"/>
    <p:sldId id="312" r:id="rId5"/>
    <p:sldId id="319" r:id="rId6"/>
    <p:sldId id="314" r:id="rId7"/>
    <p:sldId id="320" r:id="rId8"/>
    <p:sldId id="315" r:id="rId9"/>
    <p:sldId id="321" r:id="rId10"/>
    <p:sldId id="316" r:id="rId11"/>
    <p:sldId id="322" r:id="rId12"/>
    <p:sldId id="31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CA456-E0A7-C668-F6E9-C48BFF905A6D}" v="48" dt="2022-08-21T17:39:07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Oliveira" userId="S::renato.oliveira-ext@ebac.art.br::586bfa92-9e77-4f5f-9b0f-17db572f6290" providerId="AD" clId="Web-{8D8CA456-E0A7-C668-F6E9-C48BFF905A6D}"/>
    <pc:docChg chg="modSld">
      <pc:chgData name="Renato Oliveira" userId="S::renato.oliveira-ext@ebac.art.br::586bfa92-9e77-4f5f-9b0f-17db572f6290" providerId="AD" clId="Web-{8D8CA456-E0A7-C668-F6E9-C48BFF905A6D}" dt="2022-08-21T17:39:01.891" v="12" actId="20577"/>
      <pc:docMkLst>
        <pc:docMk/>
      </pc:docMkLst>
      <pc:sldChg chg="modSp">
        <pc:chgData name="Renato Oliveira" userId="S::renato.oliveira-ext@ebac.art.br::586bfa92-9e77-4f5f-9b0f-17db572f6290" providerId="AD" clId="Web-{8D8CA456-E0A7-C668-F6E9-C48BFF905A6D}" dt="2022-08-21T17:38:17.624" v="1" actId="20577"/>
        <pc:sldMkLst>
          <pc:docMk/>
          <pc:sldMk cId="2296766254" sldId="297"/>
        </pc:sldMkLst>
        <pc:spChg chg="mod">
          <ac:chgData name="Renato Oliveira" userId="S::renato.oliveira-ext@ebac.art.br::586bfa92-9e77-4f5f-9b0f-17db572f6290" providerId="AD" clId="Web-{8D8CA456-E0A7-C668-F6E9-C48BFF905A6D}" dt="2022-08-21T17:38:17.624" v="1" actId="20577"/>
          <ac:spMkLst>
            <pc:docMk/>
            <pc:sldMk cId="2296766254" sldId="297"/>
            <ac:spMk id="19" creationId="{77CC6998-AE7A-49FC-BAE8-CB671CBC9F90}"/>
          </ac:spMkLst>
        </pc:spChg>
      </pc:sldChg>
      <pc:sldChg chg="modSp">
        <pc:chgData name="Renato Oliveira" userId="S::renato.oliveira-ext@ebac.art.br::586bfa92-9e77-4f5f-9b0f-17db572f6290" providerId="AD" clId="Web-{8D8CA456-E0A7-C668-F6E9-C48BFF905A6D}" dt="2022-08-21T17:38:22.093" v="2" actId="20577"/>
        <pc:sldMkLst>
          <pc:docMk/>
          <pc:sldMk cId="3509662677" sldId="311"/>
        </pc:sldMkLst>
        <pc:spChg chg="mod">
          <ac:chgData name="Renato Oliveira" userId="S::renato.oliveira-ext@ebac.art.br::586bfa92-9e77-4f5f-9b0f-17db572f6290" providerId="AD" clId="Web-{8D8CA456-E0A7-C668-F6E9-C48BFF905A6D}" dt="2022-08-21T17:38:22.093" v="2" actId="20577"/>
          <ac:spMkLst>
            <pc:docMk/>
            <pc:sldMk cId="3509662677" sldId="311"/>
            <ac:spMk id="22" creationId="{E0C08264-D4B3-1C42-ABAF-CB73345DA0B9}"/>
          </ac:spMkLst>
        </pc:spChg>
      </pc:sldChg>
      <pc:sldChg chg="modSp">
        <pc:chgData name="Renato Oliveira" userId="S::renato.oliveira-ext@ebac.art.br::586bfa92-9e77-4f5f-9b0f-17db572f6290" providerId="AD" clId="Web-{8D8CA456-E0A7-C668-F6E9-C48BFF905A6D}" dt="2022-08-21T17:38:29.968" v="4" actId="20577"/>
        <pc:sldMkLst>
          <pc:docMk/>
          <pc:sldMk cId="2248689893" sldId="312"/>
        </pc:sldMkLst>
        <pc:spChg chg="mod">
          <ac:chgData name="Renato Oliveira" userId="S::renato.oliveira-ext@ebac.art.br::586bfa92-9e77-4f5f-9b0f-17db572f6290" providerId="AD" clId="Web-{8D8CA456-E0A7-C668-F6E9-C48BFF905A6D}" dt="2022-08-21T17:38:29.968" v="4" actId="20577"/>
          <ac:spMkLst>
            <pc:docMk/>
            <pc:sldMk cId="2248689893" sldId="312"/>
            <ac:spMk id="22" creationId="{E0C08264-D4B3-1C42-ABAF-CB73345DA0B9}"/>
          </ac:spMkLst>
        </pc:spChg>
      </pc:sldChg>
      <pc:sldChg chg="modSp">
        <pc:chgData name="Renato Oliveira" userId="S::renato.oliveira-ext@ebac.art.br::586bfa92-9e77-4f5f-9b0f-17db572f6290" providerId="AD" clId="Web-{8D8CA456-E0A7-C668-F6E9-C48BFF905A6D}" dt="2022-08-21T17:38:38.093" v="6" actId="20577"/>
        <pc:sldMkLst>
          <pc:docMk/>
          <pc:sldMk cId="3741958927" sldId="314"/>
        </pc:sldMkLst>
        <pc:spChg chg="mod">
          <ac:chgData name="Renato Oliveira" userId="S::renato.oliveira-ext@ebac.art.br::586bfa92-9e77-4f5f-9b0f-17db572f6290" providerId="AD" clId="Web-{8D8CA456-E0A7-C668-F6E9-C48BFF905A6D}" dt="2022-08-21T17:38:38.093" v="6" actId="20577"/>
          <ac:spMkLst>
            <pc:docMk/>
            <pc:sldMk cId="3741958927" sldId="314"/>
            <ac:spMk id="22" creationId="{E0C08264-D4B3-1C42-ABAF-CB73345DA0B9}"/>
          </ac:spMkLst>
        </pc:spChg>
      </pc:sldChg>
      <pc:sldChg chg="modSp">
        <pc:chgData name="Renato Oliveira" userId="S::renato.oliveira-ext@ebac.art.br::586bfa92-9e77-4f5f-9b0f-17db572f6290" providerId="AD" clId="Web-{8D8CA456-E0A7-C668-F6E9-C48BFF905A6D}" dt="2022-08-21T17:38:45.297" v="8" actId="20577"/>
        <pc:sldMkLst>
          <pc:docMk/>
          <pc:sldMk cId="3285722081" sldId="315"/>
        </pc:sldMkLst>
        <pc:spChg chg="mod">
          <ac:chgData name="Renato Oliveira" userId="S::renato.oliveira-ext@ebac.art.br::586bfa92-9e77-4f5f-9b0f-17db572f6290" providerId="AD" clId="Web-{8D8CA456-E0A7-C668-F6E9-C48BFF905A6D}" dt="2022-08-21T17:38:45.297" v="8" actId="20577"/>
          <ac:spMkLst>
            <pc:docMk/>
            <pc:sldMk cId="3285722081" sldId="315"/>
            <ac:spMk id="22" creationId="{E0C08264-D4B3-1C42-ABAF-CB73345DA0B9}"/>
          </ac:spMkLst>
        </pc:spChg>
      </pc:sldChg>
      <pc:sldChg chg="modSp">
        <pc:chgData name="Renato Oliveira" userId="S::renato.oliveira-ext@ebac.art.br::586bfa92-9e77-4f5f-9b0f-17db572f6290" providerId="AD" clId="Web-{8D8CA456-E0A7-C668-F6E9-C48BFF905A6D}" dt="2022-08-21T17:38:54.875" v="10" actId="20577"/>
        <pc:sldMkLst>
          <pc:docMk/>
          <pc:sldMk cId="1965969643" sldId="316"/>
        </pc:sldMkLst>
        <pc:spChg chg="mod">
          <ac:chgData name="Renato Oliveira" userId="S::renato.oliveira-ext@ebac.art.br::586bfa92-9e77-4f5f-9b0f-17db572f6290" providerId="AD" clId="Web-{8D8CA456-E0A7-C668-F6E9-C48BFF905A6D}" dt="2022-08-21T17:38:54.875" v="10" actId="20577"/>
          <ac:spMkLst>
            <pc:docMk/>
            <pc:sldMk cId="1965969643" sldId="316"/>
            <ac:spMk id="22" creationId="{E0C08264-D4B3-1C42-ABAF-CB73345DA0B9}"/>
          </ac:spMkLst>
        </pc:spChg>
      </pc:sldChg>
      <pc:sldChg chg="modSp">
        <pc:chgData name="Renato Oliveira" userId="S::renato.oliveira-ext@ebac.art.br::586bfa92-9e77-4f5f-9b0f-17db572f6290" providerId="AD" clId="Web-{8D8CA456-E0A7-C668-F6E9-C48BFF905A6D}" dt="2022-08-21T17:39:01.891" v="12" actId="20577"/>
        <pc:sldMkLst>
          <pc:docMk/>
          <pc:sldMk cId="3399703917" sldId="317"/>
        </pc:sldMkLst>
        <pc:spChg chg="mod">
          <ac:chgData name="Renato Oliveira" userId="S::renato.oliveira-ext@ebac.art.br::586bfa92-9e77-4f5f-9b0f-17db572f6290" providerId="AD" clId="Web-{8D8CA456-E0A7-C668-F6E9-C48BFF905A6D}" dt="2022-08-21T17:39:01.891" v="12" actId="20577"/>
          <ac:spMkLst>
            <pc:docMk/>
            <pc:sldMk cId="3399703917" sldId="317"/>
            <ac:spMk id="22" creationId="{E0C08264-D4B3-1C42-ABAF-CB73345DA0B9}"/>
          </ac:spMkLst>
        </pc:spChg>
      </pc:sldChg>
      <pc:sldChg chg="modSp">
        <pc:chgData name="Renato Oliveira" userId="S::renato.oliveira-ext@ebac.art.br::586bfa92-9e77-4f5f-9b0f-17db572f6290" providerId="AD" clId="Web-{8D8CA456-E0A7-C668-F6E9-C48BFF905A6D}" dt="2022-08-21T17:38:27.234" v="3" actId="20577"/>
        <pc:sldMkLst>
          <pc:docMk/>
          <pc:sldMk cId="986676841" sldId="318"/>
        </pc:sldMkLst>
        <pc:spChg chg="mod">
          <ac:chgData name="Renato Oliveira" userId="S::renato.oliveira-ext@ebac.art.br::586bfa92-9e77-4f5f-9b0f-17db572f6290" providerId="AD" clId="Web-{8D8CA456-E0A7-C668-F6E9-C48BFF905A6D}" dt="2022-08-21T17:38:27.234" v="3" actId="20577"/>
          <ac:spMkLst>
            <pc:docMk/>
            <pc:sldMk cId="986676841" sldId="318"/>
            <ac:spMk id="22" creationId="{E0C08264-D4B3-1C42-ABAF-CB73345DA0B9}"/>
          </ac:spMkLst>
        </pc:spChg>
      </pc:sldChg>
      <pc:sldChg chg="modSp">
        <pc:chgData name="Renato Oliveira" userId="S::renato.oliveira-ext@ebac.art.br::586bfa92-9e77-4f5f-9b0f-17db572f6290" providerId="AD" clId="Web-{8D8CA456-E0A7-C668-F6E9-C48BFF905A6D}" dt="2022-08-21T17:38:33.687" v="5" actId="20577"/>
        <pc:sldMkLst>
          <pc:docMk/>
          <pc:sldMk cId="1690200381" sldId="319"/>
        </pc:sldMkLst>
        <pc:spChg chg="mod">
          <ac:chgData name="Renato Oliveira" userId="S::renato.oliveira-ext@ebac.art.br::586bfa92-9e77-4f5f-9b0f-17db572f6290" providerId="AD" clId="Web-{8D8CA456-E0A7-C668-F6E9-C48BFF905A6D}" dt="2022-08-21T17:38:33.687" v="5" actId="20577"/>
          <ac:spMkLst>
            <pc:docMk/>
            <pc:sldMk cId="1690200381" sldId="319"/>
            <ac:spMk id="22" creationId="{E0C08264-D4B3-1C42-ABAF-CB73345DA0B9}"/>
          </ac:spMkLst>
        </pc:spChg>
      </pc:sldChg>
      <pc:sldChg chg="modSp">
        <pc:chgData name="Renato Oliveira" userId="S::renato.oliveira-ext@ebac.art.br::586bfa92-9e77-4f5f-9b0f-17db572f6290" providerId="AD" clId="Web-{8D8CA456-E0A7-C668-F6E9-C48BFF905A6D}" dt="2022-08-21T17:38:41.906" v="7" actId="20577"/>
        <pc:sldMkLst>
          <pc:docMk/>
          <pc:sldMk cId="3014105288" sldId="320"/>
        </pc:sldMkLst>
        <pc:spChg chg="mod">
          <ac:chgData name="Renato Oliveira" userId="S::renato.oliveira-ext@ebac.art.br::586bfa92-9e77-4f5f-9b0f-17db572f6290" providerId="AD" clId="Web-{8D8CA456-E0A7-C668-F6E9-C48BFF905A6D}" dt="2022-08-21T17:38:41.906" v="7" actId="20577"/>
          <ac:spMkLst>
            <pc:docMk/>
            <pc:sldMk cId="3014105288" sldId="320"/>
            <ac:spMk id="22" creationId="{E0C08264-D4B3-1C42-ABAF-CB73345DA0B9}"/>
          </ac:spMkLst>
        </pc:spChg>
      </pc:sldChg>
      <pc:sldChg chg="modSp">
        <pc:chgData name="Renato Oliveira" userId="S::renato.oliveira-ext@ebac.art.br::586bfa92-9e77-4f5f-9b0f-17db572f6290" providerId="AD" clId="Web-{8D8CA456-E0A7-C668-F6E9-C48BFF905A6D}" dt="2022-08-21T17:38:49.609" v="9" actId="20577"/>
        <pc:sldMkLst>
          <pc:docMk/>
          <pc:sldMk cId="4293678738" sldId="321"/>
        </pc:sldMkLst>
        <pc:spChg chg="mod">
          <ac:chgData name="Renato Oliveira" userId="S::renato.oliveira-ext@ebac.art.br::586bfa92-9e77-4f5f-9b0f-17db572f6290" providerId="AD" clId="Web-{8D8CA456-E0A7-C668-F6E9-C48BFF905A6D}" dt="2022-08-21T17:38:49.609" v="9" actId="20577"/>
          <ac:spMkLst>
            <pc:docMk/>
            <pc:sldMk cId="4293678738" sldId="321"/>
            <ac:spMk id="22" creationId="{E0C08264-D4B3-1C42-ABAF-CB73345DA0B9}"/>
          </ac:spMkLst>
        </pc:spChg>
      </pc:sldChg>
      <pc:sldChg chg="modSp">
        <pc:chgData name="Renato Oliveira" userId="S::renato.oliveira-ext@ebac.art.br::586bfa92-9e77-4f5f-9b0f-17db572f6290" providerId="AD" clId="Web-{8D8CA456-E0A7-C668-F6E9-C48BFF905A6D}" dt="2022-08-21T17:38:58.657" v="11" actId="20577"/>
        <pc:sldMkLst>
          <pc:docMk/>
          <pc:sldMk cId="3411168307" sldId="322"/>
        </pc:sldMkLst>
        <pc:spChg chg="mod">
          <ac:chgData name="Renato Oliveira" userId="S::renato.oliveira-ext@ebac.art.br::586bfa92-9e77-4f5f-9b0f-17db572f6290" providerId="AD" clId="Web-{8D8CA456-E0A7-C668-F6E9-C48BFF905A6D}" dt="2022-08-21T17:38:58.657" v="11" actId="20577"/>
          <ac:spMkLst>
            <pc:docMk/>
            <pc:sldMk cId="3411168307" sldId="322"/>
            <ac:spMk id="22" creationId="{E0C08264-D4B3-1C42-ABAF-CB73345DA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AD4F-478B-484B-9228-39750DD14660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05A83-A65C-4022-96A5-D74FF5B44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0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5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97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61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78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62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40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01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19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9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28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51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E3A1D-CED8-D484-D48F-989261C3E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0FBCE3-63E2-C645-680F-81695CC1B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46286-FCB3-AD13-3FBB-467417A8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2F9A4-5391-BA5B-20A4-EC6916F3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6419F1-65AD-4B1A-4099-18BF1AAE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85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C721-9A56-FC58-E81B-F8CEAADC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DCFD9D-0E7E-97D2-B95D-B186CF206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EAE691-C9BF-D5F8-34D6-062150FB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35923-D62C-51B5-C021-C183EA2C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E7F89-D385-B20D-6889-810B1996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5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449A5B-A2BC-D776-420A-A0FE2A560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976A38-554A-EC57-3506-FFDCE611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BD2DD-CCDF-BEDF-43EA-D9693DC6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8F26B-46A3-3C41-2D11-31267334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CDD896-6B0E-F705-30AC-89C77D3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72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7BF2B-58BB-CA21-9D34-6A0F81D4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94D02-9899-C0D9-C11A-094FB2B8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6A578B-F314-E8E4-8D8C-8793152B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07267-903E-52DC-8694-A2F2C18B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DD41D-2623-D6AA-C263-595D2852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1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A4A1E-34B6-E6E6-D34F-BAD64F90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7ADE16-01CD-4BBE-8B22-DC351EE5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34521-6F71-0055-6B6C-D3F71447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B75CEC-A90D-012D-DDE9-2100A5A6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E3CA7-9379-B532-F40D-418F70EF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4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35CF-1C58-7261-7829-B183E694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5D5543-2539-352A-BC66-0114349DC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00C4E8-2436-6D90-E56F-EB7E22EBB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B22CD5-26EB-9FF5-BFAE-669E9469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633DE1-47ED-5BF2-B6BA-051FAD98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0FBE4-295F-425B-2089-33DEFB74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40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3ECA8-CA4A-F78F-BE97-2D76F1A1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BE79CC-D105-4F0E-9852-77099B1CF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081455-BBFA-03A6-B13F-2503A3B2F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92673-8F42-27E7-5BCB-AE2343429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C831B0-B506-4D67-43E2-31461F5DB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4EE891-42A9-E9E7-E35A-D3C575B2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209762-1739-C670-5740-CE39222D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45D1B0-7B9B-FECC-FD05-818A18A1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E9175-2BF4-3C90-B441-2C47D7A0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7C27BA-FD63-008D-9016-E46D5150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2472B6-18A0-08E5-3D9B-84D287FC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57A763-4CFE-9D22-A30A-1974FBF8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3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4EAB20-510F-A394-2056-EC87B862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3D1BBB-02CB-5D05-E0E6-B71ECA06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11EB7-9548-107F-2CB6-B6AD343B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2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458E0-4D40-C2FD-3B33-AC302182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53AD-4906-2354-DF68-96055421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F4F6CD-C4F9-8BA2-50C9-6BB8A028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024B9D-427D-9B9B-2C9C-D1B7C8CB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E9139C-3838-989E-AAAA-54563F26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2F6AEC-E8CB-C5E1-3793-D2135ADC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67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9851-8B3D-86FC-98B5-9220E8EC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4B8A52-CC85-8073-E7ED-507E5B1C0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75F783-858D-C46C-9072-C516D8BD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F6BBAB-7C2F-8693-C7F7-5FF249B1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C20CEA-8DE3-2BFB-53D6-04AF3630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BD4658-E591-1225-B535-2952D26E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78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72BC3F-D663-4E15-3EA8-EDC9048F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704168-76C4-3570-6D8D-D03219278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B5F386-B928-9776-47B6-CA922DCB6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1572-839D-4FD4-8CE0-2A7C8EBF9C2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432CA-3D97-E553-3510-7A25B2758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9457A-942D-2797-E9E5-FC030DC19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1FB9-6318-468E-BA8B-B30BCDB95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00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7B64CA-7502-4353-BFDF-7C46B593008C}"/>
              </a:ext>
            </a:extLst>
          </p:cNvPr>
          <p:cNvSpPr/>
          <p:nvPr/>
        </p:nvSpPr>
        <p:spPr>
          <a:xfrm>
            <a:off x="-719" y="3205432"/>
            <a:ext cx="12191999" cy="3651849"/>
          </a:xfrm>
          <a:prstGeom prst="rect">
            <a:avLst/>
          </a:prstGeom>
          <a:solidFill>
            <a:srgbClr val="045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B5F3F-A6DE-40EC-825B-6E21ED161ADE}"/>
              </a:ext>
            </a:extLst>
          </p:cNvPr>
          <p:cNvSpPr/>
          <p:nvPr/>
        </p:nvSpPr>
        <p:spPr>
          <a:xfrm>
            <a:off x="1173372" y="2220763"/>
            <a:ext cx="3928612" cy="400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5649068" y="4015156"/>
            <a:ext cx="433899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 dirty="0">
                <a:solidFill>
                  <a:schemeClr val="bg1"/>
                </a:solidFill>
                <a:latin typeface="Abadi"/>
                <a:cs typeface="Aharoni"/>
              </a:rPr>
              <a:t>Módulo 6</a:t>
            </a:r>
            <a:endParaRPr lang="en-US" sz="6000" dirty="0">
              <a:solidFill>
                <a:schemeClr val="bg1"/>
              </a:solidFill>
              <a:latin typeface="Abadi"/>
            </a:endParaRPr>
          </a:p>
        </p:txBody>
      </p:sp>
      <p:sp>
        <p:nvSpPr>
          <p:cNvPr id="20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6357979" y="5024527"/>
            <a:ext cx="625196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>
                <a:solidFill>
                  <a:schemeClr val="bg1"/>
                </a:solidFill>
                <a:latin typeface="Aharoni"/>
                <a:cs typeface="Aharoni"/>
              </a:rPr>
              <a:t>Arquitetura de Software – O Monólito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DECD966-E785-4461-A9A2-A7D80DF73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874225"/>
            <a:ext cx="3700462" cy="28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99AF1-AA4B-4D14-AEC3-1CF5DBEF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840020"/>
            <a:ext cx="2152650" cy="7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6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4 – </a:t>
            </a:r>
            <a:r>
              <a:rPr lang="en-US" sz="2400" err="1">
                <a:latin typeface="Aharoni"/>
                <a:cs typeface="Aharoni"/>
              </a:rPr>
              <a:t>Os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cinco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pilares</a:t>
            </a:r>
            <a:r>
              <a:rPr lang="en-US" sz="2400">
                <a:latin typeface="Aharoni"/>
                <a:cs typeface="Aharoni"/>
              </a:rPr>
              <a:t> da </a:t>
            </a:r>
            <a:r>
              <a:rPr lang="en-US" sz="2400" err="1">
                <a:latin typeface="Aharoni"/>
                <a:cs typeface="Aharoni"/>
              </a:rPr>
              <a:t>engenharia</a:t>
            </a:r>
            <a:r>
              <a:rPr lang="en-US" sz="2400">
                <a:latin typeface="Aharoni"/>
                <a:cs typeface="Aharoni"/>
              </a:rPr>
              <a:t> de software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6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502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600" dirty="0">
                <a:cs typeface="Calibri"/>
              </a:rPr>
              <a:t>Performance</a:t>
            </a:r>
          </a:p>
          <a:p>
            <a:pPr marL="457200" indent="-457200"/>
            <a:r>
              <a:rPr lang="pt-BR" sz="3600" dirty="0">
                <a:cs typeface="Calibri"/>
              </a:rPr>
              <a:t>Pode ser medida de várias formas</a:t>
            </a:r>
          </a:p>
          <a:p>
            <a:pPr marL="457200" indent="-457200"/>
            <a:r>
              <a:rPr lang="pt-BR" sz="3600" dirty="0">
                <a:cs typeface="Calibri"/>
              </a:rPr>
              <a:t>Sistemas bem desenhados conseguem ter muita performance com pouco custo computacional</a:t>
            </a:r>
          </a:p>
          <a:p>
            <a:pPr marL="457200" indent="-457200"/>
            <a:r>
              <a:rPr lang="pt-BR" sz="3600" dirty="0">
                <a:cs typeface="Calibri"/>
              </a:rPr>
              <a:t>Também possui diferentes percepções</a:t>
            </a:r>
          </a:p>
        </p:txBody>
      </p:sp>
    </p:spTree>
    <p:extLst>
      <p:ext uri="{BB962C8B-B14F-4D97-AF65-F5344CB8AC3E}">
        <p14:creationId xmlns:p14="http://schemas.microsoft.com/office/powerpoint/2010/main" val="19659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4 – </a:t>
            </a:r>
            <a:r>
              <a:rPr lang="en-US" sz="2400" err="1">
                <a:latin typeface="Aharoni"/>
                <a:cs typeface="Aharoni"/>
              </a:rPr>
              <a:t>Os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cinco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pilares</a:t>
            </a:r>
            <a:r>
              <a:rPr lang="en-US" sz="2400">
                <a:latin typeface="Aharoni"/>
                <a:cs typeface="Aharoni"/>
              </a:rPr>
              <a:t> da </a:t>
            </a:r>
            <a:r>
              <a:rPr lang="en-US" sz="2400" err="1">
                <a:latin typeface="Aharoni"/>
                <a:cs typeface="Aharoni"/>
              </a:rPr>
              <a:t>engenharia</a:t>
            </a:r>
            <a:r>
              <a:rPr lang="en-US" sz="2400">
                <a:latin typeface="Aharoni"/>
                <a:cs typeface="Aharoni"/>
              </a:rPr>
              <a:t> de software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6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365" y="1825625"/>
            <a:ext cx="1065143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3200" dirty="0">
                <a:cs typeface="Calibri"/>
              </a:rPr>
              <a:t>Consistência</a:t>
            </a:r>
          </a:p>
          <a:p>
            <a:pPr marL="457200" indent="-457200"/>
            <a:r>
              <a:rPr lang="pt-BR" sz="3200" dirty="0">
                <a:cs typeface="Calibri"/>
              </a:rPr>
              <a:t>Capacidade do sistema de manter a integridade dos dados</a:t>
            </a:r>
          </a:p>
          <a:p>
            <a:pPr marL="457200" indent="-457200"/>
            <a:r>
              <a:rPr lang="pt-BR" sz="3200" dirty="0">
                <a:cs typeface="Calibri"/>
              </a:rPr>
              <a:t>Pode ser total ou eventual</a:t>
            </a:r>
          </a:p>
          <a:p>
            <a:pPr marL="457200" indent="-457200"/>
            <a:r>
              <a:rPr lang="pt-BR" sz="3200" dirty="0">
                <a:cs typeface="Calibri"/>
              </a:rPr>
              <a:t>Sempre haverá </a:t>
            </a:r>
            <a:r>
              <a:rPr lang="pt-BR" sz="3200" dirty="0" err="1">
                <a:cs typeface="Calibri"/>
              </a:rPr>
              <a:t>tradeoffs</a:t>
            </a:r>
            <a:r>
              <a:rPr lang="pt-BR" sz="3200" dirty="0">
                <a:cs typeface="Calibri"/>
              </a:rPr>
              <a:t> envolvidos</a:t>
            </a:r>
          </a:p>
          <a:p>
            <a:pPr marL="457200" indent="-457200"/>
            <a:r>
              <a:rPr lang="pt-BR" sz="3200" dirty="0">
                <a:cs typeface="Calibri"/>
              </a:rPr>
              <a:t>Se falhar aqui, pode levar empresas à falência e pessoas à prisão</a:t>
            </a:r>
          </a:p>
          <a:p>
            <a:pPr marL="457200" indent="-457200"/>
            <a:r>
              <a:rPr lang="pt-BR" sz="3200" dirty="0">
                <a:cs typeface="Calibri"/>
              </a:rPr>
              <a:t>Um dos mais importantes aspectos a serem considerados na arquitetura de um sistema</a:t>
            </a:r>
          </a:p>
        </p:txBody>
      </p:sp>
    </p:spTree>
    <p:extLst>
      <p:ext uri="{BB962C8B-B14F-4D97-AF65-F5344CB8AC3E}">
        <p14:creationId xmlns:p14="http://schemas.microsoft.com/office/powerpoint/2010/main" val="341116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4 – </a:t>
            </a:r>
            <a:r>
              <a:rPr lang="en-US" sz="2400" err="1">
                <a:latin typeface="Aharoni"/>
                <a:cs typeface="Aharoni"/>
              </a:rPr>
              <a:t>Os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cinco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pilares</a:t>
            </a:r>
            <a:r>
              <a:rPr lang="en-US" sz="2400">
                <a:latin typeface="Aharoni"/>
                <a:cs typeface="Aharoni"/>
              </a:rPr>
              <a:t> da </a:t>
            </a:r>
            <a:r>
              <a:rPr lang="en-US" sz="2400" err="1">
                <a:latin typeface="Aharoni"/>
                <a:cs typeface="Aharoni"/>
              </a:rPr>
              <a:t>engenharia</a:t>
            </a:r>
            <a:r>
              <a:rPr lang="en-US" sz="2400">
                <a:latin typeface="Aharoni"/>
                <a:cs typeface="Aharoni"/>
              </a:rPr>
              <a:t> de software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6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27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 err="1">
                <a:cs typeface="Calibri"/>
              </a:rPr>
              <a:t>Testabilidade</a:t>
            </a:r>
            <a:endParaRPr lang="pt-BR" dirty="0">
              <a:cs typeface="Calibri"/>
            </a:endParaRPr>
          </a:p>
          <a:p>
            <a:pPr marL="457200" indent="-457200"/>
            <a:r>
              <a:rPr lang="pt-BR" dirty="0">
                <a:cs typeface="Calibri"/>
              </a:rPr>
              <a:t>Define o quão fácil é testar um sistema</a:t>
            </a:r>
          </a:p>
          <a:p>
            <a:pPr marL="457200" indent="-457200"/>
            <a:r>
              <a:rPr lang="pt-BR" dirty="0">
                <a:cs typeface="Calibri"/>
              </a:rPr>
              <a:t>Sistemas menores são fáceis de serem testados unitariamente, mas difíceis de terem suas integrações testadas em grandes volumes</a:t>
            </a:r>
          </a:p>
          <a:p>
            <a:pPr marL="457200" indent="-457200"/>
            <a:r>
              <a:rPr lang="pt-BR" dirty="0">
                <a:cs typeface="Calibri"/>
              </a:rPr>
              <a:t>Sistemas maiores são mais difíceis de serem testados unitariamente, mas não possuem tantas integrações</a:t>
            </a:r>
          </a:p>
          <a:p>
            <a:pPr marL="457200" indent="-457200"/>
            <a:r>
              <a:rPr lang="pt-BR" dirty="0">
                <a:cs typeface="Calibri"/>
              </a:rPr>
              <a:t>Se algo é difícil de ser testado, é indicativo de desenho ruim</a:t>
            </a:r>
          </a:p>
          <a:p>
            <a:pPr marL="457200" indent="-457200"/>
            <a:r>
              <a:rPr lang="pt-BR" dirty="0">
                <a:cs typeface="Calibri"/>
              </a:rPr>
              <a:t>Uma grande cobertura de testes não significa que seu sistema é bem feito ou à prova de bugs</a:t>
            </a:r>
          </a:p>
        </p:txBody>
      </p:sp>
    </p:spTree>
    <p:extLst>
      <p:ext uri="{BB962C8B-B14F-4D97-AF65-F5344CB8AC3E}">
        <p14:creationId xmlns:p14="http://schemas.microsoft.com/office/powerpoint/2010/main" val="33997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</a:t>
            </a:r>
            <a:r>
              <a:rPr lang="en-US" sz="2400" err="1">
                <a:latin typeface="Aharoni"/>
                <a:cs typeface="Aharoni"/>
              </a:rPr>
              <a:t>Tipos</a:t>
            </a:r>
            <a:r>
              <a:rPr lang="en-US" sz="2400">
                <a:latin typeface="Aharoni"/>
                <a:cs typeface="Aharoni"/>
              </a:rPr>
              <a:t> de </a:t>
            </a:r>
            <a:r>
              <a:rPr lang="en-US" sz="2400" err="1">
                <a:latin typeface="Aharoni"/>
                <a:cs typeface="Aharoni"/>
              </a:rPr>
              <a:t>arquitetura</a:t>
            </a:r>
            <a:r>
              <a:rPr lang="en-US" sz="2400">
                <a:latin typeface="Aharoni"/>
                <a:cs typeface="Aharoni"/>
              </a:rPr>
              <a:t> de software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6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52652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4000" dirty="0">
                <a:cs typeface="Calibri"/>
              </a:rPr>
              <a:t>Monolítica</a:t>
            </a:r>
            <a:endParaRPr lang="pt-BR" sz="4000" dirty="0"/>
          </a:p>
          <a:p>
            <a:r>
              <a:rPr lang="pt-BR" sz="4000" dirty="0">
                <a:cs typeface="Calibri"/>
              </a:rPr>
              <a:t>Mais comum</a:t>
            </a:r>
          </a:p>
          <a:p>
            <a:r>
              <a:rPr lang="pt-BR" sz="4000" dirty="0">
                <a:cs typeface="Calibri"/>
              </a:rPr>
              <a:t>Sistema único que roda em um único processo</a:t>
            </a:r>
          </a:p>
          <a:p>
            <a:r>
              <a:rPr lang="pt-BR" sz="4000" dirty="0">
                <a:cs typeface="Calibri"/>
              </a:rPr>
              <a:t>Diferentes componentes (interface, serviços, acesso a dados, etc.) ligados a um único programa</a:t>
            </a:r>
          </a:p>
          <a:p>
            <a:r>
              <a:rPr lang="pt-BR" sz="4000" dirty="0">
                <a:cs typeface="Calibri"/>
              </a:rPr>
              <a:t>Sem integrações entre componentes</a:t>
            </a:r>
          </a:p>
        </p:txBody>
      </p:sp>
    </p:spTree>
    <p:extLst>
      <p:ext uri="{BB962C8B-B14F-4D97-AF65-F5344CB8AC3E}">
        <p14:creationId xmlns:p14="http://schemas.microsoft.com/office/powerpoint/2010/main" val="35096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</a:t>
            </a:r>
            <a:r>
              <a:rPr lang="en-US" sz="2400" err="1">
                <a:latin typeface="Aharoni"/>
                <a:cs typeface="Aharoni"/>
              </a:rPr>
              <a:t>Tipos</a:t>
            </a:r>
            <a:r>
              <a:rPr lang="en-US" sz="2400">
                <a:latin typeface="Aharoni"/>
                <a:cs typeface="Aharoni"/>
              </a:rPr>
              <a:t> de </a:t>
            </a:r>
            <a:r>
              <a:rPr lang="en-US" sz="2400" err="1">
                <a:latin typeface="Aharoni"/>
                <a:cs typeface="Aharoni"/>
              </a:rPr>
              <a:t>arquitetura</a:t>
            </a:r>
            <a:r>
              <a:rPr lang="en-US" sz="2400">
                <a:latin typeface="Aharoni"/>
                <a:cs typeface="Aharoni"/>
              </a:rPr>
              <a:t> de software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6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861" y="1825625"/>
            <a:ext cx="1067793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4000" dirty="0" err="1">
                <a:cs typeface="Calibri"/>
              </a:rPr>
              <a:t>Microsserviços</a:t>
            </a:r>
            <a:endParaRPr lang="pt-BR" sz="4000" dirty="0">
              <a:cs typeface="Calibri"/>
            </a:endParaRPr>
          </a:p>
          <a:p>
            <a:r>
              <a:rPr lang="pt-BR" sz="4000" dirty="0">
                <a:cs typeface="Calibri"/>
              </a:rPr>
              <a:t>Evolução</a:t>
            </a:r>
          </a:p>
          <a:p>
            <a:r>
              <a:rPr lang="pt-BR" sz="4000" dirty="0">
                <a:cs typeface="Calibri"/>
              </a:rPr>
              <a:t>Múltiplos sistemas de múltiplos domínios</a:t>
            </a:r>
          </a:p>
          <a:p>
            <a:r>
              <a:rPr lang="pt-BR" sz="4000" dirty="0">
                <a:cs typeface="Calibri"/>
              </a:rPr>
              <a:t>Manutenção mais simples</a:t>
            </a:r>
          </a:p>
          <a:p>
            <a:r>
              <a:rPr lang="pt-BR" sz="4000" dirty="0">
                <a:cs typeface="Calibri"/>
              </a:rPr>
              <a:t>Responsabilidade única</a:t>
            </a:r>
          </a:p>
          <a:p>
            <a:r>
              <a:rPr lang="pt-BR" sz="4000" dirty="0">
                <a:cs typeface="Calibri"/>
              </a:rPr>
              <a:t>Muitas integrações entre sistemas</a:t>
            </a:r>
          </a:p>
        </p:txBody>
      </p:sp>
    </p:spTree>
    <p:extLst>
      <p:ext uri="{BB962C8B-B14F-4D97-AF65-F5344CB8AC3E}">
        <p14:creationId xmlns:p14="http://schemas.microsoft.com/office/powerpoint/2010/main" val="98667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Por que </a:t>
            </a:r>
            <a:r>
              <a:rPr lang="en-US" sz="2400" err="1">
                <a:latin typeface="Aharoni"/>
                <a:cs typeface="Aharoni"/>
              </a:rPr>
              <a:t>todo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mundo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começa</a:t>
            </a:r>
            <a:r>
              <a:rPr lang="en-US" sz="2400">
                <a:latin typeface="Aharoni"/>
                <a:cs typeface="Aharoni"/>
              </a:rPr>
              <a:t> com um </a:t>
            </a:r>
            <a:r>
              <a:rPr lang="en-US" sz="2400" err="1">
                <a:latin typeface="Aharoni"/>
                <a:cs typeface="Aharoni"/>
              </a:rPr>
              <a:t>monólito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6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06878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3600" dirty="0">
                <a:cs typeface="Calibri"/>
              </a:rPr>
              <a:t>Vantagens</a:t>
            </a:r>
          </a:p>
          <a:p>
            <a:pPr marL="457200" indent="-457200"/>
            <a:r>
              <a:rPr lang="pt-BR" sz="3600" dirty="0">
                <a:cs typeface="Calibri"/>
              </a:rPr>
              <a:t>Mais fácil de começar do zero</a:t>
            </a:r>
          </a:p>
          <a:p>
            <a:pPr marL="457200" indent="-457200"/>
            <a:r>
              <a:rPr lang="pt-BR" sz="3600" dirty="0">
                <a:cs typeface="Calibri"/>
              </a:rPr>
              <a:t>Não necessita de integrações com sistemas externos</a:t>
            </a:r>
          </a:p>
          <a:p>
            <a:pPr marL="457200" indent="-457200"/>
            <a:r>
              <a:rPr lang="pt-BR" sz="3600" dirty="0">
                <a:cs typeface="Calibri"/>
              </a:rPr>
              <a:t>Tudo numa mesma base de código</a:t>
            </a:r>
          </a:p>
          <a:p>
            <a:pPr marL="457200" indent="-457200"/>
            <a:r>
              <a:rPr lang="pt-BR" sz="3600" dirty="0">
                <a:cs typeface="Calibri"/>
              </a:rPr>
              <a:t>Tudo roda numa mesma máquina</a:t>
            </a:r>
          </a:p>
          <a:p>
            <a:pPr marL="457200" indent="-457200"/>
            <a:r>
              <a:rPr lang="pt-BR" sz="3600" dirty="0">
                <a:cs typeface="Calibri"/>
              </a:rPr>
              <a:t>Permite um crescimento acelerado (até certo ponto)</a:t>
            </a:r>
          </a:p>
        </p:txBody>
      </p:sp>
    </p:spTree>
    <p:extLst>
      <p:ext uri="{BB962C8B-B14F-4D97-AF65-F5344CB8AC3E}">
        <p14:creationId xmlns:p14="http://schemas.microsoft.com/office/powerpoint/2010/main" val="224868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Por que </a:t>
            </a:r>
            <a:r>
              <a:rPr lang="en-US" sz="2400" err="1">
                <a:latin typeface="Aharoni"/>
                <a:cs typeface="Aharoni"/>
              </a:rPr>
              <a:t>todo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mundo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começa</a:t>
            </a:r>
            <a:r>
              <a:rPr lang="en-US" sz="2400">
                <a:latin typeface="Aharoni"/>
                <a:cs typeface="Aharoni"/>
              </a:rPr>
              <a:t> com um </a:t>
            </a:r>
            <a:r>
              <a:rPr lang="en-US" sz="2400" err="1">
                <a:latin typeface="Aharoni"/>
                <a:cs typeface="Aharoni"/>
              </a:rPr>
              <a:t>monólito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6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365" y="1825625"/>
            <a:ext cx="1065143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600" dirty="0">
                <a:cs typeface="Calibri"/>
              </a:rPr>
              <a:t>Desvantagens</a:t>
            </a:r>
          </a:p>
          <a:p>
            <a:pPr marL="457200" indent="-457200"/>
            <a:r>
              <a:rPr lang="pt-BR" sz="3600" dirty="0">
                <a:cs typeface="Calibri"/>
              </a:rPr>
              <a:t>Engorda muito rapidamente</a:t>
            </a:r>
          </a:p>
          <a:p>
            <a:pPr marL="457200" indent="-457200"/>
            <a:r>
              <a:rPr lang="pt-BR" sz="3600" dirty="0">
                <a:cs typeface="Calibri"/>
              </a:rPr>
              <a:t>O raio de explosão das mudanças é muito alto</a:t>
            </a:r>
          </a:p>
          <a:p>
            <a:pPr marL="457200" indent="-457200"/>
            <a:r>
              <a:rPr lang="pt-BR" sz="3600" dirty="0">
                <a:cs typeface="Calibri"/>
              </a:rPr>
              <a:t>Se não tiver boa cobertura de testes, haverá muitos bugs em produção</a:t>
            </a:r>
          </a:p>
          <a:p>
            <a:pPr marL="457200" indent="-457200"/>
            <a:r>
              <a:rPr lang="pt-BR" sz="3600" dirty="0">
                <a:cs typeface="Calibri"/>
              </a:rPr>
              <a:t>Difícil de escalar, especialmente de forma horizontal</a:t>
            </a:r>
          </a:p>
          <a:p>
            <a:pPr marL="457200" indent="-457200"/>
            <a:r>
              <a:rPr lang="pt-BR" sz="3600" dirty="0">
                <a:cs typeface="Calibri"/>
              </a:rPr>
              <a:t>Mais difícil de evoluir tecnicamente</a:t>
            </a:r>
          </a:p>
        </p:txBody>
      </p:sp>
    </p:spTree>
    <p:extLst>
      <p:ext uri="{BB962C8B-B14F-4D97-AF65-F5344CB8AC3E}">
        <p14:creationId xmlns:p14="http://schemas.microsoft.com/office/powerpoint/2010/main" val="169020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Por que </a:t>
            </a:r>
            <a:r>
              <a:rPr lang="en-US" sz="2400" err="1">
                <a:latin typeface="Aharoni"/>
                <a:cs typeface="Aharoni"/>
              </a:rPr>
              <a:t>todo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mundo</a:t>
            </a:r>
            <a:r>
              <a:rPr lang="en-US" sz="2400">
                <a:latin typeface="Aharoni"/>
                <a:cs typeface="Aharoni"/>
              </a:rPr>
              <a:t> </a:t>
            </a:r>
            <a:r>
              <a:rPr lang="en-US" sz="2400" err="1">
                <a:latin typeface="Aharoni"/>
                <a:cs typeface="Aharoni"/>
              </a:rPr>
              <a:t>quer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migrar</a:t>
            </a:r>
            <a:r>
              <a:rPr lang="en-US" sz="2400">
                <a:latin typeface="Aharoni"/>
                <a:cs typeface="Aharoni"/>
              </a:rPr>
              <a:t> para </a:t>
            </a:r>
            <a:r>
              <a:rPr lang="en-US" sz="2400" err="1">
                <a:latin typeface="Aharoni"/>
                <a:cs typeface="Aharoni"/>
              </a:rPr>
              <a:t>microsserviços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6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1012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900" dirty="0">
                <a:cs typeface="Calibri"/>
              </a:rPr>
              <a:t>Vantagens</a:t>
            </a:r>
          </a:p>
          <a:p>
            <a:pPr marL="457200" indent="-457200"/>
            <a:r>
              <a:rPr lang="pt-BR" sz="2900" dirty="0">
                <a:cs typeface="Calibri"/>
              </a:rPr>
              <a:t>Responsabilidades bem definidas</a:t>
            </a:r>
          </a:p>
          <a:p>
            <a:pPr marL="457200" indent="-457200"/>
            <a:r>
              <a:rPr lang="pt-BR" sz="2900" dirty="0">
                <a:cs typeface="Calibri"/>
              </a:rPr>
              <a:t>Escopo muito menor</a:t>
            </a:r>
          </a:p>
          <a:p>
            <a:pPr marL="457200" indent="-457200"/>
            <a:r>
              <a:rPr lang="pt-BR" sz="2900" dirty="0">
                <a:cs typeface="Calibri"/>
              </a:rPr>
              <a:t>Tamanho muito menor</a:t>
            </a:r>
          </a:p>
          <a:p>
            <a:pPr marL="457200" indent="-457200"/>
            <a:r>
              <a:rPr lang="pt-BR" sz="2900" dirty="0">
                <a:cs typeface="Calibri"/>
              </a:rPr>
              <a:t>Deployment muito mais fácil e ágil</a:t>
            </a:r>
          </a:p>
          <a:p>
            <a:pPr marL="457200" indent="-457200"/>
            <a:r>
              <a:rPr lang="pt-BR" sz="2900" dirty="0">
                <a:cs typeface="Calibri"/>
              </a:rPr>
              <a:t>Raio de explosão das mudanças fica confinado ao próprio domínio</a:t>
            </a:r>
          </a:p>
          <a:p>
            <a:pPr marL="457200" indent="-457200"/>
            <a:r>
              <a:rPr lang="pt-BR" sz="2900" dirty="0">
                <a:cs typeface="Calibri"/>
              </a:rPr>
              <a:t>Base de código menor</a:t>
            </a:r>
          </a:p>
          <a:p>
            <a:pPr marL="457200" indent="-457200"/>
            <a:r>
              <a:rPr lang="pt-BR" sz="2900" dirty="0">
                <a:cs typeface="Calibri"/>
              </a:rPr>
              <a:t>Mais possibilidades de experimentação e evolução</a:t>
            </a:r>
          </a:p>
        </p:txBody>
      </p:sp>
    </p:spTree>
    <p:extLst>
      <p:ext uri="{BB962C8B-B14F-4D97-AF65-F5344CB8AC3E}">
        <p14:creationId xmlns:p14="http://schemas.microsoft.com/office/powerpoint/2010/main" val="374195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Por que </a:t>
            </a:r>
            <a:r>
              <a:rPr lang="en-US" sz="2400" err="1">
                <a:latin typeface="Aharoni"/>
                <a:cs typeface="Aharoni"/>
              </a:rPr>
              <a:t>todo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mundo</a:t>
            </a:r>
            <a:r>
              <a:rPr lang="en-US" sz="2400">
                <a:latin typeface="Aharoni"/>
                <a:cs typeface="Aharoni"/>
              </a:rPr>
              <a:t> </a:t>
            </a:r>
            <a:r>
              <a:rPr lang="en-US" sz="2400" err="1">
                <a:latin typeface="Aharoni"/>
                <a:cs typeface="Aharoni"/>
              </a:rPr>
              <a:t>quer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migrar</a:t>
            </a:r>
            <a:r>
              <a:rPr lang="en-US" sz="2400">
                <a:latin typeface="Aharoni"/>
                <a:cs typeface="Aharoni"/>
              </a:rPr>
              <a:t> para </a:t>
            </a:r>
            <a:r>
              <a:rPr lang="en-US" sz="2400" err="1">
                <a:latin typeface="Aharoni"/>
                <a:cs typeface="Aharoni"/>
              </a:rPr>
              <a:t>microsserviços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6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852" y="1825625"/>
            <a:ext cx="107309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Desvantagens</a:t>
            </a:r>
          </a:p>
          <a:p>
            <a:pPr marL="457200" indent="-457200"/>
            <a:r>
              <a:rPr lang="pt-BR" dirty="0">
                <a:cs typeface="Calibri"/>
              </a:rPr>
              <a:t>Precisam ter seu domínio bem definido</a:t>
            </a:r>
          </a:p>
          <a:p>
            <a:pPr marL="457200" indent="-457200"/>
            <a:r>
              <a:rPr lang="pt-BR" dirty="0">
                <a:cs typeface="Calibri"/>
              </a:rPr>
              <a:t>Custo de manutenção pode ser muito maior</a:t>
            </a:r>
          </a:p>
          <a:p>
            <a:pPr marL="457200" indent="-457200"/>
            <a:r>
              <a:rPr lang="pt-BR" dirty="0">
                <a:cs typeface="Calibri"/>
              </a:rPr>
              <a:t>Tudo vira problema de sistemas distribuídos</a:t>
            </a:r>
          </a:p>
          <a:p>
            <a:pPr marL="457200" indent="-457200"/>
            <a:r>
              <a:rPr lang="pt-BR" dirty="0">
                <a:cs typeface="Calibri"/>
              </a:rPr>
              <a:t>Muitas integrações com outros sistemas</a:t>
            </a:r>
          </a:p>
          <a:p>
            <a:pPr marL="457200" indent="-457200"/>
            <a:r>
              <a:rPr lang="pt-BR" dirty="0">
                <a:cs typeface="Calibri"/>
              </a:rPr>
              <a:t>Testes de integração exigem muito tempo dos times</a:t>
            </a:r>
          </a:p>
          <a:p>
            <a:pPr marL="457200" indent="-457200"/>
            <a:r>
              <a:rPr lang="pt-BR" dirty="0">
                <a:cs typeface="Calibri"/>
              </a:rPr>
              <a:t>À medida em que o número de serviços cresce, é necessário também crescer os investimentos em infraestrutura</a:t>
            </a:r>
          </a:p>
          <a:p>
            <a:pPr marL="457200" indent="-457200"/>
            <a:r>
              <a:rPr lang="pt-BR" dirty="0">
                <a:cs typeface="Calibri"/>
              </a:rPr>
              <a:t>Difícil saber quem faz o quê</a:t>
            </a:r>
          </a:p>
        </p:txBody>
      </p:sp>
    </p:spTree>
    <p:extLst>
      <p:ext uri="{BB962C8B-B14F-4D97-AF65-F5344CB8AC3E}">
        <p14:creationId xmlns:p14="http://schemas.microsoft.com/office/powerpoint/2010/main" val="301410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4 – </a:t>
            </a:r>
            <a:r>
              <a:rPr lang="en-US" sz="2400" err="1">
                <a:latin typeface="Aharoni"/>
                <a:cs typeface="Aharoni"/>
              </a:rPr>
              <a:t>Os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cinco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pilares</a:t>
            </a:r>
            <a:r>
              <a:rPr lang="en-US" sz="2400">
                <a:latin typeface="Aharoni"/>
                <a:cs typeface="Aharoni"/>
              </a:rPr>
              <a:t> da </a:t>
            </a:r>
            <a:r>
              <a:rPr lang="en-US" sz="2400" err="1">
                <a:latin typeface="Aharoni"/>
                <a:cs typeface="Aharoni"/>
              </a:rPr>
              <a:t>engenharia</a:t>
            </a:r>
            <a:r>
              <a:rPr lang="en-US" sz="2400">
                <a:latin typeface="Aharoni"/>
                <a:cs typeface="Aharoni"/>
              </a:rPr>
              <a:t> de software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6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285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600" dirty="0">
                <a:cs typeface="Calibri"/>
              </a:rPr>
              <a:t>Escalabilidade</a:t>
            </a:r>
          </a:p>
          <a:p>
            <a:pPr marL="457200" indent="-457200"/>
            <a:r>
              <a:rPr lang="pt-BR" sz="3600" dirty="0">
                <a:cs typeface="Calibri"/>
              </a:rPr>
              <a:t>Dois tipos: horizontal e vertical</a:t>
            </a:r>
          </a:p>
          <a:p>
            <a:pPr marL="457200" indent="-457200"/>
            <a:r>
              <a:rPr lang="pt-BR" sz="3600" dirty="0">
                <a:cs typeface="Calibri"/>
              </a:rPr>
              <a:t>Capacidade do sistema de ser adequado a diferentes necessidades</a:t>
            </a:r>
          </a:p>
          <a:p>
            <a:pPr marL="457200" indent="-457200"/>
            <a:r>
              <a:rPr lang="pt-BR" sz="3600" dirty="0">
                <a:cs typeface="Calibri"/>
              </a:rPr>
              <a:t>Pode ser modificada manual ou automaticamente</a:t>
            </a:r>
          </a:p>
          <a:p>
            <a:pPr marL="457200" indent="-457200"/>
            <a:r>
              <a:rPr lang="pt-BR" sz="3600" dirty="0">
                <a:cs typeface="Calibri"/>
              </a:rPr>
              <a:t>Sempre envolve custo</a:t>
            </a:r>
          </a:p>
          <a:p>
            <a:pPr marL="457200" indent="-457200"/>
            <a:r>
              <a:rPr lang="pt-BR" sz="3600" dirty="0">
                <a:cs typeface="Calibri"/>
              </a:rPr>
              <a:t>Deve ser pensada já na fase de design</a:t>
            </a:r>
          </a:p>
        </p:txBody>
      </p:sp>
    </p:spTree>
    <p:extLst>
      <p:ext uri="{BB962C8B-B14F-4D97-AF65-F5344CB8AC3E}">
        <p14:creationId xmlns:p14="http://schemas.microsoft.com/office/powerpoint/2010/main" val="328572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4 – </a:t>
            </a:r>
            <a:r>
              <a:rPr lang="en-US" sz="2400" err="1">
                <a:latin typeface="Aharoni"/>
                <a:cs typeface="Aharoni"/>
              </a:rPr>
              <a:t>Os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cinco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pilares</a:t>
            </a:r>
            <a:r>
              <a:rPr lang="en-US" sz="2400">
                <a:latin typeface="Aharoni"/>
                <a:cs typeface="Aharoni"/>
              </a:rPr>
              <a:t> da </a:t>
            </a:r>
            <a:r>
              <a:rPr lang="en-US" sz="2400" err="1">
                <a:latin typeface="Aharoni"/>
                <a:cs typeface="Aharoni"/>
              </a:rPr>
              <a:t>engenharia</a:t>
            </a:r>
            <a:r>
              <a:rPr lang="en-US" sz="2400">
                <a:latin typeface="Aharoni"/>
                <a:cs typeface="Aharoni"/>
              </a:rPr>
              <a:t> de software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6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113" y="1825625"/>
            <a:ext cx="106646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600" dirty="0">
                <a:cs typeface="Calibri"/>
              </a:rPr>
              <a:t>Disponibilidade</a:t>
            </a:r>
          </a:p>
          <a:p>
            <a:pPr marL="457200" indent="-457200"/>
            <a:r>
              <a:rPr lang="pt-BR" sz="3600" dirty="0">
                <a:cs typeface="Calibri"/>
              </a:rPr>
              <a:t>Capacidade do serviço de se manter de pé mesmo em condições adversas</a:t>
            </a:r>
          </a:p>
          <a:p>
            <a:pPr marL="457200" indent="-457200"/>
            <a:r>
              <a:rPr lang="pt-BR" sz="3600" dirty="0">
                <a:cs typeface="Calibri"/>
              </a:rPr>
              <a:t>Há diferentes percepções de disponibilidade</a:t>
            </a:r>
          </a:p>
          <a:p>
            <a:pPr marL="457200" indent="-457200"/>
            <a:r>
              <a:rPr lang="pt-BR" sz="3600" dirty="0">
                <a:cs typeface="Calibri"/>
              </a:rPr>
              <a:t>Sempre há </a:t>
            </a:r>
            <a:r>
              <a:rPr lang="pt-BR" sz="3600" dirty="0" err="1">
                <a:cs typeface="Calibri"/>
              </a:rPr>
              <a:t>tradeoffs</a:t>
            </a:r>
            <a:r>
              <a:rPr lang="pt-BR" sz="3600" dirty="0">
                <a:cs typeface="Calibri"/>
              </a:rPr>
              <a:t> envolvidos (não tem almoço grátis)</a:t>
            </a:r>
          </a:p>
          <a:p>
            <a:pPr marL="457200" indent="-457200"/>
            <a:r>
              <a:rPr lang="pt-BR" sz="3600" dirty="0">
                <a:cs typeface="Calibri"/>
              </a:rPr>
              <a:t>Teorema CAP</a:t>
            </a:r>
          </a:p>
        </p:txBody>
      </p:sp>
    </p:spTree>
    <p:extLst>
      <p:ext uri="{BB962C8B-B14F-4D97-AF65-F5344CB8AC3E}">
        <p14:creationId xmlns:p14="http://schemas.microsoft.com/office/powerpoint/2010/main" val="4293678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574</Words>
  <Application>Microsoft Office PowerPoint</Application>
  <PresentationFormat>Widescreen</PresentationFormat>
  <Paragraphs>101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Oliveira</dc:creator>
  <cp:lastModifiedBy>Renato Oliveira</cp:lastModifiedBy>
  <cp:revision>11</cp:revision>
  <dcterms:created xsi:type="dcterms:W3CDTF">2022-07-03T14:56:36Z</dcterms:created>
  <dcterms:modified xsi:type="dcterms:W3CDTF">2022-08-21T17:39:15Z</dcterms:modified>
</cp:coreProperties>
</file>