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15"/>
  </p:notesMasterIdLst>
  <p:sldIdLst>
    <p:sldId id="268" r:id="rId3"/>
    <p:sldId id="267" r:id="rId4"/>
    <p:sldId id="266" r:id="rId5"/>
    <p:sldId id="265" r:id="rId6"/>
    <p:sldId id="264" r:id="rId7"/>
    <p:sldId id="263" r:id="rId8"/>
    <p:sldId id="262" r:id="rId9"/>
    <p:sldId id="261" r:id="rId10"/>
    <p:sldId id="260" r:id="rId11"/>
    <p:sldId id="259" r:id="rId12"/>
    <p:sldId id="258" r:id="rId13"/>
    <p:sldId id="257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A55ADE-24BB-855A-0ABE-E1B49D649E99}" v="13" dt="2022-08-21T17:19:30.4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8D5F-949A-45D5-9887-C2AA2B721AFE}" type="datetimeFigureOut">
              <a:t>21/08/2022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70BFC-CC04-474C-AFBB-B97FA7019B3E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004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6165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616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616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616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616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616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616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616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616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616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616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21.08.2022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21.08.2022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21.08.2022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6C32E-144D-4805-8695-52B50A57A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48A174-616A-4568-A7E1-3736E840E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8636C0-265B-4ECC-A483-AC68BFC68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75CF-A752-4747-AE17-E360236B78F6}" type="datetimeFigureOut">
              <a:rPr lang="pt-BR" smtClean="0"/>
              <a:t>21/08/2022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770703-F4EB-4F1B-A262-BB9414586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28327E-7A56-4F10-AC62-03ED6DE72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4E9-9D71-49F5-BF65-D80721959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1454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2D3A34-E4CF-4643-9477-3FA74E63E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06ED55-28BE-4780-B482-CD47AF1B3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D0AFD8-58B7-437D-844C-54ACDCA13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75CF-A752-4747-AE17-E360236B78F6}" type="datetimeFigureOut">
              <a:rPr lang="pt-BR" smtClean="0"/>
              <a:t>21/08/2022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ED51C5-0A2C-4DD8-BF7B-D91CFE180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FE927C-7718-4872-A348-0E298D817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4E9-9D71-49F5-BF65-D80721959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3111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A15D3-1A2A-4F94-9FF7-161582FB4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D4A84C-4E39-4952-92A5-73B9DE547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99A25B-24B1-42BD-9E5E-ADC39B7A6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75CF-A752-4747-AE17-E360236B78F6}" type="datetimeFigureOut">
              <a:rPr lang="pt-BR" smtClean="0"/>
              <a:t>21/08/2022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E5EB0E-50B8-4BB3-B080-3B64832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9B1E19-CBC0-4E02-A22C-6C10D2ABA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4E9-9D71-49F5-BF65-D80721959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8876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1EA9C9-A686-4ACD-B316-2BF868ABB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808394-3FC9-48A7-AD30-EC55EEF85C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92DDC6-F03C-49E2-84D5-E2123B4C9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8EC40B2-3589-4A60-A3B7-4E823BFF7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75CF-A752-4747-AE17-E360236B78F6}" type="datetimeFigureOut">
              <a:rPr lang="pt-BR" smtClean="0"/>
              <a:t>21/08/2022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FDD249-9E59-4231-B3C5-AE7E1267B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B32F94-E368-477D-B361-684F35AE6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4E9-9D71-49F5-BF65-D80721959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2706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2AA2A-9B7A-4721-A5C8-42D0C948C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50B36F-9FB1-4E4F-88AC-16A633B12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6235D5C-8437-437D-92AF-183AF9EC2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510B1F5-1379-4319-BCD2-D4D30FC28E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FE36ACF-1244-404B-8D47-764BA815C0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3BAC20B-8F59-4495-AC8B-A0556FD9D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75CF-A752-4747-AE17-E360236B78F6}" type="datetimeFigureOut">
              <a:rPr lang="pt-BR" smtClean="0"/>
              <a:t>21/08/2022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CAFC2A7-F330-4FD2-AAA4-A87D12879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E437E6A-19B1-4AE2-8BAB-B11AD64C0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4E9-9D71-49F5-BF65-D80721959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70855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3DCF7B-4EB6-4B8A-A114-43A1288F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3B2D88C-687A-4A2E-A454-6A485539D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75CF-A752-4747-AE17-E360236B78F6}" type="datetimeFigureOut">
              <a:rPr lang="pt-BR" smtClean="0"/>
              <a:t>21/08/2022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55F580F-A6FE-455D-82F5-F5C03DCF7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6A42617-2EA6-4CEA-96EB-C018DFCC3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4E9-9D71-49F5-BF65-D80721959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9039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365E1F8-82C1-4341-9923-3915075B8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75CF-A752-4747-AE17-E360236B78F6}" type="datetimeFigureOut">
              <a:rPr lang="pt-BR" smtClean="0"/>
              <a:t>21/08/2022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2611591-43FE-4B3D-8CEC-6878999F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0EBCF52-F049-4A43-ACCB-BF3175B7C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4E9-9D71-49F5-BF65-D80721959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53989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558E74-F2D1-42E6-8B8C-76A25258E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414973-655B-458D-B95A-17E0D6586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1F14444-F10A-40E5-84CD-2FACEE0BA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753DC7-4498-4F48-BDF1-A78F45B54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75CF-A752-4747-AE17-E360236B78F6}" type="datetimeFigureOut">
              <a:rPr lang="pt-BR" smtClean="0"/>
              <a:t>21/08/2022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09B08F-9FCD-4422-8893-2484FD58D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C7BDB33-87AA-4FA4-AEC3-39B02C17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4E9-9D71-49F5-BF65-D80721959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8537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21.08.2022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43828-0A5B-4449-8EAF-F0FD4630D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7388F50-AE72-4160-B737-96C6D5C343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9096F46-3071-4F0F-9426-D53CA6E9D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7465F4-7C9A-4476-9AA7-24148775C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75CF-A752-4747-AE17-E360236B78F6}" type="datetimeFigureOut">
              <a:rPr lang="pt-BR" smtClean="0"/>
              <a:t>21/08/2022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3373455-640B-4B1D-8E27-F1299D63A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D56CCB-2207-4002-89C1-02988D221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4E9-9D71-49F5-BF65-D80721959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6316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0AC62B-9C6B-4C2F-A560-4C8A0ABC2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C72956-8B1E-476B-888E-292559845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BC9439-9857-4CD5-9FE3-A947EB4D1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75CF-A752-4747-AE17-E360236B78F6}" type="datetimeFigureOut">
              <a:rPr lang="pt-BR" smtClean="0"/>
              <a:t>21/08/2022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0C5EAA-BE59-412F-90FA-917D8F854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A8985E-4E9F-4CD3-9B69-1665470F4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4E9-9D71-49F5-BF65-D80721959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28308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CF96655-F5E2-4784-8E97-1E9F3A71D2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5CC66BE-192E-4090-BC46-DF0FEC1A1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DDFDEB-9837-40FE-8998-E2FD943B5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75CF-A752-4747-AE17-E360236B78F6}" type="datetimeFigureOut">
              <a:rPr lang="pt-BR" smtClean="0"/>
              <a:t>21/08/2022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196231-5B04-4823-8489-09F85A033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B7C3B1-2D67-4311-A02F-8CD0B4B1F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A4E9-9D71-49F5-BF65-D80721959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428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21.08.2022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21.08.2022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21.08.2022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21.08.2022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21.08.2022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21.08.2022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21.08.2022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21.08.2022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CA585FB-86FA-46B8-BA17-BA6EF90E9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F5D004-E228-40B6-89F7-0C6E51FED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4DCFE9-CB5D-4180-8E57-6594F7A464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675CF-A752-4747-AE17-E360236B78F6}" type="datetimeFigureOut">
              <a:rPr lang="pt-BR" smtClean="0"/>
              <a:t>21/08/2022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BABD9E-790C-4375-8CB0-400001DEBB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CFC42C-C449-40C9-839C-E9AE6A9F4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6A4E9-9D71-49F5-BF65-D80721959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0007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67B64CA-7502-4353-BFDF-7C46B593008C}"/>
              </a:ext>
            </a:extLst>
          </p:cNvPr>
          <p:cNvSpPr/>
          <p:nvPr/>
        </p:nvSpPr>
        <p:spPr>
          <a:xfrm>
            <a:off x="-719" y="3205432"/>
            <a:ext cx="12191999" cy="3651849"/>
          </a:xfrm>
          <a:prstGeom prst="rect">
            <a:avLst/>
          </a:prstGeom>
          <a:solidFill>
            <a:srgbClr val="045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3B5F3F-A6DE-40EC-825B-6E21ED161ADE}"/>
              </a:ext>
            </a:extLst>
          </p:cNvPr>
          <p:cNvSpPr/>
          <p:nvPr/>
        </p:nvSpPr>
        <p:spPr>
          <a:xfrm>
            <a:off x="1173372" y="2223180"/>
            <a:ext cx="3928612" cy="40040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aixaDeTexto 9">
            <a:extLst>
              <a:ext uri="{FF2B5EF4-FFF2-40B4-BE49-F238E27FC236}">
                <a16:creationId xmlns:a16="http://schemas.microsoft.com/office/drawing/2014/main" id="{77CC6998-AE7A-49FC-BAE8-CB671CBC9F90}"/>
              </a:ext>
            </a:extLst>
          </p:cNvPr>
          <p:cNvSpPr txBox="1"/>
          <p:nvPr/>
        </p:nvSpPr>
        <p:spPr>
          <a:xfrm flipH="1">
            <a:off x="5649068" y="4015156"/>
            <a:ext cx="4789159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6000" b="1">
                <a:solidFill>
                  <a:schemeClr val="bg1"/>
                </a:solidFill>
                <a:latin typeface="Abadi"/>
                <a:cs typeface="Aharoni"/>
              </a:rPr>
              <a:t>Módulo 4</a:t>
            </a:r>
          </a:p>
        </p:txBody>
      </p:sp>
      <p:pic>
        <p:nvPicPr>
          <p:cNvPr id="4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AB84E47-0CAA-48EA-B78D-274490492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2939718"/>
            <a:ext cx="3405187" cy="2740690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91B185D8-DECE-4E32-94B3-C56F1709B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3550" y="840020"/>
            <a:ext cx="2152650" cy="782174"/>
          </a:xfrm>
          <a:prstGeom prst="rect">
            <a:avLst/>
          </a:prstGeom>
        </p:spPr>
      </p:pic>
      <p:sp>
        <p:nvSpPr>
          <p:cNvPr id="9" name="CaixaDeTexto 9">
            <a:extLst>
              <a:ext uri="{FF2B5EF4-FFF2-40B4-BE49-F238E27FC236}">
                <a16:creationId xmlns:a16="http://schemas.microsoft.com/office/drawing/2014/main" id="{8FD39464-1E6F-4E7D-BEBF-C75CF46613E5}"/>
              </a:ext>
            </a:extLst>
          </p:cNvPr>
          <p:cNvSpPr txBox="1"/>
          <p:nvPr/>
        </p:nvSpPr>
        <p:spPr>
          <a:xfrm flipH="1">
            <a:off x="6357979" y="5024527"/>
            <a:ext cx="6251966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b="1">
                <a:solidFill>
                  <a:schemeClr val="bg1"/>
                </a:solidFill>
                <a:latin typeface="Aharoni"/>
                <a:cs typeface="Aharoni"/>
              </a:rPr>
              <a:t>Por que eu devo cuidar do meu código - Parte 1</a:t>
            </a:r>
          </a:p>
        </p:txBody>
      </p:sp>
    </p:spTree>
    <p:extLst>
      <p:ext uri="{BB962C8B-B14F-4D97-AF65-F5344CB8AC3E}">
        <p14:creationId xmlns:p14="http://schemas.microsoft.com/office/powerpoint/2010/main" val="287120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708174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>
                <a:latin typeface="Aharoni"/>
                <a:cs typeface="Aharoni"/>
              </a:rPr>
              <a:t>Aula 2 – </a:t>
            </a:r>
            <a:r>
              <a:rPr lang="en-US" sz="2400" err="1">
                <a:latin typeface="Aharoni"/>
                <a:cs typeface="Aharoni"/>
              </a:rPr>
              <a:t>Complexidade</a:t>
            </a:r>
            <a:r>
              <a:rPr lang="en-US" sz="2400">
                <a:latin typeface="Aharoni"/>
                <a:cs typeface="Aharoni"/>
              </a:rPr>
              <a:t> de </a:t>
            </a:r>
            <a:r>
              <a:rPr lang="en-US" sz="2400" err="1">
                <a:latin typeface="Aharoni"/>
                <a:cs typeface="Aharoni"/>
              </a:rPr>
              <a:t>código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>
                <a:solidFill>
                  <a:srgbClr val="0452C1"/>
                </a:solidFill>
                <a:latin typeface="Abadi"/>
                <a:cs typeface="Calibri"/>
              </a:rPr>
              <a:t>Módulo 4</a:t>
            </a:r>
            <a:endParaRPr lang="en-US">
              <a:solidFill>
                <a:srgbClr val="0452C1"/>
              </a:solidFill>
              <a:cs typeface="Calibri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15D1D38-C6F1-4AD8-83AB-251F3192EF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>
                <a:cs typeface="Calibri"/>
              </a:rPr>
              <a:t>Complexidade </a:t>
            </a:r>
            <a:r>
              <a:rPr lang="pt-BR" err="1">
                <a:cs typeface="Calibri"/>
              </a:rPr>
              <a:t>ciclomática</a:t>
            </a:r>
            <a:r>
              <a:rPr lang="pt-BR">
                <a:cs typeface="Calibri"/>
              </a:rPr>
              <a:t>, ou complexidade de </a:t>
            </a:r>
            <a:r>
              <a:rPr lang="pt-BR" err="1">
                <a:cs typeface="Calibri"/>
              </a:rPr>
              <a:t>McCabe</a:t>
            </a:r>
            <a:r>
              <a:rPr lang="pt-BR">
                <a:cs typeface="Calibri"/>
              </a:rPr>
              <a:t>, é a contagem de caminhos linearmente dependentes que podem ser executados até o fim de um módulo de código (classe, função, método, etc.). Basicamente, mede o número de decisões que um bloco de código qualquer precisa tomar até retornar ao seu chamador </a:t>
            </a:r>
            <a:endParaRPr lang="pt-BR"/>
          </a:p>
          <a:p>
            <a:endParaRPr lang="pt-BR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EE81E8-80B1-4231-9A89-61EC683B17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>
                <a:cs typeface="Calibri"/>
              </a:rPr>
              <a:t>Quanto mais caminhos, mais combinações de parâmetros de entrada e mais testes a serem feitos para que todos os cenários possam ser cobertos</a:t>
            </a:r>
          </a:p>
          <a:p>
            <a:r>
              <a:rPr lang="pt-BR">
                <a:cs typeface="Calibri"/>
              </a:rPr>
              <a:t>Você pode tentar calcular na mão a complexidade </a:t>
            </a:r>
            <a:r>
              <a:rPr lang="pt-BR" err="1">
                <a:cs typeface="Calibri"/>
              </a:rPr>
              <a:t>ciclomática</a:t>
            </a:r>
            <a:r>
              <a:rPr lang="pt-BR">
                <a:cs typeface="Calibri"/>
              </a:rPr>
              <a:t> (o que está fora do escopo do curso). O ideal é usar uma ferramenta de análise estática de código para tal (como o Sonar)</a:t>
            </a:r>
          </a:p>
        </p:txBody>
      </p:sp>
    </p:spTree>
    <p:extLst>
      <p:ext uri="{BB962C8B-B14F-4D97-AF65-F5344CB8AC3E}">
        <p14:creationId xmlns:p14="http://schemas.microsoft.com/office/powerpoint/2010/main" val="298054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708174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>
                <a:latin typeface="Aharoni"/>
                <a:cs typeface="Aharoni"/>
              </a:rPr>
              <a:t>Aula 2 – </a:t>
            </a:r>
            <a:r>
              <a:rPr lang="en-US" sz="2400" err="1">
                <a:latin typeface="Aharoni"/>
                <a:cs typeface="Aharoni"/>
              </a:rPr>
              <a:t>Complexidade</a:t>
            </a:r>
            <a:r>
              <a:rPr lang="en-US" sz="2400">
                <a:latin typeface="Aharoni"/>
                <a:cs typeface="Aharoni"/>
              </a:rPr>
              <a:t> de </a:t>
            </a:r>
            <a:r>
              <a:rPr lang="en-US" sz="2400" err="1">
                <a:latin typeface="Aharoni"/>
                <a:cs typeface="Aharoni"/>
              </a:rPr>
              <a:t>código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>
                <a:solidFill>
                  <a:srgbClr val="0452C1"/>
                </a:solidFill>
                <a:latin typeface="Abadi"/>
                <a:cs typeface="Calibri"/>
              </a:rPr>
              <a:t>Módulo 4</a:t>
            </a:r>
            <a:endParaRPr lang="en-US">
              <a:solidFill>
                <a:srgbClr val="0452C1"/>
              </a:solidFill>
              <a:cs typeface="Calibri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15D1D38-C6F1-4AD8-83AB-251F3192EF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"/>
              </a:rPr>
              <a:t>Algumas dicas para minimizar a complexidade </a:t>
            </a:r>
            <a:r>
              <a:rPr lang="pt-BR" err="1">
                <a:cs typeface="Calibri"/>
              </a:rPr>
              <a:t>ciclomática</a:t>
            </a:r>
            <a:r>
              <a:rPr lang="pt-BR">
                <a:cs typeface="Calibri"/>
              </a:rPr>
              <a:t>:</a:t>
            </a:r>
            <a:endParaRPr lang="pt-BR"/>
          </a:p>
          <a:p>
            <a:pPr marL="971550" lvl="1" indent="-514350">
              <a:buAutoNum type="arabicPeriod"/>
            </a:pPr>
            <a:r>
              <a:rPr lang="pt-BR">
                <a:cs typeface="Calibri" panose="020F0502020204030204"/>
              </a:rPr>
              <a:t>Transformar condicionais em funções ou métodos</a:t>
            </a:r>
          </a:p>
          <a:p>
            <a:pPr marL="971550" lvl="1" indent="-514350">
              <a:buAutoNum type="arabicPeriod"/>
            </a:pPr>
            <a:r>
              <a:rPr lang="pt-BR">
                <a:cs typeface="Calibri" panose="020F0502020204030204"/>
              </a:rPr>
              <a:t>Substituir condicionais por polimorfismo</a:t>
            </a:r>
          </a:p>
          <a:p>
            <a:pPr marL="971550" lvl="1" indent="-514350">
              <a:buAutoNum type="arabicPeriod"/>
            </a:pPr>
            <a:r>
              <a:rPr lang="pt-BR">
                <a:cs typeface="Calibri" panose="020F0502020204030204"/>
              </a:rPr>
              <a:t>Manter funções e métodos simples e com uma única responsabilidade</a:t>
            </a:r>
          </a:p>
          <a:p>
            <a:endParaRPr lang="pt-BR">
              <a:cs typeface="Calibri" panose="020F0502020204030204"/>
            </a:endParaRP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EE81E8-80B1-4231-9A89-61EC683B17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"/>
              </a:rPr>
              <a:t>Basicamente, seguir os princípios de código limpo :)</a:t>
            </a:r>
          </a:p>
        </p:txBody>
      </p:sp>
    </p:spTree>
    <p:extLst>
      <p:ext uri="{BB962C8B-B14F-4D97-AF65-F5344CB8AC3E}">
        <p14:creationId xmlns:p14="http://schemas.microsoft.com/office/powerpoint/2010/main" val="2282314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708174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>
                <a:latin typeface="Aharoni"/>
                <a:cs typeface="Aharoni"/>
              </a:rPr>
              <a:t>Aula 2 – </a:t>
            </a:r>
            <a:r>
              <a:rPr lang="en-US" sz="2400" err="1">
                <a:latin typeface="Aharoni"/>
                <a:cs typeface="Aharoni"/>
              </a:rPr>
              <a:t>Complexidade</a:t>
            </a:r>
            <a:r>
              <a:rPr lang="en-US" sz="2400">
                <a:latin typeface="Aharoni"/>
                <a:cs typeface="Aharoni"/>
              </a:rPr>
              <a:t> de </a:t>
            </a:r>
            <a:r>
              <a:rPr lang="en-US" sz="2400" err="1">
                <a:latin typeface="Aharoni"/>
                <a:cs typeface="Aharoni"/>
              </a:rPr>
              <a:t>código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>
                <a:solidFill>
                  <a:srgbClr val="0452C1"/>
                </a:solidFill>
                <a:latin typeface="Abadi"/>
                <a:cs typeface="Calibri"/>
              </a:rPr>
              <a:t>Módulo 4</a:t>
            </a:r>
            <a:endParaRPr lang="en-US">
              <a:solidFill>
                <a:srgbClr val="0452C1"/>
              </a:solidFill>
              <a:cs typeface="Calibri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15D1D38-C6F1-4AD8-83AB-251F3192EF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pt-BR">
                <a:cs typeface="Calibri"/>
              </a:rPr>
              <a:t>Complexidade cognitiva, por sua vez, mede o quão difícil é entender uma unidade de código</a:t>
            </a:r>
          </a:p>
          <a:p>
            <a:r>
              <a:rPr lang="pt-BR">
                <a:cs typeface="Calibri"/>
              </a:rPr>
              <a:t>Baseia-se em três princípios básicos:</a:t>
            </a:r>
          </a:p>
          <a:p>
            <a:pPr marL="971550" lvl="1" indent="-514350">
              <a:buAutoNum type="arabicPeriod"/>
            </a:pPr>
            <a:r>
              <a:rPr lang="pt-BR">
                <a:ea typeface="Calibri"/>
                <a:cs typeface="Calibri"/>
              </a:rPr>
              <a:t>O código não é considerado mais complexo se usar atalhos da linguagem para condensar múltiplos comandos em um só. Exemplo: operador +=</a:t>
            </a:r>
          </a:p>
          <a:p>
            <a:pPr marL="971550" lvl="1" indent="-514350">
              <a:buAutoNum type="arabicPeriod"/>
            </a:pPr>
            <a:r>
              <a:rPr lang="pt-BR">
                <a:ea typeface="Calibri"/>
                <a:cs typeface="Calibri"/>
              </a:rPr>
              <a:t>O código é considerado mais complexo para cada quebra no fluxo linear do mesmo (considere como quebras </a:t>
            </a:r>
            <a:r>
              <a:rPr lang="pt-BR" err="1">
                <a:ea typeface="Calibri"/>
                <a:cs typeface="Calibri"/>
              </a:rPr>
              <a:t>ifs</a:t>
            </a:r>
            <a:r>
              <a:rPr lang="pt-BR">
                <a:ea typeface="Calibri"/>
                <a:cs typeface="Calibri"/>
              </a:rPr>
              <a:t>, </a:t>
            </a:r>
            <a:r>
              <a:rPr lang="pt-BR" err="1">
                <a:ea typeface="Calibri"/>
                <a:cs typeface="Calibri"/>
              </a:rPr>
              <a:t>fors</a:t>
            </a:r>
            <a:r>
              <a:rPr lang="pt-BR">
                <a:ea typeface="Calibri"/>
                <a:cs typeface="Calibri"/>
              </a:rPr>
              <a:t>, etc.)</a:t>
            </a:r>
          </a:p>
          <a:p>
            <a:pPr marL="971550" lvl="1" indent="-514350">
              <a:buAutoNum type="arabicPeriod"/>
            </a:pPr>
            <a:r>
              <a:rPr lang="pt-BR">
                <a:ea typeface="Calibri"/>
                <a:cs typeface="Calibri"/>
              </a:rPr>
              <a:t>O código é considerado mais complexo quando ocorre o </a:t>
            </a:r>
            <a:r>
              <a:rPr lang="pt-BR" err="1">
                <a:ea typeface="Calibri"/>
                <a:cs typeface="Calibri"/>
              </a:rPr>
              <a:t>aninhamento</a:t>
            </a:r>
            <a:r>
              <a:rPr lang="pt-BR">
                <a:ea typeface="Calibri"/>
                <a:cs typeface="Calibri"/>
              </a:rPr>
              <a:t> de estruturas que quebram o fluxo linear do mesmo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EE81E8-80B1-4231-9A89-61EC683B17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pt-BR">
                <a:ea typeface="Calibri"/>
                <a:cs typeface="Calibri"/>
              </a:rPr>
              <a:t>Novamente, use uma ferramenta de análise estática de código para auxiliá-lo no cálculo da complexidade </a:t>
            </a:r>
            <a:r>
              <a:rPr lang="pt-BR" err="1">
                <a:ea typeface="Calibri"/>
                <a:cs typeface="Calibri"/>
              </a:rPr>
              <a:t>ciclomática</a:t>
            </a:r>
          </a:p>
          <a:p>
            <a:r>
              <a:rPr lang="pt-BR">
                <a:ea typeface="Calibri"/>
                <a:cs typeface="Calibri"/>
              </a:rPr>
              <a:t>Acostume-se a usar essa ferramenta no dia-a-dia. Com o tempo, você escreverá código menos complexo sem ter que pensar para isso. Virará hábito</a:t>
            </a:r>
          </a:p>
        </p:txBody>
      </p:sp>
    </p:spTree>
    <p:extLst>
      <p:ext uri="{BB962C8B-B14F-4D97-AF65-F5344CB8AC3E}">
        <p14:creationId xmlns:p14="http://schemas.microsoft.com/office/powerpoint/2010/main" val="325681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708174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>
                <a:latin typeface="Aharoni"/>
                <a:cs typeface="Aharoni"/>
              </a:rPr>
              <a:t>Aula 1 – O que é </a:t>
            </a:r>
            <a:r>
              <a:rPr lang="en-US" sz="2400" err="1">
                <a:latin typeface="Aharoni"/>
                <a:cs typeface="Aharoni"/>
              </a:rPr>
              <a:t>código</a:t>
            </a:r>
            <a:r>
              <a:rPr lang="en-US" sz="2400">
                <a:latin typeface="Aharoni"/>
                <a:cs typeface="Aharoni"/>
              </a:rPr>
              <a:t> </a:t>
            </a:r>
            <a:r>
              <a:rPr lang="en-US" sz="2400" err="1">
                <a:latin typeface="Aharoni"/>
                <a:cs typeface="Aharoni"/>
              </a:rPr>
              <a:t>limpo</a:t>
            </a:r>
            <a:r>
              <a:rPr lang="en-US" sz="2400">
                <a:latin typeface="Aharoni"/>
                <a:cs typeface="Aharoni"/>
              </a:rPr>
              <a:t>?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>
                <a:solidFill>
                  <a:srgbClr val="0452C1"/>
                </a:solidFill>
                <a:latin typeface="Abadi"/>
                <a:cs typeface="Calibri"/>
              </a:rPr>
              <a:t>Módulo 4</a:t>
            </a:r>
            <a:endParaRPr lang="en-US">
              <a:solidFill>
                <a:srgbClr val="0452C1"/>
              </a:solidFill>
              <a:cs typeface="Calibri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15D1D38-C6F1-4AD8-83AB-251F3192EF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pt-BR">
                <a:cs typeface="Calibri"/>
              </a:rPr>
              <a:t>Independente da linguagem de programação utilizada, um bom programador sempre poderá (e deverá) seguir os bons preceitos de design de software</a:t>
            </a:r>
          </a:p>
          <a:p>
            <a:r>
              <a:rPr lang="pt-BR">
                <a:cs typeface="Calibri"/>
              </a:rPr>
              <a:t>Nenhum programador apenas criará código sem dar manutenção no mesmo</a:t>
            </a:r>
          </a:p>
          <a:p>
            <a:r>
              <a:rPr lang="pt-BR">
                <a:cs typeface="Calibri"/>
              </a:rPr>
              <a:t>Apesar de subjetivo, definir um código como limpo significa atestar que o mesmo seguiu boas práticas de design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EE81E8-80B1-4231-9A89-61EC683B17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pt-BR">
                <a:cs typeface="Calibri"/>
              </a:rPr>
              <a:t>Em resumo, código limpo é aquele que é fácil de se entender e fácil de se modificar</a:t>
            </a:r>
          </a:p>
          <a:p>
            <a:r>
              <a:rPr lang="pt-BR">
                <a:cs typeface="Calibri"/>
              </a:rPr>
              <a:t>Escrever código limpo, inteligível e modificável é uma habilidade crucial em que todo desenvolvedor deveria buscar se especializar</a:t>
            </a:r>
          </a:p>
          <a:p>
            <a:r>
              <a:rPr lang="pt-BR">
                <a:cs typeface="Calibri"/>
              </a:rPr>
              <a:t>Infelizmente e por inúmeras razões, escrever código limpo normalmente fica para depois (o famoso débito técnico)</a:t>
            </a:r>
          </a:p>
          <a:p>
            <a:r>
              <a:rPr lang="pt-BR">
                <a:cs typeface="Calibri"/>
              </a:rPr>
              <a:t>Código limpo precisa de tempo, esforço, atenção e cuidado. Precisa ser um hábito! </a:t>
            </a:r>
          </a:p>
        </p:txBody>
      </p:sp>
    </p:spTree>
    <p:extLst>
      <p:ext uri="{BB962C8B-B14F-4D97-AF65-F5344CB8AC3E}">
        <p14:creationId xmlns:p14="http://schemas.microsoft.com/office/powerpoint/2010/main" val="628970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708174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>
                <a:latin typeface="Aharoni"/>
                <a:cs typeface="Aharoni"/>
              </a:rPr>
              <a:t>Aula 1 – O que é </a:t>
            </a:r>
            <a:r>
              <a:rPr lang="en-US" sz="2400" err="1">
                <a:latin typeface="Aharoni"/>
                <a:cs typeface="Aharoni"/>
              </a:rPr>
              <a:t>código</a:t>
            </a:r>
            <a:r>
              <a:rPr lang="en-US" sz="2400">
                <a:latin typeface="Aharoni"/>
                <a:cs typeface="Aharoni"/>
              </a:rPr>
              <a:t> </a:t>
            </a:r>
            <a:r>
              <a:rPr lang="en-US" sz="2400" err="1">
                <a:latin typeface="Aharoni"/>
                <a:cs typeface="Aharoni"/>
              </a:rPr>
              <a:t>limpo</a:t>
            </a:r>
            <a:r>
              <a:rPr lang="en-US" sz="2400">
                <a:latin typeface="Aharoni"/>
                <a:cs typeface="Aharoni"/>
              </a:rPr>
              <a:t>?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>
                <a:solidFill>
                  <a:srgbClr val="0452C1"/>
                </a:solidFill>
                <a:latin typeface="Abadi"/>
                <a:cs typeface="Calibri"/>
              </a:rPr>
              <a:t>Módulo 4</a:t>
            </a:r>
            <a:endParaRPr lang="en-US">
              <a:solidFill>
                <a:srgbClr val="0452C1"/>
              </a:solidFill>
              <a:cs typeface="Calibri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15D1D38-C6F1-4AD8-83AB-251F3192EF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pt-BR">
                <a:cs typeface="Calibri"/>
              </a:rPr>
              <a:t>Por que fazer código limpo pode ser complicado? É possível entregar código e implantar aplicações de forma rápida para cumprir objetivos de negócio, ou tomar mais tempo para garantir a qualidade do código entregue. Mas nunca os dois ao mesmo tempo</a:t>
            </a:r>
          </a:p>
          <a:p>
            <a:r>
              <a:rPr lang="pt-BR">
                <a:cs typeface="Calibri"/>
              </a:rPr>
              <a:t>Normal e infelizmente, o que acaba ficando para trás é sempre a qualidade do software entregue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EE81E8-80B1-4231-9A89-61EC683B17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pt-BR">
                <a:cs typeface="Calibri"/>
              </a:rPr>
              <a:t>E qual a razão disso? O código normalmente é o aspecto menos visível do desenvolvimento de um software. Desenvolvedores se importam com a qualidade de código, mas o usuário final, não</a:t>
            </a:r>
          </a:p>
          <a:p>
            <a:r>
              <a:rPr lang="pt-BR">
                <a:cs typeface="Calibri"/>
              </a:rPr>
              <a:t>Usuários finais costumam se importar apenas com as aplicações porque elas resolvem um problema que eles têm. E você não precisa de código limpo para resolver um problema</a:t>
            </a:r>
          </a:p>
        </p:txBody>
      </p:sp>
    </p:spTree>
    <p:extLst>
      <p:ext uri="{BB962C8B-B14F-4D97-AF65-F5344CB8AC3E}">
        <p14:creationId xmlns:p14="http://schemas.microsoft.com/office/powerpoint/2010/main" val="216941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708174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>
                <a:latin typeface="Aharoni"/>
                <a:cs typeface="Aharoni"/>
              </a:rPr>
              <a:t>Aula 1 – O que é </a:t>
            </a:r>
            <a:r>
              <a:rPr lang="en-US" sz="2400" err="1">
                <a:latin typeface="Aharoni"/>
                <a:cs typeface="Aharoni"/>
              </a:rPr>
              <a:t>código</a:t>
            </a:r>
            <a:r>
              <a:rPr lang="en-US" sz="2400">
                <a:latin typeface="Aharoni"/>
                <a:cs typeface="Aharoni"/>
              </a:rPr>
              <a:t> </a:t>
            </a:r>
            <a:r>
              <a:rPr lang="en-US" sz="2400" err="1">
                <a:latin typeface="Aharoni"/>
                <a:cs typeface="Aharoni"/>
              </a:rPr>
              <a:t>limpo</a:t>
            </a:r>
            <a:r>
              <a:rPr lang="en-US" sz="2400">
                <a:latin typeface="Aharoni"/>
                <a:cs typeface="Aharoni"/>
              </a:rPr>
              <a:t>?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>
                <a:solidFill>
                  <a:srgbClr val="0452C1"/>
                </a:solidFill>
                <a:latin typeface="Abadi"/>
                <a:cs typeface="Calibri"/>
              </a:rPr>
              <a:t>Módulo 4</a:t>
            </a:r>
            <a:endParaRPr lang="en-US">
              <a:solidFill>
                <a:srgbClr val="0452C1"/>
              </a:solidFill>
              <a:cs typeface="Calibri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15D1D38-C6F1-4AD8-83AB-251F3192EF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pt-BR">
                <a:cs typeface="Calibri"/>
              </a:rPr>
              <a:t>Como disse antes, mesmo que a empresa onde você trabalhe não deixe muito tempo para que você possa resolver os problemas do código, se você tiver o hábito de escrever código limpo, a quantidade de débitos técnicos gerados será menor</a:t>
            </a:r>
          </a:p>
          <a:p>
            <a:r>
              <a:rPr lang="pt-BR">
                <a:cs typeface="Calibri"/>
              </a:rPr>
              <a:t>Para isso, algumas regras básicas podem ser seguidas: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EE81E8-80B1-4231-9A89-61EC683B17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514350" indent="-514350"/>
            <a:r>
              <a:rPr lang="pt-BR">
                <a:cs typeface="Calibri"/>
              </a:rPr>
              <a:t>Crie nomes significativos para classes, métodos e variáveis. Um bom nome deveria dizer por que aquele elemento existe, o que ele faz e como deve ser usado. Se um nome requer explicação, ele não está mostrando sua intenção</a:t>
            </a:r>
          </a:p>
          <a:p>
            <a:pPr marL="514350" indent="-514350"/>
            <a:r>
              <a:rPr lang="pt-BR">
                <a:cs typeface="Calibri"/>
              </a:rPr>
              <a:t>Funções e métodos deveriam ser realmente pequenas (com 30 ou menos linhas de código, se possível). À medida em que eles se tornam maiores, começam a fazer muitas coisas e ter efeitos colaterais. Funções e métodos deveriam fazer apenas uma coisa e fazê-la bem</a:t>
            </a:r>
          </a:p>
        </p:txBody>
      </p:sp>
    </p:spTree>
    <p:extLst>
      <p:ext uri="{BB962C8B-B14F-4D97-AF65-F5344CB8AC3E}">
        <p14:creationId xmlns:p14="http://schemas.microsoft.com/office/powerpoint/2010/main" val="3508846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708174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>
                <a:latin typeface="Aharoni"/>
                <a:cs typeface="Aharoni"/>
              </a:rPr>
              <a:t>Aula 1 – O que é </a:t>
            </a:r>
            <a:r>
              <a:rPr lang="en-US" sz="2400" err="1">
                <a:latin typeface="Aharoni"/>
                <a:cs typeface="Aharoni"/>
              </a:rPr>
              <a:t>código</a:t>
            </a:r>
            <a:r>
              <a:rPr lang="en-US" sz="2400">
                <a:latin typeface="Aharoni"/>
                <a:cs typeface="Aharoni"/>
              </a:rPr>
              <a:t> </a:t>
            </a:r>
            <a:r>
              <a:rPr lang="en-US" sz="2400" err="1">
                <a:latin typeface="Aharoni"/>
                <a:cs typeface="Aharoni"/>
              </a:rPr>
              <a:t>limpo</a:t>
            </a:r>
            <a:r>
              <a:rPr lang="en-US" sz="2400">
                <a:latin typeface="Aharoni"/>
                <a:cs typeface="Aharoni"/>
              </a:rPr>
              <a:t>?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>
                <a:solidFill>
                  <a:srgbClr val="0452C1"/>
                </a:solidFill>
                <a:latin typeface="Abadi"/>
                <a:cs typeface="Calibri"/>
              </a:rPr>
              <a:t>Módulo 4</a:t>
            </a:r>
            <a:endParaRPr lang="en-US">
              <a:solidFill>
                <a:srgbClr val="0452C1"/>
              </a:solidFill>
              <a:cs typeface="Calibri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15D1D38-C6F1-4AD8-83AB-251F3192EF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514350" indent="-514350"/>
            <a:r>
              <a:rPr lang="pt-BR">
                <a:cs typeface="Calibri"/>
              </a:rPr>
              <a:t>Encapsule condicionais em métodos/funções. Imagine ter um </a:t>
            </a:r>
            <a:r>
              <a:rPr lang="pt-BR" err="1">
                <a:cs typeface="Calibri"/>
              </a:rPr>
              <a:t>if</a:t>
            </a:r>
            <a:r>
              <a:rPr lang="pt-BR">
                <a:cs typeface="Calibri"/>
              </a:rPr>
              <a:t> com 10 linhas de condicionais sendo checadas para se chegar a um resultado... Agrupar estas condicionais em uma função cujo nome seja explicativo é bem mais fácil de se entender</a:t>
            </a:r>
          </a:p>
          <a:p>
            <a:pPr marL="514350" indent="-514350"/>
            <a:r>
              <a:rPr lang="pt-BR">
                <a:cs typeface="Calibri"/>
              </a:rPr>
              <a:t>Crie métodos com menos argumentos. Muitos argumentos deixam a função difícil de se entender e mais difícil ainda de se testar por conta da combinação entre eles. Além disso, não use parâmetros condicionais (flags). Crie uma função para cada caso ao invés disso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EE81E8-80B1-4231-9A89-61EC683B17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514350" indent="-514350"/>
            <a:r>
              <a:rPr lang="pt-BR">
                <a:cs typeface="Calibri"/>
              </a:rPr>
              <a:t>Evite efeitos colaterais em seus métodos. Siga sempre o princípio de fazer uma coisa e fazê-la bem (single </a:t>
            </a:r>
            <a:r>
              <a:rPr lang="pt-BR" err="1">
                <a:cs typeface="Calibri"/>
              </a:rPr>
              <a:t>responsibility</a:t>
            </a:r>
            <a:r>
              <a:rPr lang="pt-BR">
                <a:cs typeface="Calibri"/>
              </a:rPr>
              <a:t>)</a:t>
            </a:r>
          </a:p>
          <a:p>
            <a:pPr marL="514350" indent="-514350"/>
            <a:r>
              <a:rPr lang="pt-BR">
                <a:cs typeface="Calibri"/>
              </a:rPr>
              <a:t>Evite código duplicado, pois isso prejudica a manutenção do mesmo. Extraia o código duplicado para uma função ou método</a:t>
            </a:r>
          </a:p>
          <a:p>
            <a:pPr marL="514350" indent="-514350"/>
            <a:r>
              <a:rPr lang="pt-BR">
                <a:cs typeface="Calibri"/>
              </a:rPr>
              <a:t>Não deixe código em comentários. Isso pode fazer com que as pessoas fiquem com medo de deletá-lo, mas, ei, o controle de versão está aí para isso. Se é código velho, DELETE</a:t>
            </a:r>
          </a:p>
        </p:txBody>
      </p:sp>
    </p:spTree>
    <p:extLst>
      <p:ext uri="{BB962C8B-B14F-4D97-AF65-F5344CB8AC3E}">
        <p14:creationId xmlns:p14="http://schemas.microsoft.com/office/powerpoint/2010/main" val="2990797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708174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>
                <a:latin typeface="Aharoni"/>
                <a:cs typeface="Aharoni"/>
              </a:rPr>
              <a:t>Aula 1 – O que é </a:t>
            </a:r>
            <a:r>
              <a:rPr lang="en-US" sz="2400" err="1">
                <a:latin typeface="Aharoni"/>
                <a:cs typeface="Aharoni"/>
              </a:rPr>
              <a:t>código</a:t>
            </a:r>
            <a:r>
              <a:rPr lang="en-US" sz="2400">
                <a:latin typeface="Aharoni"/>
                <a:cs typeface="Aharoni"/>
              </a:rPr>
              <a:t> </a:t>
            </a:r>
            <a:r>
              <a:rPr lang="en-US" sz="2400" err="1">
                <a:latin typeface="Aharoni"/>
                <a:cs typeface="Aharoni"/>
              </a:rPr>
              <a:t>limpo</a:t>
            </a:r>
            <a:r>
              <a:rPr lang="en-US" sz="2400">
                <a:latin typeface="Aharoni"/>
                <a:cs typeface="Aharoni"/>
              </a:rPr>
              <a:t>?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>
                <a:solidFill>
                  <a:srgbClr val="0452C1"/>
                </a:solidFill>
                <a:latin typeface="Abadi"/>
                <a:cs typeface="Calibri"/>
              </a:rPr>
              <a:t>Módulo 4</a:t>
            </a:r>
            <a:endParaRPr lang="en-US">
              <a:solidFill>
                <a:srgbClr val="0452C1"/>
              </a:solidFill>
              <a:cs typeface="Calibri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15D1D38-C6F1-4AD8-83AB-251F3192EF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514350" indent="-514350"/>
            <a:r>
              <a:rPr lang="pt-BR">
                <a:cs typeface="Calibri"/>
              </a:rPr>
              <a:t>Conheça as convenções de sua linguagem. Espaçamento, comentários, nomenclaturas, etc. Não seguir as convenções pode levar você a escrever um código feio. Imagine usar </a:t>
            </a:r>
            <a:r>
              <a:rPr lang="pt-BR" err="1">
                <a:cs typeface="Calibri"/>
              </a:rPr>
              <a:t>snake_case</a:t>
            </a:r>
            <a:r>
              <a:rPr lang="pt-BR">
                <a:cs typeface="Calibri"/>
              </a:rPr>
              <a:t> em nomes de métodos em Java...</a:t>
            </a:r>
          </a:p>
          <a:p>
            <a:pPr marL="514350" indent="-514350"/>
            <a:r>
              <a:rPr lang="pt-BR">
                <a:cs typeface="Calibri"/>
              </a:rPr>
              <a:t>Se você criou convenções para o seu projeto ou empresa, siga-as! Manter um padrão ao longo de um projeto grande facilitará e muito a manutenção do mesmo, assim como o embarque de novos desenvolvedores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EE81E8-80B1-4231-9A89-61EC683B17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514350" indent="-514350"/>
            <a:r>
              <a:rPr lang="pt-BR">
                <a:cs typeface="Calibri"/>
              </a:rPr>
              <a:t>SEMPRE siga a regra dos escoteiros: deixe o acampamento mais limpo do que quando você o encontrou. Achou um código ruim? Corrija-o ou crie um ticket para que seu time possa arrumar isso depois. Evite cair na teoria da janela quebrada</a:t>
            </a:r>
          </a:p>
          <a:p>
            <a:pPr marL="514350" indent="-514350"/>
            <a:r>
              <a:rPr lang="pt-BR">
                <a:cs typeface="Calibri"/>
              </a:rPr>
              <a:t>Sempre corrija os problemas na causa raiz. Isso evitará que eles apareçam de novo para chutar o seu traseiro </a:t>
            </a:r>
          </a:p>
        </p:txBody>
      </p:sp>
    </p:spTree>
    <p:extLst>
      <p:ext uri="{BB962C8B-B14F-4D97-AF65-F5344CB8AC3E}">
        <p14:creationId xmlns:p14="http://schemas.microsoft.com/office/powerpoint/2010/main" val="840157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708174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>
                <a:latin typeface="Aharoni"/>
                <a:cs typeface="Aharoni"/>
              </a:rPr>
              <a:t>Aula 1 – O que é </a:t>
            </a:r>
            <a:r>
              <a:rPr lang="en-US" sz="2400" err="1">
                <a:latin typeface="Aharoni"/>
                <a:cs typeface="Aharoni"/>
              </a:rPr>
              <a:t>código</a:t>
            </a:r>
            <a:r>
              <a:rPr lang="en-US" sz="2400">
                <a:latin typeface="Aharoni"/>
                <a:cs typeface="Aharoni"/>
              </a:rPr>
              <a:t> </a:t>
            </a:r>
            <a:r>
              <a:rPr lang="en-US" sz="2400" err="1">
                <a:latin typeface="Aharoni"/>
                <a:cs typeface="Aharoni"/>
              </a:rPr>
              <a:t>limpo</a:t>
            </a:r>
            <a:r>
              <a:rPr lang="en-US" sz="2400">
                <a:latin typeface="Aharoni"/>
                <a:cs typeface="Aharoni"/>
              </a:rPr>
              <a:t>?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>
                <a:solidFill>
                  <a:srgbClr val="0452C1"/>
                </a:solidFill>
                <a:latin typeface="Abadi"/>
                <a:cs typeface="Calibri"/>
              </a:rPr>
              <a:t>Módulo 4</a:t>
            </a:r>
            <a:endParaRPr lang="en-US">
              <a:solidFill>
                <a:srgbClr val="0452C1"/>
              </a:solidFill>
              <a:cs typeface="Calibri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15D1D38-C6F1-4AD8-83AB-251F3192EF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/>
            <a:r>
              <a:rPr lang="pt-BR">
                <a:cs typeface="Calibri"/>
              </a:rPr>
              <a:t>Por fim, siga sempre o princípio KISS: </a:t>
            </a:r>
            <a:r>
              <a:rPr lang="pt-BR" err="1">
                <a:cs typeface="Calibri"/>
              </a:rPr>
              <a:t>Keep</a:t>
            </a:r>
            <a:r>
              <a:rPr lang="pt-BR">
                <a:cs typeface="Calibri"/>
              </a:rPr>
              <a:t> it </a:t>
            </a:r>
            <a:r>
              <a:rPr lang="pt-BR" err="1">
                <a:cs typeface="Calibri"/>
              </a:rPr>
              <a:t>Simple</a:t>
            </a:r>
            <a:r>
              <a:rPr lang="pt-BR">
                <a:cs typeface="Calibri"/>
              </a:rPr>
              <a:t> </a:t>
            </a:r>
            <a:r>
              <a:rPr lang="pt-BR" err="1">
                <a:cs typeface="Calibri"/>
              </a:rPr>
              <a:t>Stupid</a:t>
            </a:r>
            <a:r>
              <a:rPr lang="pt-BR">
                <a:cs typeface="Calibri"/>
              </a:rPr>
              <a:t>. Código mais simples é sempre mais elegante e fácil de se entender do que código enorme e super complicado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EE81E8-80B1-4231-9A89-61EC683B17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B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9056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708174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>
                <a:latin typeface="Aharoni"/>
                <a:cs typeface="Aharoni"/>
              </a:rPr>
              <a:t>Aula 2 – </a:t>
            </a:r>
            <a:r>
              <a:rPr lang="en-US" sz="2400" err="1">
                <a:latin typeface="Aharoni"/>
                <a:cs typeface="Aharoni"/>
              </a:rPr>
              <a:t>Complexidade</a:t>
            </a:r>
            <a:r>
              <a:rPr lang="en-US" sz="2400">
                <a:latin typeface="Aharoni"/>
                <a:cs typeface="Aharoni"/>
              </a:rPr>
              <a:t> de </a:t>
            </a:r>
            <a:r>
              <a:rPr lang="en-US" sz="2400" err="1">
                <a:latin typeface="Aharoni"/>
                <a:cs typeface="Aharoni"/>
              </a:rPr>
              <a:t>código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>
                <a:solidFill>
                  <a:srgbClr val="0452C1"/>
                </a:solidFill>
                <a:latin typeface="Abadi"/>
                <a:cs typeface="Calibri"/>
              </a:rPr>
              <a:t>Módulo 4</a:t>
            </a:r>
            <a:endParaRPr lang="en-US">
              <a:solidFill>
                <a:srgbClr val="0452C1"/>
              </a:solidFill>
              <a:cs typeface="Calibri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15D1D38-C6F1-4AD8-83AB-251F3192EF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pt-BR">
                <a:cs typeface="Calibri"/>
              </a:rPr>
              <a:t>Além de escrever código e criar sistemas e aplicações, todo programador também deve gerenciar a complexidade do código</a:t>
            </a:r>
          </a:p>
          <a:p>
            <a:r>
              <a:rPr lang="pt-BR">
                <a:cs typeface="Calibri"/>
              </a:rPr>
              <a:t>Complexidade de código é o inimigo número um de software escalável, robusto e confiável</a:t>
            </a:r>
          </a:p>
          <a:p>
            <a:r>
              <a:rPr lang="pt-BR">
                <a:cs typeface="Calibri"/>
              </a:rPr>
              <a:t>Embora alguns achem que escrever código complexo é sinal de virtuosidade, códigos mais simples são muito mais fáceis de se entenderem e de se manterem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EE81E8-80B1-4231-9A89-61EC683B17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pt-BR">
                <a:cs typeface="Calibri"/>
              </a:rPr>
              <a:t>Complexidade de código normalmente tem três sintomas:</a:t>
            </a:r>
          </a:p>
          <a:p>
            <a:pPr marL="971550" lvl="1" indent="-514350">
              <a:buAutoNum type="arabicPeriod"/>
            </a:pPr>
            <a:r>
              <a:rPr lang="pt-BR">
                <a:cs typeface="Calibri"/>
              </a:rPr>
              <a:t>Uma mudança simples em uma funcionalidade causa uma série de modificações de código em muitas partes do sistema. O raio de explosão dessa mudança acaba sendo enorme</a:t>
            </a:r>
          </a:p>
          <a:p>
            <a:pPr marL="971550" lvl="1" indent="-514350">
              <a:buAutoNum type="arabicPeriod"/>
            </a:pPr>
            <a:r>
              <a:rPr lang="pt-BR">
                <a:cs typeface="Calibri"/>
              </a:rPr>
              <a:t>Os desenvolvedores precisam aprender e saber muitos conceitos e informações para executarem uma mudança simples no sistema. A carga cognitiva é alta, o que aumenta a chance de bugs aparecerem</a:t>
            </a:r>
          </a:p>
          <a:p>
            <a:pPr marL="971550" lvl="1" indent="-514350">
              <a:buAutoNum type="arabicPeriod"/>
            </a:pPr>
            <a:r>
              <a:rPr lang="pt-BR">
                <a:cs typeface="Calibri"/>
              </a:rPr>
              <a:t>É difícil de saber quantas partes do código deverão ser modificadas para se implementar uma mudança. É o pior dos sintomas e a certeza de que bugs acontecerão. Tem muito a ver com o sintoma acima, pois significa que os desenvolvedores nem sequer têm ideia do que devem aprender ou saber para modificar algo</a:t>
            </a:r>
          </a:p>
        </p:txBody>
      </p:sp>
    </p:spTree>
    <p:extLst>
      <p:ext uri="{BB962C8B-B14F-4D97-AF65-F5344CB8AC3E}">
        <p14:creationId xmlns:p14="http://schemas.microsoft.com/office/powerpoint/2010/main" val="3891155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708174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>
                <a:latin typeface="Aharoni"/>
                <a:cs typeface="Aharoni"/>
              </a:rPr>
              <a:t>Aula 2 – </a:t>
            </a:r>
            <a:r>
              <a:rPr lang="en-US" sz="2400" err="1">
                <a:latin typeface="Aharoni"/>
                <a:cs typeface="Aharoni"/>
              </a:rPr>
              <a:t>Complexidade</a:t>
            </a:r>
            <a:r>
              <a:rPr lang="en-US" sz="2400">
                <a:latin typeface="Aharoni"/>
                <a:cs typeface="Aharoni"/>
              </a:rPr>
              <a:t> de </a:t>
            </a:r>
            <a:r>
              <a:rPr lang="en-US" sz="2400" err="1">
                <a:latin typeface="Aharoni"/>
                <a:cs typeface="Aharoni"/>
              </a:rPr>
              <a:t>código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>
                <a:solidFill>
                  <a:srgbClr val="0452C1"/>
                </a:solidFill>
                <a:latin typeface="Abadi"/>
                <a:cs typeface="Calibri"/>
              </a:rPr>
              <a:t>Módulo 4</a:t>
            </a:r>
            <a:endParaRPr lang="en-US">
              <a:solidFill>
                <a:srgbClr val="0452C1"/>
              </a:solidFill>
              <a:cs typeface="Calibri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15D1D38-C6F1-4AD8-83AB-251F3192EF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pt-BR">
                <a:cs typeface="Calibri"/>
              </a:rPr>
              <a:t>Complexidade de código vem do acúmulo de dependências com outras partes do código e de obscuridade (não saber onde e no que mexer, não conhecer o código ou o negócio, etc.)</a:t>
            </a:r>
          </a:p>
          <a:p>
            <a:r>
              <a:rPr lang="pt-BR">
                <a:cs typeface="Calibri"/>
              </a:rPr>
              <a:t>Código complexo cria um ciclo vicioso: mais modificações são necessárias para se implementar uma nova funcionalidade, o que leva a outras modificações para se consertarem os bugs introduzidos pelas mudanças anteriores. O time passa a consertar bugs apenas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EE81E8-80B1-4231-9A89-61EC683B17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pt-BR">
                <a:cs typeface="Calibri"/>
              </a:rPr>
              <a:t>Escrever código limpo ajuda justamente a eliminar ou reduzir a complexidade de código.</a:t>
            </a:r>
            <a:endParaRPr lang="pt-BR"/>
          </a:p>
          <a:p>
            <a:r>
              <a:rPr lang="pt-BR">
                <a:cs typeface="Calibri"/>
              </a:rPr>
              <a:t>Complexidade de código normalmente é classificada em dois tipos: ciclomática e cognitiva</a:t>
            </a:r>
          </a:p>
        </p:txBody>
      </p:sp>
    </p:spTree>
    <p:extLst>
      <p:ext uri="{BB962C8B-B14F-4D97-AF65-F5344CB8AC3E}">
        <p14:creationId xmlns:p14="http://schemas.microsoft.com/office/powerpoint/2010/main" val="11467850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12</vt:i4>
      </vt:variant>
    </vt:vector>
  </HeadingPairs>
  <TitlesOfParts>
    <vt:vector size="14" baseType="lpstr">
      <vt:lpstr>Tema do Office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4</cp:revision>
  <dcterms:created xsi:type="dcterms:W3CDTF">2022-08-21T17:11:49Z</dcterms:created>
  <dcterms:modified xsi:type="dcterms:W3CDTF">2022-08-21T17:19:58Z</dcterms:modified>
</cp:coreProperties>
</file>