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1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30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75C"/>
    <a:srgbClr val="0552C1"/>
    <a:srgbClr val="A9D0FF"/>
    <a:srgbClr val="0252C1"/>
    <a:srgbClr val="548BE7"/>
    <a:srgbClr val="4A6BA7"/>
    <a:srgbClr val="05255B"/>
    <a:srgbClr val="051430"/>
    <a:srgbClr val="0064EE"/>
    <a:srgbClr val="FFF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C2B60-3719-7A40-A78B-04F38523039E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2A15-7D7B-C84B-89B9-25794777A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3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1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57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671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94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1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020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287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93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7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7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17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8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08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5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15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00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6C32E-144D-4805-8695-52B50A57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8A174-616A-4568-A7E1-3736E840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636C0-265B-4ECC-A483-AC68BFC6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770703-F4EB-4F1B-A262-BB941458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8327E-7A56-4F10-AC62-03ED6DE7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5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AC62B-9C6B-4C2F-A560-4C8A0AB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C72956-8B1E-476B-888E-29255984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C9439-9857-4CD5-9FE3-A947EB4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C5EAA-BE59-412F-90FA-917D8F85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8985E-4E9F-4CD3-9B69-1665470F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3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F96655-F5E2-4784-8E97-1E9F3A71D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C66BE-192E-4090-BC46-DF0FEC1A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DFDEB-9837-40FE-8998-E2FD943B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96231-5B04-4823-8489-09F85A0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7C3B1-2D67-4311-A02F-8CD0B4B1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3A34-E4CF-4643-9477-3FA74E6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6ED55-28BE-4780-B482-CD47AF1B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0AFD8-58B7-437D-844C-54ACDCA1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D51C5-0A2C-4DD8-BF7B-D91CFE1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E927C-7718-4872-A348-0E298D8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1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A15D3-1A2A-4F94-9FF7-161582FB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4A84C-4E39-4952-92A5-73B9DE54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9A25B-24B1-42BD-9E5E-ADC39B7A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5EB0E-50B8-4BB3-B080-3B64832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B1E19-CBC0-4E02-A22C-6C10D2AB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7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EA9C9-A686-4ACD-B316-2BF868AB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8394-3FC9-48A7-AD30-EC55EEF8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2DDC6-F03C-49E2-84D5-E2123B4C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EC40B2-3589-4A60-A3B7-4E823BFF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FDD249-9E59-4231-B3C5-AE7E1267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B32F94-E368-477D-B361-684F35AE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0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AA2A-9B7A-4721-A5C8-42D0C948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50B36F-9FB1-4E4F-88AC-16A633B1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235D5C-8437-437D-92AF-183AF9EC2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10B1F5-1379-4319-BCD2-D4D30FC28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E36ACF-1244-404B-8D47-764BA815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AC20B-8F59-4495-AC8B-A0556FD9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AFC2A7-F330-4FD2-AAA4-A87D1287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437E6A-19B1-4AE2-8BAB-B11AD64C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DCF7B-4EB6-4B8A-A114-43A1288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B2D88C-687A-4A2E-A454-6A485539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5F580F-A6FE-455D-82F5-F5C03DCF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A42617-2EA6-4CEA-96EB-C018DFC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3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65E1F8-82C1-4341-9923-3915075B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611591-43FE-4B3D-8CEC-6878999F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BCF52-F049-4A43-ACCB-BF3175B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39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58E74-F2D1-42E6-8B8C-76A25258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14973-655B-458D-B95A-17E0D658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F14444-F10A-40E5-84CD-2FACEE0B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753DC7-4498-4F48-BDF1-A78F45B5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09B08F-9FCD-4422-8893-2484FD5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7BDB33-87AA-4FA4-AEC3-39B02C17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3828-0A5B-4449-8EAF-F0FD4630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388F50-AE72-4160-B737-96C6D5C34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96F46-3071-4F0F-9426-D53CA6E9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7465F4-7C9A-4476-9AA7-2414877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373455-640B-4B1D-8E27-F1299D63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56CCB-2207-4002-89C1-02988D22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3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A585FB-86FA-46B8-BA17-BA6EF90E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5D004-E228-40B6-89F7-0C6E51FE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DCFE9-CB5D-4180-8E57-6594F7A4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75CF-A752-4747-AE17-E360236B78F6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ABD9E-790C-4375-8CB0-400001DE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FC42C-C449-40C9-839C-E9AE6A9F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B64CA-7502-4353-BFDF-7C46B593008C}"/>
              </a:ext>
            </a:extLst>
          </p:cNvPr>
          <p:cNvSpPr/>
          <p:nvPr/>
        </p:nvSpPr>
        <p:spPr>
          <a:xfrm>
            <a:off x="-719" y="3205432"/>
            <a:ext cx="12191999" cy="3651849"/>
          </a:xfrm>
          <a:prstGeom prst="rect">
            <a:avLst/>
          </a:prstGeom>
          <a:solidFill>
            <a:srgbClr val="04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B5F3F-A6DE-40EC-825B-6E21ED161ADE}"/>
              </a:ext>
            </a:extLst>
          </p:cNvPr>
          <p:cNvSpPr/>
          <p:nvPr/>
        </p:nvSpPr>
        <p:spPr>
          <a:xfrm>
            <a:off x="1173372" y="2223180"/>
            <a:ext cx="3928612" cy="40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5649068" y="4015156"/>
            <a:ext cx="47891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 dirty="0">
                <a:solidFill>
                  <a:schemeClr val="bg1"/>
                </a:solidFill>
                <a:latin typeface="Abadi"/>
                <a:cs typeface="Aharoni"/>
              </a:rPr>
              <a:t>Módulo 10</a:t>
            </a:r>
          </a:p>
        </p:txBody>
      </p:sp>
      <p:pic>
        <p:nvPicPr>
          <p:cNvPr id="4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B84E47-0CAA-48EA-B78D-27449049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939718"/>
            <a:ext cx="3405187" cy="274069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1B185D8-DECE-4E32-94B3-C56F1709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840020"/>
            <a:ext cx="2152650" cy="782174"/>
          </a:xfrm>
          <a:prstGeom prst="rect">
            <a:avLst/>
          </a:prstGeom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8FD39464-1E6F-4E7D-BEBF-C75CF46613E5}"/>
              </a:ext>
            </a:extLst>
          </p:cNvPr>
          <p:cNvSpPr txBox="1"/>
          <p:nvPr/>
        </p:nvSpPr>
        <p:spPr>
          <a:xfrm flipH="1">
            <a:off x="6357979" y="5024527"/>
            <a:ext cx="625196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haroni"/>
                <a:ea typeface="+mn-lt"/>
                <a:cs typeface="Aharoni"/>
              </a:rPr>
              <a:t>Conceitos avançados para </a:t>
            </a:r>
            <a:r>
              <a:rPr lang="pt-BR" sz="3600" b="1" dirty="0" err="1">
                <a:solidFill>
                  <a:schemeClr val="bg1"/>
                </a:solidFill>
                <a:latin typeface="Aharoni"/>
                <a:ea typeface="+mn-lt"/>
                <a:cs typeface="Aharoni"/>
              </a:rPr>
              <a:t>microsserviços</a:t>
            </a:r>
            <a:r>
              <a:rPr lang="pt-BR" sz="3600" b="1" dirty="0">
                <a:solidFill>
                  <a:schemeClr val="bg1"/>
                </a:solidFill>
                <a:latin typeface="Aharoni"/>
                <a:ea typeface="+mn-lt"/>
                <a:cs typeface="Aharoni"/>
              </a:rPr>
              <a:t> – Parte 1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2 E 3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</a:t>
            </a:r>
            <a:r>
              <a:rPr lang="en-US" sz="2400" dirty="0" err="1">
                <a:latin typeface="Aharoni"/>
                <a:cs typeface="Aharoni"/>
              </a:rPr>
              <a:t>Eventos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dirty="0">
                <a:ea typeface="+mn-lt"/>
                <a:cs typeface="+mn-lt"/>
              </a:rPr>
              <a:t>Eventos são similares a mensagens enviadas em uma fila: são emitidos por um produtor e, normalmente, consumidos por alguma aplicação.</a:t>
            </a:r>
          </a:p>
          <a:p>
            <a:r>
              <a:rPr lang="pt-BR" dirty="0">
                <a:ea typeface="+mn-lt"/>
                <a:cs typeface="+mn-lt"/>
              </a:rPr>
              <a:t>Também possuem mecanismos de </a:t>
            </a:r>
            <a:r>
              <a:rPr lang="pt-BR" dirty="0" err="1">
                <a:ea typeface="+mn-lt"/>
                <a:cs typeface="+mn-lt"/>
              </a:rPr>
              <a:t>retentativa</a:t>
            </a:r>
            <a:r>
              <a:rPr lang="pt-BR" dirty="0">
                <a:ea typeface="+mn-lt"/>
                <a:cs typeface="+mn-lt"/>
              </a:rPr>
              <a:t> em caso de falhas no consumo e podem ter </a:t>
            </a:r>
            <a:r>
              <a:rPr lang="pt-BR" dirty="0" err="1">
                <a:ea typeface="+mn-lt"/>
                <a:cs typeface="+mn-lt"/>
              </a:rPr>
              <a:t>DLQs</a:t>
            </a:r>
            <a:r>
              <a:rPr lang="pt-BR" dirty="0">
                <a:ea typeface="+mn-lt"/>
                <a:cs typeface="+mn-lt"/>
              </a:rPr>
              <a:t> configuradas, assim como podem garantir a ordem de entrada dos eventos que foram emitidos.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dirty="0">
                <a:cs typeface="Calibri"/>
              </a:rPr>
              <a:t>Entretanto, possuem uma diferença fundamental em relação a mensagens enviadas em uma fila: em uma fila, espera-se que as mensagens sejam consumidas por alguém. No caso de eventos, este pode não ser o caso, pois seu consumo pode variar muito de acordo com a necessidade. Podem ser sazonais, etc.</a:t>
            </a:r>
          </a:p>
        </p:txBody>
      </p:sp>
    </p:spTree>
    <p:extLst>
      <p:ext uri="{BB962C8B-B14F-4D97-AF65-F5344CB8AC3E}">
        <p14:creationId xmlns:p14="http://schemas.microsoft.com/office/powerpoint/2010/main" val="428522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2 E 3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</a:t>
            </a:r>
            <a:r>
              <a:rPr lang="en-US" sz="2400" dirty="0" err="1">
                <a:latin typeface="Aharoni"/>
                <a:cs typeface="Aharoni"/>
              </a:rPr>
              <a:t>Eventos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Eventos normalmente são informativos. Já as mensagens em uma fila normalmente indicam operações a serem realizadas a partir de seu consumo.</a:t>
            </a:r>
          </a:p>
          <a:p>
            <a:r>
              <a:rPr lang="pt-BR" dirty="0">
                <a:cs typeface="Calibri"/>
              </a:rPr>
              <a:t>Usualmente, temos dois tipos de eventos: de negócio e de aplicação.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cs typeface="Calibri"/>
              </a:rPr>
              <a:t>Eventos de negócio normalmente são relativos ao domínio da sua aplicação e não devem ser amarrados à forma com que seu domínio está modelado em sua base de dados. Por exemplo, informações de pagamento de uma transação deveriam conter dados do pagamento em si e não sobre tabelas e colunas onde foi persistido. Estes não mudam junto do modelo de dados de seu sistema e são muito úteis para sistemas externos ao seu saberem que determinadas operações aconteceram.</a:t>
            </a:r>
          </a:p>
          <a:p>
            <a:r>
              <a:rPr lang="pt-BR" dirty="0">
                <a:cs typeface="Calibri"/>
              </a:rPr>
              <a:t>Eventos de aplicação normalmente são internos (para consumo dos sistemas no contexto fronteiriço de sua aplicação) e amarrados à modelagem de dados. Podem ser úteis para garantir a escalabilidade de processos e operações de um sistema (por exemplo, um sistema pode enviar um evento para si mesmo) ou para alertar sobre mudanças em uma tabela da base de dados. Se a modelagem de dados muda, o dado que compõe este evento normalmente mudará também.</a:t>
            </a:r>
          </a:p>
        </p:txBody>
      </p:sp>
    </p:spTree>
    <p:extLst>
      <p:ext uri="{BB962C8B-B14F-4D97-AF65-F5344CB8AC3E}">
        <p14:creationId xmlns:p14="http://schemas.microsoft.com/office/powerpoint/2010/main" val="410942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2 E 3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</a:t>
            </a:r>
            <a:r>
              <a:rPr lang="en-US" sz="2400" dirty="0" err="1">
                <a:latin typeface="Aharoni"/>
                <a:cs typeface="Aharoni"/>
              </a:rPr>
              <a:t>Eventos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Tais como mensagens enviadas em filas, eventos normalmente são mantidos por um sistema de broker. O mais comum deles no mercado é o Apache Kafka.</a:t>
            </a:r>
          </a:p>
          <a:p>
            <a:r>
              <a:rPr lang="pt-BR" dirty="0">
                <a:cs typeface="Calibri"/>
              </a:rPr>
              <a:t>Eventos normalmente são produzidos e consumidos em um padrão </a:t>
            </a:r>
            <a:r>
              <a:rPr lang="pt-BR" dirty="0" err="1">
                <a:cs typeface="Calibri"/>
              </a:rPr>
              <a:t>publish</a:t>
            </a:r>
            <a:r>
              <a:rPr lang="pt-BR" dirty="0">
                <a:cs typeface="Calibri"/>
              </a:rPr>
              <a:t>/</a:t>
            </a:r>
            <a:r>
              <a:rPr lang="pt-BR" dirty="0" err="1">
                <a:cs typeface="Calibri"/>
              </a:rPr>
              <a:t>subscriber</a:t>
            </a:r>
            <a:r>
              <a:rPr lang="pt-BR" dirty="0">
                <a:cs typeface="Calibri"/>
              </a:rPr>
              <a:t>. A fila de eventos normalmente é chamada de tópico por este motivo. Podem haver vários produtores e vários consumidores. É jargão comum dizer que uma aplicação consumidora escuta os eventos de um determinado tópico de eventos.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cs typeface="Calibri"/>
              </a:rPr>
              <a:t>Todo tópico de eventos, por consequência, acaba sendo uma fila no sentido de manter a ordem de produção dos mesmos.</a:t>
            </a:r>
          </a:p>
          <a:p>
            <a:r>
              <a:rPr lang="pt-BR" dirty="0">
                <a:ea typeface="+mn-lt"/>
                <a:cs typeface="+mn-lt"/>
              </a:rPr>
              <a:t>Diferente de filas de mensagens, contudo, filas de eventos possuem um atributo principal chamado de offset. É como se fosse um ponteiro apontando para o ponto, no tempo, que foi consumido por último por um determinado consumidor.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84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2 E 3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</a:t>
            </a:r>
            <a:r>
              <a:rPr lang="en-US" sz="2400" dirty="0" err="1">
                <a:latin typeface="Aharoni"/>
                <a:cs typeface="Aharoni"/>
              </a:rPr>
              <a:t>Eventos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É possível voltar este ponteiro para um ponto no tempo para consumir todos os eventos novamente a partir dali. Isso é garantido pelo broker e depende da configuração de seu tópico.</a:t>
            </a:r>
          </a:p>
          <a:p>
            <a:r>
              <a:rPr lang="pt-BR" dirty="0">
                <a:cs typeface="Calibri"/>
              </a:rPr>
              <a:t>O processo de consumo de um evento normalmente envolve a operação de </a:t>
            </a:r>
            <a:r>
              <a:rPr lang="pt-BR" dirty="0" err="1">
                <a:cs typeface="Calibri"/>
              </a:rPr>
              <a:t>acknowledgement</a:t>
            </a:r>
            <a:r>
              <a:rPr lang="pt-BR" dirty="0">
                <a:cs typeface="Calibri"/>
              </a:rPr>
              <a:t>, ou </a:t>
            </a:r>
            <a:r>
              <a:rPr lang="pt-BR" dirty="0" err="1">
                <a:cs typeface="Calibri"/>
              </a:rPr>
              <a:t>ack</a:t>
            </a:r>
            <a:r>
              <a:rPr lang="pt-BR" dirty="0">
                <a:cs typeface="Calibri"/>
              </a:rPr>
              <a:t>. Com ele, o ponteiro do offset avança e isso indica que aquele evento foi consumido pelo consumidor que deu o </a:t>
            </a:r>
            <a:r>
              <a:rPr lang="pt-BR" dirty="0" err="1">
                <a:cs typeface="Calibri"/>
              </a:rPr>
              <a:t>ack</a:t>
            </a:r>
            <a:r>
              <a:rPr lang="pt-BR" dirty="0">
                <a:cs typeface="Calibri"/>
              </a:rPr>
              <a:t>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Usualmente, um tempo de persistência será definido para os eventos de um tópico. Em empresas muito grandes, este tempo tende a ser curto, pois os custos de </a:t>
            </a:r>
            <a:r>
              <a:rPr lang="pt-BR" dirty="0" err="1">
                <a:cs typeface="Calibri"/>
              </a:rPr>
              <a:t>storage</a:t>
            </a:r>
            <a:r>
              <a:rPr lang="pt-BR" dirty="0">
                <a:cs typeface="Calibri"/>
              </a:rPr>
              <a:t> podem ser muito altos caso os milhões de eventos sejam persistidos por muito tempo.</a:t>
            </a:r>
          </a:p>
          <a:p>
            <a:r>
              <a:rPr lang="pt-BR" dirty="0">
                <a:cs typeface="Calibri"/>
              </a:rPr>
              <a:t>Sempre leve isso em consideração quando estiver resolvendo incidentes em produção, do contrário os eventos poderão ser perdidos para sempre!</a:t>
            </a:r>
          </a:p>
        </p:txBody>
      </p:sp>
    </p:spTree>
    <p:extLst>
      <p:ext uri="{BB962C8B-B14F-4D97-AF65-F5344CB8AC3E}">
        <p14:creationId xmlns:p14="http://schemas.microsoft.com/office/powerpoint/2010/main" val="299561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2 E 3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</a:t>
            </a:r>
            <a:r>
              <a:rPr lang="en-US" sz="2400" dirty="0" err="1">
                <a:latin typeface="Aharoni"/>
                <a:cs typeface="Aharoni"/>
              </a:rPr>
              <a:t>Eventos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cs typeface="Calibri"/>
              </a:rPr>
              <a:t>É interessante também usar alguma forma de contrato para que seus eventos possam ser consumidos por múltiplos sistemas fora de seu time. Como garantir que os dados enviados poderão ser lidos (</a:t>
            </a:r>
            <a:r>
              <a:rPr lang="pt-BR" dirty="0" err="1">
                <a:cs typeface="Calibri"/>
              </a:rPr>
              <a:t>desserializados</a:t>
            </a:r>
            <a:r>
              <a:rPr lang="pt-BR" dirty="0">
                <a:cs typeface="Calibri"/>
              </a:rPr>
              <a:t>) pelas aplicações que vão consumi-los?</a:t>
            </a:r>
          </a:p>
          <a:p>
            <a:r>
              <a:rPr lang="pt-BR" dirty="0">
                <a:cs typeface="Calibri"/>
              </a:rPr>
              <a:t>Este contrato normalmente é assegurado através de formatos de objetos usados nas operações de serialização e </a:t>
            </a:r>
            <a:r>
              <a:rPr lang="pt-BR" dirty="0" err="1">
                <a:cs typeface="Calibri"/>
              </a:rPr>
              <a:t>desserialização</a:t>
            </a:r>
            <a:r>
              <a:rPr lang="pt-BR" dirty="0">
                <a:cs typeface="Calibri"/>
              </a:rPr>
              <a:t> dos dados dos eventos enviados pela rede para as filas. 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cs typeface="Calibri"/>
              </a:rPr>
              <a:t>Podem ser feitos de forma mais simples (objetos em formato JSON, por exemplo) ou usando-se formatos mais rebuscados, como Apache </a:t>
            </a:r>
            <a:r>
              <a:rPr lang="pt-BR" dirty="0" err="1">
                <a:cs typeface="Calibri"/>
              </a:rPr>
              <a:t>Avro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Proto</a:t>
            </a:r>
            <a:r>
              <a:rPr lang="pt-BR" dirty="0">
                <a:cs typeface="Calibri"/>
              </a:rPr>
              <a:t> files, </a:t>
            </a:r>
            <a:r>
              <a:rPr lang="pt-BR" dirty="0" err="1">
                <a:cs typeface="Calibri"/>
              </a:rPr>
              <a:t>Thrift</a:t>
            </a:r>
            <a:r>
              <a:rPr lang="pt-BR" dirty="0">
                <a:cs typeface="Calibri"/>
              </a:rPr>
              <a:t>, etc.</a:t>
            </a:r>
          </a:p>
          <a:p>
            <a:r>
              <a:rPr lang="pt-BR" dirty="0">
                <a:cs typeface="Calibri"/>
              </a:rPr>
              <a:t>A vantagem de usar tais formatos é que você garante que todos os seus consumidores lerão os dados do evento de uma mesma forma e usando os mesmos objetos.</a:t>
            </a:r>
          </a:p>
          <a:p>
            <a:r>
              <a:rPr lang="pt-BR" dirty="0">
                <a:cs typeface="Calibri"/>
              </a:rPr>
              <a:t>Entretanto, pode engessar um pouco o design dos objetos que compõem o evento e requer cuidado quando um atributo ou campo precisa ser modificado ou excluído, pois há risco de quebrar seus consumidores no processo. 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52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4 E 5 – Liga/</a:t>
            </a:r>
            <a:r>
              <a:rPr lang="en-US" sz="2400" dirty="0" err="1">
                <a:latin typeface="Aharoni"/>
                <a:cs typeface="Aharoni"/>
              </a:rPr>
              <a:t>desliga</a:t>
            </a:r>
            <a:r>
              <a:rPr lang="en-US" sz="2400" dirty="0">
                <a:latin typeface="Aharoni"/>
                <a:cs typeface="Aharoni"/>
              </a:rPr>
              <a:t> de </a:t>
            </a:r>
            <a:r>
              <a:rPr lang="en-US" sz="2400" dirty="0" err="1">
                <a:latin typeface="Aharoni"/>
                <a:cs typeface="Aharoni"/>
              </a:rPr>
              <a:t>funcionalidades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cs typeface="Calibri"/>
              </a:rPr>
              <a:t>Em sistemas de produção, é importante ter algum mecanismo que garanta que funcionalidades novas possam ser testadas sem que se corra o risco de todos os seus usuários verem algum problema nelas antes do lançamento.</a:t>
            </a:r>
          </a:p>
          <a:p>
            <a:r>
              <a:rPr lang="pt-BR" dirty="0">
                <a:cs typeface="Calibri"/>
              </a:rPr>
              <a:t>Este mecanismo normalmente é chamado de </a:t>
            </a:r>
            <a:r>
              <a:rPr lang="pt-BR" dirty="0" err="1">
                <a:cs typeface="Calibri"/>
              </a:rPr>
              <a:t>feature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toggle</a:t>
            </a:r>
            <a:r>
              <a:rPr lang="pt-BR" dirty="0">
                <a:cs typeface="Calibri"/>
              </a:rPr>
              <a:t>, ou liga/desliga de funcionalidades.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cs typeface="Calibri"/>
              </a:rPr>
              <a:t>Normalmente consiste em mostrar uma tela nova (ou botões ou outros elementos dela) ou permitir a chamada de algum novo </a:t>
            </a:r>
            <a:r>
              <a:rPr lang="pt-BR" dirty="0" err="1">
                <a:cs typeface="Calibri"/>
              </a:rPr>
              <a:t>endpoint</a:t>
            </a:r>
            <a:r>
              <a:rPr lang="pt-BR" dirty="0">
                <a:cs typeface="Calibri"/>
              </a:rPr>
              <a:t> somente quando alguns critérios pré-estabelecidos são atingidos.</a:t>
            </a:r>
          </a:p>
          <a:p>
            <a:r>
              <a:rPr lang="pt-BR" dirty="0">
                <a:cs typeface="Calibri"/>
              </a:rPr>
              <a:t>Por exemplo, se for um usuário em específico, se for uma bandeira de cartão específica, etc.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63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4 E 5– Liga/</a:t>
            </a:r>
            <a:r>
              <a:rPr lang="en-US" sz="2400" dirty="0" err="1">
                <a:latin typeface="Aharoni"/>
                <a:cs typeface="Aharoni"/>
              </a:rPr>
              <a:t>desliga</a:t>
            </a:r>
            <a:r>
              <a:rPr lang="en-US" sz="2400" dirty="0">
                <a:latin typeface="Aharoni"/>
                <a:cs typeface="Aharoni"/>
              </a:rPr>
              <a:t> de </a:t>
            </a:r>
            <a:r>
              <a:rPr lang="en-US" sz="2400" dirty="0" err="1">
                <a:latin typeface="Aharoni"/>
                <a:cs typeface="Aharoni"/>
              </a:rPr>
              <a:t>funcionalidades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cs typeface="Calibri"/>
              </a:rPr>
              <a:t>Neste caso, o código primeiro checa se estes critérios foram atingidos antes de permitir que o novo fluxo seja mostrado ao cliente ou usado por ele.</a:t>
            </a:r>
            <a:endParaRPr lang="pt-BR" dirty="0"/>
          </a:p>
          <a:p>
            <a:r>
              <a:rPr lang="pt-BR" dirty="0">
                <a:cs typeface="Calibri"/>
              </a:rPr>
              <a:t>São critérios comumente usados por mecanismos de liga/desliga: ID de usuários, experimentos ou testes A/B, país ou cidade de origem da requisição, porcentagem das requisições, etc. Pode ser muito flexível e quanto mais flexibilidade, melhor.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cs typeface="Calibri"/>
              </a:rPr>
              <a:t>A vantagem de tal mecanismo é permitir que uma nova funcionalidade possa ser ligada ou desligada sem que a aplicação responsável sofra um novo </a:t>
            </a:r>
            <a:r>
              <a:rPr lang="pt-BR" dirty="0" err="1">
                <a:cs typeface="Calibri"/>
              </a:rPr>
              <a:t>deploy</a:t>
            </a:r>
            <a:r>
              <a:rPr lang="pt-BR" dirty="0">
                <a:cs typeface="Calibri"/>
              </a:rPr>
              <a:t> por causa disso. Por conta disso, é especialmente útil quando precisamos DESLIGAR algo com problemas.</a:t>
            </a:r>
            <a:endParaRPr lang="pt-BR" dirty="0"/>
          </a:p>
          <a:p>
            <a:r>
              <a:rPr lang="pt-BR" dirty="0">
                <a:cs typeface="Calibri"/>
              </a:rPr>
              <a:t>Já imaginou ter que fazer um </a:t>
            </a:r>
            <a:r>
              <a:rPr lang="pt-BR" dirty="0" err="1">
                <a:cs typeface="Calibri"/>
              </a:rPr>
              <a:t>deploy</a:t>
            </a:r>
            <a:r>
              <a:rPr lang="pt-BR" dirty="0">
                <a:cs typeface="Calibri"/>
              </a:rPr>
              <a:t> de uma aplicação enorme por conta de uma funcionalidade nova que foi entregue com problemas? Quando não temos um mecanismo de liga/desliga configurado, o tempo para reverter o código com problema pode trazer prejuízos milionários para a empresa!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49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4 E 5 – Liga/</a:t>
            </a:r>
            <a:r>
              <a:rPr lang="en-US" sz="2400" dirty="0" err="1">
                <a:latin typeface="Aharoni"/>
                <a:cs typeface="Aharoni"/>
              </a:rPr>
              <a:t>desliga</a:t>
            </a:r>
            <a:r>
              <a:rPr lang="en-US" sz="2400" dirty="0">
                <a:latin typeface="Aharoni"/>
                <a:cs typeface="Aharoni"/>
              </a:rPr>
              <a:t> de </a:t>
            </a:r>
            <a:r>
              <a:rPr lang="en-US" sz="2400" dirty="0" err="1">
                <a:latin typeface="Aharoni"/>
                <a:cs typeface="Aharoni"/>
              </a:rPr>
              <a:t>funcionalidades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Por conta disso, não faz muito sentido colocar estas configurações dentro da própria aplicação: isso requereria um novo </a:t>
            </a:r>
            <a:r>
              <a:rPr lang="pt-BR" dirty="0" err="1">
                <a:cs typeface="Calibri"/>
              </a:rPr>
              <a:t>deploy</a:t>
            </a:r>
            <a:r>
              <a:rPr lang="pt-BR" dirty="0">
                <a:cs typeface="Calibri"/>
              </a:rPr>
              <a:t> a cada mudança nos mecanismos de liga/desliga.</a:t>
            </a:r>
          </a:p>
          <a:p>
            <a:r>
              <a:rPr lang="pt-BR" dirty="0">
                <a:cs typeface="Calibri"/>
              </a:rPr>
              <a:t>Usualmente, é usado um sistema de configuração externo para guardar os critérios de liga/desliga de funcionalidades.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Contudo, isso também pode trazer problemas, dado que o próprio sistema de configuração pode estar fora do ar. Daí a importância de termos também um valor default para os critérios de liga/desliga, ou pelo menos um sistema de cache que nos permita ler estes valores em caso de pane do sistema de configuração.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36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4 E 5 – Liga/</a:t>
            </a:r>
            <a:r>
              <a:rPr lang="en-US" sz="2400" dirty="0" err="1">
                <a:latin typeface="Aharoni"/>
                <a:cs typeface="Aharoni"/>
              </a:rPr>
              <a:t>desliga</a:t>
            </a:r>
            <a:r>
              <a:rPr lang="en-US" sz="2400" dirty="0">
                <a:latin typeface="Aharoni"/>
                <a:cs typeface="Aharoni"/>
              </a:rPr>
              <a:t> de </a:t>
            </a:r>
            <a:r>
              <a:rPr lang="en-US" sz="2400" dirty="0" err="1">
                <a:latin typeface="Aharoni"/>
                <a:cs typeface="Aharoni"/>
              </a:rPr>
              <a:t>funcionalidades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Liga/desligas por porcentagem são extremamente úteis para que se possa fazer um lançamento gradual de uma nova funcionalidade. Assim como por país ou cidade, por exemplo.</a:t>
            </a:r>
          </a:p>
          <a:p>
            <a:r>
              <a:rPr lang="pt-BR" dirty="0">
                <a:cs typeface="Calibri"/>
              </a:rPr>
              <a:t>Entretanto, para que esta porcentagem funcione, é importante fazer com que o cálculo seja determinístico, ou seja, garantir que um mesmo usuário ou transação sempre caia no mesmo critério.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Dependendo do tamanho de sua empresa, pode ser necessário criar o conceito de </a:t>
            </a:r>
            <a:r>
              <a:rPr lang="pt-BR" dirty="0" err="1">
                <a:cs typeface="Calibri"/>
              </a:rPr>
              <a:t>namespaces</a:t>
            </a:r>
            <a:r>
              <a:rPr lang="pt-BR" dirty="0">
                <a:cs typeface="Calibri"/>
              </a:rPr>
              <a:t> para que diferentes times ou sistemas tenham suas próprias configurações. Isso ajuda a organizar melhor os critérios de liga/desliga e evita que outros times façam mudanças em configurações que não são suas.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12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4 E 5 – Liga/</a:t>
            </a:r>
            <a:r>
              <a:rPr lang="en-US" sz="2400" dirty="0" err="1">
                <a:latin typeface="Aharoni"/>
                <a:cs typeface="Aharoni"/>
              </a:rPr>
              <a:t>desliga</a:t>
            </a:r>
            <a:r>
              <a:rPr lang="en-US" sz="2400" dirty="0">
                <a:latin typeface="Aharoni"/>
                <a:cs typeface="Aharoni"/>
              </a:rPr>
              <a:t> de </a:t>
            </a:r>
            <a:r>
              <a:rPr lang="en-US" sz="2400" dirty="0" err="1">
                <a:latin typeface="Aharoni"/>
                <a:cs typeface="Aharoni"/>
              </a:rPr>
              <a:t>funcionalidades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cs typeface="Calibri"/>
              </a:rPr>
              <a:t>Lembre-se sempre de testar o cenário onde a funcionalidade nova está desligada. Isso garante que, em caso de problemas, o mecanismo de desligá-la funcionará perfeitamente.</a:t>
            </a:r>
          </a:p>
          <a:p>
            <a:r>
              <a:rPr lang="pt-BR" dirty="0">
                <a:cs typeface="Calibri"/>
              </a:rPr>
              <a:t>Existem diversas bibliotecas e projetos que provêm um mecanismo de liga/desliga de funcionalidades. Veremos uma dela nos </a:t>
            </a:r>
            <a:r>
              <a:rPr lang="pt-BR" dirty="0" err="1">
                <a:cs typeface="Calibri"/>
              </a:rPr>
              <a:t>screencasts</a:t>
            </a:r>
            <a:r>
              <a:rPr lang="pt-BR" dirty="0">
                <a:cs typeface="Calibri"/>
              </a:rPr>
              <a:t> deste módulo.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30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1 E 2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Filas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ea typeface="Calibri"/>
                <a:cs typeface="Calibri"/>
              </a:rPr>
              <a:t>Sistemas de mensageria são aqueles responsáveis por prover o envio e o recebimento de mensagens através de algum meio. Todos nós já usamos vários destes na vida, para desde o envio de cartas e encomendas via Correios, de textos e arquivos via e-mail, etc.</a:t>
            </a:r>
          </a:p>
          <a:p>
            <a:r>
              <a:rPr lang="pt-BR" dirty="0">
                <a:ea typeface="Calibri"/>
                <a:cs typeface="Calibri"/>
              </a:rPr>
              <a:t>Normalmente, é feito de forma assíncrona: ou seja, o remetente envia sem que o destinatário esteja lá esperando para receber. É o que chamamos de </a:t>
            </a:r>
            <a:r>
              <a:rPr lang="pt-BR" dirty="0" err="1">
                <a:ea typeface="Calibri"/>
                <a:cs typeface="Calibri"/>
              </a:rPr>
              <a:t>fire</a:t>
            </a:r>
            <a:r>
              <a:rPr lang="pt-BR" dirty="0">
                <a:ea typeface="Calibri"/>
                <a:cs typeface="Calibri"/>
              </a:rPr>
              <a:t> </a:t>
            </a:r>
            <a:r>
              <a:rPr lang="pt-BR" dirty="0" err="1">
                <a:ea typeface="Calibri"/>
                <a:cs typeface="Calibri"/>
              </a:rPr>
              <a:t>and</a:t>
            </a:r>
            <a:r>
              <a:rPr lang="pt-BR" dirty="0">
                <a:ea typeface="Calibri"/>
                <a:cs typeface="Calibri"/>
              </a:rPr>
              <a:t> </a:t>
            </a:r>
            <a:r>
              <a:rPr lang="pt-BR" dirty="0" err="1">
                <a:ea typeface="Calibri"/>
                <a:cs typeface="Calibri"/>
              </a:rPr>
              <a:t>forget</a:t>
            </a:r>
            <a:r>
              <a:rPr lang="pt-BR" dirty="0">
                <a:ea typeface="Calibri"/>
                <a:cs typeface="Calibri"/>
              </a:rPr>
              <a:t> (atire e esqueça).</a:t>
            </a:r>
          </a:p>
          <a:p>
            <a:r>
              <a:rPr lang="pt-BR" dirty="0">
                <a:ea typeface="Calibri"/>
                <a:cs typeface="Calibri"/>
              </a:rPr>
              <a:t>Além disso, tais envios são feitos através de um sistema normalmente conhecido como broker. Pense nos Correios no cenário descrito acima.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ea typeface="Calibri" panose="020F0502020204030204"/>
                <a:cs typeface="Calibri"/>
              </a:rPr>
              <a:t>Sistemas assíncronos de mensageria são absolutamente cruciais para aumentar a escalabilidade de um sistema. Se todas as operações fossem síncronas, seria virtualmente impossível atender a todas as requisições de um sistema de alta demanda.</a:t>
            </a:r>
          </a:p>
          <a:p>
            <a:r>
              <a:rPr lang="pt-BR" dirty="0">
                <a:ea typeface="Calibri" panose="020F0502020204030204"/>
                <a:cs typeface="Calibri"/>
              </a:rPr>
              <a:t>Imaginem um sistema de pagamentos: se todas as chamadas às adquirentes fossem síncronas, logo ficaríamos sem threads para atender a estas requisições por conta do tempo que normalmente os pagamentos demoram para serem realizados.</a:t>
            </a:r>
          </a:p>
          <a:p>
            <a:pPr marL="914400" lvl="1" indent="-457200">
              <a:buAutoNum type="arabicPeriod"/>
            </a:pPr>
            <a:endParaRPr lang="pt-BR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56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5C7ED1-213C-D343-AD94-E29E6DDC4862}"/>
              </a:ext>
            </a:extLst>
          </p:cNvPr>
          <p:cNvSpPr/>
          <p:nvPr/>
        </p:nvSpPr>
        <p:spPr>
          <a:xfrm flipV="1">
            <a:off x="0" y="-4"/>
            <a:ext cx="12191280" cy="6858003"/>
          </a:xfrm>
          <a:prstGeom prst="rect">
            <a:avLst/>
          </a:prstGeom>
          <a:solidFill>
            <a:srgbClr val="05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95C30A-0ED5-3945-8359-5579659856F6}"/>
              </a:ext>
            </a:extLst>
          </p:cNvPr>
          <p:cNvSpPr/>
          <p:nvPr/>
        </p:nvSpPr>
        <p:spPr>
          <a:xfrm flipV="1">
            <a:off x="0" y="-5"/>
            <a:ext cx="12191280" cy="2395412"/>
          </a:xfrm>
          <a:prstGeom prst="rect">
            <a:avLst/>
          </a:prstGeom>
          <a:solidFill>
            <a:srgbClr val="06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13">
            <a:extLst>
              <a:ext uri="{FF2B5EF4-FFF2-40B4-BE49-F238E27FC236}">
                <a16:creationId xmlns:a16="http://schemas.microsoft.com/office/drawing/2014/main" id="{8B19479F-5699-F640-B98B-9DA420A63E8D}"/>
              </a:ext>
            </a:extLst>
          </p:cNvPr>
          <p:cNvSpPr txBox="1"/>
          <p:nvPr/>
        </p:nvSpPr>
        <p:spPr>
          <a:xfrm flipH="1">
            <a:off x="1032919" y="3011766"/>
            <a:ext cx="522731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>
                <a:solidFill>
                  <a:schemeClr val="bg1"/>
                </a:solidFill>
                <a:latin typeface="Aharoni"/>
                <a:ea typeface="+mn-lt"/>
                <a:cs typeface="Aharoni"/>
              </a:rPr>
              <a:t>Obrigado!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55D7B84-C482-7B47-8A3A-FF6133089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919" y="787481"/>
            <a:ext cx="2258569" cy="8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1 E 2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Filas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</a:t>
            </a:r>
            <a:r>
              <a:rPr lang="pt-BR" sz="2000" b="1" dirty="0">
                <a:solidFill>
                  <a:srgbClr val="0452C1"/>
                </a:solidFill>
                <a:ea typeface="+mn-lt"/>
                <a:cs typeface="+mn-lt"/>
              </a:rPr>
              <a:t>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dirty="0">
                <a:cs typeface="Calibri"/>
              </a:rPr>
              <a:t>Enviar e receber dados via filas assíncronas permitem que os sistemas possam fazer outras coisas enquanto não possuem as respostas para determinadas operações.</a:t>
            </a:r>
          </a:p>
          <a:p>
            <a:r>
              <a:rPr lang="pt-BR" dirty="0">
                <a:cs typeface="Calibri"/>
              </a:rPr>
              <a:t>Normalmente, temos duas figuras envolvidas no envio e recebimento de mensagens: o produtor e o consumidor. Também é comum referir-se a ambos como </a:t>
            </a:r>
            <a:r>
              <a:rPr lang="pt-BR" dirty="0" err="1">
                <a:cs typeface="Calibri"/>
              </a:rPr>
              <a:t>publisher</a:t>
            </a:r>
            <a:r>
              <a:rPr lang="pt-BR" dirty="0">
                <a:cs typeface="Calibri"/>
              </a:rPr>
              <a:t> e </a:t>
            </a:r>
            <a:r>
              <a:rPr lang="pt-BR" dirty="0" err="1">
                <a:cs typeface="Calibri"/>
              </a:rPr>
              <a:t>subscriber</a:t>
            </a:r>
            <a:r>
              <a:rPr lang="pt-BR" dirty="0">
                <a:cs typeface="Calibri"/>
              </a:rPr>
              <a:t>, ou seja, um publica algo na fila e o outro assina esta fila para receber tais mensagens.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dirty="0">
                <a:cs typeface="Calibri"/>
              </a:rPr>
              <a:t>Como os nomes indicam, o produtor é aquele que publica a mensagem na fila e o consumidor é aquele que retira uma mensagem da fila e a consome. Consumir uma mensagem significa fazer alguma operação com aquele dado, qualquer que seja ela.</a:t>
            </a:r>
            <a:endParaRPr lang="pt-BR" dirty="0"/>
          </a:p>
          <a:p>
            <a:r>
              <a:rPr lang="pt-BR" dirty="0">
                <a:ea typeface="Calibri" panose="020F0502020204030204"/>
                <a:cs typeface="Calibri"/>
              </a:rPr>
              <a:t>O número de produtores normalmente é ilimitado, ou seja, podem-se produzir mensagens para uma mesma fila em diversos pontos de um sistema.</a:t>
            </a:r>
          </a:p>
          <a:p>
            <a:pPr marL="914400" lvl="1" indent="-457200">
              <a:buAutoNum type="arabicPeriod"/>
            </a:pPr>
            <a:endParaRPr lang="pt-BR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4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1 E 2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Filas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</a:t>
            </a:r>
            <a:r>
              <a:rPr lang="pt-BR" sz="2000" b="1" dirty="0">
                <a:solidFill>
                  <a:srgbClr val="0452C1"/>
                </a:solidFill>
                <a:ea typeface="+mn-lt"/>
                <a:cs typeface="+mn-lt"/>
              </a:rPr>
              <a:t>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Já consumidores normalmente são limitados em número. Encontrar o número certo para uma determinada fila pode ser desafiador, já que poucos podem fazer com que sua fila demore para ser consumida (entupindo-a no processo, o que pode derrubar sua aplicação) e muitos podem acabar consumindo recursos demais do seu contêiner/máquina dependendo da operação que eles realizem.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ea typeface="Calibri" panose="020F0502020204030204"/>
                <a:cs typeface="Calibri"/>
              </a:rPr>
              <a:t>O importante aqui é: se você for colocar mensagens em uma fila, garanta (e monitore) que estas mensagens estão sendo consumidas a fim de se evitar que a mesma fique entupida. Entupida aqui significa ter usado todos os recursos do seu sistema, seja disco, rede, etc.</a:t>
            </a:r>
          </a:p>
          <a:p>
            <a:r>
              <a:rPr lang="pt-BR" dirty="0">
                <a:ea typeface="Calibri" panose="020F0502020204030204"/>
                <a:cs typeface="Calibri"/>
              </a:rPr>
              <a:t>Sim, isso já aconteceu comigo antes :P</a:t>
            </a:r>
          </a:p>
        </p:txBody>
      </p:sp>
    </p:spTree>
    <p:extLst>
      <p:ext uri="{BB962C8B-B14F-4D97-AF65-F5344CB8AC3E}">
        <p14:creationId xmlns:p14="http://schemas.microsoft.com/office/powerpoint/2010/main" val="195058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1 E 2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Filas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cs typeface="Calibri"/>
              </a:rPr>
              <a:t>Uma fila pode ou não ter persistência de suas mensagens (na maioria dos seus casos de uso, elas possuem persistência). Caso não haja persistência, é dever do desenvolvedor certificar-se de que as mensagens possam ser regeradas em caso de falha no sistema. Perder mensagens de </a:t>
            </a:r>
            <a:r>
              <a:rPr lang="pt-BR">
                <a:cs typeface="Calibri"/>
              </a:rPr>
              <a:t>uma fila, dependendo do que ela fizer, pode ser catastrófico!</a:t>
            </a:r>
            <a:endParaRPr lang="pt-BR" dirty="0"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cs typeface="Calibri"/>
              </a:rPr>
              <a:t>Tendo persistência ou não em suas filas, é interessante precaver-se para a perda de mensagens nas mesmas. Existem várias formas de se prevenir contra isso. Uma das mais comuns é persistir o dado a ser enviado e, via </a:t>
            </a:r>
            <a:r>
              <a:rPr lang="pt-BR" dirty="0" err="1">
                <a:cs typeface="Calibri"/>
              </a:rPr>
              <a:t>jobs</a:t>
            </a:r>
            <a:r>
              <a:rPr lang="pt-BR" dirty="0">
                <a:cs typeface="Calibri"/>
              </a:rPr>
              <a:t> ou mecanismos em lote, verificar se aquele dado já foi processado ou não.</a:t>
            </a:r>
          </a:p>
        </p:txBody>
      </p:sp>
    </p:spTree>
    <p:extLst>
      <p:ext uri="{BB962C8B-B14F-4D97-AF65-F5344CB8AC3E}">
        <p14:creationId xmlns:p14="http://schemas.microsoft.com/office/powerpoint/2010/main" val="187838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1 E 2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Filas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 dirty="0">
                <a:cs typeface="Calibri"/>
              </a:rPr>
              <a:t>Como via básica de regra, sempre use filas que tenham um mecanismo de persistência embutido nelas, pois isso facilita a vida do desenvolvedor.</a:t>
            </a:r>
          </a:p>
          <a:p>
            <a:r>
              <a:rPr lang="pt-BR" dirty="0">
                <a:cs typeface="Calibri"/>
              </a:rPr>
              <a:t>Persistir uma mensagem significa simplesmente armazenar tudo o que foi enviado para a fila. É uma forma, caso o sistema de filas caia, de continuar o processamento de onde parou sem ter que reenviar tudo. Como já falamos, isso não tira, claro, a possibilidade de falhas.</a:t>
            </a:r>
          </a:p>
          <a:p>
            <a:r>
              <a:rPr lang="pt-BR" dirty="0">
                <a:cs typeface="Calibri"/>
              </a:rPr>
              <a:t>Uma das principais vantagens de uma fila é permitir que haja a </a:t>
            </a:r>
            <a:r>
              <a:rPr lang="pt-BR" dirty="0" err="1">
                <a:cs typeface="Calibri"/>
              </a:rPr>
              <a:t>retentativa</a:t>
            </a:r>
            <a:r>
              <a:rPr lang="pt-BR" dirty="0">
                <a:cs typeface="Calibri"/>
              </a:rPr>
              <a:t> de consumo de uma mensagem caso tenha havido algum problema durante este processo. Isso é absolutamente fundamental para a escalabilidade e resiliência de um sistema!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 dirty="0">
                <a:cs typeface="Calibri"/>
              </a:rPr>
              <a:t>O primeiro passo para usar uma fila de mensageria é registrar os consumidores. Pode-se definir o número deles, se haverá tempo de espera entre cada consumo, etc. </a:t>
            </a:r>
          </a:p>
          <a:p>
            <a:r>
              <a:rPr lang="pt-BR" dirty="0">
                <a:cs typeface="Calibri"/>
              </a:rPr>
              <a:t>Após isso, toda vez que uma mensagem for publicada (enviada) na fila, os consumidores serão alertados sobre isso.</a:t>
            </a:r>
          </a:p>
          <a:p>
            <a:r>
              <a:rPr lang="pt-BR" dirty="0">
                <a:cs typeface="Calibri"/>
              </a:rPr>
              <a:t>Cada consumidor, então, processará uma mensagem da fila e, caso e somente se tudo der certo, removerá a mesma de lá. Isso é muito importante de entender, pois erros no consumo não necessariamente removem mensagens da fila!</a:t>
            </a:r>
          </a:p>
          <a:p>
            <a:r>
              <a:rPr lang="pt-BR" dirty="0">
                <a:cs typeface="Calibri"/>
              </a:rPr>
              <a:t>Caso o consumidor lance algum erro durante o consumo, a mensagem normalmente volta para a fila. Cada vez que uma mesma mensagem volta para a fila, o número de </a:t>
            </a:r>
            <a:r>
              <a:rPr lang="pt-BR" dirty="0" err="1">
                <a:cs typeface="Calibri"/>
              </a:rPr>
              <a:t>retentativas</a:t>
            </a:r>
            <a:r>
              <a:rPr lang="pt-BR" dirty="0">
                <a:cs typeface="Calibri"/>
              </a:rPr>
              <a:t> configurado para a mesma é decrescido em uma unidade.</a:t>
            </a:r>
          </a:p>
        </p:txBody>
      </p:sp>
    </p:spTree>
    <p:extLst>
      <p:ext uri="{BB962C8B-B14F-4D97-AF65-F5344CB8AC3E}">
        <p14:creationId xmlns:p14="http://schemas.microsoft.com/office/powerpoint/2010/main" val="149398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1 E 2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Filas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cs typeface="Calibri"/>
              </a:rPr>
              <a:t>Se o número de </a:t>
            </a:r>
            <a:r>
              <a:rPr lang="pt-BR" dirty="0" err="1">
                <a:cs typeface="Calibri"/>
              </a:rPr>
              <a:t>retentativas</a:t>
            </a:r>
            <a:r>
              <a:rPr lang="pt-BR" dirty="0">
                <a:cs typeface="Calibri"/>
              </a:rPr>
              <a:t> de consumo de uma mensagem se esgota, normalmente o destino desta é o que chamamos de DLQ, ou </a:t>
            </a:r>
            <a:r>
              <a:rPr lang="pt-BR" dirty="0" err="1">
                <a:cs typeface="Calibri"/>
              </a:rPr>
              <a:t>dead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letter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queue</a:t>
            </a:r>
            <a:r>
              <a:rPr lang="pt-BR" dirty="0">
                <a:cs typeface="Calibri"/>
              </a:rPr>
              <a:t> (fila da carta morta). </a:t>
            </a:r>
          </a:p>
          <a:p>
            <a:r>
              <a:rPr lang="pt-BR" dirty="0">
                <a:cs typeface="Calibri"/>
              </a:rPr>
              <a:t>Uma vez na DLQ, não haverá processamento desta mensagem, a não ser que você tenha configurado consumidores para a mesma (o que costuma ser bem raro).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 err="1">
                <a:cs typeface="Calibri"/>
              </a:rPr>
              <a:t>DLQs</a:t>
            </a:r>
            <a:r>
              <a:rPr lang="pt-BR" dirty="0">
                <a:cs typeface="Calibri"/>
              </a:rPr>
              <a:t> são muito úteis para serem monitoradas, pois mensagens nesta fila indicam algum problema no sistema. Idealmente, nenhuma DLQ deveria ter mensagens.</a:t>
            </a:r>
          </a:p>
          <a:p>
            <a:r>
              <a:rPr lang="pt-BR" dirty="0">
                <a:cs typeface="Calibri"/>
              </a:rPr>
              <a:t>É importante salientar que mensagens só saem da DLQ manualmente! Ou seja, esta operação deve ser feita pelos desenvolvedores, o que acrescenta custo operacional ao time.</a:t>
            </a:r>
          </a:p>
        </p:txBody>
      </p:sp>
    </p:spTree>
    <p:extLst>
      <p:ext uri="{BB962C8B-B14F-4D97-AF65-F5344CB8AC3E}">
        <p14:creationId xmlns:p14="http://schemas.microsoft.com/office/powerpoint/2010/main" val="258797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1 E 2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Filas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cs typeface="Calibri"/>
              </a:rPr>
              <a:t>Normalmente usamos uma fila caso não precisemos esperar pelo resultado da operação a ser executada por seu consumidor ou quando esta operação pode demorar demais.</a:t>
            </a:r>
          </a:p>
          <a:p>
            <a:r>
              <a:rPr lang="pt-BR" dirty="0">
                <a:cs typeface="Calibri"/>
              </a:rPr>
              <a:t>Exemplos: chamadas a sistemas de frete, de pagamentos, etc. Normalmente chamadas a sistemas externos ao sistema que está executando estas chamadas.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cs typeface="Calibri"/>
              </a:rPr>
              <a:t>Tome cuidado ao usar filas para respostas mostradas em interfaces de usuário. Normalmente isso é feito com alguma barra de progresso, </a:t>
            </a:r>
            <a:r>
              <a:rPr lang="pt-BR" dirty="0" err="1">
                <a:cs typeface="Calibri"/>
              </a:rPr>
              <a:t>callbacks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webhooks</a:t>
            </a:r>
            <a:r>
              <a:rPr lang="pt-BR" dirty="0">
                <a:cs typeface="Calibri"/>
              </a:rPr>
              <a:t> e coisas do tipo para que o cliente tenha a ideia de que algo ainda está sendo processado.</a:t>
            </a:r>
          </a:p>
          <a:p>
            <a:r>
              <a:rPr lang="pt-BR" dirty="0">
                <a:cs typeface="Calibri"/>
              </a:rPr>
              <a:t>Para chamadas de </a:t>
            </a:r>
            <a:r>
              <a:rPr lang="pt-BR" dirty="0" err="1">
                <a:cs typeface="Calibri"/>
              </a:rPr>
              <a:t>backend</a:t>
            </a:r>
            <a:r>
              <a:rPr lang="pt-BR" dirty="0">
                <a:cs typeface="Calibri"/>
              </a:rPr>
              <a:t>, o cuidado é redobrado: se a resposta depende do consumo de uma mensagem de uma fila, normalmente retorna-se um HTTP 200 para o chamador e é enviado um link de </a:t>
            </a:r>
            <a:r>
              <a:rPr lang="pt-BR" dirty="0" err="1">
                <a:cs typeface="Calibri"/>
              </a:rPr>
              <a:t>callback</a:t>
            </a:r>
            <a:r>
              <a:rPr lang="pt-BR" dirty="0">
                <a:cs typeface="Calibri"/>
              </a:rPr>
              <a:t> para que o mesmo possa saber do resultado desta operação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376449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Aulas 1 E 2 – </a:t>
            </a:r>
            <a:r>
              <a:rPr lang="en-US" sz="2400" dirty="0" err="1">
                <a:latin typeface="Aharoni"/>
                <a:cs typeface="Aharoni"/>
              </a:rPr>
              <a:t>Mensageria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assíncrona</a:t>
            </a:r>
            <a:r>
              <a:rPr lang="en-US" sz="2400" dirty="0">
                <a:latin typeface="Aharoni"/>
                <a:cs typeface="Aharoni"/>
              </a:rPr>
              <a:t> - Filas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10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 dirty="0">
                <a:cs typeface="Calibri"/>
              </a:rPr>
              <a:t>Filas em sistemas de mensageria normalmente são do tipo FIFO: </a:t>
            </a:r>
            <a:r>
              <a:rPr lang="pt-BR" dirty="0" err="1">
                <a:cs typeface="Calibri"/>
              </a:rPr>
              <a:t>first</a:t>
            </a:r>
            <a:r>
              <a:rPr lang="pt-BR" dirty="0">
                <a:cs typeface="Calibri"/>
              </a:rPr>
              <a:t> in, </a:t>
            </a:r>
            <a:r>
              <a:rPr lang="pt-BR" dirty="0" err="1">
                <a:cs typeface="Calibri"/>
              </a:rPr>
              <a:t>first</a:t>
            </a:r>
            <a:r>
              <a:rPr lang="pt-BR" dirty="0">
                <a:cs typeface="Calibri"/>
              </a:rPr>
              <a:t> out, ou seja, a primeira mensagem que entra deveria ser a primeira a sair (ser consumida).</a:t>
            </a:r>
          </a:p>
          <a:p>
            <a:r>
              <a:rPr lang="pt-BR" dirty="0">
                <a:cs typeface="Calibri"/>
              </a:rPr>
              <a:t>Há sistemas de fila que provêm filas de prioridade em que há um critério para saber quais mensagens devem ser consumidas primeiro, mas costuma ser raro usar algo assim.</a:t>
            </a:r>
          </a:p>
          <a:p>
            <a:r>
              <a:rPr lang="pt-BR" dirty="0">
                <a:cs typeface="Calibri"/>
              </a:rPr>
              <a:t>Normalmente, criam-se filas diferentes quando é necessária alguma priorização no consumo.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 dirty="0">
                <a:cs typeface="Calibri"/>
              </a:rPr>
              <a:t>Uma coisa muito importante a se ter em mente é que a fila garante a ordem de entrada das mensagens, mas não a de saída. Se mais de uma instância de um consumidor for configurada para uma fila, não há como garantir que as mensagens serão consumidas na mesma ordem de entrada! A ideia aqui é processar em paralelo, não em ordem.</a:t>
            </a:r>
          </a:p>
          <a:p>
            <a:r>
              <a:rPr lang="pt-BR" dirty="0">
                <a:cs typeface="Calibri"/>
              </a:rPr>
              <a:t>Por fim, quando há uma </a:t>
            </a:r>
            <a:r>
              <a:rPr lang="pt-BR" dirty="0" err="1">
                <a:cs typeface="Calibri"/>
              </a:rPr>
              <a:t>retentativa</a:t>
            </a:r>
            <a:r>
              <a:rPr lang="pt-BR" dirty="0">
                <a:cs typeface="Calibri"/>
              </a:rPr>
              <a:t>, é normal configurarmos um tempo (exponencial) entre cada </a:t>
            </a:r>
            <a:r>
              <a:rPr lang="pt-BR" dirty="0" err="1">
                <a:cs typeface="Calibri"/>
              </a:rPr>
              <a:t>retentativa</a:t>
            </a:r>
            <a:r>
              <a:rPr lang="pt-BR" dirty="0">
                <a:cs typeface="Calibri"/>
              </a:rPr>
              <a:t>. Isso é essencial para dar tempo para que sistemas que estão com problemas possam se recuperar antes de começarmos a mandar milhares de mensagens novamente (conhecido como </a:t>
            </a:r>
            <a:r>
              <a:rPr lang="pt-BR" dirty="0" err="1">
                <a:cs typeface="Calibri"/>
              </a:rPr>
              <a:t>retry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storm</a:t>
            </a:r>
            <a:r>
              <a:rPr lang="pt-BR" dirty="0">
                <a:cs typeface="Calibri"/>
              </a:rPr>
              <a:t>).</a:t>
            </a:r>
          </a:p>
          <a:p>
            <a:r>
              <a:rPr lang="pt-BR" dirty="0">
                <a:cs typeface="Calibri"/>
              </a:rPr>
              <a:t>E esteja sempre atento ao fato de que não é possível remover mensagens do meio de uma fila! Quem define a ordem de mensagens é sempre o broker.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129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2890</Words>
  <Application>Microsoft Office PowerPoint</Application>
  <PresentationFormat>Widescreen</PresentationFormat>
  <Paragraphs>128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Abadi</vt:lpstr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Helena Cardoso Lixa</dc:creator>
  <cp:lastModifiedBy>Aline</cp:lastModifiedBy>
  <cp:revision>3027</cp:revision>
  <dcterms:created xsi:type="dcterms:W3CDTF">2020-07-27T17:43:32Z</dcterms:created>
  <dcterms:modified xsi:type="dcterms:W3CDTF">2023-01-04T20:35:32Z</dcterms:modified>
</cp:coreProperties>
</file>