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Nixie One"/>
      <p:regular r:id="rId58"/>
    </p:embeddedFont>
    <p:embeddedFont>
      <p:font typeface="Helvetica Neue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3" roundtripDataSignature="AMtx7mitYoB4xoCAL3gUGigT/GzFKoop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908D54-98FA-4000-B925-0A519822F4A7}">
  <a:tblStyle styleId="{7A908D54-98FA-4000-B925-0A519822F4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HelveticaNeue-boldItalic.fntdata"/><Relationship Id="rId61" Type="http://schemas.openxmlformats.org/officeDocument/2006/relationships/font" Target="fonts/HelveticaNeue-italic.fntdata"/><Relationship Id="rId20" Type="http://schemas.openxmlformats.org/officeDocument/2006/relationships/slide" Target="slides/slide14.xml"/><Relationship Id="rId63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58" Type="http://schemas.openxmlformats.org/officeDocument/2006/relationships/font" Target="fonts/NixieOn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afe03cf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e3afe03cf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6713a11e3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f6713a11e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6713a11e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f6713a11e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6713a11e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f6713a11e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6713a11e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f6713a11e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6713a11e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f6713a11e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6713a11e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f6713a11e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f6713a11e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f6713a11e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6713a11e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f6713a11e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f6713a11e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f6713a11e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6713a11e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f6713a11e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afe03cf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3afe03cf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6713a11e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f6713a11e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6713a11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f6713a11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6713a11e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f6713a11e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6713a11e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f6713a11e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6713a11e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f6713a11e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6713a11e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f6713a11e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f6713a11e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f6713a11e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f6713a11e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f6713a11e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f6713a11e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f6713a11e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1bb00566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g101bb00566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3afe03cf1_0_4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e3afe03cf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01bb00566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101bb00566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f6713a11e3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f6713a11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01bb0056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101bb0056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01bb0056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101bb0056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1bb00566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101bb0056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01bb00566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g101bb0056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1bb00566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101bb00566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1bb0056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101bb0056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01bb00566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101bb0056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01bb00566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101bb0056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92716f26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e92716f26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01bb00566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101bb00566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01bb00566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101bb00566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01bb005669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101bb00566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1bb00566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101bb00566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01bb00566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101bb00566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1bb00566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g101bb00566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1bb00566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101bb00566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01bb00566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101bb00566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01bb00566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101bb00566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01bb00566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7" name="Google Shape;637;g101bb00566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6713a11e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f6713a11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01bb00566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g101bb00566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3afe03cf1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ge3afe03cf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6713a11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f6713a11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6713a11e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f6713a11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6713a11e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f6713a11e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f6713a11e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f6713a11e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3afe03cf1_0_467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ge3afe03cf1_0_467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ge3afe03cf1_0_467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e3afe03cf1_0_467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e3afe03cf1_0_467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e3afe03cf1_0_467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e3afe03cf1_0_467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ge3afe03cf1_0_46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ge3afe03cf1_0_46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e3afe03cf1_0_46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e3afe03cf1_0_467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ge3afe03cf1_0_46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ge3afe03cf1_0_46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e3afe03cf1_0_46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e3afe03cf1_0_46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e3afe03cf1_0_46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e3afe03cf1_0_46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e3afe03cf1_0_46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e3afe03cf1_0_46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e3afe03cf1_0_46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ge3afe03cf1_0_46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ge3afe03cf1_0_46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e3afe03cf1_0_46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e3afe03cf1_0_46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e3afe03cf1_0_46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e3afe03cf1_0_467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e3afe03cf1_0_467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3afe03cf1_0_467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e3afe03cf1_0_46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3afe03cf1_0_467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e3afe03cf1_0_467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ge3afe03cf1_0_46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e3afe03cf1_0_46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e3afe03cf1_0_46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e3afe03cf1_0_46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e3afe03cf1_0_46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e3afe03cf1_0_46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e3afe03cf1_0_467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3afe03cf1_0_73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e3afe03cf1_0_73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ge3afe03cf1_0_7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ge3afe03cf1_0_73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3afe03cf1_0_73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3afe03cf1_0_73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3afe03cf1_0_73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e3afe03cf1_0_73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ge3afe03cf1_0_7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e3afe03cf1_0_7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e3afe03cf1_0_73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ge3afe03cf1_0_73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ge3afe03cf1_0_7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e3afe03cf1_0_7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3afe03cf1_0_7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e3afe03cf1_0_7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e3afe03cf1_0_7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e3afe03cf1_0_7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e3afe03cf1_0_7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e3afe03cf1_0_7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ge3afe03cf1_0_73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ge3afe03cf1_0_7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e3afe03cf1_0_7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e3afe03cf1_0_7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e3afe03cf1_0_7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e3afe03cf1_0_73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3afe03cf1_0_73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e3afe03cf1_0_73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3afe03cf1_0_7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3afe03cf1_0_73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ge3afe03cf1_0_73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ge3afe03cf1_0_7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e3afe03cf1_0_7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e3afe03cf1_0_7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3afe03cf1_0_7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e3afe03cf1_0_7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e3afe03cf1_0_7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e3afe03cf1_0_73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e3afe03cf1_0_7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a00b95ce_0_422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2" name="Google Shape;342;ge5a00b95ce_0_422"/>
          <p:cNvSpPr txBox="1"/>
          <p:nvPr>
            <p:ph idx="1" type="body"/>
          </p:nvPr>
        </p:nvSpPr>
        <p:spPr>
          <a:xfrm>
            <a:off x="457200" y="12001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a00b95ce_0_638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5" name="Google Shape;345;ge5a00b95ce_0_638"/>
          <p:cNvSpPr txBox="1"/>
          <p:nvPr>
            <p:ph idx="1" type="subTitle"/>
          </p:nvPr>
        </p:nvSpPr>
        <p:spPr>
          <a:xfrm>
            <a:off x="457200" y="1200150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3afe03cf1_0_79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ge3afe03cf1_0_79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ge3afe03cf1_0_79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e3afe03cf1_0_79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ge3afe03cf1_0_79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e3afe03cf1_0_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afe03cf1_0_506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ge3afe03cf1_0_506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ge3afe03cf1_0_50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ge3afe03cf1_0_50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e3afe03cf1_0_506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3afe03cf1_0_506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e3afe03cf1_0_506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afe03cf1_0_506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e3afe03cf1_0_50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ge3afe03cf1_0_50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e3afe03cf1_0_50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e3afe03cf1_0_506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ge3afe03cf1_0_506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ge3afe03cf1_0_50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3afe03cf1_0_50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3afe03cf1_0_50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3afe03cf1_0_50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3afe03cf1_0_50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3afe03cf1_0_50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e3afe03cf1_0_50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3afe03cf1_0_50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ge3afe03cf1_0_506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ge3afe03cf1_0_50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3afe03cf1_0_50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3afe03cf1_0_50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e3afe03cf1_0_50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ge3afe03cf1_0_506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afe03cf1_0_506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afe03cf1_0_50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3afe03cf1_0_506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3afe03cf1_0_506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e3afe03cf1_0_506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ge3afe03cf1_0_50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3afe03cf1_0_50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e3afe03cf1_0_50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e3afe03cf1_0_50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e3afe03cf1_0_50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e3afe03cf1_0_50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e3afe03cf1_0_506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afe03cf1_0_69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e3afe03cf1_0_69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e3afe03cf1_0_69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9" name="Google Shape;99;ge3afe03cf1_0_69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3afe03cf1_0_69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3afe03cf1_0_69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afe03cf1_0_69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e3afe03cf1_0_69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4" name="Google Shape;104;ge3afe03cf1_0_69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3afe03cf1_0_69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e3afe03cf1_0_69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e3afe03cf1_0_69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08" name="Google Shape;108;ge3afe03cf1_0_69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3afe03cf1_0_69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3afe03cf1_0_69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3afe03cf1_0_69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3afe03cf1_0_69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3afe03cf1_0_69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3afe03cf1_0_69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3afe03cf1_0_69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e3afe03cf1_0_69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7" name="Google Shape;117;ge3afe03cf1_0_69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3afe03cf1_0_69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3afe03cf1_0_69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3afe03cf1_0_69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e3afe03cf1_0_69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afe03cf1_0_69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afe03cf1_0_69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afe03cf1_0_69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afe03cf1_0_69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ge3afe03cf1_0_69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7" name="Google Shape;127;ge3afe03cf1_0_69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3afe03cf1_0_69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3afe03cf1_0_69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3afe03cf1_0_69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3afe03cf1_0_69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3afe03cf1_0_69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e3afe03cf1_0_69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afe03cf1_0_69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fe03cf1_0_779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e3afe03cf1_0_779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e3afe03cf1_0_779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3afe03cf1_0_779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3afe03cf1_0_77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3afe03cf1_0_779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3afe03cf1_0_779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3afe03cf1_0_779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3afe03cf1_0_77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3afe03cf1_0_779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3afe03cf1_0_77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afe03cf1_0_62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e3afe03cf1_0_62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e3afe03cf1_0_6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1" name="Google Shape;151;ge3afe03cf1_0_62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ge3afe03cf1_0_62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ge3afe03cf1_0_62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3afe03cf1_0_62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e3afe03cf1_0_62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e3afe03cf1_0_62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ge3afe03cf1_0_6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58" name="Google Shape;158;ge3afe03cf1_0_6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3afe03cf1_0_6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e3afe03cf1_0_62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ge3afe03cf1_0_62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62" name="Google Shape;162;ge3afe03cf1_0_6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3afe03cf1_0_6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3afe03cf1_0_6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3afe03cf1_0_6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3afe03cf1_0_6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3afe03cf1_0_6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e3afe03cf1_0_6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e3afe03cf1_0_6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ge3afe03cf1_0_6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71" name="Google Shape;171;ge3afe03cf1_0_6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3afe03cf1_0_6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e3afe03cf1_0_6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e3afe03cf1_0_6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e3afe03cf1_0_62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afe03cf1_0_62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afe03cf1_0_62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e3afe03cf1_0_62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e3afe03cf1_0_62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ge3afe03cf1_0_62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81" name="Google Shape;181;ge3afe03cf1_0_6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3afe03cf1_0_6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3afe03cf1_0_6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3afe03cf1_0_6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e3afe03cf1_0_6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e3afe03cf1_0_6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ge3afe03cf1_0_62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e3afe03cf1_0_6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3afe03cf1_0_54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e3afe03cf1_0_54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ge3afe03cf1_0_5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◇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￭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￮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e3afe03cf1_0_54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afe03cf1_0_54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3afe03cf1_0_54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afe03cf1_0_54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ge3afe03cf1_0_54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98" name="Google Shape;198;ge3afe03cf1_0_5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3afe03cf1_0_5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3afe03cf1_0_54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e3afe03cf1_0_54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02" name="Google Shape;202;ge3afe03cf1_0_5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3afe03cf1_0_5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e3afe03cf1_0_5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e3afe03cf1_0_5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e3afe03cf1_0_5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3afe03cf1_0_5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3afe03cf1_0_5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3afe03cf1_0_5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ge3afe03cf1_0_54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11" name="Google Shape;211;ge3afe03cf1_0_5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3afe03cf1_0_5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e3afe03cf1_0_5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e3afe03cf1_0_5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ge3afe03cf1_0_54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3afe03cf1_0_54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3afe03cf1_0_54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3afe03cf1_0_54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3afe03cf1_0_54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ge3afe03cf1_0_54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21" name="Google Shape;221;ge3afe03cf1_0_5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3afe03cf1_0_5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e3afe03cf1_0_5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e3afe03cf1_0_5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3afe03cf1_0_5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3afe03cf1_0_5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ge3afe03cf1_0_54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3afe03cf1_0_54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3afe03cf1_0_5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3afe03cf1_0_58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e3afe03cf1_0_58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Google Shape;233;ge3afe03cf1_0_58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4" name="Google Shape;234;ge3afe03cf1_0_58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ge3afe03cf1_0_58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afe03cf1_0_58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3afe03cf1_0_58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3afe03cf1_0_58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3afe03cf1_0_58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3afe03cf1_0_58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3afe03cf1_0_58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3afe03cf1_0_58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e3afe03cf1_0_58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4" name="Google Shape;244;ge3afe03cf1_0_58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3afe03cf1_0_58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ge3afe03cf1_0_58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3afe03cf1_0_58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ge3afe03cf1_0_58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49" name="Google Shape;249;ge3afe03cf1_0_58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3afe03cf1_0_58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3afe03cf1_0_58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e3afe03cf1_0_58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ge3afe03cf1_0_58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3afe03cf1_0_58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ge3afe03cf1_0_58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ge3afe03cf1_0_58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57" name="Google Shape;257;ge3afe03cf1_0_58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e3afe03cf1_0_58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e3afe03cf1_0_58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e3afe03cf1_0_58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e3afe03cf1_0_58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e3afe03cf1_0_58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e3afe03cf1_0_58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e3afe03cf1_0_58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" name="Google Shape;265;ge3afe03cf1_0_58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6" name="Google Shape;266;ge3afe03cf1_0_58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3afe03cf1_0_58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3afe03cf1_0_58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e3afe03cf1_0_58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ge3afe03cf1_0_58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afe03cf1_0_67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e3afe03cf1_0_6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ge3afe03cf1_0_67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ge3afe03cf1_0_67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ge3afe03cf1_0_67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ge3afe03cf1_0_67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3afe03cf1_0_67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3afe03cf1_0_67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3afe03cf1_0_67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e3afe03cf1_0_67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ge3afe03cf1_0_67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3afe03cf1_0_67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e3afe03cf1_0_67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e3afe03cf1_0_67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ge3afe03cf1_0_67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3afe03cf1_0_67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3afe03cf1_0_67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e3afe03cf1_0_67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3afe03cf1_0_67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e3afe03cf1_0_67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e3afe03cf1_0_67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3afe03cf1_0_67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3afe03cf1_0_67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ge3afe03cf1_0_67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3afe03cf1_0_67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e3afe03cf1_0_67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3afe03cf1_0_67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e3afe03cf1_0_6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3afe03cf1_0_46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e3afe03cf1_0_46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e3afe03cf1_0_46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ithub.com/digaomilleniun/backend-java-ebac" TargetMode="External"/><Relationship Id="rId4" Type="http://schemas.openxmlformats.org/officeDocument/2006/relationships/hyperlink" Target="https://www.postgresql.org/docs/13/index.html" TargetMode="External"/><Relationship Id="rId5" Type="http://schemas.openxmlformats.org/officeDocument/2006/relationships/hyperlink" Target="https://www.postgresqltutorial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afe03cf1_0_39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27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6713a11e3_0_115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Numéricos fracionários</a:t>
            </a:r>
            <a:endParaRPr sz="3600">
              <a:solidFill>
                <a:schemeClr val="accent2"/>
              </a:solidFill>
            </a:endParaRPr>
          </a:p>
        </p:txBody>
      </p:sp>
      <p:graphicFrame>
        <p:nvGraphicFramePr>
          <p:cNvPr id="404" name="Google Shape;404;gf6713a11e3_0_115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{7A908D54-98FA-4000-B925-0A519822F4A7}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Tipo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Tamanho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Faixa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decimal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variable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no limit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numeric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variable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no limit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real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4 bytes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6 decimal digits precision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double precision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8 bytes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15 decimal digits precision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6713a11e3_0_14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Caracteres</a:t>
            </a:r>
            <a:endParaRPr sz="3600">
              <a:solidFill>
                <a:schemeClr val="accent2"/>
              </a:solidFill>
            </a:endParaRPr>
          </a:p>
        </p:txBody>
      </p:sp>
      <p:graphicFrame>
        <p:nvGraphicFramePr>
          <p:cNvPr id="410" name="Google Shape;410;gf6713a11e3_0_143"/>
          <p:cNvGraphicFramePr/>
          <p:nvPr/>
        </p:nvGraphicFramePr>
        <p:xfrm>
          <a:off x="2081325" y="15168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{7A908D54-98FA-4000-B925-0A519822F4A7}</a:tableStyleId>
              </a:tblPr>
              <a:tblGrid>
                <a:gridCol w="2490675"/>
                <a:gridCol w="2490675"/>
              </a:tblGrid>
              <a:tr h="39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Descrição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Tipo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character varying(n)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comprimento variável com limite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varchar(n)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comprimento variável com limite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character(n)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comprimento fixo, completado com brancos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char(n)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comprimento fixo, completado com brancos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text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comprimento variável não limitado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6713a11e3_0_13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Data e hora</a:t>
            </a: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accent2"/>
              </a:solidFill>
            </a:endParaRPr>
          </a:p>
        </p:txBody>
      </p:sp>
      <p:graphicFrame>
        <p:nvGraphicFramePr>
          <p:cNvPr id="416" name="Google Shape;416;gf6713a11e3_0_133"/>
          <p:cNvGraphicFramePr/>
          <p:nvPr/>
        </p:nvGraphicFramePr>
        <p:xfrm>
          <a:off x="2159000" y="19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{7A908D54-98FA-4000-B925-0A519822F4A7}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Tipo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Descrição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Timestamp without Time Zone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tanto data quanto hora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Timestamp with Time Zone(Timestamptz)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tanto data quanto hora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Interval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intervalos de tempo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Time without Time Zone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somente a hora do dia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Time with Time Zone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somente a hora do dia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Date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Data sem hora do dia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6713a11e3_0_154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Literais</a:t>
            </a:r>
            <a:endParaRPr sz="3600">
              <a:solidFill>
                <a:schemeClr val="accent2"/>
              </a:solidFill>
            </a:endParaRPr>
          </a:p>
        </p:txBody>
      </p:sp>
      <p:graphicFrame>
        <p:nvGraphicFramePr>
          <p:cNvPr id="422" name="Google Shape;422;gf6713a11e3_0_154"/>
          <p:cNvGraphicFramePr/>
          <p:nvPr/>
        </p:nvGraphicFramePr>
        <p:xfrm>
          <a:off x="2159000" y="196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{7A908D54-98FA-4000-B925-0A519822F4A7}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Tipo boolean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Valor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boolean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‘t’, ‘true’, ‘y’, ‘yes’, ‘1’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boolean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140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f’, ‘false’, ‘n’, ‘no’, ‘0’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6713a11e3_0_16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 Create Table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428" name="Google Shape;428;gf6713a11e3_0_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6863" y="1435125"/>
            <a:ext cx="2510278" cy="35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6713a11e3_0_98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Sintaxe Alter Table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34" name="Google Shape;434;gf6713a11e3_0_98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ALTER TABLE table_name </a:t>
            </a:r>
            <a:r>
              <a:rPr b="1" lang="pt-BR" u="sng"/>
              <a:t>action</a:t>
            </a:r>
            <a:r>
              <a:rPr lang="pt-BR"/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6713a11e3_0_44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add column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40" name="Google Shape;440;gf6713a11e3_0_44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adicionar uma coluna em uma tabela existente.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 COLUMN column_name datatype;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6713a11e3_0_55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rename column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46" name="Google Shape;446;gf6713a11e3_0_55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renomear uma coluna em uma tabela existente.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RENAME COLUMN column_name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 new_column_name;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f6713a11e3_0_79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alter column type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52" name="Google Shape;452;gf6713a11e3_0_79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alterar o tipo de dado de uma coluna uma existente.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ALTER COLUMN column_name TYPE data_type;</a:t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6713a11e3_0_6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defaults values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58" name="Google Shape;458;gf6713a11e3_0_6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adicionar ou remover valores defaults em uma coluna em uma tabela existente.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COLUMN column_name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[SET DEFAULT value | DROP DEFAULT];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afe03cf1_0_40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6" name="Google Shape;356;ge3afe03cf1_0_40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f6713a11e3_0_67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constraint not null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64" name="Google Shape;464;gf6713a11e3_0_67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adicionar ou remover uma constraint not null(restrição) em uma coluna em uma tabela existente.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COLUMN column_name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[SET NOT NULL| DROP NOT NULL];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6713a11e3_0_7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constraint check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70" name="Google Shape;470;gf6713a11e3_0_73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adicionar ou remover uma constraint(restrição) em uma coluna em uma tabela existente.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 CHECK expression;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6713a11e3_0_85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rename table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76" name="Google Shape;476;gf6713a11e3_0_85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renomear uma tabela existente.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RENAME TO new_table_name;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f6713a11e3_0_49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Alter Table - drop column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82" name="Google Shape;482;gf6713a11e3_0_49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remover uma coluna em uma tabela existente.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 TABLE table_name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DROP COLUMN column_name;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6713a11e3_0_22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Alter Table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488" name="Google Shape;488;gf6713a11e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663" y="1420650"/>
            <a:ext cx="6536678" cy="35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6713a11e3_0_17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Truncate Table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494" name="Google Shape;494;gf6713a11e3_0_170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limpar todos os dados de uma tabela existente.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TRUNCATE TABLE table_name;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OBS: Cuidado ao utilizar este comando, pois o mesmo limpa os dados da tabela e não é possível recuperar os dados.</a:t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f6713a11e3_0_187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Truncate Table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00" name="Google Shape;500;gf6713a11e3_0_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2376900"/>
            <a:ext cx="37338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f6713a11e3_0_176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Drop Table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06" name="Google Shape;506;gf6713a11e3_0_176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excluir uma tabela existente.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DROP TABLE table_name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6713a11e3_0_19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Drop Table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12" name="Google Shape;512;gf6713a11e3_0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550" y="2369650"/>
            <a:ext cx="33909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1bb005669_0_5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Create/Drop Database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18" name="Google Shape;518;g101bb005669_0_5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Comando usado para criar ou excluir um novo banco de dados.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 DATABASE name_database;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DROP</a:t>
            </a:r>
            <a:r>
              <a:rPr lang="pt-BR"/>
              <a:t> DATABASE name_database;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highlight>
                <a:srgbClr val="33333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afe03cf1_0_40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DDL - Data Definition Language</a:t>
            </a:r>
            <a:endParaRPr/>
          </a:p>
        </p:txBody>
      </p:sp>
      <p:sp>
        <p:nvSpPr>
          <p:cNvPr id="362" name="Google Shape;362;ge3afe03cf1_0_40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01bb005669_0_45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Create/Drop Database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24" name="Google Shape;524;g101bb005669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2222425"/>
            <a:ext cx="63246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f6713a11e3_0_2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DML - Data Manipulation Language</a:t>
            </a:r>
            <a:endParaRPr/>
          </a:p>
        </p:txBody>
      </p:sp>
      <p:sp>
        <p:nvSpPr>
          <p:cNvPr id="530" name="Google Shape;530;gf6713a11e3_0_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f6713a11e3_0_2"/>
          <p:cNvSpPr txBox="1"/>
          <p:nvPr/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Porque utilizar?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1bb005669_0_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são?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37" name="Google Shape;537;g101bb005669_0_0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Linguagem de Manipulação de Dados.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São os comandos que interagem com os dados dentro das tabelas.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01bb005669_0_5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Comandos DML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43" name="Google Shape;543;g101bb005669_0_5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INSERT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DELETE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UPDATE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01bb005669_0_32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Comando DQL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49" name="Google Shape;549;g101bb005669_0_32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DQL - Data Query Language - Linguagem de Consulta de dados.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os comandos de consulta.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1bb005669_0_38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 Select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55" name="Google Shape;555;g101bb005669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2457125"/>
            <a:ext cx="55816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1bb005669_0_1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Sintaxe Insert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61" name="Google Shape;561;g101bb005669_0_11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INSERT INTO table_name (colunm_name) values (values);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01bb005669_0_16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 Insert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67" name="Google Shape;567;g101bb005669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850" y="2494648"/>
            <a:ext cx="6332301" cy="8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01bb005669_0_22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Sintaxe Update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73" name="Google Shape;573;g101bb005669_0_22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UPDATE nome_tabela set nome_campo = valor;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01bb005669_0_27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 Update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79" name="Google Shape;579;g101bb00566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313" y="1451225"/>
            <a:ext cx="3733375" cy="351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e92716f26d_0_384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O que são?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68" name="Google Shape;368;ge92716f26d_0_384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É um conjunto de instruções e comandos para definição de dados.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8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01bb005669_0_57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Sintaxe Delete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585" name="Google Shape;585;g101bb005669_0_57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DELETE FROM nome_tabela;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DELETE FROM </a:t>
            </a:r>
            <a:r>
              <a:rPr lang="pt-BR"/>
              <a:t>nome_tabela where id = 2;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01bb005669_0_62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 Delete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591" name="Google Shape;591;g101bb005669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088" y="1941050"/>
            <a:ext cx="6593826" cy="19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1bb005669_0_6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DQL</a:t>
            </a:r>
            <a:r>
              <a:rPr lang="pt-BR"/>
              <a:t> - Data Manipulation Language</a:t>
            </a:r>
            <a:endParaRPr/>
          </a:p>
        </p:txBody>
      </p:sp>
      <p:sp>
        <p:nvSpPr>
          <p:cNvPr id="597" name="Google Shape;597;g101bb005669_0_6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chemeClr val="dk1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101bb005669_0_68"/>
          <p:cNvSpPr txBox="1"/>
          <p:nvPr/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rPr>
              <a:t>Porque utilizar?</a:t>
            </a:r>
            <a:endParaRPr b="0" i="0" sz="1400" u="none" cap="none" strike="noStrike">
              <a:solidFill>
                <a:srgbClr val="C6DAE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1bb005669_0_74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Comando DQL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604" name="Google Shape;604;g101bb005669_0_74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DQL - Data Query Language - Linguagem de Consulta de dados.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os comandos de consulta.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1bb005669_0_81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Select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10" name="Google Shape;610;g101bb005669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088" y="1920877"/>
            <a:ext cx="6821824" cy="21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01bb005669_0_87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Select - like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16" name="Google Shape;616;g101bb005669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25" y="1770376"/>
            <a:ext cx="7440950" cy="27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01bb005669_0_94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Select - and/or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22" name="Google Shape;622;g101bb005669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75" y="2461100"/>
            <a:ext cx="8105850" cy="8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01bb005669_0_10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Select - order by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28" name="Google Shape;628;g101bb005669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550" y="1978599"/>
            <a:ext cx="7002901" cy="17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01bb005669_0_107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Select - distinct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34" name="Google Shape;634;g101bb005669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488" y="2329424"/>
            <a:ext cx="7137025" cy="8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01bb005669_0_112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Select - in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40" name="Google Shape;640;g101bb005669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700" y="2390851"/>
            <a:ext cx="6517667" cy="6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6713a11e3_0_10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Comandos DDL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74" name="Google Shape;374;gf6713a11e3_0_10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CREATE TABLE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DROP TABLE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ALTER TABLE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TRUNCATE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01bb005669_0_118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Exemplos Select - between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646" name="Google Shape;646;g101bb005669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563" y="2571751"/>
            <a:ext cx="6800878" cy="7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e3afe03cf1_0_458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Exemplos disponíveis no meu github:</a:t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https://github.com/digaomilleniun/backend-java-ebac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u="sng">
                <a:solidFill>
                  <a:schemeClr val="hlink"/>
                </a:solidFill>
              </a:rPr>
              <a:t>Documentação e tutoriais sobre PostgreSQL</a:t>
            </a:r>
            <a:r>
              <a:rPr b="1" lang="pt-BR" u="sng">
                <a:solidFill>
                  <a:schemeClr val="hlink"/>
                </a:solidFill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https://www.postgresql.org/docs/13/index.html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https://www.postgresqltutorial.com/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ge3afe03cf1_0_458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6713a11e3_0_16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Sintaxe</a:t>
            </a:r>
            <a:r>
              <a:rPr lang="pt-BR" sz="3600">
                <a:solidFill>
                  <a:schemeClr val="accent2"/>
                </a:solidFill>
              </a:rPr>
              <a:t> Create</a:t>
            </a:r>
            <a:r>
              <a:rPr lang="pt-BR" sz="3600">
                <a:solidFill>
                  <a:schemeClr val="accent2"/>
                </a:solidFill>
              </a:rPr>
              <a:t> Table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80" name="Google Shape;380;gf6713a11e3_0_16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None/>
            </a:pPr>
            <a:r>
              <a:rPr lang="pt-BR"/>
              <a:t>CREATE TABLE nome_tabela (campo e tipo campo);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f6713a11e3_0_28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Exemplo Create Table</a:t>
            </a:r>
            <a:endParaRPr sz="3600">
              <a:solidFill>
                <a:schemeClr val="accent2"/>
              </a:solidFill>
            </a:endParaRPr>
          </a:p>
        </p:txBody>
      </p:sp>
      <p:pic>
        <p:nvPicPr>
          <p:cNvPr id="386" name="Google Shape;386;gf6713a11e3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1681450"/>
            <a:ext cx="36385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6713a11e3_0_35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Tipos de dados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392" name="Google Shape;392;gf6713a11e3_0_35"/>
          <p:cNvSpPr txBox="1"/>
          <p:nvPr>
            <p:ph idx="4294967295" type="subTitle"/>
          </p:nvPr>
        </p:nvSpPr>
        <p:spPr>
          <a:xfrm>
            <a:off x="2171450" y="1455950"/>
            <a:ext cx="56961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Numéricos inteiros;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Números </a:t>
            </a:r>
            <a:r>
              <a:rPr lang="pt-BR"/>
              <a:t>fracionários</a:t>
            </a:r>
            <a:r>
              <a:rPr lang="pt-BR"/>
              <a:t>;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Caracteres;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Data e hora;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pt-BR"/>
              <a:t>Literais;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6713a11e3_0_103"/>
          <p:cNvSpPr txBox="1"/>
          <p:nvPr>
            <p:ph type="title"/>
          </p:nvPr>
        </p:nvSpPr>
        <p:spPr>
          <a:xfrm>
            <a:off x="1873525" y="673650"/>
            <a:ext cx="7368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Numéricos inteiros</a:t>
            </a:r>
            <a:endParaRPr sz="3600">
              <a:solidFill>
                <a:schemeClr val="accent2"/>
              </a:solidFill>
            </a:endParaRPr>
          </a:p>
        </p:txBody>
      </p:sp>
      <p:graphicFrame>
        <p:nvGraphicFramePr>
          <p:cNvPr id="398" name="Google Shape;398;gf6713a11e3_0_103"/>
          <p:cNvGraphicFramePr/>
          <p:nvPr/>
        </p:nvGraphicFramePr>
        <p:xfrm>
          <a:off x="952500" y="211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{7A908D54-98FA-4000-B925-0A519822F4A7}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Tipo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Tamanho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Faixa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smallint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2 bytes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-32768 to +32767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integer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4 bytes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-2147483648 to +2147483647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bigint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8 bytes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C6DAEC"/>
                          </a:solidFill>
                        </a:rPr>
                        <a:t>-9223372036854775808 to 9223372036854775807</a:t>
                      </a:r>
                      <a:endParaRPr>
                        <a:solidFill>
                          <a:srgbClr val="C6DAEC"/>
                        </a:solidFill>
                      </a:endParaRPr>
                    </a:p>
                  </a:txBody>
                  <a:tcPr marT="9525" marB="9525" marR="9525" marL="9525">
                    <a:lnL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