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30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75C"/>
    <a:srgbClr val="0552C1"/>
    <a:srgbClr val="A9D0FF"/>
    <a:srgbClr val="0252C1"/>
    <a:srgbClr val="548BE7"/>
    <a:srgbClr val="4A6BA7"/>
    <a:srgbClr val="05255B"/>
    <a:srgbClr val="051430"/>
    <a:srgbClr val="0064EE"/>
    <a:srgbClr val="FFF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E2165-C897-2847-5EC3-5DF9FAD31210}" v="38" dt="2023-01-24T14:57:28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e Lopes" userId="S::aline.lopes-ext@ebac.art.br::ec803f9a-2021-499d-ad41-1ed4a30f9549" providerId="AD" clId="Web-{78BE2165-C897-2847-5EC3-5DF9FAD31210}"/>
    <pc:docChg chg="modSld">
      <pc:chgData name="Aline Lopes" userId="S::aline.lopes-ext@ebac.art.br::ec803f9a-2021-499d-ad41-1ed4a30f9549" providerId="AD" clId="Web-{78BE2165-C897-2847-5EC3-5DF9FAD31210}" dt="2023-01-24T14:57:27.938" v="9" actId="20577"/>
      <pc:docMkLst>
        <pc:docMk/>
      </pc:docMkLst>
      <pc:sldChg chg="modSp">
        <pc:chgData name="Aline Lopes" userId="S::aline.lopes-ext@ebac.art.br::ec803f9a-2021-499d-ad41-1ed4a30f9549" providerId="AD" clId="Web-{78BE2165-C897-2847-5EC3-5DF9FAD31210}" dt="2023-01-24T14:56:59.219" v="0" actId="20577"/>
        <pc:sldMkLst>
          <pc:docMk/>
          <pc:sldMk cId="3268824273" sldId="473"/>
        </pc:sldMkLst>
        <pc:spChg chg="mod">
          <ac:chgData name="Aline Lopes" userId="S::aline.lopes-ext@ebac.art.br::ec803f9a-2021-499d-ad41-1ed4a30f9549" providerId="AD" clId="Web-{78BE2165-C897-2847-5EC3-5DF9FAD31210}" dt="2023-01-24T14:56:59.219" v="0" actId="20577"/>
          <ac:spMkLst>
            <pc:docMk/>
            <pc:sldMk cId="3268824273" sldId="473"/>
            <ac:spMk id="19" creationId="{77CC6998-AE7A-49FC-BAE8-CB671CBC9F90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03.656" v="1" actId="20577"/>
        <pc:sldMkLst>
          <pc:docMk/>
          <pc:sldMk cId="4257357535" sldId="474"/>
        </pc:sldMkLst>
        <pc:spChg chg="mod">
          <ac:chgData name="Aline Lopes" userId="S::aline.lopes-ext@ebac.art.br::ec803f9a-2021-499d-ad41-1ed4a30f9549" providerId="AD" clId="Web-{78BE2165-C897-2847-5EC3-5DF9FAD31210}" dt="2023-01-24T14:57:03.656" v="1" actId="20577"/>
          <ac:spMkLst>
            <pc:docMk/>
            <pc:sldMk cId="4257357535" sldId="474"/>
            <ac:spMk id="22" creationId="{E0C08264-D4B3-1C42-ABAF-CB73345DA0B9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06.297" v="2" actId="20577"/>
        <pc:sldMkLst>
          <pc:docMk/>
          <pc:sldMk cId="2529368402" sldId="475"/>
        </pc:sldMkLst>
        <pc:spChg chg="mod">
          <ac:chgData name="Aline Lopes" userId="S::aline.lopes-ext@ebac.art.br::ec803f9a-2021-499d-ad41-1ed4a30f9549" providerId="AD" clId="Web-{78BE2165-C897-2847-5EC3-5DF9FAD31210}" dt="2023-01-24T14:57:06.297" v="2" actId="20577"/>
          <ac:spMkLst>
            <pc:docMk/>
            <pc:sldMk cId="2529368402" sldId="475"/>
            <ac:spMk id="22" creationId="{E0C08264-D4B3-1C42-ABAF-CB73345DA0B9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09.656" v="4" actId="20577"/>
        <pc:sldMkLst>
          <pc:docMk/>
          <pc:sldMk cId="2853769121" sldId="476"/>
        </pc:sldMkLst>
        <pc:spChg chg="mod">
          <ac:chgData name="Aline Lopes" userId="S::aline.lopes-ext@ebac.art.br::ec803f9a-2021-499d-ad41-1ed4a30f9549" providerId="AD" clId="Web-{78BE2165-C897-2847-5EC3-5DF9FAD31210}" dt="2023-01-24T14:57:09.656" v="4" actId="20577"/>
          <ac:spMkLst>
            <pc:docMk/>
            <pc:sldMk cId="2853769121" sldId="476"/>
            <ac:spMk id="22" creationId="{E0C08264-D4B3-1C42-ABAF-CB73345DA0B9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14.078" v="5" actId="20577"/>
        <pc:sldMkLst>
          <pc:docMk/>
          <pc:sldMk cId="2953649181" sldId="477"/>
        </pc:sldMkLst>
        <pc:spChg chg="mod">
          <ac:chgData name="Aline Lopes" userId="S::aline.lopes-ext@ebac.art.br::ec803f9a-2021-499d-ad41-1ed4a30f9549" providerId="AD" clId="Web-{78BE2165-C897-2847-5EC3-5DF9FAD31210}" dt="2023-01-24T14:57:14.078" v="5" actId="20577"/>
          <ac:spMkLst>
            <pc:docMk/>
            <pc:sldMk cId="2953649181" sldId="477"/>
            <ac:spMk id="22" creationId="{E0C08264-D4B3-1C42-ABAF-CB73345DA0B9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16.688" v="6" actId="20577"/>
        <pc:sldMkLst>
          <pc:docMk/>
          <pc:sldMk cId="2814999580" sldId="478"/>
        </pc:sldMkLst>
        <pc:spChg chg="mod">
          <ac:chgData name="Aline Lopes" userId="S::aline.lopes-ext@ebac.art.br::ec803f9a-2021-499d-ad41-1ed4a30f9549" providerId="AD" clId="Web-{78BE2165-C897-2847-5EC3-5DF9FAD31210}" dt="2023-01-24T14:57:16.688" v="6" actId="20577"/>
          <ac:spMkLst>
            <pc:docMk/>
            <pc:sldMk cId="2814999580" sldId="478"/>
            <ac:spMk id="22" creationId="{E0C08264-D4B3-1C42-ABAF-CB73345DA0B9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20.157" v="7" actId="20577"/>
        <pc:sldMkLst>
          <pc:docMk/>
          <pc:sldMk cId="3654171361" sldId="479"/>
        </pc:sldMkLst>
        <pc:spChg chg="mod">
          <ac:chgData name="Aline Lopes" userId="S::aline.lopes-ext@ebac.art.br::ec803f9a-2021-499d-ad41-1ed4a30f9549" providerId="AD" clId="Web-{78BE2165-C897-2847-5EC3-5DF9FAD31210}" dt="2023-01-24T14:57:20.157" v="7" actId="20577"/>
          <ac:spMkLst>
            <pc:docMk/>
            <pc:sldMk cId="3654171361" sldId="479"/>
            <ac:spMk id="22" creationId="{E0C08264-D4B3-1C42-ABAF-CB73345DA0B9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27.938" v="9" actId="20577"/>
        <pc:sldMkLst>
          <pc:docMk/>
          <pc:sldMk cId="3996515427" sldId="480"/>
        </pc:sldMkLst>
        <pc:spChg chg="mod">
          <ac:chgData name="Aline Lopes" userId="S::aline.lopes-ext@ebac.art.br::ec803f9a-2021-499d-ad41-1ed4a30f9549" providerId="AD" clId="Web-{78BE2165-C897-2847-5EC3-5DF9FAD31210}" dt="2023-01-24T14:57:27.938" v="9" actId="20577"/>
          <ac:spMkLst>
            <pc:docMk/>
            <pc:sldMk cId="3996515427" sldId="480"/>
            <ac:spMk id="22" creationId="{E0C08264-D4B3-1C42-ABAF-CB73345DA0B9}"/>
          </ac:spMkLst>
        </pc:spChg>
      </pc:sldChg>
      <pc:sldChg chg="modSp">
        <pc:chgData name="Aline Lopes" userId="S::aline.lopes-ext@ebac.art.br::ec803f9a-2021-499d-ad41-1ed4a30f9549" providerId="AD" clId="Web-{78BE2165-C897-2847-5EC3-5DF9FAD31210}" dt="2023-01-24T14:57:24.751" v="8" actId="20577"/>
        <pc:sldMkLst>
          <pc:docMk/>
          <pc:sldMk cId="1875653527" sldId="481"/>
        </pc:sldMkLst>
        <pc:spChg chg="mod">
          <ac:chgData name="Aline Lopes" userId="S::aline.lopes-ext@ebac.art.br::ec803f9a-2021-499d-ad41-1ed4a30f9549" providerId="AD" clId="Web-{78BE2165-C897-2847-5EC3-5DF9FAD31210}" dt="2023-01-24T14:57:24.751" v="8" actId="20577"/>
          <ac:spMkLst>
            <pc:docMk/>
            <pc:sldMk cId="1875653527" sldId="481"/>
            <ac:spMk id="22" creationId="{E0C08264-D4B3-1C42-ABAF-CB73345DA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C2B60-3719-7A40-A78B-04F38523039E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2A15-7D7B-C84B-89B9-25794777A3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56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0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67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46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4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1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359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56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6C32E-144D-4805-8695-52B50A57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8A174-616A-4568-A7E1-3736E840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636C0-265B-4ECC-A483-AC68BFC6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70703-F4EB-4F1B-A262-BB94145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8327E-7A56-4F10-AC62-03ED6DE7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5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AC62B-9C6B-4C2F-A560-4C8A0AB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C72956-8B1E-476B-888E-29255984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C9439-9857-4CD5-9FE3-A947EB4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C5EAA-BE59-412F-90FA-917D8F85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8985E-4E9F-4CD3-9B69-1665470F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F96655-F5E2-4784-8E97-1E9F3A71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C66BE-192E-4090-BC46-DF0FEC1A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FDEB-9837-40FE-8998-E2FD943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96231-5B04-4823-8489-09F85A0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7C3B1-2D67-4311-A02F-8CD0B4B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3A34-E4CF-4643-9477-3FA74E6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6ED55-28BE-4780-B482-CD47AF1B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0AFD8-58B7-437D-844C-54ACDCA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D51C5-0A2C-4DD8-BF7B-D91CFE1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E927C-7718-4872-A348-0E298D8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1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A15D3-1A2A-4F94-9FF7-161582F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4A84C-4E39-4952-92A5-73B9DE54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9A25B-24B1-42BD-9E5E-ADC39B7A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5EB0E-50B8-4BB3-B080-3B64832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B1E19-CBC0-4E02-A22C-6C10D2A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7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EA9C9-A686-4ACD-B316-2BF868AB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8394-3FC9-48A7-AD30-EC55EEF8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2DDC6-F03C-49E2-84D5-E2123B4C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C40B2-3589-4A60-A3B7-4E823BFF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DD249-9E59-4231-B3C5-AE7E1267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B32F94-E368-477D-B361-684F35AE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0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AA2A-9B7A-4721-A5C8-42D0C94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0B36F-9FB1-4E4F-88AC-16A633B1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35D5C-8437-437D-92AF-183AF9EC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10B1F5-1379-4319-BCD2-D4D30FC28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36ACF-1244-404B-8D47-764BA815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AC20B-8F59-4495-AC8B-A0556FD9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AFC2A7-F330-4FD2-AAA4-A87D1287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437E6A-19B1-4AE2-8BAB-B11AD64C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CF7B-4EB6-4B8A-A114-43A1288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B2D88C-687A-4A2E-A454-6A485539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5F580F-A6FE-455D-82F5-F5C03DC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A42617-2EA6-4CEA-96EB-C018DFC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65E1F8-82C1-4341-9923-3915075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611591-43FE-4B3D-8CEC-6878999F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BCF52-F049-4A43-ACCB-BF3175B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9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8E74-F2D1-42E6-8B8C-76A25258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14973-655B-458D-B95A-17E0D658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14444-F10A-40E5-84CD-2FACEE0B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53DC7-4498-4F48-BDF1-A78F45B5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09B08F-9FCD-4422-8893-2484FD5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7BDB33-87AA-4FA4-AEC3-39B02C1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3828-0A5B-4449-8EAF-F0FD4630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388F50-AE72-4160-B737-96C6D5C34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96F46-3071-4F0F-9426-D53CA6E9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7465F4-7C9A-4476-9AA7-2414877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73455-640B-4B1D-8E27-F1299D63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56CCB-2207-4002-89C1-02988D2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A585FB-86FA-46B8-BA17-BA6EF90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5D004-E228-40B6-89F7-0C6E51FE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DCFE9-CB5D-4180-8E57-6594F7A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5CF-A752-4747-AE17-E360236B78F6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ABD9E-790C-4375-8CB0-400001DE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FC42C-C449-40C9-839C-E9AE6A9F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0763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433899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>
                <a:solidFill>
                  <a:schemeClr val="bg1"/>
                </a:solidFill>
                <a:latin typeface="Abadi"/>
                <a:cs typeface="Aharoni"/>
              </a:rPr>
              <a:t>Módulo 14</a:t>
            </a:r>
            <a:endParaRPr lang="en-US" sz="6000" dirty="0">
              <a:solidFill>
                <a:schemeClr val="bg1"/>
              </a:solidFill>
              <a:latin typeface="Abadi"/>
            </a:endParaRPr>
          </a:p>
        </p:txBody>
      </p:sp>
      <p:sp>
        <p:nvSpPr>
          <p:cNvPr id="20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6357979" y="5024527"/>
            <a:ext cx="625196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ea typeface="+mn-lt"/>
                <a:cs typeface="+mn-lt"/>
              </a:rPr>
              <a:t>Praticando desenho de sistemas (system design)</a:t>
            </a:r>
            <a:endParaRPr lang="pt-BR" dirty="0"/>
          </a:p>
          <a:p>
            <a:endParaRPr lang="pt-BR" sz="3600" b="1">
              <a:solidFill>
                <a:schemeClr val="bg1"/>
              </a:solidFill>
              <a:latin typeface="Aharoni"/>
              <a:cs typeface="Aharon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DECD966-E785-4461-A9A2-A7D80DF7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874225"/>
            <a:ext cx="3700462" cy="28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99AF1-AA4B-4D14-AEC3-1CF5DBEF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2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5C7ED1-213C-D343-AD94-E29E6DDC4862}"/>
              </a:ext>
            </a:extLst>
          </p:cNvPr>
          <p:cNvSpPr/>
          <p:nvPr/>
        </p:nvSpPr>
        <p:spPr>
          <a:xfrm flipV="1">
            <a:off x="0" y="-4"/>
            <a:ext cx="12191280" cy="6858003"/>
          </a:xfrm>
          <a:prstGeom prst="rect">
            <a:avLst/>
          </a:prstGeom>
          <a:solidFill>
            <a:srgbClr val="05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95C30A-0ED5-3945-8359-5579659856F6}"/>
              </a:ext>
            </a:extLst>
          </p:cNvPr>
          <p:cNvSpPr/>
          <p:nvPr/>
        </p:nvSpPr>
        <p:spPr>
          <a:xfrm flipV="1">
            <a:off x="0" y="-5"/>
            <a:ext cx="12191280" cy="2395412"/>
          </a:xfrm>
          <a:prstGeom prst="rect">
            <a:avLst/>
          </a:prstGeom>
          <a:solidFill>
            <a:srgbClr val="06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13">
            <a:extLst>
              <a:ext uri="{FF2B5EF4-FFF2-40B4-BE49-F238E27FC236}">
                <a16:creationId xmlns:a16="http://schemas.microsoft.com/office/drawing/2014/main" id="{8B19479F-5699-F640-B98B-9DA420A63E8D}"/>
              </a:ext>
            </a:extLst>
          </p:cNvPr>
          <p:cNvSpPr txBox="1"/>
          <p:nvPr/>
        </p:nvSpPr>
        <p:spPr>
          <a:xfrm flipH="1">
            <a:off x="1032919" y="3011766"/>
            <a:ext cx="522731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>
                <a:solidFill>
                  <a:schemeClr val="bg1"/>
                </a:solidFill>
                <a:latin typeface="Aharoni"/>
                <a:ea typeface="+mn-lt"/>
                <a:cs typeface="Aharoni"/>
              </a:rPr>
              <a:t>Obrigado!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55D7B84-C482-7B47-8A3A-FF6133089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919" y="787481"/>
            <a:ext cx="2258569" cy="8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As </a:t>
            </a:r>
            <a:r>
              <a:rPr lang="en-US" sz="2400" dirty="0" err="1">
                <a:latin typeface="Aharoni"/>
                <a:cs typeface="Aharoni"/>
              </a:rPr>
              <a:t>quatro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fases</a:t>
            </a:r>
            <a:r>
              <a:rPr lang="en-US" sz="2400" dirty="0">
                <a:latin typeface="Aharoni"/>
                <a:cs typeface="Aharoni"/>
              </a:rPr>
              <a:t> de um design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cs typeface="Calibri"/>
              </a:rPr>
              <a:t>A ideia deste módulo é usarmos tudo o que aprendemos até agora para praticarmos o desenho de sistemas. É um exercício excelente de se fazer porque, durante a carreira de um engenheiro de software, serão inúmeras as vezes em que teremos que criar sistemas do zero.</a:t>
            </a:r>
          </a:p>
          <a:p>
            <a:r>
              <a:rPr lang="pt-BR" dirty="0">
                <a:cs typeface="Calibri"/>
              </a:rPr>
              <a:t>Para isso, criei uma espécie de guia para ser usado sempre que surgir a necessidade de se desenhar um novo sistema.</a:t>
            </a:r>
          </a:p>
          <a:p>
            <a:r>
              <a:rPr lang="pt-BR" dirty="0">
                <a:cs typeface="Calibri"/>
              </a:rPr>
              <a:t>Além disso, teremos um módulo extra no curso que falará somente das etapas típicas de entrevistas para empresas grandes de tecnologia, em especial as Big </a:t>
            </a:r>
            <a:r>
              <a:rPr lang="pt-BR" dirty="0" err="1">
                <a:cs typeface="Calibri"/>
              </a:rPr>
              <a:t>Techs</a:t>
            </a:r>
            <a:r>
              <a:rPr lang="pt-BR" dirty="0">
                <a:cs typeface="Calibri"/>
              </a:rPr>
              <a:t> como Google, Facebook, Uber, etc.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cs typeface="Calibri"/>
              </a:rPr>
              <a:t>Toda vez que nos depararmos com um novo sistema, devemos seguir quatro passos básicos, a saber: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Definição dos requisitos funcionais.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Definição dos requisitos não funcionais.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Desenho inicial do sistema, onde resolveremos os casos de uso mais básicos. Normalmente, um escopo inicial menor ou MVP.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Evolução do desenho inicial para casos de maior escala ou carga.</a:t>
            </a:r>
          </a:p>
        </p:txBody>
      </p:sp>
    </p:spTree>
    <p:extLst>
      <p:ext uri="{BB962C8B-B14F-4D97-AF65-F5344CB8AC3E}">
        <p14:creationId xmlns:p14="http://schemas.microsoft.com/office/powerpoint/2010/main" val="4257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As </a:t>
            </a:r>
            <a:r>
              <a:rPr lang="en-US" sz="2400" dirty="0" err="1">
                <a:latin typeface="Aharoni"/>
                <a:cs typeface="Aharoni"/>
              </a:rPr>
              <a:t>quatro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fases</a:t>
            </a:r>
            <a:r>
              <a:rPr lang="en-US" sz="2400" dirty="0">
                <a:latin typeface="Aharoni"/>
                <a:cs typeface="Aharoni"/>
              </a:rPr>
              <a:t> de um design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Requisitos funcionais descrevem o que o sistema deve fazer, ou seja, seu comportamento. Exemplo: a API deve ser capaz de enviar mensagens e de ler mensagens de um feed. É essencial definirmos o que o sistema vai fazer antes de qualquer outra coisa, pois é isso que acabará ajudando a definir a arquitetura inicial do sistema.</a:t>
            </a: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É nesta fase que podemos fazer um desenho inicial dos </a:t>
            </a:r>
            <a:r>
              <a:rPr lang="pt-BR" dirty="0" err="1">
                <a:cs typeface="Calibri"/>
              </a:rPr>
              <a:t>endpoints</a:t>
            </a:r>
            <a:r>
              <a:rPr lang="pt-BR" dirty="0">
                <a:cs typeface="Calibri"/>
              </a:rPr>
              <a:t> ou mesmo começar a definir o domínio do novo serviço. E pode ser que, durante essa definição, acabemos descobrindo que mais de um serviço/domínio são necessários para implementar a solução que nos foi pedida.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Requisitos não funcionais são relacionados ao uso da aplicação em termos de desempenho, usabilidade, segurança, etc. Exemplo: quantos usuários ela deve suportar, qual o tamanho das mensagens, qual o tempo de armazenamento, etc.</a:t>
            </a:r>
          </a:p>
          <a:p>
            <a:r>
              <a:rPr lang="pt-BR" dirty="0">
                <a:cs typeface="Calibri"/>
              </a:rPr>
              <a:t>É nesta fase que definiremos as tecnologias que serão utilizadas no novo serviço. Qual linguagem de programação será escolhida, onde hospedaremos os serviços, como se comunicarão os componentes, entre outros.</a:t>
            </a:r>
          </a:p>
          <a:p>
            <a:r>
              <a:rPr lang="pt-BR" dirty="0">
                <a:cs typeface="Calibri"/>
              </a:rPr>
              <a:t>É extremamente importante que os objetivos sejam bem definidos na fase de requisitos funcionais para que as tecnologias corretas possam ser escolhidas na fase de requisitos não funcionais!</a:t>
            </a:r>
          </a:p>
          <a:p>
            <a:r>
              <a:rPr lang="pt-BR" dirty="0">
                <a:cs typeface="Calibri"/>
              </a:rPr>
              <a:t>Além disso, se seguirmos corretamente a cartilha dos 12 fatores, o número de domínios identificados influenciará diretamente na quantidade de serviços a serem criados.</a:t>
            </a:r>
          </a:p>
        </p:txBody>
      </p:sp>
    </p:spTree>
    <p:extLst>
      <p:ext uri="{BB962C8B-B14F-4D97-AF65-F5344CB8AC3E}">
        <p14:creationId xmlns:p14="http://schemas.microsoft.com/office/powerpoint/2010/main" val="252936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As </a:t>
            </a:r>
            <a:r>
              <a:rPr lang="en-US" sz="2400" dirty="0" err="1">
                <a:latin typeface="Aharoni"/>
                <a:cs typeface="Aharoni"/>
              </a:rPr>
              <a:t>quatro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fases</a:t>
            </a:r>
            <a:r>
              <a:rPr lang="en-US" sz="2400" dirty="0">
                <a:latin typeface="Aharoni"/>
                <a:cs typeface="Aharoni"/>
              </a:rPr>
              <a:t> de um design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A partir daí, é hora de colocar a mão na massa e começar a codificar o novo serviço.</a:t>
            </a:r>
          </a:p>
          <a:p>
            <a:r>
              <a:rPr lang="pt-BR" dirty="0">
                <a:cs typeface="Calibri"/>
              </a:rPr>
              <a:t>Por mais que possamos saber de antemão tudo o que um serviço fará no futuro, é de extrema importância começar com casos de uso mais básicos ou que tragam o maior benefício de cara. Daí o conceito de MVP, ou </a:t>
            </a:r>
            <a:r>
              <a:rPr lang="pt-BR" dirty="0" err="1">
                <a:cs typeface="Calibri"/>
              </a:rPr>
              <a:t>minimum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viable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product</a:t>
            </a:r>
            <a:r>
              <a:rPr lang="pt-BR" dirty="0">
                <a:cs typeface="Calibri"/>
              </a:rPr>
              <a:t> (produto mínimo viável).</a:t>
            </a:r>
          </a:p>
          <a:p>
            <a:r>
              <a:rPr lang="pt-BR" dirty="0">
                <a:cs typeface="Calibri"/>
              </a:rPr>
              <a:t>Especialmente em startups, onde não se sabe ainda qual será a aceitação do mercado para o novo produto, é muito importante ser rápido para entregar (time </a:t>
            </a:r>
            <a:r>
              <a:rPr lang="pt-BR" dirty="0" err="1">
                <a:cs typeface="Calibri"/>
              </a:rPr>
              <a:t>to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market</a:t>
            </a:r>
            <a:r>
              <a:rPr lang="pt-BR" dirty="0">
                <a:cs typeface="Calibri"/>
              </a:rPr>
              <a:t>) e, mais importante ainda, rápido para falhar e testar hipóteses.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Se você começar a criar seu sistema com tudo o que ele deve fazer, você nunca entregará nada em produção. É importante ter um equilíbrio entre funcionalidades implementadas e entrega de valor para sua empresa e, principalmente, seus clientes. Por isso, comece sempre com um escopo pequeno bem definido e que maximize velocidade de entrega e entrega de valor!</a:t>
            </a:r>
          </a:p>
          <a:p>
            <a:r>
              <a:rPr lang="pt-BR" dirty="0">
                <a:cs typeface="Calibri" panose="020F0502020204030204"/>
              </a:rPr>
              <a:t>À medida em que seu sistema for sendo usado por seus clientes, começarão a surgir requisitos adicionais que deverão ser incorporados a ele. E é aqui que entra a quarta fase do design de sistemas.</a:t>
            </a:r>
          </a:p>
        </p:txBody>
      </p:sp>
    </p:spTree>
    <p:extLst>
      <p:ext uri="{BB962C8B-B14F-4D97-AF65-F5344CB8AC3E}">
        <p14:creationId xmlns:p14="http://schemas.microsoft.com/office/powerpoint/2010/main" val="28537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As </a:t>
            </a:r>
            <a:r>
              <a:rPr lang="en-US" sz="2400" dirty="0" err="1">
                <a:latin typeface="Aharoni"/>
                <a:cs typeface="Aharoni"/>
              </a:rPr>
              <a:t>quatro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fases</a:t>
            </a:r>
            <a:r>
              <a:rPr lang="en-US" sz="2400" dirty="0">
                <a:latin typeface="Aharoni"/>
                <a:cs typeface="Aharoni"/>
              </a:rPr>
              <a:t> de um design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cs typeface="Calibri"/>
              </a:rPr>
              <a:t>Nesta fase, que normalmente durará por toda a vida útil de seu sistema, são feitos desde incrementos de funcionalidades a mudanças de arquitetura para comportar os novos requisitos. É a chamada manutenção de sistemas e onde a maioria dos engenheiros trabalha.</a:t>
            </a:r>
          </a:p>
          <a:p>
            <a:r>
              <a:rPr lang="pt-BR" dirty="0">
                <a:cs typeface="Calibri"/>
              </a:rPr>
              <a:t>Um sistema deve crescer de acordo com as necessidades de sua empresa e de seus clientes e não porque os engenheiros responsáveis resolveram adicionar coisas novas pensando em um futuro que pode nem sequer vir a acontecer. 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cs typeface="Calibri" panose="020F0502020204030204"/>
              </a:rPr>
              <a:t>Seguindo este guia, você evitará um dos pecados capitais que todo engenheiro acaba cometendo pelo menos uma vez na vida: o de </a:t>
            </a:r>
            <a:r>
              <a:rPr lang="pt-BR" dirty="0" err="1">
                <a:cs typeface="Calibri" panose="020F0502020204030204"/>
              </a:rPr>
              <a:t>BDUFar</a:t>
            </a:r>
            <a:r>
              <a:rPr lang="pt-BR" dirty="0">
                <a:cs typeface="Calibri" panose="020F0502020204030204"/>
              </a:rPr>
              <a:t>.</a:t>
            </a:r>
          </a:p>
          <a:p>
            <a:r>
              <a:rPr lang="pt-BR" dirty="0">
                <a:cs typeface="Calibri" panose="020F0502020204030204"/>
              </a:rPr>
              <a:t>BDUF vem do inglês BIG DESIGN UPFRONT. E literalmente significa desenhar um sistema com um tamanho maior do que o que ele deveria ter. Faça apenas o que você precisa!</a:t>
            </a:r>
          </a:p>
        </p:txBody>
      </p:sp>
    </p:spTree>
    <p:extLst>
      <p:ext uri="{BB962C8B-B14F-4D97-AF65-F5344CB8AC3E}">
        <p14:creationId xmlns:p14="http://schemas.microsoft.com/office/powerpoint/2010/main" val="29536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Vamos </a:t>
            </a:r>
            <a:r>
              <a:rPr lang="en-US" sz="2400" dirty="0" err="1">
                <a:latin typeface="Aharoni"/>
                <a:cs typeface="Aharoni"/>
              </a:rPr>
              <a:t>desenhar</a:t>
            </a:r>
            <a:r>
              <a:rPr lang="en-US" sz="2400" dirty="0">
                <a:latin typeface="Aharoni"/>
                <a:cs typeface="Aharoni"/>
              </a:rPr>
              <a:t> o Instagram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Nesta aula faremos um exercício de desenho de sistemas desenhando um dos mais populares aplicativos existentes: o Instagram.</a:t>
            </a:r>
            <a:endParaRPr lang="pt-BR" dirty="0"/>
          </a:p>
          <a:p>
            <a:r>
              <a:rPr lang="pt-BR" dirty="0">
                <a:cs typeface="Calibri"/>
              </a:rPr>
              <a:t>Claro que o Instagram é enorme e não faremos o desenho dele completo. Seguiremos o guia que nós aprendemos na aula anterior e seguiremos três das quatro fases de design: definição de requisitos funcionais e não funcionais e desenho do menor escopo possível para termos o nosso MVP.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 panose="020F0502020204030204"/>
              </a:rPr>
              <a:t>No caso desta aula, nosso MVP possuirá apenas dois </a:t>
            </a:r>
            <a:r>
              <a:rPr lang="pt-BR" dirty="0" err="1">
                <a:cs typeface="Calibri" panose="020F0502020204030204"/>
              </a:rPr>
              <a:t>endpoints</a:t>
            </a:r>
            <a:r>
              <a:rPr lang="pt-BR" dirty="0">
                <a:cs typeface="Calibri" panose="020F0502020204030204"/>
              </a:rPr>
              <a:t>: um para o upload de fotos e outro para visualização do feed de fotos pelo próprio usuário ou por amigos.</a:t>
            </a:r>
          </a:p>
          <a:p>
            <a:r>
              <a:rPr lang="pt-BR" dirty="0">
                <a:cs typeface="Calibri" panose="020F0502020204030204"/>
              </a:rPr>
              <a:t>Além disso, não precisaremos nos preocupar com autenticação e autorização de usuários, pois poderemos considerar que estas funcionalidades já estarão prontas para nós.</a:t>
            </a:r>
          </a:p>
        </p:txBody>
      </p:sp>
    </p:spTree>
    <p:extLst>
      <p:ext uri="{BB962C8B-B14F-4D97-AF65-F5344CB8AC3E}">
        <p14:creationId xmlns:p14="http://schemas.microsoft.com/office/powerpoint/2010/main" val="28149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Vamos </a:t>
            </a:r>
            <a:r>
              <a:rPr lang="en-US" sz="2400" dirty="0" err="1">
                <a:latin typeface="Aharoni"/>
                <a:cs typeface="Aharoni"/>
              </a:rPr>
              <a:t>desenhar</a:t>
            </a:r>
            <a:r>
              <a:rPr lang="en-US" sz="2400" dirty="0">
                <a:latin typeface="Aharoni"/>
                <a:cs typeface="Aharoni"/>
              </a:rPr>
              <a:t> o Instagram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sistema deverá comportar centenas de milhares de usuários e ser pensado com um mínimo de resiliência e disponibilidade. Ou seja, já teremos que pensar em mecanismos como caches, balanceamento de carga, etc.</a:t>
            </a:r>
          </a:p>
          <a:p>
            <a:r>
              <a:rPr lang="pt-BR" dirty="0">
                <a:cs typeface="Calibri"/>
              </a:rPr>
              <a:t>Agora, vamos ao desenho!</a:t>
            </a:r>
          </a:p>
        </p:txBody>
      </p:sp>
    </p:spTree>
    <p:extLst>
      <p:ext uri="{BB962C8B-B14F-4D97-AF65-F5344CB8AC3E}">
        <p14:creationId xmlns:p14="http://schemas.microsoft.com/office/powerpoint/2010/main" val="36541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96026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3 – </a:t>
            </a:r>
            <a:r>
              <a:rPr lang="en-US" sz="2400" dirty="0" err="1">
                <a:latin typeface="Aharoni"/>
                <a:cs typeface="Aharoni"/>
              </a:rPr>
              <a:t>Vamos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desenharo</a:t>
            </a:r>
            <a:r>
              <a:rPr lang="en-US" sz="2400" dirty="0">
                <a:latin typeface="Aharoni"/>
                <a:cs typeface="Aharoni"/>
              </a:rPr>
              <a:t> Twitter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Nesta aula faremos um exercício de desenho de sistemas desenhando outro dos mais populares aplicativos existentes: o Twitter.</a:t>
            </a:r>
            <a:endParaRPr lang="pt-BR" dirty="0"/>
          </a:p>
          <a:p>
            <a:r>
              <a:rPr lang="pt-BR" dirty="0">
                <a:cs typeface="Calibri"/>
              </a:rPr>
              <a:t>Claro que este aplicativo é enorme e não faremos o desenho dele completo. Seguiremos o guia que nós aprendemos na aula anterior e seguiremos três das quatro fases de design: definição de requisitos funcionais e não funcionais e desenho do menor escopo possível para termos o nosso MVP.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 panose="020F0502020204030204"/>
              </a:rPr>
              <a:t>No caso desta aula, nosso MVP possuirá três </a:t>
            </a:r>
            <a:r>
              <a:rPr lang="pt-BR" dirty="0" err="1">
                <a:cs typeface="Calibri" panose="020F0502020204030204"/>
              </a:rPr>
              <a:t>endpoints</a:t>
            </a:r>
            <a:r>
              <a:rPr lang="pt-BR" dirty="0">
                <a:cs typeface="Calibri" panose="020F0502020204030204"/>
              </a:rPr>
              <a:t>: um para criar tweets, outro para seguir pessoas e outro para gerar a </a:t>
            </a:r>
            <a:r>
              <a:rPr lang="pt-BR" dirty="0" err="1">
                <a:cs typeface="Calibri" panose="020F0502020204030204"/>
              </a:rPr>
              <a:t>timeline</a:t>
            </a:r>
            <a:r>
              <a:rPr lang="pt-BR" dirty="0">
                <a:cs typeface="Calibri" panose="020F0502020204030204"/>
              </a:rPr>
              <a:t> de tweets.</a:t>
            </a:r>
          </a:p>
          <a:p>
            <a:r>
              <a:rPr lang="pt-BR" dirty="0">
                <a:cs typeface="Calibri" panose="020F0502020204030204"/>
              </a:rPr>
              <a:t>Novamente, não precisaremos nos preocupar com autenticação e autorização de usuários, pois poderemos considerar que estas funcionalidades já estarão prontas para nós.</a:t>
            </a:r>
          </a:p>
        </p:txBody>
      </p:sp>
    </p:spTree>
    <p:extLst>
      <p:ext uri="{BB962C8B-B14F-4D97-AF65-F5344CB8AC3E}">
        <p14:creationId xmlns:p14="http://schemas.microsoft.com/office/powerpoint/2010/main" val="399651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3 – Vamos </a:t>
            </a:r>
            <a:r>
              <a:rPr lang="en-US" sz="2400" dirty="0" err="1">
                <a:latin typeface="Aharoni"/>
                <a:cs typeface="Aharoni"/>
              </a:rPr>
              <a:t>desenhar</a:t>
            </a:r>
            <a:r>
              <a:rPr lang="en-US" sz="2400" dirty="0">
                <a:latin typeface="Aharoni"/>
                <a:cs typeface="Aharoni"/>
              </a:rPr>
              <a:t> o Twitter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14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sistema deverá comportar centenas de milhares de usuários e ser pensado com um mínimo de resiliência e disponibilidade. Ou seja, já teremos que pensar em mecanismos como caches, balanceamento de carga, etc.</a:t>
            </a:r>
          </a:p>
          <a:p>
            <a:r>
              <a:rPr lang="pt-BR" dirty="0">
                <a:cs typeface="Calibri"/>
              </a:rPr>
              <a:t>Agora, vamos ao desenho!</a:t>
            </a:r>
          </a:p>
        </p:txBody>
      </p:sp>
    </p:spTree>
    <p:extLst>
      <p:ext uri="{BB962C8B-B14F-4D97-AF65-F5344CB8AC3E}">
        <p14:creationId xmlns:p14="http://schemas.microsoft.com/office/powerpoint/2010/main" val="1875653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1226</Words>
  <Application>Microsoft Office PowerPoint</Application>
  <PresentationFormat>Widescreen</PresentationFormat>
  <Paragraphs>62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Helena Cardoso Lixa</dc:creator>
  <cp:lastModifiedBy>Aline Lopes de Sousa</cp:lastModifiedBy>
  <cp:revision>3034</cp:revision>
  <dcterms:created xsi:type="dcterms:W3CDTF">2020-07-27T17:43:32Z</dcterms:created>
  <dcterms:modified xsi:type="dcterms:W3CDTF">2023-01-24T14:57:30Z</dcterms:modified>
</cp:coreProperties>
</file>