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5" r:id="rId2"/>
    <p:sldId id="320" r:id="rId3"/>
    <p:sldId id="358" r:id="rId4"/>
    <p:sldId id="356" r:id="rId5"/>
    <p:sldId id="319" r:id="rId6"/>
    <p:sldId id="359" r:id="rId7"/>
    <p:sldId id="357" r:id="rId8"/>
    <p:sldId id="3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44D85-5982-4E2E-8C02-A5EF75CD47FC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84AA2-2CE9-4F9C-AAF3-E8CD897A1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37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5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36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02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65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0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5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52A15-7D7B-C84B-89B9-25794777A31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66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E03E9-CDCF-8A5E-ADFF-5505ED8F3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21081A-1636-D059-34A7-ECFEF211E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7F6EA2-1102-3CAF-6EB0-3B3DDEA2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A0D95C-2191-1DFC-E8E4-BF21A6FE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8D69F-F913-CE9D-325C-DB485B4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4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B46BE-B048-530D-BE4B-D526780D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BF93E2-93EE-B6C2-C964-66AA43E1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58CE8F-29FF-9B87-0799-2447E1F7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66BF1-0ADD-6CC3-9DDE-B43E56AA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0F0310-86D4-81AE-B65A-806B01D5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625D52-40DE-BA8E-C267-9CDF84FEE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DB06DD-BB0E-73A9-4B89-F88869A6D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42817F-0B07-6F9B-8A47-D1E56268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31CD3-BDFA-FDF9-8791-F912191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0344B-1719-FF5E-758A-C98DBD8D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31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55FF8-9CEB-7743-8B47-BD2AC097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66C4B-FC26-A0AD-36A2-EF7D4A09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277A98-F62B-B558-49F2-53BCF69A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D0015B-58B8-5B64-6972-B4DCCCBB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0BD67-E85A-AAB0-5FA0-FFE7FAEB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DF14F-9D77-59F0-7D7E-14887C8E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F95EE-8B92-C659-10DE-6B1FA7D0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D7CCFB-6DDF-6365-AF62-DE5595B8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9BBD5E-1213-C3CD-CD72-5F9AFBAA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697DE-6ED1-F79D-20EC-CB52D07E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3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09E7C-82BA-1EAC-377B-988A4A17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24B06-9675-D7EE-9958-0EFFFCEC6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F8711A-E619-BCDF-5EAE-3EC41D782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8FD43D-13D7-DE74-891D-E075C9A5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24702F-D4DA-FCF0-DD7D-2D03B91D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8AF777-EF48-1DAC-7D72-257920D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8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5206-DEF9-8FFE-402A-1FBA5DBD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5884AD-3CEE-C345-0A66-CA67BDE4E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51B22-B0C3-C1A9-0965-AE8D04398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44CBB3-0ABD-0332-5362-25DDE29BC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AB6DB2-7E8D-0B56-B1B4-88AF347D2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35B36F-FADF-9EE4-478B-00803B95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E29A8A-99F8-EBB8-4D70-B4AFE2C9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B510B8-8947-06E8-B337-25CB281B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23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BD62-9E64-B81F-47EB-7170ECDF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661A9F-5646-5AE8-56DF-8E7FADD1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D8BE10-568A-CBF9-69E1-C5B0D871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4BB6B0-BE70-B133-5E1D-F7BA11D1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9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8784AB-D1BD-2C46-B84C-98B0E66E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F3A455-AA83-1A78-E192-829B628A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338D6F-F2D9-7F68-A1E9-D6715B1D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25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813F6-9088-BD00-4C19-F6B97B2D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C671A-1926-C72E-F7A9-7CB83BEB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F5699-622B-C6A7-06EE-91ECF51E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2A62D0-84A0-1D96-70F9-78723ED8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97A146-A3C5-C55D-217F-EFCDBD6F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1EAF9-B6D6-7793-0EC9-24774A45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A17AF-2406-9889-6165-4CCFC4ED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9E323A-5D3D-1805-391C-20BD09781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A65D61-4356-7C8E-9259-A5E70489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B6C2C3-32F0-01E2-CAE6-112275C7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168461-D96D-D65A-1CB4-EF74C1F7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42A94B-A8E8-0C8E-C12B-63B2780B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A3B407A-5612-B928-FAD9-08B169A8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51EEA7-9095-D961-C9A1-531403FA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9BAE32-F468-A1C7-94FC-6C346627E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62FA-3AAB-4C3F-B097-9F6009F7EDB4}" type="datetimeFigureOut">
              <a:rPr lang="pt-BR" smtClean="0"/>
              <a:t>25/07/2022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C7727-3786-EDE2-351D-6C02B95C3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AA17F-9E49-37EB-A9EB-548DB9323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F7994-3D44-46A8-95D2-884D6A2BA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48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7B64CA-7502-4353-BFDF-7C46B593008C}"/>
              </a:ext>
            </a:extLst>
          </p:cNvPr>
          <p:cNvSpPr/>
          <p:nvPr/>
        </p:nvSpPr>
        <p:spPr>
          <a:xfrm>
            <a:off x="-719" y="3205432"/>
            <a:ext cx="12191999" cy="3651849"/>
          </a:xfrm>
          <a:prstGeom prst="rect">
            <a:avLst/>
          </a:prstGeom>
          <a:solidFill>
            <a:srgbClr val="045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B5F3F-A6DE-40EC-825B-6E21ED161ADE}"/>
              </a:ext>
            </a:extLst>
          </p:cNvPr>
          <p:cNvSpPr/>
          <p:nvPr/>
        </p:nvSpPr>
        <p:spPr>
          <a:xfrm>
            <a:off x="1173372" y="2220763"/>
            <a:ext cx="3928612" cy="4004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5649068" y="4015156"/>
            <a:ext cx="433899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b="1" dirty="0">
                <a:solidFill>
                  <a:schemeClr val="bg1"/>
                </a:solidFill>
                <a:latin typeface="Abadi"/>
                <a:cs typeface="Aharoni"/>
              </a:rPr>
              <a:t>Módulo 3</a:t>
            </a:r>
            <a:endParaRPr lang="en-US" sz="6000" dirty="0">
              <a:solidFill>
                <a:schemeClr val="bg1"/>
              </a:solidFill>
              <a:latin typeface="Abadi"/>
            </a:endParaRPr>
          </a:p>
        </p:txBody>
      </p:sp>
      <p:sp>
        <p:nvSpPr>
          <p:cNvPr id="20" name="CaixaDeTexto 9">
            <a:extLst>
              <a:ext uri="{FF2B5EF4-FFF2-40B4-BE49-F238E27FC236}">
                <a16:creationId xmlns:a16="http://schemas.microsoft.com/office/drawing/2014/main" id="{77CC6998-AE7A-49FC-BAE8-CB671CBC9F90}"/>
              </a:ext>
            </a:extLst>
          </p:cNvPr>
          <p:cNvSpPr txBox="1"/>
          <p:nvPr/>
        </p:nvSpPr>
        <p:spPr>
          <a:xfrm flipH="1">
            <a:off x="6357979" y="5024527"/>
            <a:ext cx="625196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ea typeface="+mn-lt"/>
                <a:cs typeface="+mn-lt"/>
              </a:rPr>
              <a:t>Algoritmos avançados e resolução de problemas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BR" sz="3600" b="1" dirty="0">
                <a:solidFill>
                  <a:schemeClr val="bg1"/>
                </a:solidFill>
                <a:ea typeface="+mn-lt"/>
                <a:cs typeface="+mn-lt"/>
              </a:rPr>
              <a:t>de programação - Parte 2</a:t>
            </a:r>
            <a:endParaRPr lang="en-US" sz="3600" dirty="0">
              <a:ea typeface="+mn-lt"/>
              <a:cs typeface="+mn-lt"/>
            </a:endParaRPr>
          </a:p>
          <a:p>
            <a:endParaRPr lang="pt-BR" sz="3600" b="1" dirty="0">
              <a:solidFill>
                <a:schemeClr val="bg1"/>
              </a:solidFill>
              <a:latin typeface="Aharoni"/>
              <a:cs typeface="Aharon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DECD966-E785-4461-A9A2-A7D80DF7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874225"/>
            <a:ext cx="3700462" cy="28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99AF1-AA4B-4D14-AEC3-1CF5DBEF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840020"/>
            <a:ext cx="2152650" cy="7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1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Backtracking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3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9755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 err="1">
                <a:cs typeface="Calibri"/>
              </a:rPr>
              <a:t>Backtracking</a:t>
            </a:r>
            <a:r>
              <a:rPr lang="pt-BR" sz="4000" dirty="0">
                <a:cs typeface="Calibri"/>
              </a:rPr>
              <a:t> é uma técnica de programação de força bruta que resolve problemas recursivamente</a:t>
            </a:r>
          </a:p>
          <a:p>
            <a:r>
              <a:rPr lang="pt-BR" sz="4000" dirty="0">
                <a:cs typeface="Calibri"/>
              </a:rPr>
              <a:t>O objetivo é construir uma solução de forma incremental, pedaço por pedaço, removendo as partes que não atendem aos requisitos do problema</a:t>
            </a:r>
          </a:p>
        </p:txBody>
      </p:sp>
    </p:spTree>
    <p:extLst>
      <p:ext uri="{BB962C8B-B14F-4D97-AF65-F5344CB8AC3E}">
        <p14:creationId xmlns:p14="http://schemas.microsoft.com/office/powerpoint/2010/main" val="16101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Backtracking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3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617" y="1825625"/>
            <a:ext cx="1063818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4000" dirty="0">
                <a:cs typeface="Calibri"/>
              </a:rPr>
              <a:t>Algoritmos de força bruta normalmente calculam todas as possibilidades, enquanto algoritmos de </a:t>
            </a:r>
            <a:r>
              <a:rPr lang="pt-BR" sz="4000" dirty="0" err="1">
                <a:cs typeface="Calibri"/>
              </a:rPr>
              <a:t>backtracking</a:t>
            </a:r>
            <a:r>
              <a:rPr lang="pt-BR" sz="4000" dirty="0">
                <a:cs typeface="Calibri"/>
              </a:rPr>
              <a:t> tentam otimizar este processo através da eliminação explicada anteriormente</a:t>
            </a:r>
          </a:p>
          <a:p>
            <a:r>
              <a:rPr lang="pt-BR" sz="4000" dirty="0">
                <a:cs typeface="Calibri"/>
              </a:rPr>
              <a:t>Muito úteis para problemas de análise combinatória ou de enumeração, mas podem ter complexidade exponencial se não tiverem restrições suficientes</a:t>
            </a:r>
          </a:p>
        </p:txBody>
      </p:sp>
    </p:spTree>
    <p:extLst>
      <p:ext uri="{BB962C8B-B14F-4D97-AF65-F5344CB8AC3E}">
        <p14:creationId xmlns:p14="http://schemas.microsoft.com/office/powerpoint/2010/main" val="219986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1 – Backtracking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3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pic>
        <p:nvPicPr>
          <p:cNvPr id="4" name="Imagem 4" descr="Texto, Carta&#10;&#10;Descrição gerada automaticamente">
            <a:extLst>
              <a:ext uri="{FF2B5EF4-FFF2-40B4-BE49-F238E27FC236}">
                <a16:creationId xmlns:a16="http://schemas.microsoft.com/office/drawing/2014/main" id="{04F52D72-5284-4B1C-59FF-C105EEA2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03" y="1538847"/>
            <a:ext cx="9129393" cy="51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1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</a:t>
            </a:r>
            <a:r>
              <a:rPr lang="en-US" sz="2400" dirty="0" err="1">
                <a:latin typeface="Aharoni"/>
                <a:cs typeface="Aharoni"/>
              </a:rPr>
              <a:t>Algoritmos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gulosos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3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34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Um algoritmo é considerado guloso (</a:t>
            </a:r>
            <a:r>
              <a:rPr lang="pt-BR" sz="4000" dirty="0" err="1">
                <a:cs typeface="Calibri"/>
              </a:rPr>
              <a:t>greedy</a:t>
            </a:r>
            <a:r>
              <a:rPr lang="pt-BR" sz="4000" dirty="0">
                <a:cs typeface="Calibri"/>
              </a:rPr>
              <a:t>) quando resolve um problema selecionando a melhor opção disponível no momento</a:t>
            </a:r>
          </a:p>
          <a:p>
            <a:r>
              <a:rPr lang="pt-BR" sz="4000" dirty="0">
                <a:cs typeface="Calibri"/>
              </a:rPr>
              <a:t>Normalmente não se preocupa se o melhor resultado atual vai trazer o melhor resultado no geral</a:t>
            </a:r>
          </a:p>
        </p:txBody>
      </p:sp>
    </p:spTree>
    <p:extLst>
      <p:ext uri="{BB962C8B-B14F-4D97-AF65-F5344CB8AC3E}">
        <p14:creationId xmlns:p14="http://schemas.microsoft.com/office/powerpoint/2010/main" val="94207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</a:t>
            </a:r>
            <a:r>
              <a:rPr lang="en-US" sz="2400" dirty="0" err="1">
                <a:latin typeface="Aharoni"/>
                <a:cs typeface="Aharoni"/>
              </a:rPr>
              <a:t>Algoritmos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gulosos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3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8626" y="1825625"/>
            <a:ext cx="105851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Funciona sempre numa abordagem top </a:t>
            </a:r>
            <a:r>
              <a:rPr lang="pt-BR" sz="4000" dirty="0" err="1">
                <a:cs typeface="Calibri"/>
              </a:rPr>
              <a:t>down</a:t>
            </a:r>
            <a:r>
              <a:rPr lang="pt-BR" sz="4000" dirty="0">
                <a:cs typeface="Calibri"/>
              </a:rPr>
              <a:t> e nunca reverte (ou se arrepende de) uma decisão caso ela tenha sido tomada erroneamente</a:t>
            </a:r>
          </a:p>
          <a:p>
            <a:r>
              <a:rPr lang="pt-BR" sz="4000" dirty="0">
                <a:cs typeface="Calibri"/>
              </a:rPr>
              <a:t>Costumam ser algoritmos fáceis de serem descritos e de excelente performance</a:t>
            </a:r>
          </a:p>
          <a:p>
            <a:r>
              <a:rPr lang="pt-BR" sz="4000" dirty="0">
                <a:cs typeface="Calibri"/>
              </a:rPr>
              <a:t>Contudo, nem sempre produzem a solução ótima para um problema</a:t>
            </a:r>
          </a:p>
        </p:txBody>
      </p:sp>
    </p:spTree>
    <p:extLst>
      <p:ext uri="{BB962C8B-B14F-4D97-AF65-F5344CB8AC3E}">
        <p14:creationId xmlns:p14="http://schemas.microsoft.com/office/powerpoint/2010/main" val="420759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</a:t>
            </a:r>
            <a:r>
              <a:rPr lang="en-US" sz="2400" dirty="0" err="1">
                <a:latin typeface="Aharoni"/>
                <a:cs typeface="Aharoni"/>
              </a:rPr>
              <a:t>Algoritmos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gulosos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3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15D1D38-C6F1-4AD8-83AB-251F3192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891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400" dirty="0">
                <a:cs typeface="Calibri"/>
              </a:rPr>
              <a:t>Para saber se um problema pode ser resolvido por um algoritmo guloso, duas propriedades podem ser observadas:</a:t>
            </a:r>
          </a:p>
          <a:p>
            <a:pPr lvl="1" indent="-457200">
              <a:buAutoNum type="arabicPeriod"/>
            </a:pPr>
            <a:r>
              <a:rPr lang="pt-BR" sz="3400" dirty="0">
                <a:cs typeface="Calibri"/>
              </a:rPr>
              <a:t>Se a solução ótima de um problema pode ser encontrada escolhendo-se a melhor solução em cada passo sem reconsiderar os passos tomados anteriormente</a:t>
            </a:r>
          </a:p>
          <a:p>
            <a:pPr lvl="1" indent="-457200">
              <a:buAutoNum type="arabicPeriod"/>
            </a:pPr>
            <a:r>
              <a:rPr lang="pt-BR" sz="3400" dirty="0">
                <a:cs typeface="Calibri"/>
              </a:rPr>
              <a:t>Se a solução ótima geral para o problema corresponde à solução ótima para seus subproblemas, tal como em programação dinâmica</a:t>
            </a:r>
          </a:p>
        </p:txBody>
      </p:sp>
    </p:spTree>
    <p:extLst>
      <p:ext uri="{BB962C8B-B14F-4D97-AF65-F5344CB8AC3E}">
        <p14:creationId xmlns:p14="http://schemas.microsoft.com/office/powerpoint/2010/main" val="228919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265A1B-8FC1-4387-8E8E-ED63DDD6A649}"/>
              </a:ext>
            </a:extLst>
          </p:cNvPr>
          <p:cNvSpPr/>
          <p:nvPr/>
        </p:nvSpPr>
        <p:spPr>
          <a:xfrm>
            <a:off x="-719" y="2349980"/>
            <a:ext cx="12191999" cy="4507301"/>
          </a:xfrm>
          <a:prstGeom prst="rect">
            <a:avLst/>
          </a:pr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ED3735-E9B2-495B-9CA0-157DC427865B}"/>
              </a:ext>
            </a:extLst>
          </p:cNvPr>
          <p:cNvSpPr txBox="1"/>
          <p:nvPr/>
        </p:nvSpPr>
        <p:spPr>
          <a:xfrm flipH="1">
            <a:off x="486426" y="730740"/>
            <a:ext cx="70817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haroni"/>
                <a:cs typeface="Aharoni"/>
              </a:rPr>
              <a:t>Aula 2 – </a:t>
            </a:r>
            <a:r>
              <a:rPr lang="en-US" sz="2400" dirty="0" err="1">
                <a:latin typeface="Aharoni"/>
                <a:cs typeface="Aharoni"/>
              </a:rPr>
              <a:t>Algoritmos</a:t>
            </a:r>
            <a:r>
              <a:rPr lang="en-US" sz="2400" dirty="0">
                <a:latin typeface="Aharoni"/>
                <a:cs typeface="Aharoni"/>
              </a:rPr>
              <a:t> </a:t>
            </a:r>
            <a:r>
              <a:rPr lang="en-US" sz="2400" dirty="0" err="1">
                <a:latin typeface="Aharoni"/>
                <a:cs typeface="Aharoni"/>
              </a:rPr>
              <a:t>gulosos</a:t>
            </a:r>
            <a:endParaRPr lang="en-US" sz="2400" dirty="0">
              <a:latin typeface="Aharoni"/>
              <a:cs typeface="Aharon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0C08264-D4B3-1C42-ABAF-CB73345DA0B9}"/>
              </a:ext>
            </a:extLst>
          </p:cNvPr>
          <p:cNvSpPr txBox="1"/>
          <p:nvPr/>
        </p:nvSpPr>
        <p:spPr>
          <a:xfrm flipH="1">
            <a:off x="517299" y="384298"/>
            <a:ext cx="336054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000" b="1" dirty="0">
                <a:solidFill>
                  <a:srgbClr val="0452C1"/>
                </a:solidFill>
                <a:latin typeface="Abadi"/>
                <a:cs typeface="Calibri"/>
              </a:rPr>
              <a:t>Módulo 3</a:t>
            </a:r>
            <a:endParaRPr lang="en-US" dirty="0">
              <a:solidFill>
                <a:srgbClr val="0452C1"/>
              </a:solidFill>
              <a:cs typeface="Calibri"/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E81E8-80B1-4231-9A89-61EC683B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165" y="1825625"/>
            <a:ext cx="1034663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4000" dirty="0">
                <a:cs typeface="Calibri"/>
              </a:rPr>
              <a:t>Exemplos clássicos de problemas que podem ser resolvidos com algoritmos gulosos:</a:t>
            </a:r>
          </a:p>
          <a:p>
            <a:pPr lvl="1" indent="-457200">
              <a:buAutoNum type="arabicPeriod"/>
            </a:pPr>
            <a:r>
              <a:rPr lang="pt-BR" sz="4000" dirty="0">
                <a:cs typeface="Calibri"/>
              </a:rPr>
              <a:t>Problema da mochila</a:t>
            </a:r>
          </a:p>
          <a:p>
            <a:pPr lvl="1" indent="-457200">
              <a:buAutoNum type="arabicPeriod"/>
            </a:pPr>
            <a:r>
              <a:rPr lang="pt-BR" sz="4000" dirty="0">
                <a:cs typeface="Calibri"/>
              </a:rPr>
              <a:t>Problema do troco</a:t>
            </a:r>
          </a:p>
          <a:p>
            <a:pPr lvl="1" indent="-457200">
              <a:buAutoNum type="arabicPeriod"/>
            </a:pPr>
            <a:r>
              <a:rPr lang="pt-BR" sz="4000" dirty="0">
                <a:cs typeface="Calibri"/>
              </a:rPr>
              <a:t>Problema do agendamento de trabalhos</a:t>
            </a:r>
          </a:p>
        </p:txBody>
      </p:sp>
    </p:spTree>
    <p:extLst>
      <p:ext uri="{BB962C8B-B14F-4D97-AF65-F5344CB8AC3E}">
        <p14:creationId xmlns:p14="http://schemas.microsoft.com/office/powerpoint/2010/main" val="2816294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313</Words>
  <Application>Microsoft Office PowerPoint</Application>
  <PresentationFormat>Widescreen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Abadi</vt:lpstr>
      <vt:lpstr>Aharoni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Oliveira</dc:creator>
  <cp:lastModifiedBy>Renato Oliveira</cp:lastModifiedBy>
  <cp:revision>2</cp:revision>
  <dcterms:created xsi:type="dcterms:W3CDTF">2022-07-03T14:49:25Z</dcterms:created>
  <dcterms:modified xsi:type="dcterms:W3CDTF">2022-07-25T16:25:36Z</dcterms:modified>
</cp:coreProperties>
</file>