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869" r:id="rId2"/>
    <p:sldMasterId id="2147483882" r:id="rId3"/>
  </p:sldMasterIdLst>
  <p:notesMasterIdLst>
    <p:notesMasterId r:id="rId40"/>
  </p:notesMasterIdLst>
  <p:sldIdLst>
    <p:sldId id="256" r:id="rId4"/>
    <p:sldId id="447" r:id="rId5"/>
    <p:sldId id="564" r:id="rId6"/>
    <p:sldId id="566" r:id="rId7"/>
    <p:sldId id="567" r:id="rId8"/>
    <p:sldId id="570" r:id="rId9"/>
    <p:sldId id="575" r:id="rId10"/>
    <p:sldId id="630" r:id="rId11"/>
    <p:sldId id="451" r:id="rId12"/>
    <p:sldId id="453" r:id="rId13"/>
    <p:sldId id="455" r:id="rId14"/>
    <p:sldId id="457" r:id="rId15"/>
    <p:sldId id="459" r:id="rId16"/>
    <p:sldId id="461" r:id="rId17"/>
    <p:sldId id="463" r:id="rId18"/>
    <p:sldId id="465" r:id="rId19"/>
    <p:sldId id="467" r:id="rId20"/>
    <p:sldId id="469" r:id="rId21"/>
    <p:sldId id="470" r:id="rId22"/>
    <p:sldId id="631" r:id="rId23"/>
    <p:sldId id="628" r:id="rId24"/>
    <p:sldId id="413" r:id="rId25"/>
    <p:sldId id="422" r:id="rId26"/>
    <p:sldId id="421" r:id="rId27"/>
    <p:sldId id="433" r:id="rId28"/>
    <p:sldId id="617" r:id="rId29"/>
    <p:sldId id="618" r:id="rId30"/>
    <p:sldId id="615" r:id="rId31"/>
    <p:sldId id="622" r:id="rId32"/>
    <p:sldId id="623" r:id="rId33"/>
    <p:sldId id="624" r:id="rId34"/>
    <p:sldId id="625" r:id="rId35"/>
    <p:sldId id="626" r:id="rId36"/>
    <p:sldId id="427" r:id="rId37"/>
    <p:sldId id="438" r:id="rId38"/>
    <p:sldId id="507" r:id="rId3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DD8CD"/>
    <a:srgbClr val="000000"/>
    <a:srgbClr val="0067A7"/>
    <a:srgbClr val="00355F"/>
    <a:srgbClr val="032952"/>
    <a:srgbClr val="003865"/>
    <a:srgbClr val="00213B"/>
    <a:srgbClr val="003560"/>
    <a:srgbClr val="284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62014-2515-4D7C-ADC7-6EEA46861A64}" v="77" dt="2023-02-01T11:14:47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5226" autoAdjust="0"/>
  </p:normalViewPr>
  <p:slideViewPr>
    <p:cSldViewPr>
      <p:cViewPr varScale="1">
        <p:scale>
          <a:sx n="84" d="100"/>
          <a:sy n="84" d="100"/>
        </p:scale>
        <p:origin x="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2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29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7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248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067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761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893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690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F24E5BB-E6B0-B84A-ABCD-9A3E9C2D78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2865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392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424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979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761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098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367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88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65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941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1DB2D-0BDB-A267-A8BF-DE306D3FD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A0DA28-EC64-18CA-4DDF-EE151D33AA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2CFB9C-FF05-09F0-4CC2-462839FAA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56617-EA68-76DF-E822-8356C29695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944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1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1E938-F603-48E7-AA05-1FED0725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5719D-C0AF-4E3B-BC90-967BC785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84B22-FBF8-4D24-B1C5-6914B6FB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252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2162-1627-40C9-A9DC-F3CDE4FB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1540-CFEC-49A1-8A98-E7D6327F3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4B39-C171-4659-BA7E-3BB0E0E4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86C5C-89B7-4518-BB26-2B630BC7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2A2B6-95F5-4F5A-8660-C3753C3B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12551-D0E9-44EB-A184-826C63A5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70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26FB-DEA8-45C8-8474-F09F5AB4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2CD2E-ED55-4832-9E70-864D3FD3F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E6C0F-DA90-47D1-ADAC-089EAD544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B8C4A-037D-4916-8A1D-3BCF2F80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5DC69-42DC-49DA-8542-6719176D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CEC6-80BC-446A-83DE-42E1E1F0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229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CA2C-0FCF-485B-84E2-0FAC5189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D6C9C-5432-40AA-9F31-808A2978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D460-C762-488B-97BE-759FF37B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820E-D7A6-413F-9DF3-636F29B1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FB2DF-A3AA-4705-BA65-9777E4DF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975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3E48E-7246-44AE-9CBB-679C12329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14EEA-5BA1-42C3-B8FC-D0FE5D193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CDF3-8917-41E6-9893-561DBC56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398A-9702-4221-A243-D10973D2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FB09D-BE04-45BD-BDCB-8CA1CB2F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29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1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3BB4406-02B4-284F-84C5-A21F22E6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8" y="400210"/>
            <a:ext cx="6908222" cy="666590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5FEA054A-F191-E34B-8C26-BA11F3F0C0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4312" y="1220391"/>
            <a:ext cx="8605838" cy="34551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82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27" y="273844"/>
            <a:ext cx="6535223" cy="780257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06500"/>
            <a:ext cx="3886200" cy="34262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06500"/>
            <a:ext cx="3886200" cy="34262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003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87" y="273844"/>
            <a:ext cx="6526754" cy="994172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5669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97420DD-2415-454D-AA0F-DBDA719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28" y="400210"/>
            <a:ext cx="6908222" cy="666590"/>
          </a:xfrm>
        </p:spPr>
        <p:txBody>
          <a:bodyPr>
            <a:normAutofit/>
          </a:bodyPr>
          <a:lstStyle>
            <a:lvl1pPr algn="l">
              <a:defRPr sz="21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23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7478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" y="1592757"/>
            <a:ext cx="3020377" cy="1200150"/>
          </a:xfrm>
        </p:spPr>
        <p:txBody>
          <a:bodyPr anchor="t">
            <a:normAutofit/>
          </a:bodyPr>
          <a:lstStyle>
            <a:lvl1pPr algn="l">
              <a:defRPr sz="2100"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6260" y="2950669"/>
            <a:ext cx="3022759" cy="1451072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0601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6503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5A3FE5F-792E-894C-96F2-B918CA1BC69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4676" y="1279007"/>
            <a:ext cx="8325473" cy="355532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035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Body text Arial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13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qu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127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A2E3E9-8DBB-5745-BD29-CD970B695CE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3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70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8B9B-65A2-48CA-B2C8-898A04ABD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205B-7647-4979-BC1D-CE8EE951D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B326-2E63-46E1-B0A0-1D6354C4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BA31-B243-4C34-B01B-F38B017D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1959-E07D-4E2F-875D-B712426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91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6DA3-A814-4225-BCE3-5C8E7596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1C84E-7FF1-43FC-8522-3DCF5E2B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CE3F-6898-4385-B02E-0274EAE8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47118-9133-4E45-8D51-ADBCE40C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C1AC-018D-4B0C-B6A3-90ECBCF5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B65A-EACD-412D-A055-53DE36F8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64C64-FFDF-4671-8567-33814F9A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9631-E85B-4B55-9617-3BEBA674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ABD1-F87E-40AD-8943-C2DFCB92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4EB5F-9551-4523-908A-D0F9A4C6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19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B76A-A020-4E99-9984-3E9AE06A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7454-A077-4865-938E-9CAFB9800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189BB-8675-416D-BCC8-885A209B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75C91-80A9-460E-AE68-CFB3E663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7699-2D95-4059-BF6B-2705D7F1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95533-6E68-4240-86CD-2402020D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56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1B04-AE28-493B-BAB2-9D81AED3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8BD61-C34C-432C-8508-8B7F7809F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279A5-D734-4B3E-BC6A-F60AC09D5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39D50-2EFF-4ADC-8E4D-885A81840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5C062-39CD-4B7E-8402-33D7CFA64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16CF6-9982-47F2-9110-BE9C0CD5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BA08-4D22-4D99-8F1B-F3DB24D8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78ADF-B9E9-4C22-8D27-0E47D2C9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4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0915-79AF-4026-BA7D-DE965E73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D5A05-9F3D-4B1D-928E-03932BCB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6B71A-8582-4071-95A8-CBA7F4C2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0537-CF99-447E-A52B-03D2C0F7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5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rgbClr val="483F6A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6A743-2093-45C9-8342-5C559513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2A58-4076-4360-BD2A-124166C6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60FA-C9E3-4BBB-A5E7-82362905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F120D-DBF4-4EA2-8079-036B075AD90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733D-EC60-4424-ADEA-C18B2DCD3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AFCA-4E65-4FE6-8D07-E5185E642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33850" y="510778"/>
            <a:ext cx="4381500" cy="7572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24FB1-CB24-4B4C-BFD4-AD276D9A4059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9F3F6-C255-4AC5-91C2-3F61B6509B3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262A0F-9E49-6B4D-94F3-647B33A2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4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100" b="1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github.com/vinnydavies/presentations" TargetMode="External"/><Relationship Id="rId4" Type="http://schemas.openxmlformats.org/officeDocument/2006/relationships/hyperlink" Target="mailto:Vinny.Davies@Glasgow.ac.uk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Gilbert Scott Building">
            <a:extLst>
              <a:ext uri="{FF2B5EF4-FFF2-40B4-BE49-F238E27FC236}">
                <a16:creationId xmlns:a16="http://schemas.microsoft.com/office/drawing/2014/main" id="{E1048C9E-FD83-5065-AB12-61A24A125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13"/>
            <a:ext cx="9144000" cy="5204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4"/>
            <a:ext cx="5566354" cy="1184289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dirty="0"/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D4B5D-42CE-4231-8E29-1383C4683473}"/>
              </a:ext>
            </a:extLst>
          </p:cNvPr>
          <p:cNvSpPr txBox="1"/>
          <p:nvPr/>
        </p:nvSpPr>
        <p:spPr>
          <a:xfrm>
            <a:off x="517814" y="1243444"/>
            <a:ext cx="6084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A digital twin of a mass spectrometer</a:t>
            </a:r>
          </a:p>
          <a:p>
            <a:endParaRPr lang="en-US" sz="1600" b="1" dirty="0">
              <a:solidFill>
                <a:srgbClr val="003560"/>
              </a:solidFill>
            </a:endParaRPr>
          </a:p>
          <a:p>
            <a:r>
              <a:rPr lang="en-US" sz="2000" b="1" dirty="0">
                <a:solidFill>
                  <a:srgbClr val="003560"/>
                </a:solidFill>
              </a:rPr>
              <a:t>Dr Vinny Davies, University of Glasgow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lowchart: Terminator 34">
            <a:extLst>
              <a:ext uri="{FF2B5EF4-FFF2-40B4-BE49-F238E27FC236}">
                <a16:creationId xmlns:a16="http://schemas.microsoft.com/office/drawing/2014/main" id="{65125DF2-928D-45E3-A6F5-11D3A82DF9DA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Flowchart: Terminator 35">
            <a:extLst>
              <a:ext uri="{FF2B5EF4-FFF2-40B4-BE49-F238E27FC236}">
                <a16:creationId xmlns:a16="http://schemas.microsoft.com/office/drawing/2014/main" id="{8683B0F7-8003-42CF-89EC-02D9B7764E17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7979EE-A5AD-4F01-9B65-CE7A84ACAA00}"/>
              </a:ext>
            </a:extLst>
          </p:cNvPr>
          <p:cNvGrpSpPr/>
          <p:nvPr/>
        </p:nvGrpSpPr>
        <p:grpSpPr>
          <a:xfrm>
            <a:off x="3560843" y="2250273"/>
            <a:ext cx="257117" cy="2702183"/>
            <a:chOff x="4376801" y="3006057"/>
            <a:chExt cx="342822" cy="3602911"/>
          </a:xfrm>
        </p:grpSpPr>
        <p:pic>
          <p:nvPicPr>
            <p:cNvPr id="23" name="Picture 22" descr="Shape, arrow&#10;&#10;Description automatically generated">
              <a:extLst>
                <a:ext uri="{FF2B5EF4-FFF2-40B4-BE49-F238E27FC236}">
                  <a16:creationId xmlns:a16="http://schemas.microsoft.com/office/drawing/2014/main" id="{5C1A07FB-E243-491D-8D78-EE58DC3C8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25" name="Picture 24" descr="Shape, arrow&#10;&#10;Description automatically generated">
              <a:extLst>
                <a:ext uri="{FF2B5EF4-FFF2-40B4-BE49-F238E27FC236}">
                  <a16:creationId xmlns:a16="http://schemas.microsoft.com/office/drawing/2014/main" id="{4DA7B6B3-B94C-479A-AA0E-831CBA592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26" name="Picture 25" descr="Shape, arrow&#10;&#10;Description automatically generated">
              <a:extLst>
                <a:ext uri="{FF2B5EF4-FFF2-40B4-BE49-F238E27FC236}">
                  <a16:creationId xmlns:a16="http://schemas.microsoft.com/office/drawing/2014/main" id="{792546F5-0B3E-4A87-A7BF-F39AAF79A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28" name="Picture 27" descr="Shape, arrow&#10;&#10;Description automatically generated">
              <a:extLst>
                <a:ext uri="{FF2B5EF4-FFF2-40B4-BE49-F238E27FC236}">
                  <a16:creationId xmlns:a16="http://schemas.microsoft.com/office/drawing/2014/main" id="{E54A29E4-0FAA-4A39-B1F4-A3AB14E36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29" name="Picture 28" descr="Shape, arrow&#10;&#10;Description automatically generated">
              <a:extLst>
                <a:ext uri="{FF2B5EF4-FFF2-40B4-BE49-F238E27FC236}">
                  <a16:creationId xmlns:a16="http://schemas.microsoft.com/office/drawing/2014/main" id="{3E535D1F-FF5A-45D1-B888-A95CC27E3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30" name="Picture 29" descr="Shape, arrow&#10;&#10;Description automatically generated">
              <a:extLst>
                <a:ext uri="{FF2B5EF4-FFF2-40B4-BE49-F238E27FC236}">
                  <a16:creationId xmlns:a16="http://schemas.microsoft.com/office/drawing/2014/main" id="{212B0969-B2E0-4438-9894-2727EC902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31" name="Picture 30" descr="Shape, arrow&#10;&#10;Description automatically generated">
              <a:extLst>
                <a:ext uri="{FF2B5EF4-FFF2-40B4-BE49-F238E27FC236}">
                  <a16:creationId xmlns:a16="http://schemas.microsoft.com/office/drawing/2014/main" id="{7D21EDA7-60AA-495D-9C48-3DB44BC61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32" name="Picture 31" descr="Shape, arrow&#10;&#10;Description automatically generated">
              <a:extLst>
                <a:ext uri="{FF2B5EF4-FFF2-40B4-BE49-F238E27FC236}">
                  <a16:creationId xmlns:a16="http://schemas.microsoft.com/office/drawing/2014/main" id="{08882C24-158F-4E02-985D-BF319831D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33" name="Picture 32" descr="Shape, arrow&#10;&#10;Description automatically generated">
              <a:extLst>
                <a:ext uri="{FF2B5EF4-FFF2-40B4-BE49-F238E27FC236}">
                  <a16:creationId xmlns:a16="http://schemas.microsoft.com/office/drawing/2014/main" id="{24051F4D-7DEA-4035-81C6-4802A752C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  <p:pic>
          <p:nvPicPr>
            <p:cNvPr id="27" name="Picture 26" descr="Shape, arrow&#10;&#10;Description automatically generated">
              <a:extLst>
                <a:ext uri="{FF2B5EF4-FFF2-40B4-BE49-F238E27FC236}">
                  <a16:creationId xmlns:a16="http://schemas.microsoft.com/office/drawing/2014/main" id="{6158FC3C-4C19-48F9-B782-FD7A26E50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B1EF4B2-8156-E6B6-9ECC-76B396C13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4E14B5-5B36-E9CB-4459-DB8396A81A54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Planes fly from left to right – These are live observations of metabolite quantities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E1D371-FAF0-3938-E7C5-08AB3B866EF0}"/>
              </a:ext>
            </a:extLst>
          </p:cNvPr>
          <p:cNvSpPr txBox="1"/>
          <p:nvPr/>
        </p:nvSpPr>
        <p:spPr>
          <a:xfrm>
            <a:off x="2195736" y="38189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 as a game of Battleships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716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D1408791-A0F1-4850-847D-BF4ED147621C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96CC8A4F-6909-4ACA-A6CD-636D984AE9FD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C4F96-3C8D-359B-1AC7-2A2550AEE017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scan to observe metabolite quantities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6B62D9-FD66-9E1B-E9D3-2B4021F08694}"/>
              </a:ext>
            </a:extLst>
          </p:cNvPr>
          <p:cNvGrpSpPr/>
          <p:nvPr/>
        </p:nvGrpSpPr>
        <p:grpSpPr>
          <a:xfrm>
            <a:off x="3851920" y="2250273"/>
            <a:ext cx="257117" cy="2702183"/>
            <a:chOff x="4376801" y="3006057"/>
            <a:chExt cx="342822" cy="3602911"/>
          </a:xfrm>
        </p:grpSpPr>
        <p:pic>
          <p:nvPicPr>
            <p:cNvPr id="11" name="Picture 10" descr="Shape, arrow&#10;&#10;Description automatically generated">
              <a:extLst>
                <a:ext uri="{FF2B5EF4-FFF2-40B4-BE49-F238E27FC236}">
                  <a16:creationId xmlns:a16="http://schemas.microsoft.com/office/drawing/2014/main" id="{F5175397-A31B-4690-C4E5-245A8C0A4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12" name="Picture 11" descr="Shape, arrow&#10;&#10;Description automatically generated">
              <a:extLst>
                <a:ext uri="{FF2B5EF4-FFF2-40B4-BE49-F238E27FC236}">
                  <a16:creationId xmlns:a16="http://schemas.microsoft.com/office/drawing/2014/main" id="{6B06BBF4-F290-C80E-5BF5-00503A221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13" name="Picture 12" descr="Shape, arrow&#10;&#10;Description automatically generated">
              <a:extLst>
                <a:ext uri="{FF2B5EF4-FFF2-40B4-BE49-F238E27FC236}">
                  <a16:creationId xmlns:a16="http://schemas.microsoft.com/office/drawing/2014/main" id="{C4A5B317-727E-BC38-1A2F-FE8DFE349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14" name="Picture 13" descr="Shape, arrow&#10;&#10;Description automatically generated">
              <a:extLst>
                <a:ext uri="{FF2B5EF4-FFF2-40B4-BE49-F238E27FC236}">
                  <a16:creationId xmlns:a16="http://schemas.microsoft.com/office/drawing/2014/main" id="{2EA49E01-6707-31FF-6230-1AB66E684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15" name="Picture 14" descr="Shape, arrow&#10;&#10;Description automatically generated">
              <a:extLst>
                <a:ext uri="{FF2B5EF4-FFF2-40B4-BE49-F238E27FC236}">
                  <a16:creationId xmlns:a16="http://schemas.microsoft.com/office/drawing/2014/main" id="{E9305411-142B-8353-F892-8CB0BCF8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16" name="Picture 15" descr="Shape, arrow&#10;&#10;Description automatically generated">
              <a:extLst>
                <a:ext uri="{FF2B5EF4-FFF2-40B4-BE49-F238E27FC236}">
                  <a16:creationId xmlns:a16="http://schemas.microsoft.com/office/drawing/2014/main" id="{5FEBBF98-6518-B257-46D7-34779C03A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17" name="Picture 16" descr="Shape, arrow&#10;&#10;Description automatically generated">
              <a:extLst>
                <a:ext uri="{FF2B5EF4-FFF2-40B4-BE49-F238E27FC236}">
                  <a16:creationId xmlns:a16="http://schemas.microsoft.com/office/drawing/2014/main" id="{01ED21B5-DB8C-D762-0706-4A304599C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18" name="Picture 17" descr="Shape, arrow&#10;&#10;Description automatically generated">
              <a:extLst>
                <a:ext uri="{FF2B5EF4-FFF2-40B4-BE49-F238E27FC236}">
                  <a16:creationId xmlns:a16="http://schemas.microsoft.com/office/drawing/2014/main" id="{F7A488AE-66DD-C876-D143-6682A2E8D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19" name="Picture 18" descr="Shape, arrow&#10;&#10;Description automatically generated">
              <a:extLst>
                <a:ext uri="{FF2B5EF4-FFF2-40B4-BE49-F238E27FC236}">
                  <a16:creationId xmlns:a16="http://schemas.microsoft.com/office/drawing/2014/main" id="{97502491-85A1-C93D-D0F4-6006A938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  <p:pic>
          <p:nvPicPr>
            <p:cNvPr id="20" name="Picture 19" descr="Shape, arrow&#10;&#10;Description automatically generated">
              <a:extLst>
                <a:ext uri="{FF2B5EF4-FFF2-40B4-BE49-F238E27FC236}">
                  <a16:creationId xmlns:a16="http://schemas.microsoft.com/office/drawing/2014/main" id="{4056429A-8703-D207-D612-8F74DBF3B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A19B051-95C7-3FB8-EEB7-1109FBA0CCFE}"/>
              </a:ext>
            </a:extLst>
          </p:cNvPr>
          <p:cNvSpPr/>
          <p:nvPr/>
        </p:nvSpPr>
        <p:spPr>
          <a:xfrm>
            <a:off x="3574353" y="3375603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F5C99B-D264-AF6E-420F-EEAC76BED26B}"/>
              </a:ext>
            </a:extLst>
          </p:cNvPr>
          <p:cNvSpPr/>
          <p:nvPr/>
        </p:nvSpPr>
        <p:spPr>
          <a:xfrm>
            <a:off x="3574353" y="2533755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4E566-4280-0515-3CD7-5987AAA61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AD9F9-8A5E-377F-F21A-B5B7D67F3613}"/>
              </a:ext>
            </a:extLst>
          </p:cNvPr>
          <p:cNvSpPr txBox="1"/>
          <p:nvPr/>
        </p:nvSpPr>
        <p:spPr>
          <a:xfrm>
            <a:off x="2195736" y="38189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 as a game of Battleships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886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EE0BEC78-E157-4C12-A571-3BE3CA971877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139CBA36-DB58-41A6-AF46-177A55190747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F204D73-56A1-4B33-9169-5BCF38119B0F}"/>
              </a:ext>
            </a:extLst>
          </p:cNvPr>
          <p:cNvGrpSpPr/>
          <p:nvPr/>
        </p:nvGrpSpPr>
        <p:grpSpPr>
          <a:xfrm>
            <a:off x="4139952" y="2250273"/>
            <a:ext cx="257117" cy="2702183"/>
            <a:chOff x="4376801" y="3006057"/>
            <a:chExt cx="342822" cy="3602911"/>
          </a:xfrm>
        </p:grpSpPr>
        <p:pic>
          <p:nvPicPr>
            <p:cNvPr id="35" name="Picture 34" descr="Shape, arrow&#10;&#10;Description automatically generated">
              <a:extLst>
                <a:ext uri="{FF2B5EF4-FFF2-40B4-BE49-F238E27FC236}">
                  <a16:creationId xmlns:a16="http://schemas.microsoft.com/office/drawing/2014/main" id="{1532B996-44B3-41DE-AF38-2FF535FE7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36" name="Picture 35" descr="Shape, arrow&#10;&#10;Description automatically generated">
              <a:extLst>
                <a:ext uri="{FF2B5EF4-FFF2-40B4-BE49-F238E27FC236}">
                  <a16:creationId xmlns:a16="http://schemas.microsoft.com/office/drawing/2014/main" id="{EF3AEC91-2A5B-4288-BD14-72BFEE023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37" name="Picture 36" descr="Shape, arrow&#10;&#10;Description automatically generated">
              <a:extLst>
                <a:ext uri="{FF2B5EF4-FFF2-40B4-BE49-F238E27FC236}">
                  <a16:creationId xmlns:a16="http://schemas.microsoft.com/office/drawing/2014/main" id="{E3AA23EA-12D6-4C84-994D-A5117535D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38" name="Picture 37" descr="Shape, arrow&#10;&#10;Description automatically generated">
              <a:extLst>
                <a:ext uri="{FF2B5EF4-FFF2-40B4-BE49-F238E27FC236}">
                  <a16:creationId xmlns:a16="http://schemas.microsoft.com/office/drawing/2014/main" id="{2910BE17-FB96-4890-8202-7663EFEF0C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39" name="Picture 38" descr="Shape, arrow&#10;&#10;Description automatically generated">
              <a:extLst>
                <a:ext uri="{FF2B5EF4-FFF2-40B4-BE49-F238E27FC236}">
                  <a16:creationId xmlns:a16="http://schemas.microsoft.com/office/drawing/2014/main" id="{918B7F1A-29EC-4FB7-A8E4-FDD72375D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40" name="Picture 39" descr="Shape, arrow&#10;&#10;Description automatically generated">
              <a:extLst>
                <a:ext uri="{FF2B5EF4-FFF2-40B4-BE49-F238E27FC236}">
                  <a16:creationId xmlns:a16="http://schemas.microsoft.com/office/drawing/2014/main" id="{025C20DE-63C5-457C-BC09-5CEEBC5BD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41" name="Picture 40" descr="Shape, arrow&#10;&#10;Description automatically generated">
              <a:extLst>
                <a:ext uri="{FF2B5EF4-FFF2-40B4-BE49-F238E27FC236}">
                  <a16:creationId xmlns:a16="http://schemas.microsoft.com/office/drawing/2014/main" id="{1218FAAB-4740-4BE3-95D5-CFC7E5EA6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42" name="Picture 41" descr="Shape, arrow&#10;&#10;Description automatically generated">
              <a:extLst>
                <a:ext uri="{FF2B5EF4-FFF2-40B4-BE49-F238E27FC236}">
                  <a16:creationId xmlns:a16="http://schemas.microsoft.com/office/drawing/2014/main" id="{4EA74121-E80A-46EC-AE7C-E8369EA3B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43" name="Picture 42" descr="Shape, arrow&#10;&#10;Description automatically generated">
              <a:extLst>
                <a:ext uri="{FF2B5EF4-FFF2-40B4-BE49-F238E27FC236}">
                  <a16:creationId xmlns:a16="http://schemas.microsoft.com/office/drawing/2014/main" id="{431842DC-823A-4C33-945C-5BD406493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44" name="Picture 43" descr="Shape, arrow&#10;&#10;Description automatically generated">
              <a:extLst>
                <a:ext uri="{FF2B5EF4-FFF2-40B4-BE49-F238E27FC236}">
                  <a16:creationId xmlns:a16="http://schemas.microsoft.com/office/drawing/2014/main" id="{DECA4BDC-958A-4AAC-9AEE-A61020840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EB442452-BC6A-49F2-9B73-F2CF19CC571C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98C99B-6D48-1804-6BF6-2E3C30CED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8540C0-C188-3C5F-062C-3C1018990EEC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And drop bombs (a different type of scan) to observe identifiable patterns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0C6019-6F5F-E8A7-C170-D0D533515117}"/>
              </a:ext>
            </a:extLst>
          </p:cNvPr>
          <p:cNvCxnSpPr>
            <a:cxnSpLocks/>
          </p:cNvCxnSpPr>
          <p:nvPr/>
        </p:nvCxnSpPr>
        <p:spPr>
          <a:xfrm flipV="1">
            <a:off x="2240956" y="2660073"/>
            <a:ext cx="1506699" cy="8012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75A45B-F1AF-C174-7178-9C25D7D02C32}"/>
              </a:ext>
            </a:extLst>
          </p:cNvPr>
          <p:cNvGrpSpPr/>
          <p:nvPr/>
        </p:nvGrpSpPr>
        <p:grpSpPr>
          <a:xfrm>
            <a:off x="134356" y="1851670"/>
            <a:ext cx="1969789" cy="2280313"/>
            <a:chOff x="7512229" y="3411175"/>
            <a:chExt cx="2626385" cy="3040417"/>
          </a:xfrm>
        </p:grpSpPr>
        <p:sp>
          <p:nvSpPr>
            <p:cNvPr id="18" name="Google Shape;66;p14">
              <a:extLst>
                <a:ext uri="{FF2B5EF4-FFF2-40B4-BE49-F238E27FC236}">
                  <a16:creationId xmlns:a16="http://schemas.microsoft.com/office/drawing/2014/main" id="{6C1B7FB6-99D6-676A-C878-52E1E315FB96}"/>
                </a:ext>
              </a:extLst>
            </p:cNvPr>
            <p:cNvSpPr/>
            <p:nvPr/>
          </p:nvSpPr>
          <p:spPr>
            <a:xfrm>
              <a:off x="7548360" y="3411175"/>
              <a:ext cx="2590226" cy="3040417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ヒラギノ角ゴ Pro W3" charset="-128"/>
                <a:cs typeface="+mn-cs"/>
              </a:endParaRPr>
            </a:p>
          </p:txBody>
        </p:sp>
        <p:cxnSp>
          <p:nvCxnSpPr>
            <p:cNvPr id="19" name="Google Shape;67;p14">
              <a:extLst>
                <a:ext uri="{FF2B5EF4-FFF2-40B4-BE49-F238E27FC236}">
                  <a16:creationId xmlns:a16="http://schemas.microsoft.com/office/drawing/2014/main" id="{A185154A-D838-42BF-5A0F-9545798FBE43}"/>
                </a:ext>
              </a:extLst>
            </p:cNvPr>
            <p:cNvCxnSpPr/>
            <p:nvPr/>
          </p:nvCxnSpPr>
          <p:spPr>
            <a:xfrm flipH="1">
              <a:off x="8077279" y="3999399"/>
              <a:ext cx="11989" cy="15564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68;p14">
              <a:extLst>
                <a:ext uri="{FF2B5EF4-FFF2-40B4-BE49-F238E27FC236}">
                  <a16:creationId xmlns:a16="http://schemas.microsoft.com/office/drawing/2014/main" id="{C83AF885-813C-1145-732E-16CCF6F8D70F}"/>
                </a:ext>
              </a:extLst>
            </p:cNvPr>
            <p:cNvCxnSpPr/>
            <p:nvPr/>
          </p:nvCxnSpPr>
          <p:spPr>
            <a:xfrm>
              <a:off x="8065234" y="5555848"/>
              <a:ext cx="1899210" cy="1455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69;p14">
              <a:extLst>
                <a:ext uri="{FF2B5EF4-FFF2-40B4-BE49-F238E27FC236}">
                  <a16:creationId xmlns:a16="http://schemas.microsoft.com/office/drawing/2014/main" id="{BD1E2A5A-5488-0259-4657-ABECE7E3E47C}"/>
                </a:ext>
              </a:extLst>
            </p:cNvPr>
            <p:cNvCxnSpPr/>
            <p:nvPr/>
          </p:nvCxnSpPr>
          <p:spPr>
            <a:xfrm>
              <a:off x="8329680" y="4872179"/>
              <a:ext cx="0" cy="683778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70;p14">
              <a:extLst>
                <a:ext uri="{FF2B5EF4-FFF2-40B4-BE49-F238E27FC236}">
                  <a16:creationId xmlns:a16="http://schemas.microsoft.com/office/drawing/2014/main" id="{1515628D-E406-9C83-9126-1A187238718A}"/>
                </a:ext>
              </a:extLst>
            </p:cNvPr>
            <p:cNvCxnSpPr/>
            <p:nvPr/>
          </p:nvCxnSpPr>
          <p:spPr>
            <a:xfrm>
              <a:off x="8702356" y="4493956"/>
              <a:ext cx="0" cy="1076423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71;p14">
              <a:extLst>
                <a:ext uri="{FF2B5EF4-FFF2-40B4-BE49-F238E27FC236}">
                  <a16:creationId xmlns:a16="http://schemas.microsoft.com/office/drawing/2014/main" id="{263F6122-8127-DE19-333A-D3E222E93D14}"/>
                </a:ext>
              </a:extLst>
            </p:cNvPr>
            <p:cNvCxnSpPr/>
            <p:nvPr/>
          </p:nvCxnSpPr>
          <p:spPr>
            <a:xfrm>
              <a:off x="9315334" y="4857636"/>
              <a:ext cx="0" cy="698334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74;p14">
              <a:extLst>
                <a:ext uri="{FF2B5EF4-FFF2-40B4-BE49-F238E27FC236}">
                  <a16:creationId xmlns:a16="http://schemas.microsoft.com/office/drawing/2014/main" id="{27DB8B6E-7A50-FFFD-E34E-7581B6170606}"/>
                </a:ext>
              </a:extLst>
            </p:cNvPr>
            <p:cNvSpPr txBox="1"/>
            <p:nvPr/>
          </p:nvSpPr>
          <p:spPr>
            <a:xfrm>
              <a:off x="7891065" y="5686791"/>
              <a:ext cx="2247549" cy="546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ヒラギノ角ゴ Pro W3" charset="-128"/>
                  <a:cs typeface="+mn-cs"/>
                </a:rPr>
                <a:t>Mass (per unit charge)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ヒラギノ角ゴ Pro W3" charset="-128"/>
                <a:cs typeface="+mn-cs"/>
              </a:endParaRPr>
            </a:p>
          </p:txBody>
        </p:sp>
        <p:sp>
          <p:nvSpPr>
            <p:cNvPr id="25" name="Google Shape;73;p14">
              <a:extLst>
                <a:ext uri="{FF2B5EF4-FFF2-40B4-BE49-F238E27FC236}">
                  <a16:creationId xmlns:a16="http://schemas.microsoft.com/office/drawing/2014/main" id="{E1C7D974-4AB1-2250-5EEC-C76CDB6D06F0}"/>
                </a:ext>
              </a:extLst>
            </p:cNvPr>
            <p:cNvSpPr txBox="1"/>
            <p:nvPr/>
          </p:nvSpPr>
          <p:spPr>
            <a:xfrm rot="16200000">
              <a:off x="6494191" y="4639969"/>
              <a:ext cx="2487649" cy="451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ヒラギノ角ゴ Pro W3" charset="-128"/>
                  <a:cs typeface="+mn-cs"/>
                </a:rPr>
                <a:t>Intensity (how much)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ヒラギノ角ゴ Pro W3" charset="-128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9DCDA98-045D-72D2-8A7F-70DCC9DF5A28}"/>
              </a:ext>
            </a:extLst>
          </p:cNvPr>
          <p:cNvSpPr txBox="1"/>
          <p:nvPr/>
        </p:nvSpPr>
        <p:spPr>
          <a:xfrm>
            <a:off x="2195736" y="38189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 as a game of Battleships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72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A8D0E08-F49A-408E-AC24-E98BD4D7B0C3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3DC038FA-95F4-46FC-ADE5-4DDDE19520C2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72A8F5BF-87B8-44E4-A5AD-850D1AB1C0AA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B49122A4-6FE7-4A74-889F-32320CBE65B7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CE23A0-51FC-4C51-80E3-6516E9BB34DA}"/>
              </a:ext>
            </a:extLst>
          </p:cNvPr>
          <p:cNvGrpSpPr/>
          <p:nvPr/>
        </p:nvGrpSpPr>
        <p:grpSpPr>
          <a:xfrm>
            <a:off x="4427984" y="2254543"/>
            <a:ext cx="257117" cy="2702183"/>
            <a:chOff x="4376801" y="3006057"/>
            <a:chExt cx="342822" cy="3602911"/>
          </a:xfrm>
        </p:grpSpPr>
        <p:pic>
          <p:nvPicPr>
            <p:cNvPr id="46" name="Picture 45" descr="Shape, arrow&#10;&#10;Description automatically generated">
              <a:extLst>
                <a:ext uri="{FF2B5EF4-FFF2-40B4-BE49-F238E27FC236}">
                  <a16:creationId xmlns:a16="http://schemas.microsoft.com/office/drawing/2014/main" id="{5015EB53-471C-4C5B-A0F0-AD20B2E3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47" name="Picture 46" descr="Shape, arrow&#10;&#10;Description automatically generated">
              <a:extLst>
                <a:ext uri="{FF2B5EF4-FFF2-40B4-BE49-F238E27FC236}">
                  <a16:creationId xmlns:a16="http://schemas.microsoft.com/office/drawing/2014/main" id="{791F69F1-D359-4668-8605-F70756070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48" name="Picture 47" descr="Shape, arrow&#10;&#10;Description automatically generated">
              <a:extLst>
                <a:ext uri="{FF2B5EF4-FFF2-40B4-BE49-F238E27FC236}">
                  <a16:creationId xmlns:a16="http://schemas.microsoft.com/office/drawing/2014/main" id="{6971D870-DAD4-4B1A-A7EC-846CCB80C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49" name="Picture 48" descr="Shape, arrow&#10;&#10;Description automatically generated">
              <a:extLst>
                <a:ext uri="{FF2B5EF4-FFF2-40B4-BE49-F238E27FC236}">
                  <a16:creationId xmlns:a16="http://schemas.microsoft.com/office/drawing/2014/main" id="{D9E042A1-1D44-4E27-BDAE-806C8D047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50" name="Picture 49" descr="Shape, arrow&#10;&#10;Description automatically generated">
              <a:extLst>
                <a:ext uri="{FF2B5EF4-FFF2-40B4-BE49-F238E27FC236}">
                  <a16:creationId xmlns:a16="http://schemas.microsoft.com/office/drawing/2014/main" id="{71D993B9-B79F-40D9-AD1E-4A71A63BC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51" name="Picture 50" descr="Shape, arrow&#10;&#10;Description automatically generated">
              <a:extLst>
                <a:ext uri="{FF2B5EF4-FFF2-40B4-BE49-F238E27FC236}">
                  <a16:creationId xmlns:a16="http://schemas.microsoft.com/office/drawing/2014/main" id="{9EF840C4-48A4-4DCC-BBFB-FA0D2F075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52" name="Picture 51" descr="Shape, arrow&#10;&#10;Description automatically generated">
              <a:extLst>
                <a:ext uri="{FF2B5EF4-FFF2-40B4-BE49-F238E27FC236}">
                  <a16:creationId xmlns:a16="http://schemas.microsoft.com/office/drawing/2014/main" id="{21795627-43FF-4DC7-9E30-204D36B4E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53" name="Picture 52" descr="Shape, arrow&#10;&#10;Description automatically generated">
              <a:extLst>
                <a:ext uri="{FF2B5EF4-FFF2-40B4-BE49-F238E27FC236}">
                  <a16:creationId xmlns:a16="http://schemas.microsoft.com/office/drawing/2014/main" id="{F0DD7E68-64C6-45D2-9F5A-A9DBFF99C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54" name="Picture 53" descr="Shape, arrow&#10;&#10;Description automatically generated">
              <a:extLst>
                <a:ext uri="{FF2B5EF4-FFF2-40B4-BE49-F238E27FC236}">
                  <a16:creationId xmlns:a16="http://schemas.microsoft.com/office/drawing/2014/main" id="{3D94C95A-4651-4487-8B69-F54479641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55" name="Picture 54" descr="Shape, arrow&#10;&#10;Description automatically generated">
              <a:extLst>
                <a:ext uri="{FF2B5EF4-FFF2-40B4-BE49-F238E27FC236}">
                  <a16:creationId xmlns:a16="http://schemas.microsoft.com/office/drawing/2014/main" id="{0129D0D6-3219-4726-9199-276F2CCCF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755BF84-A3A0-839D-FFD9-489B20C79615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Sometimes drop the bomb in the sea and </a:t>
            </a:r>
            <a:r>
              <a:rPr lang="en-GB" sz="1800" dirty="0">
                <a:solidFill>
                  <a:srgbClr val="003560"/>
                </a:solidFill>
              </a:rPr>
              <a:t>miss (collect noise)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0B2BFE-C670-05F5-7C23-EB81F480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CF3E96-90AF-4860-FCAA-D060EAA9AC07}"/>
              </a:ext>
            </a:extLst>
          </p:cNvPr>
          <p:cNvSpPr txBox="1"/>
          <p:nvPr/>
        </p:nvSpPr>
        <p:spPr>
          <a:xfrm>
            <a:off x="2195736" y="38189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 as a game of Battleships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76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619460A5-0E50-4080-90AD-AEE4F9EE8537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EF37127F-DA3D-4A45-8A7F-E705AA2DC3E3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F81AA49A-CC98-4C4B-BEBB-010DA56B5EC7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638F4D2-ADE9-4F5C-8160-17EFE4EA979A}"/>
              </a:ext>
            </a:extLst>
          </p:cNvPr>
          <p:cNvGrpSpPr/>
          <p:nvPr/>
        </p:nvGrpSpPr>
        <p:grpSpPr>
          <a:xfrm>
            <a:off x="4674923" y="2261491"/>
            <a:ext cx="257117" cy="2702183"/>
            <a:chOff x="4376801" y="3006057"/>
            <a:chExt cx="342822" cy="3602911"/>
          </a:xfrm>
        </p:grpSpPr>
        <p:pic>
          <p:nvPicPr>
            <p:cNvPr id="57" name="Picture 56" descr="Shape, arrow&#10;&#10;Description automatically generated">
              <a:extLst>
                <a:ext uri="{FF2B5EF4-FFF2-40B4-BE49-F238E27FC236}">
                  <a16:creationId xmlns:a16="http://schemas.microsoft.com/office/drawing/2014/main" id="{5AA1F3E5-EF34-477F-938F-B705E038B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58" name="Picture 57" descr="Shape, arrow&#10;&#10;Description automatically generated">
              <a:extLst>
                <a:ext uri="{FF2B5EF4-FFF2-40B4-BE49-F238E27FC236}">
                  <a16:creationId xmlns:a16="http://schemas.microsoft.com/office/drawing/2014/main" id="{CC501D63-E708-4014-9CA6-D2A231569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59" name="Picture 58" descr="Shape, arrow&#10;&#10;Description automatically generated">
              <a:extLst>
                <a:ext uri="{FF2B5EF4-FFF2-40B4-BE49-F238E27FC236}">
                  <a16:creationId xmlns:a16="http://schemas.microsoft.com/office/drawing/2014/main" id="{D54C2AA0-441D-4A2E-8E66-678D1011B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60" name="Picture 59" descr="Shape, arrow&#10;&#10;Description automatically generated">
              <a:extLst>
                <a:ext uri="{FF2B5EF4-FFF2-40B4-BE49-F238E27FC236}">
                  <a16:creationId xmlns:a16="http://schemas.microsoft.com/office/drawing/2014/main" id="{4718E5BE-3783-4409-9775-679677300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61" name="Picture 60" descr="Shape, arrow&#10;&#10;Description automatically generated">
              <a:extLst>
                <a:ext uri="{FF2B5EF4-FFF2-40B4-BE49-F238E27FC236}">
                  <a16:creationId xmlns:a16="http://schemas.microsoft.com/office/drawing/2014/main" id="{65C6F06C-CB73-4DCD-B405-EF235E129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62" name="Picture 61" descr="Shape, arrow&#10;&#10;Description automatically generated">
              <a:extLst>
                <a:ext uri="{FF2B5EF4-FFF2-40B4-BE49-F238E27FC236}">
                  <a16:creationId xmlns:a16="http://schemas.microsoft.com/office/drawing/2014/main" id="{51F6F7A3-B6DB-4F5A-844F-B81F4C1B7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63" name="Picture 62" descr="Shape, arrow&#10;&#10;Description automatically generated">
              <a:extLst>
                <a:ext uri="{FF2B5EF4-FFF2-40B4-BE49-F238E27FC236}">
                  <a16:creationId xmlns:a16="http://schemas.microsoft.com/office/drawing/2014/main" id="{8AA0A63C-A1FD-4E68-A291-FD2DAEFED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64" name="Picture 63" descr="Shape, arrow&#10;&#10;Description automatically generated">
              <a:extLst>
                <a:ext uri="{FF2B5EF4-FFF2-40B4-BE49-F238E27FC236}">
                  <a16:creationId xmlns:a16="http://schemas.microsoft.com/office/drawing/2014/main" id="{44393483-04AB-4D6A-ACAA-8B5DE1E66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65" name="Picture 64" descr="Shape, arrow&#10;&#10;Description automatically generated">
              <a:extLst>
                <a:ext uri="{FF2B5EF4-FFF2-40B4-BE49-F238E27FC236}">
                  <a16:creationId xmlns:a16="http://schemas.microsoft.com/office/drawing/2014/main" id="{9B356A25-7412-4281-B659-FB96275F2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66" name="Picture 65" descr="Shape, arrow&#10;&#10;Description automatically generated">
              <a:extLst>
                <a:ext uri="{FF2B5EF4-FFF2-40B4-BE49-F238E27FC236}">
                  <a16:creationId xmlns:a16="http://schemas.microsoft.com/office/drawing/2014/main" id="{2C2ADCA6-CC32-4D80-9222-7A79B509E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CA77B1A9-9321-49D6-A092-542F0E216B36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B72B7-D47A-8E15-E4DB-3F95177467A9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The observation process repeats so we know where to drop bombs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5891F46-28BC-A11C-2A65-205AE2564D84}"/>
              </a:ext>
            </a:extLst>
          </p:cNvPr>
          <p:cNvSpPr/>
          <p:nvPr/>
        </p:nvSpPr>
        <p:spPr>
          <a:xfrm>
            <a:off x="4395066" y="3914428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15C7E9A-09B5-4782-43A5-BDC5B6935969}"/>
              </a:ext>
            </a:extLst>
          </p:cNvPr>
          <p:cNvSpPr/>
          <p:nvPr/>
        </p:nvSpPr>
        <p:spPr>
          <a:xfrm>
            <a:off x="4396824" y="4466192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1F124D-F5AD-C557-CBD7-B6283051ED1C}"/>
              </a:ext>
            </a:extLst>
          </p:cNvPr>
          <p:cNvSpPr/>
          <p:nvPr/>
        </p:nvSpPr>
        <p:spPr>
          <a:xfrm>
            <a:off x="4401993" y="2531752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66BEA-7A83-CEE6-7AC1-F7D45DA93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E6EE99-4F38-3CCF-FE7A-FCAD7A3BD0A3}"/>
              </a:ext>
            </a:extLst>
          </p:cNvPr>
          <p:cNvSpPr txBox="1"/>
          <p:nvPr/>
        </p:nvSpPr>
        <p:spPr>
          <a:xfrm>
            <a:off x="2195736" y="38189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 as a game of Battleships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770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41B989CE-8F5B-4AB6-A462-C6192A2658B8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251BD982-C6CC-4A2D-B509-51C73381DBD7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3931C2C1-EEA5-441A-B9E8-C7BDDED02954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83563443-B364-46F3-86AF-CBC8BBE78897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33608566-459B-4F18-9951-5E72F51A2E63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3AE6C1-E103-4B5A-9C8A-05DCD927517E}"/>
              </a:ext>
            </a:extLst>
          </p:cNvPr>
          <p:cNvGrpSpPr/>
          <p:nvPr/>
        </p:nvGrpSpPr>
        <p:grpSpPr>
          <a:xfrm>
            <a:off x="4962955" y="2254543"/>
            <a:ext cx="257117" cy="2702183"/>
            <a:chOff x="4376801" y="3006057"/>
            <a:chExt cx="342822" cy="3602911"/>
          </a:xfrm>
        </p:grpSpPr>
        <p:pic>
          <p:nvPicPr>
            <p:cNvPr id="68" name="Picture 67" descr="Shape, arrow&#10;&#10;Description automatically generated">
              <a:extLst>
                <a:ext uri="{FF2B5EF4-FFF2-40B4-BE49-F238E27FC236}">
                  <a16:creationId xmlns:a16="http://schemas.microsoft.com/office/drawing/2014/main" id="{4A4000F3-53C9-435A-901C-D84939ED4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69" name="Picture 68" descr="Shape, arrow&#10;&#10;Description automatically generated">
              <a:extLst>
                <a:ext uri="{FF2B5EF4-FFF2-40B4-BE49-F238E27FC236}">
                  <a16:creationId xmlns:a16="http://schemas.microsoft.com/office/drawing/2014/main" id="{52518AD8-86BB-476E-AFE5-3B576F2B7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70" name="Picture 69" descr="Shape, arrow&#10;&#10;Description automatically generated">
              <a:extLst>
                <a:ext uri="{FF2B5EF4-FFF2-40B4-BE49-F238E27FC236}">
                  <a16:creationId xmlns:a16="http://schemas.microsoft.com/office/drawing/2014/main" id="{4E6DB7A1-058B-4580-8583-BA626A6BB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71" name="Picture 70" descr="Shape, arrow&#10;&#10;Description automatically generated">
              <a:extLst>
                <a:ext uri="{FF2B5EF4-FFF2-40B4-BE49-F238E27FC236}">
                  <a16:creationId xmlns:a16="http://schemas.microsoft.com/office/drawing/2014/main" id="{7E17AC4E-2898-44CC-842B-D81558AD8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72" name="Picture 71" descr="Shape, arrow&#10;&#10;Description automatically generated">
              <a:extLst>
                <a:ext uri="{FF2B5EF4-FFF2-40B4-BE49-F238E27FC236}">
                  <a16:creationId xmlns:a16="http://schemas.microsoft.com/office/drawing/2014/main" id="{A2F01300-5238-4517-925A-7FCFDC20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73" name="Picture 72" descr="Shape, arrow&#10;&#10;Description automatically generated">
              <a:extLst>
                <a:ext uri="{FF2B5EF4-FFF2-40B4-BE49-F238E27FC236}">
                  <a16:creationId xmlns:a16="http://schemas.microsoft.com/office/drawing/2014/main" id="{54983C51-59CD-4EB2-B0DE-B2EAAB364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74" name="Picture 73" descr="Shape, arrow&#10;&#10;Description automatically generated">
              <a:extLst>
                <a:ext uri="{FF2B5EF4-FFF2-40B4-BE49-F238E27FC236}">
                  <a16:creationId xmlns:a16="http://schemas.microsoft.com/office/drawing/2014/main" id="{614B728A-6767-48E9-B8BA-BD63B53B2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75" name="Picture 74" descr="Shape, arrow&#10;&#10;Description automatically generated">
              <a:extLst>
                <a:ext uri="{FF2B5EF4-FFF2-40B4-BE49-F238E27FC236}">
                  <a16:creationId xmlns:a16="http://schemas.microsoft.com/office/drawing/2014/main" id="{2C0F065D-F94B-4B05-89B0-2E70B1C6D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76" name="Picture 75" descr="Shape, arrow&#10;&#10;Description automatically generated">
              <a:extLst>
                <a:ext uri="{FF2B5EF4-FFF2-40B4-BE49-F238E27FC236}">
                  <a16:creationId xmlns:a16="http://schemas.microsoft.com/office/drawing/2014/main" id="{997D7E3C-DCC1-42C0-96E6-BD8809B62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77" name="Picture 76" descr="Shape, arrow&#10;&#10;Description automatically generated">
              <a:extLst>
                <a:ext uri="{FF2B5EF4-FFF2-40B4-BE49-F238E27FC236}">
                  <a16:creationId xmlns:a16="http://schemas.microsoft.com/office/drawing/2014/main" id="{0A20CADF-1D91-4177-8254-DF8781673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079E44F-D5D1-6D39-2602-9CCCF9DF4913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Often, we accidently bomb the</a:t>
            </a:r>
            <a:r>
              <a:rPr lang="en-GB" sz="1800" dirty="0">
                <a:solidFill>
                  <a:srgbClr val="003560"/>
                </a:solidFill>
              </a:rPr>
              <a:t> same ship (collect information we already have)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B794AD-82BC-76E9-0AAE-CD3A3CA5FFD7}"/>
              </a:ext>
            </a:extLst>
          </p:cNvPr>
          <p:cNvCxnSpPr>
            <a:cxnSpLocks/>
          </p:cNvCxnSpPr>
          <p:nvPr/>
        </p:nvCxnSpPr>
        <p:spPr>
          <a:xfrm flipV="1">
            <a:off x="2240956" y="2660073"/>
            <a:ext cx="1506699" cy="80122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1BF0C40-4149-6FE4-AF81-875EBECAEB05}"/>
              </a:ext>
            </a:extLst>
          </p:cNvPr>
          <p:cNvGrpSpPr/>
          <p:nvPr/>
        </p:nvGrpSpPr>
        <p:grpSpPr>
          <a:xfrm>
            <a:off x="134356" y="1851670"/>
            <a:ext cx="1969789" cy="2280313"/>
            <a:chOff x="7512229" y="3411175"/>
            <a:chExt cx="2626385" cy="3040417"/>
          </a:xfrm>
        </p:grpSpPr>
        <p:sp>
          <p:nvSpPr>
            <p:cNvPr id="4" name="Google Shape;66;p14">
              <a:extLst>
                <a:ext uri="{FF2B5EF4-FFF2-40B4-BE49-F238E27FC236}">
                  <a16:creationId xmlns:a16="http://schemas.microsoft.com/office/drawing/2014/main" id="{11ABE656-BB81-8175-9F96-AB6856680764}"/>
                </a:ext>
              </a:extLst>
            </p:cNvPr>
            <p:cNvSpPr/>
            <p:nvPr/>
          </p:nvSpPr>
          <p:spPr>
            <a:xfrm>
              <a:off x="7548360" y="3411175"/>
              <a:ext cx="2590226" cy="3040417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ヒラギノ角ゴ Pro W3" charset="-128"/>
                <a:cs typeface="+mn-cs"/>
              </a:endParaRPr>
            </a:p>
          </p:txBody>
        </p:sp>
        <p:cxnSp>
          <p:nvCxnSpPr>
            <p:cNvPr id="5" name="Google Shape;67;p14">
              <a:extLst>
                <a:ext uri="{FF2B5EF4-FFF2-40B4-BE49-F238E27FC236}">
                  <a16:creationId xmlns:a16="http://schemas.microsoft.com/office/drawing/2014/main" id="{65BE49D5-A1D3-6FBD-D9E8-E61D60792CEA}"/>
                </a:ext>
              </a:extLst>
            </p:cNvPr>
            <p:cNvCxnSpPr/>
            <p:nvPr/>
          </p:nvCxnSpPr>
          <p:spPr>
            <a:xfrm flipH="1">
              <a:off x="8077279" y="3999399"/>
              <a:ext cx="11989" cy="15564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" name="Google Shape;68;p14">
              <a:extLst>
                <a:ext uri="{FF2B5EF4-FFF2-40B4-BE49-F238E27FC236}">
                  <a16:creationId xmlns:a16="http://schemas.microsoft.com/office/drawing/2014/main" id="{8F27F710-69F8-BE17-A0E7-323B35CA49C3}"/>
                </a:ext>
              </a:extLst>
            </p:cNvPr>
            <p:cNvCxnSpPr/>
            <p:nvPr/>
          </p:nvCxnSpPr>
          <p:spPr>
            <a:xfrm>
              <a:off x="8065234" y="5555848"/>
              <a:ext cx="1899210" cy="1455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" name="Google Shape;69;p14">
              <a:extLst>
                <a:ext uri="{FF2B5EF4-FFF2-40B4-BE49-F238E27FC236}">
                  <a16:creationId xmlns:a16="http://schemas.microsoft.com/office/drawing/2014/main" id="{1703FFAC-5F18-84DB-0634-1406A9275FF5}"/>
                </a:ext>
              </a:extLst>
            </p:cNvPr>
            <p:cNvCxnSpPr/>
            <p:nvPr/>
          </p:nvCxnSpPr>
          <p:spPr>
            <a:xfrm>
              <a:off x="8329680" y="4872179"/>
              <a:ext cx="0" cy="683778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70;p14">
              <a:extLst>
                <a:ext uri="{FF2B5EF4-FFF2-40B4-BE49-F238E27FC236}">
                  <a16:creationId xmlns:a16="http://schemas.microsoft.com/office/drawing/2014/main" id="{577CE856-435B-A89F-809D-84F4D621F3D7}"/>
                </a:ext>
              </a:extLst>
            </p:cNvPr>
            <p:cNvCxnSpPr/>
            <p:nvPr/>
          </p:nvCxnSpPr>
          <p:spPr>
            <a:xfrm>
              <a:off x="8702356" y="4493956"/>
              <a:ext cx="0" cy="1076423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71;p14">
              <a:extLst>
                <a:ext uri="{FF2B5EF4-FFF2-40B4-BE49-F238E27FC236}">
                  <a16:creationId xmlns:a16="http://schemas.microsoft.com/office/drawing/2014/main" id="{29BB2B7E-DFB1-B43C-66F0-A8F31D40A9EB}"/>
                </a:ext>
              </a:extLst>
            </p:cNvPr>
            <p:cNvCxnSpPr/>
            <p:nvPr/>
          </p:nvCxnSpPr>
          <p:spPr>
            <a:xfrm>
              <a:off x="9315334" y="4857636"/>
              <a:ext cx="0" cy="698334"/>
            </a:xfrm>
            <a:prstGeom prst="straightConnector1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74;p14">
              <a:extLst>
                <a:ext uri="{FF2B5EF4-FFF2-40B4-BE49-F238E27FC236}">
                  <a16:creationId xmlns:a16="http://schemas.microsoft.com/office/drawing/2014/main" id="{1DE103E0-E0E1-C98C-4FC9-2767268FC2FC}"/>
                </a:ext>
              </a:extLst>
            </p:cNvPr>
            <p:cNvSpPr txBox="1"/>
            <p:nvPr/>
          </p:nvSpPr>
          <p:spPr>
            <a:xfrm>
              <a:off x="7891065" y="5686791"/>
              <a:ext cx="2247549" cy="546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ヒラギノ角ゴ Pro W3" charset="-128"/>
                  <a:cs typeface="+mn-cs"/>
                </a:rPr>
                <a:t>Mass (per unit charge)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ヒラギノ角ゴ Pro W3" charset="-128"/>
                <a:cs typeface="+mn-cs"/>
              </a:endParaRPr>
            </a:p>
          </p:txBody>
        </p:sp>
        <p:sp>
          <p:nvSpPr>
            <p:cNvPr id="14" name="Google Shape;73;p14">
              <a:extLst>
                <a:ext uri="{FF2B5EF4-FFF2-40B4-BE49-F238E27FC236}">
                  <a16:creationId xmlns:a16="http://schemas.microsoft.com/office/drawing/2014/main" id="{46484F41-E720-6CE4-88CE-E829C5781B52}"/>
                </a:ext>
              </a:extLst>
            </p:cNvPr>
            <p:cNvSpPr txBox="1"/>
            <p:nvPr/>
          </p:nvSpPr>
          <p:spPr>
            <a:xfrm rot="16200000">
              <a:off x="6494191" y="4639969"/>
              <a:ext cx="2487649" cy="451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ヒラギノ角ゴ Pro W3" charset="-128"/>
                  <a:cs typeface="+mn-cs"/>
                </a:rPr>
                <a:t>Intensity (how much)</a:t>
              </a:r>
              <a:endParaRPr kumimoji="0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ヒラギノ角ゴ Pro W3" charset="-128"/>
                <a:cs typeface="+mn-cs"/>
              </a:endParaRP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076046-B8D8-8999-244D-205FF502B26F}"/>
              </a:ext>
            </a:extLst>
          </p:cNvPr>
          <p:cNvCxnSpPr>
            <a:cxnSpLocks/>
          </p:cNvCxnSpPr>
          <p:nvPr/>
        </p:nvCxnSpPr>
        <p:spPr>
          <a:xfrm flipV="1">
            <a:off x="2240956" y="2740195"/>
            <a:ext cx="2402165" cy="20722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1F368671-819E-F477-6533-D1A545602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1BF7F3E-FED7-6D80-BD19-A39103D05DBA}"/>
              </a:ext>
            </a:extLst>
          </p:cNvPr>
          <p:cNvSpPr txBox="1"/>
          <p:nvPr/>
        </p:nvSpPr>
        <p:spPr>
          <a:xfrm>
            <a:off x="2195736" y="38189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 as a game of Battleships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51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5DA8193E-900F-450A-8DAA-0E60D5699565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03DA11AA-2681-486D-96C5-4D95218B7696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E4CFE29B-A34D-4E44-94F4-42F197CD5EBF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F6D3A3EE-0018-4320-92A2-49FC5766ED26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8436B9C7-2C57-4A56-BC52-704658278686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1EAEE8D5-ADEC-4F6B-9270-5E534803CA37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F74DEEF-297C-4877-928F-0DE3B9783530}"/>
              </a:ext>
            </a:extLst>
          </p:cNvPr>
          <p:cNvGrpSpPr/>
          <p:nvPr/>
        </p:nvGrpSpPr>
        <p:grpSpPr>
          <a:xfrm>
            <a:off x="5250987" y="2261491"/>
            <a:ext cx="257117" cy="2702183"/>
            <a:chOff x="4376801" y="3006057"/>
            <a:chExt cx="342822" cy="3602911"/>
          </a:xfrm>
        </p:grpSpPr>
        <p:pic>
          <p:nvPicPr>
            <p:cNvPr id="79" name="Picture 78" descr="Shape, arrow&#10;&#10;Description automatically generated">
              <a:extLst>
                <a:ext uri="{FF2B5EF4-FFF2-40B4-BE49-F238E27FC236}">
                  <a16:creationId xmlns:a16="http://schemas.microsoft.com/office/drawing/2014/main" id="{1A86E27D-41EF-4F88-A0C0-8762FB2D7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80" name="Picture 79" descr="Shape, arrow&#10;&#10;Description automatically generated">
              <a:extLst>
                <a:ext uri="{FF2B5EF4-FFF2-40B4-BE49-F238E27FC236}">
                  <a16:creationId xmlns:a16="http://schemas.microsoft.com/office/drawing/2014/main" id="{569203E2-2E79-4888-8D4B-E7DD2655D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81" name="Picture 80" descr="Shape, arrow&#10;&#10;Description automatically generated">
              <a:extLst>
                <a:ext uri="{FF2B5EF4-FFF2-40B4-BE49-F238E27FC236}">
                  <a16:creationId xmlns:a16="http://schemas.microsoft.com/office/drawing/2014/main" id="{1FD294A8-E66C-4B48-A78B-077932936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82" name="Picture 81" descr="Shape, arrow&#10;&#10;Description automatically generated">
              <a:extLst>
                <a:ext uri="{FF2B5EF4-FFF2-40B4-BE49-F238E27FC236}">
                  <a16:creationId xmlns:a16="http://schemas.microsoft.com/office/drawing/2014/main" id="{184594C2-AF74-4456-BDBA-D7CD491F6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83" name="Picture 82" descr="Shape, arrow&#10;&#10;Description automatically generated">
              <a:extLst>
                <a:ext uri="{FF2B5EF4-FFF2-40B4-BE49-F238E27FC236}">
                  <a16:creationId xmlns:a16="http://schemas.microsoft.com/office/drawing/2014/main" id="{86F5AC05-FB33-4372-A9A2-CDFAA2A3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84" name="Picture 83" descr="Shape, arrow&#10;&#10;Description automatically generated">
              <a:extLst>
                <a:ext uri="{FF2B5EF4-FFF2-40B4-BE49-F238E27FC236}">
                  <a16:creationId xmlns:a16="http://schemas.microsoft.com/office/drawing/2014/main" id="{B9352268-1892-4B9E-9DBF-AAEC189BD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85" name="Picture 84" descr="Shape, arrow&#10;&#10;Description automatically generated">
              <a:extLst>
                <a:ext uri="{FF2B5EF4-FFF2-40B4-BE49-F238E27FC236}">
                  <a16:creationId xmlns:a16="http://schemas.microsoft.com/office/drawing/2014/main" id="{4F8ED3E9-87FD-414A-A6E5-1F69C97F0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86" name="Picture 85" descr="Shape, arrow&#10;&#10;Description automatically generated">
              <a:extLst>
                <a:ext uri="{FF2B5EF4-FFF2-40B4-BE49-F238E27FC236}">
                  <a16:creationId xmlns:a16="http://schemas.microsoft.com/office/drawing/2014/main" id="{DE74797B-2314-46DC-A408-446CDD92C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87" name="Picture 86" descr="Shape, arrow&#10;&#10;Description automatically generated">
              <a:extLst>
                <a:ext uri="{FF2B5EF4-FFF2-40B4-BE49-F238E27FC236}">
                  <a16:creationId xmlns:a16="http://schemas.microsoft.com/office/drawing/2014/main" id="{B31B5634-7FF2-4F2C-883B-A60CC9131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88" name="Picture 87" descr="Shape, arrow&#10;&#10;Description automatically generated">
              <a:extLst>
                <a:ext uri="{FF2B5EF4-FFF2-40B4-BE49-F238E27FC236}">
                  <a16:creationId xmlns:a16="http://schemas.microsoft.com/office/drawing/2014/main" id="{893D67ED-D787-4727-A909-9EDA82EAE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324CFE1-F9DA-A230-2078-F227DE2A8769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Sometimes we get new stuff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A320B7A-7014-F88A-1662-D467A008832F}"/>
              </a:ext>
            </a:extLst>
          </p:cNvPr>
          <p:cNvCxnSpPr>
            <a:cxnSpLocks/>
          </p:cNvCxnSpPr>
          <p:nvPr/>
        </p:nvCxnSpPr>
        <p:spPr>
          <a:xfrm flipH="1">
            <a:off x="5185855" y="3513548"/>
            <a:ext cx="1512659" cy="80262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3CB07A8C-2386-2624-7641-867E6A54915C}"/>
              </a:ext>
            </a:extLst>
          </p:cNvPr>
          <p:cNvSpPr/>
          <p:nvPr/>
        </p:nvSpPr>
        <p:spPr>
          <a:xfrm>
            <a:off x="6878822" y="1948171"/>
            <a:ext cx="1942670" cy="22803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ヒラギノ角ゴ Pro W3" charset="-128"/>
              <a:cs typeface="+mn-cs"/>
            </a:endParaRPr>
          </a:p>
        </p:txBody>
      </p:sp>
      <p:cxnSp>
        <p:nvCxnSpPr>
          <p:cNvPr id="5" name="Google Shape;67;p14">
            <a:extLst>
              <a:ext uri="{FF2B5EF4-FFF2-40B4-BE49-F238E27FC236}">
                <a16:creationId xmlns:a16="http://schemas.microsoft.com/office/drawing/2014/main" id="{5C3631D5-97A5-4F04-F03F-6611A5F33BC9}"/>
              </a:ext>
            </a:extLst>
          </p:cNvPr>
          <p:cNvCxnSpPr/>
          <p:nvPr/>
        </p:nvCxnSpPr>
        <p:spPr>
          <a:xfrm flipH="1">
            <a:off x="7275512" y="2389339"/>
            <a:ext cx="8992" cy="11673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68;p14">
            <a:extLst>
              <a:ext uri="{FF2B5EF4-FFF2-40B4-BE49-F238E27FC236}">
                <a16:creationId xmlns:a16="http://schemas.microsoft.com/office/drawing/2014/main" id="{AA7C2EDC-16F2-536D-F4CD-42C06FD8EE26}"/>
              </a:ext>
            </a:extLst>
          </p:cNvPr>
          <p:cNvCxnSpPr/>
          <p:nvPr/>
        </p:nvCxnSpPr>
        <p:spPr>
          <a:xfrm>
            <a:off x="7266478" y="3556676"/>
            <a:ext cx="1424408" cy="1091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69;p14">
            <a:extLst>
              <a:ext uri="{FF2B5EF4-FFF2-40B4-BE49-F238E27FC236}">
                <a16:creationId xmlns:a16="http://schemas.microsoft.com/office/drawing/2014/main" id="{56230389-397E-0403-7305-B9F60A47DFE1}"/>
              </a:ext>
            </a:extLst>
          </p:cNvPr>
          <p:cNvCxnSpPr/>
          <p:nvPr/>
        </p:nvCxnSpPr>
        <p:spPr>
          <a:xfrm>
            <a:off x="7978682" y="3052301"/>
            <a:ext cx="0" cy="51283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70;p14">
            <a:extLst>
              <a:ext uri="{FF2B5EF4-FFF2-40B4-BE49-F238E27FC236}">
                <a16:creationId xmlns:a16="http://schemas.microsoft.com/office/drawing/2014/main" id="{6CC58476-CDF9-C464-4489-B3E6671633E6}"/>
              </a:ext>
            </a:extLst>
          </p:cNvPr>
          <p:cNvCxnSpPr/>
          <p:nvPr/>
        </p:nvCxnSpPr>
        <p:spPr>
          <a:xfrm>
            <a:off x="7524328" y="2742668"/>
            <a:ext cx="0" cy="807317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71;p14">
            <a:extLst>
              <a:ext uri="{FF2B5EF4-FFF2-40B4-BE49-F238E27FC236}">
                <a16:creationId xmlns:a16="http://schemas.microsoft.com/office/drawing/2014/main" id="{49B2C301-8EE6-B2E9-BE67-3471A8B880D8}"/>
              </a:ext>
            </a:extLst>
          </p:cNvPr>
          <p:cNvCxnSpPr>
            <a:cxnSpLocks/>
          </p:cNvCxnSpPr>
          <p:nvPr/>
        </p:nvCxnSpPr>
        <p:spPr>
          <a:xfrm>
            <a:off x="8204053" y="3326401"/>
            <a:ext cx="0" cy="230367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74;p14">
            <a:extLst>
              <a:ext uri="{FF2B5EF4-FFF2-40B4-BE49-F238E27FC236}">
                <a16:creationId xmlns:a16="http://schemas.microsoft.com/office/drawing/2014/main" id="{D5C08B84-9A1C-4222-9CD2-9DD87B0EEFF0}"/>
              </a:ext>
            </a:extLst>
          </p:cNvPr>
          <p:cNvSpPr txBox="1"/>
          <p:nvPr/>
        </p:nvSpPr>
        <p:spPr>
          <a:xfrm>
            <a:off x="7135851" y="3654883"/>
            <a:ext cx="1685662" cy="40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ヒラギノ角ゴ Pro W3" charset="-128"/>
                <a:cs typeface="+mn-cs"/>
              </a:rPr>
              <a:t>Mass (per unit charge)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ヒラギノ角ゴ Pro W3" charset="-128"/>
              <a:cs typeface="+mn-cs"/>
            </a:endParaRPr>
          </a:p>
        </p:txBody>
      </p:sp>
      <p:sp>
        <p:nvSpPr>
          <p:cNvPr id="14" name="Google Shape;73;p14">
            <a:extLst>
              <a:ext uri="{FF2B5EF4-FFF2-40B4-BE49-F238E27FC236}">
                <a16:creationId xmlns:a16="http://schemas.microsoft.com/office/drawing/2014/main" id="{7DF1C052-2A4B-74B5-2A35-9D3B54DB77DA}"/>
              </a:ext>
            </a:extLst>
          </p:cNvPr>
          <p:cNvSpPr txBox="1"/>
          <p:nvPr/>
        </p:nvSpPr>
        <p:spPr>
          <a:xfrm rot="16200000">
            <a:off x="6088195" y="2869767"/>
            <a:ext cx="1865737" cy="33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ヒラギノ角ゴ Pro W3" charset="-128"/>
                <a:cs typeface="+mn-cs"/>
              </a:rPr>
              <a:t>Intensity (how much)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ヒラギノ角ゴ Pro W3" charset="-128"/>
              <a:cs typeface="+mn-cs"/>
            </a:endParaRPr>
          </a:p>
        </p:txBody>
      </p:sp>
      <p:cxnSp>
        <p:nvCxnSpPr>
          <p:cNvPr id="18" name="Google Shape;71;p14">
            <a:extLst>
              <a:ext uri="{FF2B5EF4-FFF2-40B4-BE49-F238E27FC236}">
                <a16:creationId xmlns:a16="http://schemas.microsoft.com/office/drawing/2014/main" id="{3F26DC3B-570D-6C19-4263-DFB08AF7C28B}"/>
              </a:ext>
            </a:extLst>
          </p:cNvPr>
          <p:cNvCxnSpPr>
            <a:cxnSpLocks/>
          </p:cNvCxnSpPr>
          <p:nvPr/>
        </p:nvCxnSpPr>
        <p:spPr>
          <a:xfrm>
            <a:off x="7668344" y="3308718"/>
            <a:ext cx="0" cy="230367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CDF5FE3-4AC1-8C82-CB59-72660D21D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294B0B-8A78-74BF-7669-40E3B7989692}"/>
              </a:ext>
            </a:extLst>
          </p:cNvPr>
          <p:cNvSpPr txBox="1"/>
          <p:nvPr/>
        </p:nvSpPr>
        <p:spPr>
          <a:xfrm>
            <a:off x="2195736" y="38189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 as a game of Battleships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614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F2FCEF73-0608-4266-AC2B-CA327525542C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DDD01FEF-6247-4F4E-B5F5-D32DE607514C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3F78B195-7CB5-4E8B-964D-2F7B67E529B7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1300AC6B-A946-43AA-A86B-E0F25D448129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6123AB55-6C81-4EFC-BFDF-D07D5D3DF74C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7303873E-042A-4E75-A1ED-DB26A7EB1C1F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6FB8B6D-A666-4B70-ACCA-67188080F1DF}"/>
              </a:ext>
            </a:extLst>
          </p:cNvPr>
          <p:cNvGrpSpPr/>
          <p:nvPr/>
        </p:nvGrpSpPr>
        <p:grpSpPr>
          <a:xfrm>
            <a:off x="5539019" y="2258419"/>
            <a:ext cx="257117" cy="2702183"/>
            <a:chOff x="4376801" y="3006057"/>
            <a:chExt cx="342822" cy="3602911"/>
          </a:xfrm>
        </p:grpSpPr>
        <p:pic>
          <p:nvPicPr>
            <p:cNvPr id="101" name="Picture 100" descr="Shape, arrow&#10;&#10;Description automatically generated">
              <a:extLst>
                <a:ext uri="{FF2B5EF4-FFF2-40B4-BE49-F238E27FC236}">
                  <a16:creationId xmlns:a16="http://schemas.microsoft.com/office/drawing/2014/main" id="{7216A23C-D5B4-469C-B5D2-681DFFED1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102" name="Picture 101" descr="Shape, arrow&#10;&#10;Description automatically generated">
              <a:extLst>
                <a:ext uri="{FF2B5EF4-FFF2-40B4-BE49-F238E27FC236}">
                  <a16:creationId xmlns:a16="http://schemas.microsoft.com/office/drawing/2014/main" id="{4752263F-78AD-4AAB-AD4B-95B832454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103" name="Picture 102" descr="Shape, arrow&#10;&#10;Description automatically generated">
              <a:extLst>
                <a:ext uri="{FF2B5EF4-FFF2-40B4-BE49-F238E27FC236}">
                  <a16:creationId xmlns:a16="http://schemas.microsoft.com/office/drawing/2014/main" id="{A71191D4-4780-4CD0-BC56-195CDCF7A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104" name="Picture 103" descr="Shape, arrow&#10;&#10;Description automatically generated">
              <a:extLst>
                <a:ext uri="{FF2B5EF4-FFF2-40B4-BE49-F238E27FC236}">
                  <a16:creationId xmlns:a16="http://schemas.microsoft.com/office/drawing/2014/main" id="{56B5576A-51C4-4964-8DB0-FAE6E3E57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105" name="Picture 104" descr="Shape, arrow&#10;&#10;Description automatically generated">
              <a:extLst>
                <a:ext uri="{FF2B5EF4-FFF2-40B4-BE49-F238E27FC236}">
                  <a16:creationId xmlns:a16="http://schemas.microsoft.com/office/drawing/2014/main" id="{DA350388-EE51-43DD-A734-5C601DF3F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106" name="Picture 105" descr="Shape, arrow&#10;&#10;Description automatically generated">
              <a:extLst>
                <a:ext uri="{FF2B5EF4-FFF2-40B4-BE49-F238E27FC236}">
                  <a16:creationId xmlns:a16="http://schemas.microsoft.com/office/drawing/2014/main" id="{E84D6A80-7240-4993-87C8-7E1741CA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107" name="Picture 106" descr="Shape, arrow&#10;&#10;Description automatically generated">
              <a:extLst>
                <a:ext uri="{FF2B5EF4-FFF2-40B4-BE49-F238E27FC236}">
                  <a16:creationId xmlns:a16="http://schemas.microsoft.com/office/drawing/2014/main" id="{5945BD7A-294C-447E-91A7-F27C68A8D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108" name="Picture 107" descr="Shape, arrow&#10;&#10;Description automatically generated">
              <a:extLst>
                <a:ext uri="{FF2B5EF4-FFF2-40B4-BE49-F238E27FC236}">
                  <a16:creationId xmlns:a16="http://schemas.microsoft.com/office/drawing/2014/main" id="{C27F3CC4-D593-4A1E-A241-73DD43BA3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109" name="Picture 108" descr="Shape, arrow&#10;&#10;Description automatically generated">
              <a:extLst>
                <a:ext uri="{FF2B5EF4-FFF2-40B4-BE49-F238E27FC236}">
                  <a16:creationId xmlns:a16="http://schemas.microsoft.com/office/drawing/2014/main" id="{20E70439-8B4A-4CDA-8064-93BDB3686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110" name="Picture 109" descr="Shape, arrow&#10;&#10;Description automatically generated">
              <a:extLst>
                <a:ext uri="{FF2B5EF4-FFF2-40B4-BE49-F238E27FC236}">
                  <a16:creationId xmlns:a16="http://schemas.microsoft.com/office/drawing/2014/main" id="{50BD5EF5-08BA-4CB6-A830-0078AD6D6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F5C1438-DC13-28E0-8014-51E2025B2AFC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Repeat until we run out of fuel (or sample)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0A9657-5AB9-8ABF-98CA-366A505AD8A7}"/>
              </a:ext>
            </a:extLst>
          </p:cNvPr>
          <p:cNvSpPr/>
          <p:nvPr/>
        </p:nvSpPr>
        <p:spPr>
          <a:xfrm>
            <a:off x="5221953" y="3088328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2E40A6-A57C-1119-96CC-2EC3CE01D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1963B8-562F-96DC-6707-7CB6E035E846}"/>
              </a:ext>
            </a:extLst>
          </p:cNvPr>
          <p:cNvSpPr txBox="1"/>
          <p:nvPr/>
        </p:nvSpPr>
        <p:spPr>
          <a:xfrm>
            <a:off x="2195736" y="38189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 as a game of Battleships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0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21829"/>
              </p:ext>
            </p:extLst>
          </p:nvPr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B7F9CA08-DDE3-4E89-B555-D49195779EDF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00CF3511-003F-43AA-B787-86A00D47ED40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4F703460-0E73-49C6-9D6B-4B626BAD8951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F0194C1F-E1FB-43B6-B2C9-18FDE0413ABE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32588E0D-F281-444F-BB69-55DF5D486856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C63560DE-124C-4F75-B895-EFE0575140C9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E5D9247-3C09-475B-A7C8-D559A0111330}"/>
              </a:ext>
            </a:extLst>
          </p:cNvPr>
          <p:cNvGrpSpPr/>
          <p:nvPr/>
        </p:nvGrpSpPr>
        <p:grpSpPr>
          <a:xfrm>
            <a:off x="5827051" y="2261491"/>
            <a:ext cx="257117" cy="2702183"/>
            <a:chOff x="4376801" y="3006057"/>
            <a:chExt cx="342822" cy="3602911"/>
          </a:xfrm>
        </p:grpSpPr>
        <p:pic>
          <p:nvPicPr>
            <p:cNvPr id="90" name="Picture 89" descr="Shape, arrow&#10;&#10;Description automatically generated">
              <a:extLst>
                <a:ext uri="{FF2B5EF4-FFF2-40B4-BE49-F238E27FC236}">
                  <a16:creationId xmlns:a16="http://schemas.microsoft.com/office/drawing/2014/main" id="{C186A1AF-47B8-4F22-9905-07E104DCC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91" name="Picture 90" descr="Shape, arrow&#10;&#10;Description automatically generated">
              <a:extLst>
                <a:ext uri="{FF2B5EF4-FFF2-40B4-BE49-F238E27FC236}">
                  <a16:creationId xmlns:a16="http://schemas.microsoft.com/office/drawing/2014/main" id="{F19FC36C-8DD4-4D96-8FC3-464AB86D4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92" name="Picture 91" descr="Shape, arrow&#10;&#10;Description automatically generated">
              <a:extLst>
                <a:ext uri="{FF2B5EF4-FFF2-40B4-BE49-F238E27FC236}">
                  <a16:creationId xmlns:a16="http://schemas.microsoft.com/office/drawing/2014/main" id="{7A852846-DCA9-45C6-A89A-CF6E0AF4E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93" name="Picture 92" descr="Shape, arrow&#10;&#10;Description automatically generated">
              <a:extLst>
                <a:ext uri="{FF2B5EF4-FFF2-40B4-BE49-F238E27FC236}">
                  <a16:creationId xmlns:a16="http://schemas.microsoft.com/office/drawing/2014/main" id="{DDDA6BA6-D4ED-4F42-84BF-88D1A3A5F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94" name="Picture 93" descr="Shape, arrow&#10;&#10;Description automatically generated">
              <a:extLst>
                <a:ext uri="{FF2B5EF4-FFF2-40B4-BE49-F238E27FC236}">
                  <a16:creationId xmlns:a16="http://schemas.microsoft.com/office/drawing/2014/main" id="{72271F8E-6B82-4E69-AB14-1AB1C939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95" name="Picture 94" descr="Shape, arrow&#10;&#10;Description automatically generated">
              <a:extLst>
                <a:ext uri="{FF2B5EF4-FFF2-40B4-BE49-F238E27FC236}">
                  <a16:creationId xmlns:a16="http://schemas.microsoft.com/office/drawing/2014/main" id="{F1AA781F-ED19-41FD-8C97-D6C1ECFD7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96" name="Picture 95" descr="Shape, arrow&#10;&#10;Description automatically generated">
              <a:extLst>
                <a:ext uri="{FF2B5EF4-FFF2-40B4-BE49-F238E27FC236}">
                  <a16:creationId xmlns:a16="http://schemas.microsoft.com/office/drawing/2014/main" id="{D4EF285B-73DE-4EA5-8FCC-194F6CCBE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97" name="Picture 96" descr="Shape, arrow&#10;&#10;Description automatically generated">
              <a:extLst>
                <a:ext uri="{FF2B5EF4-FFF2-40B4-BE49-F238E27FC236}">
                  <a16:creationId xmlns:a16="http://schemas.microsoft.com/office/drawing/2014/main" id="{7F58378E-A80B-420D-8532-6CFEB97CC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98" name="Picture 97" descr="Shape, arrow&#10;&#10;Description automatically generated">
              <a:extLst>
                <a:ext uri="{FF2B5EF4-FFF2-40B4-BE49-F238E27FC236}">
                  <a16:creationId xmlns:a16="http://schemas.microsoft.com/office/drawing/2014/main" id="{54D03E86-0129-4ADF-956C-F49FAA030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99" name="Picture 98" descr="Shape, arrow&#10;&#10;Description automatically generated">
              <a:extLst>
                <a:ext uri="{FF2B5EF4-FFF2-40B4-BE49-F238E27FC236}">
                  <a16:creationId xmlns:a16="http://schemas.microsoft.com/office/drawing/2014/main" id="{0DA31EF9-74FE-4D41-AE26-9B5F0E70F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7FEBE402-1106-45AA-9195-105C429E11C4}"/>
              </a:ext>
            </a:extLst>
          </p:cNvPr>
          <p:cNvSpPr/>
          <p:nvPr/>
        </p:nvSpPr>
        <p:spPr>
          <a:xfrm>
            <a:off x="5532900" y="3061166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1E44F2-B357-F4A1-7A7A-E4D191120B73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Another success…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C59798-34F4-134C-1AE9-8101EC7F41E5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2648747" y="3297241"/>
            <a:ext cx="2818225" cy="83380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95AAE336-F578-0899-4BF4-AEC123774956}"/>
              </a:ext>
            </a:extLst>
          </p:cNvPr>
          <p:cNvSpPr/>
          <p:nvPr/>
        </p:nvSpPr>
        <p:spPr>
          <a:xfrm>
            <a:off x="435969" y="2749699"/>
            <a:ext cx="1942670" cy="2280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ヒラギノ角ゴ Pro W3" charset="-128"/>
              <a:cs typeface="+mn-cs"/>
            </a:endParaRPr>
          </a:p>
        </p:txBody>
      </p:sp>
      <p:cxnSp>
        <p:nvCxnSpPr>
          <p:cNvPr id="9" name="Google Shape;67;p14">
            <a:extLst>
              <a:ext uri="{FF2B5EF4-FFF2-40B4-BE49-F238E27FC236}">
                <a16:creationId xmlns:a16="http://schemas.microsoft.com/office/drawing/2014/main" id="{BC08D5AF-7953-9111-93F1-C78276A2630B}"/>
              </a:ext>
            </a:extLst>
          </p:cNvPr>
          <p:cNvCxnSpPr/>
          <p:nvPr/>
        </p:nvCxnSpPr>
        <p:spPr>
          <a:xfrm flipH="1">
            <a:off x="832659" y="3190867"/>
            <a:ext cx="8992" cy="116730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68;p14">
            <a:extLst>
              <a:ext uri="{FF2B5EF4-FFF2-40B4-BE49-F238E27FC236}">
                <a16:creationId xmlns:a16="http://schemas.microsoft.com/office/drawing/2014/main" id="{6AA84952-D407-A4DA-886C-6B1DD9C322DE}"/>
              </a:ext>
            </a:extLst>
          </p:cNvPr>
          <p:cNvCxnSpPr/>
          <p:nvPr/>
        </p:nvCxnSpPr>
        <p:spPr>
          <a:xfrm>
            <a:off x="823625" y="4358204"/>
            <a:ext cx="1424408" cy="1091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69;p14">
            <a:extLst>
              <a:ext uri="{FF2B5EF4-FFF2-40B4-BE49-F238E27FC236}">
                <a16:creationId xmlns:a16="http://schemas.microsoft.com/office/drawing/2014/main" id="{B5CCD218-4065-BDF6-DBA1-C7ADA8768B9C}"/>
              </a:ext>
            </a:extLst>
          </p:cNvPr>
          <p:cNvCxnSpPr>
            <a:cxnSpLocks/>
          </p:cNvCxnSpPr>
          <p:nvPr/>
        </p:nvCxnSpPr>
        <p:spPr>
          <a:xfrm>
            <a:off x="1021959" y="3324403"/>
            <a:ext cx="0" cy="103388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71;p14">
            <a:extLst>
              <a:ext uri="{FF2B5EF4-FFF2-40B4-BE49-F238E27FC236}">
                <a16:creationId xmlns:a16="http://schemas.microsoft.com/office/drawing/2014/main" id="{0C2082B2-9358-03D3-0A3C-6FD0878CEFB6}"/>
              </a:ext>
            </a:extLst>
          </p:cNvPr>
          <p:cNvCxnSpPr>
            <a:cxnSpLocks/>
          </p:cNvCxnSpPr>
          <p:nvPr/>
        </p:nvCxnSpPr>
        <p:spPr>
          <a:xfrm>
            <a:off x="2123728" y="4154171"/>
            <a:ext cx="0" cy="21962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74;p14">
            <a:extLst>
              <a:ext uri="{FF2B5EF4-FFF2-40B4-BE49-F238E27FC236}">
                <a16:creationId xmlns:a16="http://schemas.microsoft.com/office/drawing/2014/main" id="{FD897D12-E36C-B80A-2E95-194D1853A542}"/>
              </a:ext>
            </a:extLst>
          </p:cNvPr>
          <p:cNvSpPr txBox="1"/>
          <p:nvPr/>
        </p:nvSpPr>
        <p:spPr>
          <a:xfrm>
            <a:off x="692998" y="4456411"/>
            <a:ext cx="1685662" cy="40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ヒラギノ角ゴ Pro W3" charset="-128"/>
                <a:cs typeface="+mn-cs"/>
              </a:rPr>
              <a:t>Mass (per unit charge)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ヒラギノ角ゴ Pro W3" charset="-128"/>
              <a:cs typeface="+mn-cs"/>
            </a:endParaRPr>
          </a:p>
        </p:txBody>
      </p:sp>
      <p:sp>
        <p:nvSpPr>
          <p:cNvPr id="15" name="Google Shape;73;p14">
            <a:extLst>
              <a:ext uri="{FF2B5EF4-FFF2-40B4-BE49-F238E27FC236}">
                <a16:creationId xmlns:a16="http://schemas.microsoft.com/office/drawing/2014/main" id="{91E44A9D-5570-0FD9-32D0-B45C7D0F5B0D}"/>
              </a:ext>
            </a:extLst>
          </p:cNvPr>
          <p:cNvSpPr txBox="1"/>
          <p:nvPr/>
        </p:nvSpPr>
        <p:spPr>
          <a:xfrm rot="16200000">
            <a:off x="-354658" y="3671295"/>
            <a:ext cx="1865737" cy="338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ヒラギノ角ゴ Pro W3" charset="-128"/>
                <a:cs typeface="+mn-cs"/>
              </a:rPr>
              <a:t>Intensity (how much)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ヒラギノ角ゴ Pro W3" charset="-128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0C567A7-07E6-F4A9-C474-34D64F933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A6572E3-565C-3DAF-035D-1BF94083F15A}"/>
              </a:ext>
            </a:extLst>
          </p:cNvPr>
          <p:cNvSpPr txBox="1"/>
          <p:nvPr/>
        </p:nvSpPr>
        <p:spPr>
          <a:xfrm>
            <a:off x="2195736" y="38189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 as a game of Battleships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081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3CDE3FEB-55DE-4CAB-836D-A1144C28998D}"/>
              </a:ext>
            </a:extLst>
          </p:cNvPr>
          <p:cNvSpPr/>
          <p:nvPr/>
        </p:nvSpPr>
        <p:spPr>
          <a:xfrm>
            <a:off x="4105569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A1CD25F-CDD0-48E9-B01E-24F6A7D14B41}"/>
              </a:ext>
            </a:extLst>
          </p:cNvPr>
          <p:cNvSpPr/>
          <p:nvPr/>
        </p:nvSpPr>
        <p:spPr>
          <a:xfrm>
            <a:off x="4932855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BE5530D9-CB2A-4B65-A60D-82728E240CBB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C0AD89AB-47AA-449A-A4B2-1267641FA75D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14988625-39F5-4854-AFDF-099C7978F6F4}"/>
              </a:ext>
            </a:extLst>
          </p:cNvPr>
          <p:cNvSpPr/>
          <p:nvPr/>
        </p:nvSpPr>
        <p:spPr>
          <a:xfrm>
            <a:off x="464312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79F4F55E-9792-419D-A240-EF93EF73A231}"/>
              </a:ext>
            </a:extLst>
          </p:cNvPr>
          <p:cNvSpPr/>
          <p:nvPr/>
        </p:nvSpPr>
        <p:spPr>
          <a:xfrm>
            <a:off x="3810260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2C591B-FBC6-41FF-9822-E5C823DDAD37}"/>
              </a:ext>
            </a:extLst>
          </p:cNvPr>
          <p:cNvSpPr/>
          <p:nvPr/>
        </p:nvSpPr>
        <p:spPr>
          <a:xfrm>
            <a:off x="5797080" y="3088328"/>
            <a:ext cx="215080" cy="208913"/>
          </a:xfrm>
          <a:prstGeom prst="ellipse">
            <a:avLst/>
          </a:prstGeom>
          <a:solidFill>
            <a:srgbClr val="D549C4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97B7CE66-DEE6-40AB-A34F-C82EEDEE8328}"/>
              </a:ext>
            </a:extLst>
          </p:cNvPr>
          <p:cNvSpPr/>
          <p:nvPr/>
        </p:nvSpPr>
        <p:spPr>
          <a:xfrm>
            <a:off x="5532900" y="305963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44104-BDC0-FD85-7F11-47C9F69DCFDC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Repeating to the end… and DONE!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7B6569C-14BB-5634-080E-816AE595E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EB04A-615A-3286-896F-D7C5018C5D37}"/>
              </a:ext>
            </a:extLst>
          </p:cNvPr>
          <p:cNvSpPr txBox="1"/>
          <p:nvPr/>
        </p:nvSpPr>
        <p:spPr>
          <a:xfrm>
            <a:off x="2195736" y="38189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 as a game of Battleships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28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he South Front of the University">
            <a:extLst>
              <a:ext uri="{FF2B5EF4-FFF2-40B4-BE49-F238E27FC236}">
                <a16:creationId xmlns:a16="http://schemas.microsoft.com/office/drawing/2014/main" id="{F5289F01-9C4E-404B-A711-E83C3A363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64874" y="1419623"/>
            <a:ext cx="5280432" cy="3312367"/>
          </a:xfrm>
          <a:prstGeom prst="rect">
            <a:avLst/>
          </a:prstGeom>
          <a:solidFill>
            <a:schemeClr val="bg1">
              <a:alpha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 eaLnBrk="0" hangingPunct="0"/>
            <a:endParaRPr lang="en-US">
              <a:solidFill>
                <a:srgbClr val="003865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564874" y="1419623"/>
            <a:ext cx="4989917" cy="504055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Background &amp; Research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571082" y="1923678"/>
            <a:ext cx="5268015" cy="29748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43" indent="-285743"/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Postdocs in Statistics, Biostatistics, and Computing Science</a:t>
            </a:r>
          </a:p>
          <a:p>
            <a:pPr marL="285743" indent="-285743"/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Senior Lecturer in Statistics</a:t>
            </a:r>
          </a:p>
          <a:p>
            <a:pPr marL="285743" indent="-285743"/>
            <a:endParaRPr lang="en-US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285743" indent="-285743"/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Digital Twin research related to Cardiac Mechanics, 3D Printing, Metabolomics, Biodiversity, and Carbon Emissions</a:t>
            </a:r>
          </a:p>
          <a:p>
            <a:pPr marL="285743" indent="-285743"/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RSS </a:t>
            </a:r>
            <a:r>
              <a:rPr lang="en-US" kern="0" dirty="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Mardia</a:t>
            </a: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Prize for workshops in environmental digital twins</a:t>
            </a:r>
          </a:p>
        </p:txBody>
      </p:sp>
    </p:spTree>
    <p:extLst>
      <p:ext uri="{BB962C8B-B14F-4D97-AF65-F5344CB8AC3E}">
        <p14:creationId xmlns:p14="http://schemas.microsoft.com/office/powerpoint/2010/main" val="2427181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FA3E8-E6D2-A8CB-0E0F-6B70D948A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397419-F15D-2A6E-868A-DE72C96DA9F1}"/>
              </a:ext>
            </a:extLst>
          </p:cNvPr>
          <p:cNvSpPr txBox="1"/>
          <p:nvPr/>
        </p:nvSpPr>
        <p:spPr>
          <a:xfrm>
            <a:off x="168774" y="1377408"/>
            <a:ext cx="8456097" cy="309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tabLst/>
              <a:defRPr/>
            </a:pPr>
            <a:r>
              <a:rPr lang="en-GB" sz="1800" b="1" dirty="0">
                <a:solidFill>
                  <a:srgbClr val="003560"/>
                </a:solidFill>
              </a:rPr>
              <a:t>Speed &amp; Processing Challenges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Scans take 0.2-0.5 seconds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There are 2000-5000 ships / metabolites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Each scan contains</a:t>
            </a:r>
            <a:r>
              <a:rPr lang="en-GB" sz="1800" dirty="0">
                <a:solidFill>
                  <a:srgbClr val="003560"/>
                </a:solidFill>
              </a:rPr>
              <a:t> hundreds of data points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tabLst/>
              <a:defRPr/>
            </a:pPr>
            <a:r>
              <a:rPr lang="en-GB" sz="1800" b="1" dirty="0">
                <a:solidFill>
                  <a:srgbClr val="003560"/>
                </a:solidFill>
              </a:rPr>
              <a:t>Targeting Challenges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Cannot see what is coming in advance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Difficult to determine what is a ship / metabolite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Complex chemical processes</a:t>
            </a:r>
            <a:endParaRPr kumimoji="0" lang="en-GB" sz="180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681D50-DF55-3ACB-B134-055A87F7D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60F25E-EAE3-0806-6B4A-354F0A011DF4}"/>
              </a:ext>
            </a:extLst>
          </p:cNvPr>
          <p:cNvSpPr txBox="1"/>
          <p:nvPr/>
        </p:nvSpPr>
        <p:spPr>
          <a:xfrm>
            <a:off x="2195736" y="38189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Challenges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4" name="Picture 2" descr="Metabolites 09 00219 g002 550">
            <a:extLst>
              <a:ext uri="{FF2B5EF4-FFF2-40B4-BE49-F238E27FC236}">
                <a16:creationId xmlns:a16="http://schemas.microsoft.com/office/drawing/2014/main" id="{78F2A727-E5BF-4333-B62F-FD3491C623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3" b="10612"/>
          <a:stretch/>
        </p:blipFill>
        <p:spPr bwMode="auto">
          <a:xfrm>
            <a:off x="5600113" y="257294"/>
            <a:ext cx="3150518" cy="19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ull scan MS1 chromatogram of a plant extract analysed by DDA with 1 MS...  | Download Scientific Diagram">
            <a:extLst>
              <a:ext uri="{FF2B5EF4-FFF2-40B4-BE49-F238E27FC236}">
                <a16:creationId xmlns:a16="http://schemas.microsoft.com/office/drawing/2014/main" id="{31732767-2945-E1B7-B569-8B37F05E4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2943886"/>
            <a:ext cx="3616077" cy="184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A7672F-EA4E-0CEA-8A4F-2CB4036ABC7D}"/>
              </a:ext>
            </a:extLst>
          </p:cNvPr>
          <p:cNvCxnSpPr>
            <a:cxnSpLocks/>
          </p:cNvCxnSpPr>
          <p:nvPr/>
        </p:nvCxnSpPr>
        <p:spPr>
          <a:xfrm>
            <a:off x="3131840" y="2806164"/>
            <a:ext cx="2304256" cy="70169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4E3B7E-0850-AA10-CE27-885D9B833812}"/>
              </a:ext>
            </a:extLst>
          </p:cNvPr>
          <p:cNvCxnSpPr>
            <a:cxnSpLocks/>
          </p:cNvCxnSpPr>
          <p:nvPr/>
        </p:nvCxnSpPr>
        <p:spPr>
          <a:xfrm flipV="1">
            <a:off x="3707904" y="1432855"/>
            <a:ext cx="2232248" cy="629038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364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850007"/>
              </p:ext>
            </p:extLst>
          </p:nvPr>
        </p:nvGraphicFramePr>
        <p:xfrm>
          <a:off x="611560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1738064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2017774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1188376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CF3C4E16-C4FA-43AD-8039-85BCDC5B6A44}"/>
              </a:ext>
            </a:extLst>
          </p:cNvPr>
          <p:cNvSpPr/>
          <p:nvPr/>
        </p:nvSpPr>
        <p:spPr>
          <a:xfrm>
            <a:off x="1726520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22593581-530C-4439-B3A1-776357118473}"/>
              </a:ext>
            </a:extLst>
          </p:cNvPr>
          <p:cNvSpPr/>
          <p:nvPr/>
        </p:nvSpPr>
        <p:spPr>
          <a:xfrm>
            <a:off x="2553806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002A74A8-1A9B-4449-B6C1-A31A0DB45F78}"/>
              </a:ext>
            </a:extLst>
          </p:cNvPr>
          <p:cNvSpPr/>
          <p:nvPr/>
        </p:nvSpPr>
        <p:spPr>
          <a:xfrm>
            <a:off x="1192749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1CC51291-F3A3-4EFB-BC74-D52D9B3ACAAC}"/>
              </a:ext>
            </a:extLst>
          </p:cNvPr>
          <p:cNvSpPr/>
          <p:nvPr/>
        </p:nvSpPr>
        <p:spPr>
          <a:xfrm>
            <a:off x="2574925" y="3088328"/>
            <a:ext cx="1025996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A8B2A1B-A3D5-4964-8C8B-AAC543B63FA2}"/>
              </a:ext>
            </a:extLst>
          </p:cNvPr>
          <p:cNvSpPr/>
          <p:nvPr/>
        </p:nvSpPr>
        <p:spPr>
          <a:xfrm>
            <a:off x="3156636" y="305963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B98532DC-D061-4E4C-955E-7850686E6875}"/>
              </a:ext>
            </a:extLst>
          </p:cNvPr>
          <p:cNvSpPr/>
          <p:nvPr/>
        </p:nvSpPr>
        <p:spPr>
          <a:xfrm>
            <a:off x="2264072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EC3BC6BD-7290-44B1-A0D4-8AA2D2F26702}"/>
              </a:ext>
            </a:extLst>
          </p:cNvPr>
          <p:cNvSpPr/>
          <p:nvPr/>
        </p:nvSpPr>
        <p:spPr>
          <a:xfrm>
            <a:off x="1431211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5DCEB-FB6A-D267-4C1D-9D7D6AE95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6B10F3-2C3B-BCC7-C567-076939092241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use the Digital Twin (ViMMS) to help us improve this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DB920-BA70-AFBB-8EA4-D386404E91EA}"/>
              </a:ext>
            </a:extLst>
          </p:cNvPr>
          <p:cNvSpPr txBox="1"/>
          <p:nvPr/>
        </p:nvSpPr>
        <p:spPr>
          <a:xfrm>
            <a:off x="2195736" y="38189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Aims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graphicFrame>
        <p:nvGraphicFramePr>
          <p:cNvPr id="4" name="Table 62">
            <a:extLst>
              <a:ext uri="{FF2B5EF4-FFF2-40B4-BE49-F238E27FC236}">
                <a16:creationId xmlns:a16="http://schemas.microsoft.com/office/drawing/2014/main" id="{4B8DA4E3-B778-BCE4-73A3-E6262278A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672318"/>
              </p:ext>
            </p:extLst>
          </p:nvPr>
        </p:nvGraphicFramePr>
        <p:xfrm>
          <a:off x="5438877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77C913F6-B8DB-1237-FFF7-105EAF112229}"/>
              </a:ext>
            </a:extLst>
          </p:cNvPr>
          <p:cNvSpPr/>
          <p:nvPr/>
        </p:nvSpPr>
        <p:spPr>
          <a:xfrm rot="10800000">
            <a:off x="6565381" y="3914428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5DCD9650-11EA-767E-E2DE-99227DE334EA}"/>
              </a:ext>
            </a:extLst>
          </p:cNvPr>
          <p:cNvSpPr/>
          <p:nvPr/>
        </p:nvSpPr>
        <p:spPr>
          <a:xfrm>
            <a:off x="6845091" y="4458844"/>
            <a:ext cx="755832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FEA535BC-45FB-CCAE-CBF9-3881CC9C9A8B}"/>
              </a:ext>
            </a:extLst>
          </p:cNvPr>
          <p:cNvSpPr/>
          <p:nvPr/>
        </p:nvSpPr>
        <p:spPr>
          <a:xfrm>
            <a:off x="6015693" y="3368291"/>
            <a:ext cx="485669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DBA7E4E9-2D12-0FDF-1FF5-1E1BFC2E90DD}"/>
              </a:ext>
            </a:extLst>
          </p:cNvPr>
          <p:cNvSpPr/>
          <p:nvPr/>
        </p:nvSpPr>
        <p:spPr>
          <a:xfrm>
            <a:off x="6228184" y="3344153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7DCC7AA8-678C-A0E8-A3B9-08147E317224}"/>
              </a:ext>
            </a:extLst>
          </p:cNvPr>
          <p:cNvSpPr/>
          <p:nvPr/>
        </p:nvSpPr>
        <p:spPr>
          <a:xfrm>
            <a:off x="7381123" y="4431682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7AB87B87-7E5B-0C25-B6A7-5099072438BA}"/>
              </a:ext>
            </a:extLst>
          </p:cNvPr>
          <p:cNvSpPr/>
          <p:nvPr/>
        </p:nvSpPr>
        <p:spPr>
          <a:xfrm>
            <a:off x="6020066" y="2533755"/>
            <a:ext cx="1316561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EF89C0EC-0004-6B22-1665-98DD71AD1E95}"/>
              </a:ext>
            </a:extLst>
          </p:cNvPr>
          <p:cNvSpPr/>
          <p:nvPr/>
        </p:nvSpPr>
        <p:spPr>
          <a:xfrm>
            <a:off x="7402242" y="3088328"/>
            <a:ext cx="1025996" cy="208913"/>
          </a:xfrm>
          <a:prstGeom prst="flowChartTerminator">
            <a:avLst/>
          </a:prstGeom>
          <a:solidFill>
            <a:schemeClr val="accent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Multiplication Sign 18">
            <a:extLst>
              <a:ext uri="{FF2B5EF4-FFF2-40B4-BE49-F238E27FC236}">
                <a16:creationId xmlns:a16="http://schemas.microsoft.com/office/drawing/2014/main" id="{6BC593AB-E9C4-AAEC-24B1-C3B4FFCDCD71}"/>
              </a:ext>
            </a:extLst>
          </p:cNvPr>
          <p:cNvSpPr/>
          <p:nvPr/>
        </p:nvSpPr>
        <p:spPr>
          <a:xfrm>
            <a:off x="7981172" y="305963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86677992-A773-182C-433A-4053D81E16B9}"/>
              </a:ext>
            </a:extLst>
          </p:cNvPr>
          <p:cNvSpPr/>
          <p:nvPr/>
        </p:nvSpPr>
        <p:spPr>
          <a:xfrm>
            <a:off x="7091389" y="3892689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29435BF5-15A8-DFE5-35D2-707B05AD4F9C}"/>
              </a:ext>
            </a:extLst>
          </p:cNvPr>
          <p:cNvSpPr/>
          <p:nvPr/>
        </p:nvSpPr>
        <p:spPr>
          <a:xfrm>
            <a:off x="6588224" y="2504590"/>
            <a:ext cx="263236" cy="26323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8986BD-6B10-73C0-93CA-C259AC6D648B}"/>
              </a:ext>
            </a:extLst>
          </p:cNvPr>
          <p:cNvCxnSpPr>
            <a:cxnSpLocks/>
          </p:cNvCxnSpPr>
          <p:nvPr/>
        </p:nvCxnSpPr>
        <p:spPr bwMode="auto">
          <a:xfrm>
            <a:off x="3851920" y="3435846"/>
            <a:ext cx="144016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3775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494963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has two environments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Simulated (blue)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Real (green)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C2F31-62F2-4E59-BA0F-C527FF4D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27F140-F9F3-A0C7-6FD7-1803B2115976}"/>
              </a:ext>
            </a:extLst>
          </p:cNvPr>
          <p:cNvSpPr txBox="1"/>
          <p:nvPr/>
        </p:nvSpPr>
        <p:spPr>
          <a:xfrm>
            <a:off x="2195736" y="381893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How does ViMMS work?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F116F6-3D08-2C75-6280-5BB72A2B4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38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Construct peaks from previously observed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 the simulations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844269-8D75-407C-B285-2539F07B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F544001-E47B-4A4A-BA17-18FE7ECEBF80}"/>
              </a:ext>
            </a:extLst>
          </p:cNvPr>
          <p:cNvSpPr/>
          <p:nvPr/>
        </p:nvSpPr>
        <p:spPr>
          <a:xfrm>
            <a:off x="4499992" y="1308660"/>
            <a:ext cx="4644008" cy="1767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26FF9-3773-AC38-6B06-2D25BD41D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6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176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Real experiments use the observation from the mass spectrometer</a:t>
            </a:r>
            <a:endParaRPr lang="en-GB" sz="20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 the real experiments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4499992" y="2715766"/>
            <a:ext cx="4644008" cy="1767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DB532-D21F-47EC-95EE-C280EBC62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1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176463" cy="1946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Controllers score different scan options in real time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Highest scoring scan is selected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Controllers remains the same in simulated and real experiments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Controlling the Scans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7308304" y="2283718"/>
            <a:ext cx="1475657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5B7893-A487-4CEB-8279-28E5055D7327}"/>
              </a:ext>
            </a:extLst>
          </p:cNvPr>
          <p:cNvSpPr/>
          <p:nvPr/>
        </p:nvSpPr>
        <p:spPr>
          <a:xfrm>
            <a:off x="5148064" y="3754703"/>
            <a:ext cx="1475657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761511-A91E-472E-86B2-2F4F3D27A371}"/>
              </a:ext>
            </a:extLst>
          </p:cNvPr>
          <p:cNvCxnSpPr>
            <a:cxnSpLocks/>
          </p:cNvCxnSpPr>
          <p:nvPr/>
        </p:nvCxnSpPr>
        <p:spPr>
          <a:xfrm flipV="1">
            <a:off x="6372200" y="2787774"/>
            <a:ext cx="1296143" cy="936104"/>
          </a:xfrm>
          <a:prstGeom prst="straightConnector1">
            <a:avLst/>
          </a:prstGeom>
          <a:ln w="63500" cap="flat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B3DD16A-276A-8E9B-8CDD-818D6C34E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26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17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simulator uses the virtual mass spectrometer digital twin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The Mass Spectrometer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7972752" y="1995686"/>
            <a:ext cx="847720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BC3323-9B84-95A5-334A-1ECE513CD0E8}"/>
              </a:ext>
            </a:extLst>
          </p:cNvPr>
          <p:cNvCxnSpPr>
            <a:cxnSpLocks/>
          </p:cNvCxnSpPr>
          <p:nvPr/>
        </p:nvCxnSpPr>
        <p:spPr bwMode="auto">
          <a:xfrm>
            <a:off x="3959425" y="1707654"/>
            <a:ext cx="3924943" cy="36004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5D39619-1B44-1F33-AD61-496287D7A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93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176463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real mass spectrometer is used for the real experiments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controller code is linked to the real mass spec via C# bridging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The Mass Spectrometer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7164288" y="3363838"/>
            <a:ext cx="847720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BC3323-9B84-95A5-334A-1ECE513CD0E8}"/>
              </a:ext>
            </a:extLst>
          </p:cNvPr>
          <p:cNvCxnSpPr>
            <a:cxnSpLocks/>
          </p:cNvCxnSpPr>
          <p:nvPr/>
        </p:nvCxnSpPr>
        <p:spPr bwMode="auto">
          <a:xfrm>
            <a:off x="3959425" y="1707654"/>
            <a:ext cx="3204863" cy="1656184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1ED3771-0665-76AF-5529-89588B964C8D}"/>
              </a:ext>
            </a:extLst>
          </p:cNvPr>
          <p:cNvSpPr/>
          <p:nvPr/>
        </p:nvSpPr>
        <p:spPr>
          <a:xfrm>
            <a:off x="5459518" y="3348960"/>
            <a:ext cx="847720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77035-877E-E114-9C20-7863C3631789}"/>
              </a:ext>
            </a:extLst>
          </p:cNvPr>
          <p:cNvCxnSpPr>
            <a:cxnSpLocks/>
          </p:cNvCxnSpPr>
          <p:nvPr/>
        </p:nvCxnSpPr>
        <p:spPr bwMode="auto">
          <a:xfrm>
            <a:off x="2960859" y="2794457"/>
            <a:ext cx="2441748" cy="64138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ED94D79-E60E-1016-B40A-B8422F35F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267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</a:t>
            </a:r>
            <a:r>
              <a:rPr lang="en-GB" b="1" dirty="0">
                <a:solidFill>
                  <a:srgbClr val="003560"/>
                </a:solidFill>
              </a:rPr>
              <a:t>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F8D067-2481-C7C4-429C-C72C3D3C4998}"/>
              </a:ext>
            </a:extLst>
          </p:cNvPr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strategy that combines simulated and real experiments to design methods giving big development cost benefits</a:t>
            </a:r>
          </a:p>
        </p:txBody>
      </p:sp>
    </p:spTree>
    <p:extLst>
      <p:ext uri="{BB962C8B-B14F-4D97-AF65-F5344CB8AC3E}">
        <p14:creationId xmlns:p14="http://schemas.microsoft.com/office/powerpoint/2010/main" val="752895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2B14E8-CF3A-0BFB-36A5-6C3D9DB5A0ED}"/>
              </a:ext>
            </a:extLst>
          </p:cNvPr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strategy that combines simulated and real experiments to design methods giving big development cost benefits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3F237-7CB3-31E6-F999-BD6DACE2B1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3" y="1927510"/>
            <a:ext cx="4702523" cy="2224166"/>
          </a:xfrm>
          <a:prstGeom prst="rect">
            <a:avLst/>
          </a:prstGeom>
          <a:ln w="38100">
            <a:solidFill>
              <a:srgbClr val="080808"/>
            </a:solidFill>
          </a:ln>
        </p:spPr>
      </p:pic>
    </p:spTree>
    <p:extLst>
      <p:ext uri="{BB962C8B-B14F-4D97-AF65-F5344CB8AC3E}">
        <p14:creationId xmlns:p14="http://schemas.microsoft.com/office/powerpoint/2010/main" val="110141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706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/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blipFill>
                <a:blip r:embed="rId4"/>
                <a:stretch>
                  <a:fillRect b="-11864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A0E64-46E1-89FC-F9F1-6F59DEEC8E5B}"/>
              </a:ext>
            </a:extLst>
          </p:cNvPr>
          <p:cNvSpPr/>
          <p:nvPr/>
        </p:nvSpPr>
        <p:spPr bwMode="auto">
          <a:xfrm>
            <a:off x="4499992" y="3573568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F4C9-E8E5-B6D9-4544-2227021582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3947529" y="3867390"/>
            <a:ext cx="552463" cy="1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2" name="Picture 2" descr="ViMMS Logo">
            <a:extLst>
              <a:ext uri="{FF2B5EF4-FFF2-40B4-BE49-F238E27FC236}">
                <a16:creationId xmlns:a16="http://schemas.microsoft.com/office/drawing/2014/main" id="{6A9C77F1-CE44-8253-3887-223948A6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21" y="2218914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7BCF2-05EB-1585-CCB0-1C8519A9B5B0}"/>
              </a:ext>
            </a:extLst>
          </p:cNvPr>
          <p:cNvCxnSpPr>
            <a:cxnSpLocks/>
          </p:cNvCxnSpPr>
          <p:nvPr/>
        </p:nvCxnSpPr>
        <p:spPr bwMode="auto">
          <a:xfrm>
            <a:off x="3967247" y="3252719"/>
            <a:ext cx="727018" cy="316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93B61F-97C4-3C01-DCCC-F22E117DF69E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 flipV="1">
            <a:off x="3948015" y="4167507"/>
            <a:ext cx="752637" cy="451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8E1C0D-7ADE-AE39-F140-F51D80E05275}"/>
              </a:ext>
            </a:extLst>
          </p:cNvPr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strategy that combines simulated and real experiments to design methods giving big development cost benefits</a:t>
            </a:r>
          </a:p>
        </p:txBody>
      </p:sp>
    </p:spTree>
    <p:extLst>
      <p:ext uri="{BB962C8B-B14F-4D97-AF65-F5344CB8AC3E}">
        <p14:creationId xmlns:p14="http://schemas.microsoft.com/office/powerpoint/2010/main" val="39616178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</a:t>
            </a:r>
            <a:r>
              <a:rPr lang="en-GB" b="1" dirty="0">
                <a:solidFill>
                  <a:srgbClr val="003560"/>
                </a:solidFill>
              </a:rPr>
              <a:t>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/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blipFill>
                <a:blip r:embed="rId4"/>
                <a:stretch>
                  <a:fillRect b="-11864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A0E64-46E1-89FC-F9F1-6F59DEEC8E5B}"/>
              </a:ext>
            </a:extLst>
          </p:cNvPr>
          <p:cNvSpPr/>
          <p:nvPr/>
        </p:nvSpPr>
        <p:spPr bwMode="auto">
          <a:xfrm>
            <a:off x="4499992" y="3573568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/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F4C9-E8E5-B6D9-4544-2227021582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3947529" y="3867390"/>
            <a:ext cx="552463" cy="1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95B79B-132A-3D4C-2633-B243A89F5F5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599401" y="3867390"/>
            <a:ext cx="554044" cy="66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2" name="Picture 2" descr="ViMMS Logo">
            <a:extLst>
              <a:ext uri="{FF2B5EF4-FFF2-40B4-BE49-F238E27FC236}">
                <a16:creationId xmlns:a16="http://schemas.microsoft.com/office/drawing/2014/main" id="{6A9C77F1-CE44-8253-3887-223948A6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21" y="2218914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7BCF2-05EB-1585-CCB0-1C8519A9B5B0}"/>
              </a:ext>
            </a:extLst>
          </p:cNvPr>
          <p:cNvCxnSpPr>
            <a:cxnSpLocks/>
          </p:cNvCxnSpPr>
          <p:nvPr/>
        </p:nvCxnSpPr>
        <p:spPr bwMode="auto">
          <a:xfrm>
            <a:off x="3967247" y="3252719"/>
            <a:ext cx="727018" cy="316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93B61F-97C4-3C01-DCCC-F22E117DF69E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 flipV="1">
            <a:off x="3948015" y="4167507"/>
            <a:ext cx="752637" cy="451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45AAF18-DE50-1083-3CC0-35AE5A02A9C3}"/>
              </a:ext>
            </a:extLst>
          </p:cNvPr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strategy that combines simulated and real experiments to design methods giving big development cost benefits</a:t>
            </a:r>
          </a:p>
        </p:txBody>
      </p:sp>
    </p:spTree>
    <p:extLst>
      <p:ext uri="{BB962C8B-B14F-4D97-AF65-F5344CB8AC3E}">
        <p14:creationId xmlns:p14="http://schemas.microsoft.com/office/powerpoint/2010/main" val="1496015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</a:t>
            </a:r>
            <a:r>
              <a:rPr lang="en-GB" b="1" dirty="0">
                <a:solidFill>
                  <a:srgbClr val="003560"/>
                </a:solidFill>
              </a:rPr>
              <a:t>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/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blipFill>
                <a:blip r:embed="rId4"/>
                <a:stretch>
                  <a:fillRect b="-11864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A0E64-46E1-89FC-F9F1-6F59DEEC8E5B}"/>
              </a:ext>
            </a:extLst>
          </p:cNvPr>
          <p:cNvSpPr/>
          <p:nvPr/>
        </p:nvSpPr>
        <p:spPr bwMode="auto">
          <a:xfrm>
            <a:off x="4499992" y="3573568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/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2AD124-304F-4927-6F31-5D9B09BBF661}"/>
              </a:ext>
            </a:extLst>
          </p:cNvPr>
          <p:cNvSpPr/>
          <p:nvPr/>
        </p:nvSpPr>
        <p:spPr bwMode="auto">
          <a:xfrm>
            <a:off x="6153445" y="4438167"/>
            <a:ext cx="1188133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BE360D-0560-990E-6C8D-B02A859E0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327" y="2163282"/>
            <a:ext cx="1602085" cy="128166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F4C9-E8E5-B6D9-4544-2227021582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3947529" y="3867390"/>
            <a:ext cx="552463" cy="1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EC8544-7B7A-1552-FED3-D341B725544D}"/>
              </a:ext>
            </a:extLst>
          </p:cNvPr>
          <p:cNvCxnSpPr>
            <a:cxnSpLocks/>
          </p:cNvCxnSpPr>
          <p:nvPr/>
        </p:nvCxnSpPr>
        <p:spPr bwMode="auto">
          <a:xfrm>
            <a:off x="4283968" y="4618510"/>
            <a:ext cx="1700359" cy="1645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95B79B-132A-3D4C-2633-B243A89F5F5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599401" y="3867390"/>
            <a:ext cx="554044" cy="66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2" name="Picture 2" descr="ViMMS Logo">
            <a:extLst>
              <a:ext uri="{FF2B5EF4-FFF2-40B4-BE49-F238E27FC236}">
                <a16:creationId xmlns:a16="http://schemas.microsoft.com/office/drawing/2014/main" id="{6A9C77F1-CE44-8253-3887-223948A6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21" y="2218914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7BCF2-05EB-1585-CCB0-1C8519A9B5B0}"/>
              </a:ext>
            </a:extLst>
          </p:cNvPr>
          <p:cNvCxnSpPr>
            <a:cxnSpLocks/>
          </p:cNvCxnSpPr>
          <p:nvPr/>
        </p:nvCxnSpPr>
        <p:spPr bwMode="auto">
          <a:xfrm>
            <a:off x="3967247" y="3252719"/>
            <a:ext cx="727018" cy="316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93B61F-97C4-3C01-DCCC-F22E117DF69E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 flipV="1">
            <a:off x="3948015" y="4167507"/>
            <a:ext cx="752637" cy="451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387FE04-BB6A-7DB5-EEE8-A1A7A301CF86}"/>
              </a:ext>
            </a:extLst>
          </p:cNvPr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strategy that combines simulated and real experiments to design methods giving big development cost benefits</a:t>
            </a:r>
          </a:p>
        </p:txBody>
      </p:sp>
    </p:spTree>
    <p:extLst>
      <p:ext uri="{BB962C8B-B14F-4D97-AF65-F5344CB8AC3E}">
        <p14:creationId xmlns:p14="http://schemas.microsoft.com/office/powerpoint/2010/main" val="1815218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/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blipFill>
                <a:blip r:embed="rId4"/>
                <a:stretch>
                  <a:fillRect b="-11864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A0E64-46E1-89FC-F9F1-6F59DEEC8E5B}"/>
              </a:ext>
            </a:extLst>
          </p:cNvPr>
          <p:cNvSpPr/>
          <p:nvPr/>
        </p:nvSpPr>
        <p:spPr bwMode="auto">
          <a:xfrm>
            <a:off x="4499992" y="3573568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/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2AD124-304F-4927-6F31-5D9B09BBF661}"/>
              </a:ext>
            </a:extLst>
          </p:cNvPr>
          <p:cNvSpPr/>
          <p:nvPr/>
        </p:nvSpPr>
        <p:spPr bwMode="auto">
          <a:xfrm>
            <a:off x="6153445" y="4438167"/>
            <a:ext cx="1188133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BE360D-0560-990E-6C8D-B02A859E0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327" y="2163282"/>
            <a:ext cx="1602085" cy="128166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F4C9-E8E5-B6D9-4544-2227021582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3947529" y="3867390"/>
            <a:ext cx="552463" cy="1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073076-5B79-9D47-82F9-FC2627F9F0E9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7341578" y="4161212"/>
            <a:ext cx="794762" cy="4572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3885AE-51DF-443B-DB06-0EDED5B85632}"/>
              </a:ext>
            </a:extLst>
          </p:cNvPr>
          <p:cNvCxnSpPr>
            <a:cxnSpLocks/>
          </p:cNvCxnSpPr>
          <p:nvPr/>
        </p:nvCxnSpPr>
        <p:spPr bwMode="auto">
          <a:xfrm>
            <a:off x="7572333" y="3054194"/>
            <a:ext cx="564007" cy="5193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EC8544-7B7A-1552-FED3-D341B725544D}"/>
              </a:ext>
            </a:extLst>
          </p:cNvPr>
          <p:cNvCxnSpPr>
            <a:cxnSpLocks/>
          </p:cNvCxnSpPr>
          <p:nvPr/>
        </p:nvCxnSpPr>
        <p:spPr bwMode="auto">
          <a:xfrm>
            <a:off x="4283968" y="4618510"/>
            <a:ext cx="1700359" cy="1645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95B79B-132A-3D4C-2633-B243A89F5F5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599401" y="3867390"/>
            <a:ext cx="554044" cy="66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CB68CB-2E36-697F-6BF5-0A0A5FC3570B}"/>
              </a:ext>
            </a:extLst>
          </p:cNvPr>
          <p:cNvCxnSpPr>
            <a:cxnSpLocks/>
            <a:stCxn id="9" idx="3"/>
            <a:endCxn id="73" idx="1"/>
          </p:cNvCxnSpPr>
          <p:nvPr/>
        </p:nvCxnSpPr>
        <p:spPr bwMode="auto">
          <a:xfrm flipV="1">
            <a:off x="7341577" y="3868814"/>
            <a:ext cx="549928" cy="52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5BCE391-61A7-A84C-F3D7-AA8C3E815885}"/>
              </a:ext>
            </a:extLst>
          </p:cNvPr>
          <p:cNvSpPr/>
          <p:nvPr/>
        </p:nvSpPr>
        <p:spPr bwMode="auto">
          <a:xfrm>
            <a:off x="7891505" y="3574992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Real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2" name="Picture 2" descr="ViMMS Logo">
            <a:extLst>
              <a:ext uri="{FF2B5EF4-FFF2-40B4-BE49-F238E27FC236}">
                <a16:creationId xmlns:a16="http://schemas.microsoft.com/office/drawing/2014/main" id="{6A9C77F1-CE44-8253-3887-223948A6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21" y="2218914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7BCF2-05EB-1585-CCB0-1C8519A9B5B0}"/>
              </a:ext>
            </a:extLst>
          </p:cNvPr>
          <p:cNvCxnSpPr>
            <a:cxnSpLocks/>
          </p:cNvCxnSpPr>
          <p:nvPr/>
        </p:nvCxnSpPr>
        <p:spPr bwMode="auto">
          <a:xfrm>
            <a:off x="3967247" y="3252719"/>
            <a:ext cx="727018" cy="316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93B61F-97C4-3C01-DCCC-F22E117DF69E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 flipV="1">
            <a:off x="3948015" y="4167507"/>
            <a:ext cx="752637" cy="451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044EB2-6D0C-9E37-83F1-98D4FBC2018A}"/>
              </a:ext>
            </a:extLst>
          </p:cNvPr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strategy that combines simulated and real experiments to design methods giving big development cost benefits</a:t>
            </a:r>
          </a:p>
        </p:txBody>
      </p:sp>
    </p:spTree>
    <p:extLst>
      <p:ext uri="{BB962C8B-B14F-4D97-AF65-F5344CB8AC3E}">
        <p14:creationId xmlns:p14="http://schemas.microsoft.com/office/powerpoint/2010/main" val="5183344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280919" cy="98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see an almost 50% improvement in results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Essentially, we can increase the number of metabolites we are able to identify by 50%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Real Experimental Validation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39999-0D85-4B8B-A77F-FBFE65412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9" b="29257"/>
          <a:stretch/>
        </p:blipFill>
        <p:spPr>
          <a:xfrm>
            <a:off x="1904205" y="2499742"/>
            <a:ext cx="5335590" cy="2319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942D7-1194-5D38-E25F-C4AC725DA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3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20D905-1F9C-DC28-5A18-7762AA264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New Methods for Multiple Samples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FD023-1E90-42FE-97A7-127259431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781" y="2211710"/>
            <a:ext cx="6228437" cy="2833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93BBA-64EF-A6A9-1271-3AA9E70E3D03}"/>
              </a:ext>
            </a:extLst>
          </p:cNvPr>
          <p:cNvSpPr txBox="1"/>
          <p:nvPr/>
        </p:nvSpPr>
        <p:spPr>
          <a:xfrm>
            <a:off x="107505" y="1203598"/>
            <a:ext cx="82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similarly extend the concept to more advanced controllers, although the improvement </a:t>
            </a:r>
            <a:r>
              <a:rPr lang="en-GB" sz="1800" dirty="0">
                <a:solidFill>
                  <a:srgbClr val="003560"/>
                </a:solidFill>
              </a:rPr>
              <a:t>is less drastic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918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e Gilbert Scott Building">
            <a:extLst>
              <a:ext uri="{FF2B5EF4-FFF2-40B4-BE49-F238E27FC236}">
                <a16:creationId xmlns:a16="http://schemas.microsoft.com/office/drawing/2014/main" id="{0A9F26CD-2426-514B-885A-BDDCCFCF9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64872" y="1203600"/>
            <a:ext cx="5238051" cy="335960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378" eaLnBrk="0" hangingPunct="0"/>
            <a:endParaRPr lang="en-US">
              <a:solidFill>
                <a:srgbClr val="003865"/>
              </a:solidFill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564874" y="1203600"/>
            <a:ext cx="4182974" cy="50405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Thanks for Listening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564872" y="1635646"/>
            <a:ext cx="5238051" cy="29275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Let me know if you have any questions</a:t>
            </a:r>
          </a:p>
          <a:p>
            <a:pPr marL="0" indent="0">
              <a:buNone/>
            </a:pPr>
            <a:endParaRPr lang="en-US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Or feel free to reach out at: </a:t>
            </a: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Vinny.Davies@Glasgow.ac.uk</a:t>
            </a: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marL="0" indent="0">
              <a:buNone/>
            </a:pPr>
            <a:endParaRPr lang="en-US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Slides available at:</a:t>
            </a:r>
          </a:p>
          <a:p>
            <a:pPr marL="0" indent="0">
              <a:buNone/>
            </a:pP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hlinkClick r:id="rId5"/>
              </a:rPr>
              <a:t>https://github.com/vinnydavies/presentations</a:t>
            </a: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67014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3DC58-5535-5552-F303-0660FB586728}"/>
              </a:ext>
            </a:extLst>
          </p:cNvPr>
          <p:cNvSpPr txBox="1"/>
          <p:nvPr/>
        </p:nvSpPr>
        <p:spPr>
          <a:xfrm>
            <a:off x="2195736" y="41151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1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2B626-8A81-E5ED-7FFB-0BD9D1E4AB3B}"/>
              </a:ext>
            </a:extLst>
          </p:cNvPr>
          <p:cNvSpPr txBox="1"/>
          <p:nvPr/>
        </p:nvSpPr>
        <p:spPr>
          <a:xfrm>
            <a:off x="2195736" y="41151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3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3CAE33-45DB-D5D9-854A-379E6081A57F}"/>
              </a:ext>
            </a:extLst>
          </p:cNvPr>
          <p:cNvSpPr txBox="1"/>
          <p:nvPr/>
        </p:nvSpPr>
        <p:spPr>
          <a:xfrm>
            <a:off x="2195736" y="41151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351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58EC6-D5A6-E826-0DF0-32C1F8499C73}"/>
              </a:ext>
            </a:extLst>
          </p:cNvPr>
          <p:cNvSpPr/>
          <p:nvPr/>
        </p:nvSpPr>
        <p:spPr>
          <a:xfrm rot="16200000">
            <a:off x="1663007" y="1281874"/>
            <a:ext cx="2583742" cy="259559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72CCB-5F96-20DA-CA37-B9E63EA5FFEF}"/>
              </a:ext>
            </a:extLst>
          </p:cNvPr>
          <p:cNvSpPr txBox="1"/>
          <p:nvPr/>
        </p:nvSpPr>
        <p:spPr>
          <a:xfrm>
            <a:off x="2195736" y="411510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629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A5728-2477-6756-F992-696D60F17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2A832A-25E8-0557-8B4B-E78DB5AC82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pic>
        <p:nvPicPr>
          <p:cNvPr id="2058" name="Picture 10" descr="Curved Arrow Images – Browse 205,460 Stock Photos, Vectors, and Video |  Adobe Stock">
            <a:extLst>
              <a:ext uri="{FF2B5EF4-FFF2-40B4-BE49-F238E27FC236}">
                <a16:creationId xmlns:a16="http://schemas.microsoft.com/office/drawing/2014/main" id="{BE3DCBFE-835A-D6A7-C430-EA3F25A65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8" t="23323" r="36540" b="21723"/>
          <a:stretch/>
        </p:blipFill>
        <p:spPr bwMode="auto">
          <a:xfrm rot="5400000">
            <a:off x="3876931" y="995707"/>
            <a:ext cx="919226" cy="191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2DF140C-5912-799C-70C0-316069EE6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2067694"/>
            <a:ext cx="1975540" cy="1580432"/>
          </a:xfrm>
          <a:prstGeom prst="rect">
            <a:avLst/>
          </a:prstGeom>
        </p:spPr>
      </p:pic>
      <p:pic>
        <p:nvPicPr>
          <p:cNvPr id="5" name="Picture 2" descr="ViMMS Logo">
            <a:extLst>
              <a:ext uri="{FF2B5EF4-FFF2-40B4-BE49-F238E27FC236}">
                <a16:creationId xmlns:a16="http://schemas.microsoft.com/office/drawing/2014/main" id="{865974E7-1DD5-3F0C-0390-074A8BB56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851670"/>
            <a:ext cx="2448982" cy="18728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10" descr="Curved Arrow Images – Browse 205,460 Stock Photos, Vectors, and Video |  Adobe Stock">
            <a:extLst>
              <a:ext uri="{FF2B5EF4-FFF2-40B4-BE49-F238E27FC236}">
                <a16:creationId xmlns:a16="http://schemas.microsoft.com/office/drawing/2014/main" id="{30F5EB27-D523-5A97-5BFD-CD3658D907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8" t="23323" r="36540" b="21723"/>
          <a:stretch/>
        </p:blipFill>
        <p:spPr bwMode="auto">
          <a:xfrm rot="15506992">
            <a:off x="4132488" y="3050554"/>
            <a:ext cx="919226" cy="191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7166D1-A5D8-0437-D798-FE00508FBAED}"/>
              </a:ext>
            </a:extLst>
          </p:cNvPr>
          <p:cNvSpPr txBox="1"/>
          <p:nvPr/>
        </p:nvSpPr>
        <p:spPr>
          <a:xfrm>
            <a:off x="2195736" y="38189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ViMMS – A Mass Spectrometer Digital Twin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477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1" name="Table 62">
            <a:extLst>
              <a:ext uri="{FF2B5EF4-FFF2-40B4-BE49-F238E27FC236}">
                <a16:creationId xmlns:a16="http://schemas.microsoft.com/office/drawing/2014/main" id="{2D9B9ACC-493C-40F8-9DE2-B1B89A283020}"/>
              </a:ext>
            </a:extLst>
          </p:cNvPr>
          <p:cNvGraphicFramePr>
            <a:graphicFrameLocks noGrp="1"/>
          </p:cNvGraphicFramePr>
          <p:nvPr/>
        </p:nvGraphicFramePr>
        <p:xfrm>
          <a:off x="2990609" y="1963047"/>
          <a:ext cx="3093563" cy="302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33">
                  <a:extLst>
                    <a:ext uri="{9D8B030D-6E8A-4147-A177-3AD203B41FA5}">
                      <a16:colId xmlns:a16="http://schemas.microsoft.com/office/drawing/2014/main" val="349051960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018454709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4515153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263934522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40129343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09573338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763109342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835065764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1287047368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4224727837"/>
                    </a:ext>
                  </a:extLst>
                </a:gridCol>
                <a:gridCol w="281233">
                  <a:extLst>
                    <a:ext uri="{9D8B030D-6E8A-4147-A177-3AD203B41FA5}">
                      <a16:colId xmlns:a16="http://schemas.microsoft.com/office/drawing/2014/main" val="306332935"/>
                    </a:ext>
                  </a:extLst>
                </a:gridCol>
              </a:tblGrid>
              <a:tr h="274909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70506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A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230301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B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0471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C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573775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D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46604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59843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F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62558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G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811673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H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626210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I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357182"/>
                  </a:ext>
                </a:extLst>
              </a:tr>
              <a:tr h="274909">
                <a:tc>
                  <a:txBody>
                    <a:bodyPr/>
                    <a:lstStyle/>
                    <a:p>
                      <a:r>
                        <a:rPr lang="en-GB" sz="1000" dirty="0"/>
                        <a:t>J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717723"/>
                  </a:ext>
                </a:extLst>
              </a:tr>
            </a:tbl>
          </a:graphicData>
        </a:graphic>
      </p:graphicFrame>
      <p:sp>
        <p:nvSpPr>
          <p:cNvPr id="253" name="Flowchart: Terminator 252">
            <a:extLst>
              <a:ext uri="{FF2B5EF4-FFF2-40B4-BE49-F238E27FC236}">
                <a16:creationId xmlns:a16="http://schemas.microsoft.com/office/drawing/2014/main" id="{4F54F97D-D835-46C2-9C9E-8F157AA09F78}"/>
              </a:ext>
            </a:extLst>
          </p:cNvPr>
          <p:cNvSpPr/>
          <p:nvPr/>
        </p:nvSpPr>
        <p:spPr>
          <a:xfrm rot="10800000">
            <a:off x="4117113" y="3914428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4" name="Flowchart: Terminator 253">
            <a:extLst>
              <a:ext uri="{FF2B5EF4-FFF2-40B4-BE49-F238E27FC236}">
                <a16:creationId xmlns:a16="http://schemas.microsoft.com/office/drawing/2014/main" id="{46E42ED1-D9A6-4F1C-8B53-FE4DCF8A81A5}"/>
              </a:ext>
            </a:extLst>
          </p:cNvPr>
          <p:cNvSpPr/>
          <p:nvPr/>
        </p:nvSpPr>
        <p:spPr>
          <a:xfrm>
            <a:off x="4396823" y="4458844"/>
            <a:ext cx="755832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Flowchart: Terminator 255">
            <a:extLst>
              <a:ext uri="{FF2B5EF4-FFF2-40B4-BE49-F238E27FC236}">
                <a16:creationId xmlns:a16="http://schemas.microsoft.com/office/drawing/2014/main" id="{E4CA636A-0240-4D76-A7E5-9F7894525B53}"/>
              </a:ext>
            </a:extLst>
          </p:cNvPr>
          <p:cNvSpPr/>
          <p:nvPr/>
        </p:nvSpPr>
        <p:spPr>
          <a:xfrm>
            <a:off x="3567425" y="3368291"/>
            <a:ext cx="485669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D13F5D-F1F6-4D2E-8C40-0D85724130B7}"/>
              </a:ext>
            </a:extLst>
          </p:cNvPr>
          <p:cNvGrpSpPr/>
          <p:nvPr/>
        </p:nvGrpSpPr>
        <p:grpSpPr>
          <a:xfrm>
            <a:off x="3282601" y="2254543"/>
            <a:ext cx="257117" cy="2702183"/>
            <a:chOff x="4376801" y="3006057"/>
            <a:chExt cx="342822" cy="3602911"/>
          </a:xfrm>
        </p:grpSpPr>
        <p:pic>
          <p:nvPicPr>
            <p:cNvPr id="12" name="Picture 11" descr="Shape, arrow&#10;&#10;Description automatically generated">
              <a:extLst>
                <a:ext uri="{FF2B5EF4-FFF2-40B4-BE49-F238E27FC236}">
                  <a16:creationId xmlns:a16="http://schemas.microsoft.com/office/drawing/2014/main" id="{D5C9A5D6-B65C-4217-834B-2EBB2D2B2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006057"/>
              <a:ext cx="316187" cy="316187"/>
            </a:xfrm>
            <a:prstGeom prst="rect">
              <a:avLst/>
            </a:prstGeom>
          </p:spPr>
        </p:pic>
        <p:pic>
          <p:nvPicPr>
            <p:cNvPr id="13" name="Picture 12" descr="Shape, arrow&#10;&#10;Description automatically generated">
              <a:extLst>
                <a:ext uri="{FF2B5EF4-FFF2-40B4-BE49-F238E27FC236}">
                  <a16:creationId xmlns:a16="http://schemas.microsoft.com/office/drawing/2014/main" id="{3A1AA183-644D-491D-9672-1307A5126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3436" y="3370188"/>
              <a:ext cx="316187" cy="316187"/>
            </a:xfrm>
            <a:prstGeom prst="rect">
              <a:avLst/>
            </a:prstGeom>
          </p:spPr>
        </p:pic>
        <p:pic>
          <p:nvPicPr>
            <p:cNvPr id="14" name="Picture 13" descr="Shape, arrow&#10;&#10;Description automatically generated">
              <a:extLst>
                <a:ext uri="{FF2B5EF4-FFF2-40B4-BE49-F238E27FC236}">
                  <a16:creationId xmlns:a16="http://schemas.microsoft.com/office/drawing/2014/main" id="{9BCDF71C-0DF6-46CC-BD5B-D2D8BE634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3744284"/>
              <a:ext cx="316187" cy="316187"/>
            </a:xfrm>
            <a:prstGeom prst="rect">
              <a:avLst/>
            </a:prstGeom>
          </p:spPr>
        </p:pic>
        <p:pic>
          <p:nvPicPr>
            <p:cNvPr id="15" name="Picture 14" descr="Shape, arrow&#10;&#10;Description automatically generated">
              <a:extLst>
                <a:ext uri="{FF2B5EF4-FFF2-40B4-BE49-F238E27FC236}">
                  <a16:creationId xmlns:a16="http://schemas.microsoft.com/office/drawing/2014/main" id="{26247592-7250-41FC-B90B-0C8187F0E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2653" y="4109751"/>
              <a:ext cx="316187" cy="316187"/>
            </a:xfrm>
            <a:prstGeom prst="rect">
              <a:avLst/>
            </a:prstGeom>
          </p:spPr>
        </p:pic>
        <p:pic>
          <p:nvPicPr>
            <p:cNvPr id="16" name="Picture 15" descr="Shape, arrow&#10;&#10;Description automatically generated">
              <a:extLst>
                <a:ext uri="{FF2B5EF4-FFF2-40B4-BE49-F238E27FC236}">
                  <a16:creationId xmlns:a16="http://schemas.microsoft.com/office/drawing/2014/main" id="{8F50B42C-D54D-45C6-B1FD-C86F3681A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6801" y="4477528"/>
              <a:ext cx="316187" cy="316187"/>
            </a:xfrm>
            <a:prstGeom prst="rect">
              <a:avLst/>
            </a:prstGeom>
          </p:spPr>
        </p:pic>
        <p:pic>
          <p:nvPicPr>
            <p:cNvPr id="17" name="Picture 16" descr="Shape, arrow&#10;&#10;Description automatically generated">
              <a:extLst>
                <a:ext uri="{FF2B5EF4-FFF2-40B4-BE49-F238E27FC236}">
                  <a16:creationId xmlns:a16="http://schemas.microsoft.com/office/drawing/2014/main" id="{2B0A4FE9-DB74-4E1E-A550-4EB722260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8" y="4839348"/>
              <a:ext cx="316187" cy="316187"/>
            </a:xfrm>
            <a:prstGeom prst="rect">
              <a:avLst/>
            </a:prstGeom>
          </p:spPr>
        </p:pic>
        <p:pic>
          <p:nvPicPr>
            <p:cNvPr id="18" name="Picture 17" descr="Shape, arrow&#10;&#10;Description automatically generated">
              <a:extLst>
                <a:ext uri="{FF2B5EF4-FFF2-40B4-BE49-F238E27FC236}">
                  <a16:creationId xmlns:a16="http://schemas.microsoft.com/office/drawing/2014/main" id="{6403F9A2-7E8A-4227-A4C6-B554E4984C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213444"/>
              <a:ext cx="316187" cy="316187"/>
            </a:xfrm>
            <a:prstGeom prst="rect">
              <a:avLst/>
            </a:prstGeom>
          </p:spPr>
        </p:pic>
        <p:pic>
          <p:nvPicPr>
            <p:cNvPr id="19" name="Picture 18" descr="Shape, arrow&#10;&#10;Description automatically generated">
              <a:extLst>
                <a:ext uri="{FF2B5EF4-FFF2-40B4-BE49-F238E27FC236}">
                  <a16:creationId xmlns:a16="http://schemas.microsoft.com/office/drawing/2014/main" id="{1B5D9B2E-8C71-442D-9AB6-1B38FB207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433" y="5587540"/>
              <a:ext cx="316187" cy="316187"/>
            </a:xfrm>
            <a:prstGeom prst="rect">
              <a:avLst/>
            </a:prstGeom>
          </p:spPr>
        </p:pic>
        <p:pic>
          <p:nvPicPr>
            <p:cNvPr id="20" name="Picture 19" descr="Shape, arrow&#10;&#10;Description automatically generated">
              <a:extLst>
                <a:ext uri="{FF2B5EF4-FFF2-40B4-BE49-F238E27FC236}">
                  <a16:creationId xmlns:a16="http://schemas.microsoft.com/office/drawing/2014/main" id="{660C2DE9-7C3D-41C6-AFF6-751190CD7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78" y="5950440"/>
              <a:ext cx="316187" cy="316187"/>
            </a:xfrm>
            <a:prstGeom prst="rect">
              <a:avLst/>
            </a:prstGeom>
          </p:spPr>
        </p:pic>
        <p:pic>
          <p:nvPicPr>
            <p:cNvPr id="21" name="Picture 20" descr="Shape, arrow&#10;&#10;Description automatically generated">
              <a:extLst>
                <a:ext uri="{FF2B5EF4-FFF2-40B4-BE49-F238E27FC236}">
                  <a16:creationId xmlns:a16="http://schemas.microsoft.com/office/drawing/2014/main" id="{2C37461C-DD3F-42CD-A9E6-FFA83199C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049" y="6292781"/>
              <a:ext cx="316187" cy="316187"/>
            </a:xfrm>
            <a:prstGeom prst="rect">
              <a:avLst/>
            </a:prstGeom>
          </p:spPr>
        </p:pic>
      </p:grp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E13EDA8D-9A21-475D-A640-4D1F9A86C9FC}"/>
              </a:ext>
            </a:extLst>
          </p:cNvPr>
          <p:cNvSpPr/>
          <p:nvPr/>
        </p:nvSpPr>
        <p:spPr>
          <a:xfrm>
            <a:off x="4953974" y="3088328"/>
            <a:ext cx="1025996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D7D20BE3-4B01-4EA7-8CC6-42189BC3ED8D}"/>
              </a:ext>
            </a:extLst>
          </p:cNvPr>
          <p:cNvSpPr/>
          <p:nvPr/>
        </p:nvSpPr>
        <p:spPr>
          <a:xfrm>
            <a:off x="3571798" y="2533755"/>
            <a:ext cx="1316561" cy="208913"/>
          </a:xfrm>
          <a:prstGeom prst="flowChartTerminator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C494A5-8DB0-2012-9757-95EB038BF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5715F3-1DC4-F111-9223-9A2A3518BAA4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 and Battleships -  A weird combination, but bear with me!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397852-7E17-61B1-930E-932AACDC14F1}"/>
              </a:ext>
            </a:extLst>
          </p:cNvPr>
          <p:cNvSpPr txBox="1"/>
          <p:nvPr/>
        </p:nvSpPr>
        <p:spPr>
          <a:xfrm>
            <a:off x="2195736" y="381893"/>
            <a:ext cx="6696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Spectrometry as a game of Battleships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8747434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UofG colours">
      <a:dk1>
        <a:srgbClr val="003865"/>
      </a:dk1>
      <a:lt1>
        <a:srgbClr val="FFFFFE"/>
      </a:lt1>
      <a:dk2>
        <a:srgbClr val="000000"/>
      </a:dk2>
      <a:lt2>
        <a:srgbClr val="7D2238"/>
      </a:lt2>
      <a:accent1>
        <a:srgbClr val="0075B0"/>
      </a:accent1>
      <a:accent2>
        <a:srgbClr val="5B4D93"/>
      </a:accent2>
      <a:accent3>
        <a:srgbClr val="CF1C20"/>
      </a:accent3>
      <a:accent4>
        <a:srgbClr val="00833C"/>
      </a:accent4>
      <a:accent5>
        <a:srgbClr val="BE4D00"/>
      </a:accent5>
      <a:accent6>
        <a:srgbClr val="951271"/>
      </a:accent6>
      <a:hlink>
        <a:srgbClr val="584B3D"/>
      </a:hlink>
      <a:folHlink>
        <a:srgbClr val="0068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61AF5F2-503D-2641-86A1-09AD8919EA9C}" vid="{A816E7D6-9491-074F-A4D5-6596497DAC1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UoG_PowerPoint_16.9</Template>
  <TotalTime>5815</TotalTime>
  <Words>1087</Words>
  <Application>Microsoft Office PowerPoint</Application>
  <PresentationFormat>On-screen Show (16:9)</PresentationFormat>
  <Paragraphs>440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ＭＳ Ｐゴシック</vt:lpstr>
      <vt:lpstr>Arial</vt:lpstr>
      <vt:lpstr>Calibri</vt:lpstr>
      <vt:lpstr>Calibri Light</vt:lpstr>
      <vt:lpstr>Cambria Math</vt:lpstr>
      <vt:lpstr>Times New Roman</vt:lpstr>
      <vt:lpstr>UoG_PowerPoint_16.9</vt:lpstr>
      <vt:lpstr>Office Theme</vt:lpstr>
      <vt:lpstr>1_Office Theme</vt:lpstr>
      <vt:lpstr>  </vt:lpstr>
      <vt:lpstr>Background &amp; Research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Vinny Davies</cp:lastModifiedBy>
  <cp:revision>172</cp:revision>
  <dcterms:created xsi:type="dcterms:W3CDTF">2016-02-16T11:44:26Z</dcterms:created>
  <dcterms:modified xsi:type="dcterms:W3CDTF">2024-11-25T10:41:39Z</dcterms:modified>
  <cp:category/>
</cp:coreProperties>
</file>