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869" r:id="rId2"/>
  </p:sldMasterIdLst>
  <p:notesMasterIdLst>
    <p:notesMasterId r:id="rId54"/>
  </p:notesMasterIdLst>
  <p:sldIdLst>
    <p:sldId id="256" r:id="rId3"/>
    <p:sldId id="563" r:id="rId4"/>
    <p:sldId id="564" r:id="rId5"/>
    <p:sldId id="566" r:id="rId6"/>
    <p:sldId id="567" r:id="rId7"/>
    <p:sldId id="568" r:id="rId8"/>
    <p:sldId id="569" r:id="rId9"/>
    <p:sldId id="570" r:id="rId10"/>
    <p:sldId id="571" r:id="rId11"/>
    <p:sldId id="572" r:id="rId12"/>
    <p:sldId id="573" r:id="rId13"/>
    <p:sldId id="565" r:id="rId14"/>
    <p:sldId id="574" r:id="rId15"/>
    <p:sldId id="575" r:id="rId16"/>
    <p:sldId id="576" r:id="rId17"/>
    <p:sldId id="577" r:id="rId18"/>
    <p:sldId id="578" r:id="rId19"/>
    <p:sldId id="579" r:id="rId20"/>
    <p:sldId id="297" r:id="rId21"/>
    <p:sldId id="580" r:id="rId22"/>
    <p:sldId id="581" r:id="rId23"/>
    <p:sldId id="609" r:id="rId24"/>
    <p:sldId id="610" r:id="rId25"/>
    <p:sldId id="611" r:id="rId26"/>
    <p:sldId id="612" r:id="rId27"/>
    <p:sldId id="614" r:id="rId28"/>
    <p:sldId id="412" r:id="rId29"/>
    <p:sldId id="413" r:id="rId30"/>
    <p:sldId id="422" r:id="rId31"/>
    <p:sldId id="421" r:id="rId32"/>
    <p:sldId id="433" r:id="rId33"/>
    <p:sldId id="617" r:id="rId34"/>
    <p:sldId id="618" r:id="rId35"/>
    <p:sldId id="414" r:id="rId36"/>
    <p:sldId id="619" r:id="rId37"/>
    <p:sldId id="620" r:id="rId38"/>
    <p:sldId id="621" r:id="rId39"/>
    <p:sldId id="423" r:id="rId40"/>
    <p:sldId id="615" r:id="rId41"/>
    <p:sldId id="622" r:id="rId42"/>
    <p:sldId id="623" r:id="rId43"/>
    <p:sldId id="624" r:id="rId44"/>
    <p:sldId id="625" r:id="rId45"/>
    <p:sldId id="626" r:id="rId46"/>
    <p:sldId id="505" r:id="rId47"/>
    <p:sldId id="427" r:id="rId48"/>
    <p:sldId id="438" r:id="rId49"/>
    <p:sldId id="428" r:id="rId50"/>
    <p:sldId id="439" r:id="rId51"/>
    <p:sldId id="616" r:id="rId52"/>
    <p:sldId id="430" r:id="rId53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ヒラギノ角ゴ Pro W3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523255B-E7E0-4CCD-92E2-4EE8500A2BFF}">
          <p14:sldIdLst>
            <p14:sldId id="256"/>
          </p14:sldIdLst>
        </p14:section>
        <p14:section name="Metabolomics" id="{5867151F-1868-415B-832E-E1AE2972304E}">
          <p14:sldIdLst>
            <p14:sldId id="563"/>
            <p14:sldId id="564"/>
            <p14:sldId id="566"/>
            <p14:sldId id="567"/>
            <p14:sldId id="568"/>
            <p14:sldId id="569"/>
            <p14:sldId id="570"/>
            <p14:sldId id="571"/>
            <p14:sldId id="572"/>
            <p14:sldId id="573"/>
            <p14:sldId id="565"/>
            <p14:sldId id="574"/>
            <p14:sldId id="575"/>
          </p14:sldIdLst>
        </p14:section>
        <p14:section name="LC-MS/MS" id="{D69AADF4-97CC-4093-9F1A-F43472D6B18E}">
          <p14:sldIdLst>
            <p14:sldId id="576"/>
            <p14:sldId id="577"/>
            <p14:sldId id="578"/>
            <p14:sldId id="579"/>
            <p14:sldId id="297"/>
            <p14:sldId id="580"/>
            <p14:sldId id="581"/>
          </p14:sldIdLst>
        </p14:section>
        <p14:section name="MS Digital Twin" id="{971F239C-0919-403F-AC18-5C392741FBA6}">
          <p14:sldIdLst>
            <p14:sldId id="609"/>
            <p14:sldId id="610"/>
            <p14:sldId id="611"/>
            <p14:sldId id="612"/>
            <p14:sldId id="614"/>
            <p14:sldId id="412"/>
            <p14:sldId id="413"/>
            <p14:sldId id="422"/>
            <p14:sldId id="421"/>
            <p14:sldId id="433"/>
            <p14:sldId id="617"/>
            <p14:sldId id="618"/>
          </p14:sldIdLst>
        </p14:section>
        <p14:section name="Optimising Existing Methods" id="{05F85B74-BE9D-45E4-BF8F-9EAB60D3D7B4}">
          <p14:sldIdLst>
            <p14:sldId id="414"/>
            <p14:sldId id="619"/>
            <p14:sldId id="620"/>
            <p14:sldId id="621"/>
            <p14:sldId id="423"/>
          </p14:sldIdLst>
        </p14:section>
        <p14:section name="Developing New Methods" id="{F2C54957-84FB-40C0-920E-AAA2FFFCFFB3}">
          <p14:sldIdLst>
            <p14:sldId id="615"/>
            <p14:sldId id="622"/>
            <p14:sldId id="623"/>
            <p14:sldId id="624"/>
            <p14:sldId id="625"/>
            <p14:sldId id="626"/>
            <p14:sldId id="505"/>
            <p14:sldId id="427"/>
            <p14:sldId id="438"/>
          </p14:sldIdLst>
        </p14:section>
        <p14:section name="Evaluating Existing Methods" id="{3C7ABC55-6E88-44E7-A9A6-CD1944E114E0}">
          <p14:sldIdLst>
            <p14:sldId id="428"/>
            <p14:sldId id="439"/>
          </p14:sldIdLst>
        </p14:section>
        <p14:section name="Additional Parameter Optimisation" id="{2149DF36-FC0C-4119-BE63-83657D294746}">
          <p14:sldIdLst>
            <p14:sldId id="616"/>
          </p14:sldIdLst>
        </p14:section>
        <p14:section name="Any Questions?" id="{C5902475-C7B7-4403-96BF-4862AA94AD81}">
          <p14:sldIdLst>
            <p14:sldId id="43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000000"/>
    <a:srgbClr val="0067A7"/>
    <a:srgbClr val="00355F"/>
    <a:srgbClr val="032952"/>
    <a:srgbClr val="003865"/>
    <a:srgbClr val="00213B"/>
    <a:srgbClr val="003560"/>
    <a:srgbClr val="284F76"/>
    <a:srgbClr val="3947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62014-2515-4D7C-ADC7-6EEA46861A64}" v="77" dt="2023-02-01T11:14:47.0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7" autoAdjust="0"/>
    <p:restoredTop sz="95226" autoAdjust="0"/>
  </p:normalViewPr>
  <p:slideViewPr>
    <p:cSldViewPr>
      <p:cViewPr>
        <p:scale>
          <a:sx n="125" d="100"/>
          <a:sy n="125" d="100"/>
        </p:scale>
        <p:origin x="118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4" d="100"/>
        <a:sy n="8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7433B5-D728-E146-B948-C37A5EC05FB8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A02F00-C535-204F-B4B5-528FB2DC4F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1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2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5779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371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37394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20641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19416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89750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3215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432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158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75a84d740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75a84d740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93605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6baffa758a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6baffa758a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6baffa758a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6baffa758a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20738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9577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94980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5089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15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12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947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29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9098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65767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6685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814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4751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4298455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4089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906404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74665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22480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1067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436733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76109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8930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6902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339220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24241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79797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472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06201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007533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A02F00-C535-204F-B4B5-528FB2DC4FE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5274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7887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3256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8856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0654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4A02F00-C535-204F-B4B5-528FB2DC4FE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5470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66349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0915-79AF-4026-BA7D-DE965E731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D5A05-9F3D-4B1D-928E-03932BCB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6B71A-8582-4071-95A8-CBA7F4C2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0537-CF99-447E-A52B-03D2C0F70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275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1E938-F603-48E7-AA05-1FED07254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5719D-C0AF-4E3B-BC90-967BC785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F84B22-FBF8-4D24-B1C5-6914B6FB2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92522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02162-1627-40C9-A9DC-F3CDE4FBD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21540-CFEC-49A1-8A98-E7D6327F3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4B39-C171-4659-BA7E-3BB0E0E4FC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686C5C-89B7-4518-BB26-2B630BC7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2A2B6-95F5-4F5A-8660-C3753C3B0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C12551-D0E9-44EB-A184-826C63A54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8703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226FB-DEA8-45C8-8474-F09F5AB4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E2CD2E-ED55-4832-9E70-864D3FD3FF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EE6C0F-DA90-47D1-ADAC-089EAD544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B8C4A-037D-4916-8A1D-3BCF2F80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75DC69-42DC-49DA-8542-6719176D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CEC6-80BC-446A-83DE-42E1E1F0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2293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CCA2C-0FCF-485B-84E2-0FAC5189D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8D6C9C-5432-40AA-9F31-808A29786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ED460-C762-488B-97BE-759FF37BE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D820E-D7A6-413F-9DF3-636F29B11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FB2DF-A3AA-4705-BA65-9777E4DF1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39755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E3E48E-7246-44AE-9CBB-679C123298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A14EEA-5BA1-42C3-B8FC-D0FE5D1939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90CDF3-8917-41E6-9893-561DBC56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6398A-9702-4221-A243-D10973D2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FB09D-BE04-45BD-BDCB-8CA1CB2F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1292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751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539551" y="1203599"/>
            <a:ext cx="3744417" cy="50405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2400" dirty="0"/>
              <a:t>Title: Font size 24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9551" y="1851671"/>
            <a:ext cx="3744417" cy="3096343"/>
          </a:xfrm>
          <a:prstGeom prst="rect">
            <a:avLst/>
          </a:prstGeom>
        </p:spPr>
        <p:txBody>
          <a:bodyPr/>
          <a:lstStyle>
            <a:lvl1pPr>
              <a:defRPr sz="1600">
                <a:solidFill>
                  <a:srgbClr val="003560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r>
              <a:rPr lang="en-US" sz="1400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1747815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B9978F3-40AA-B047-B077-E6C1CE00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14" y="1243445"/>
            <a:ext cx="4972050" cy="592282"/>
          </a:xfrm>
        </p:spPr>
        <p:txBody>
          <a:bodyPr/>
          <a:lstStyle>
            <a:lvl1pPr algn="l">
              <a:defRPr/>
            </a:lvl1pPr>
          </a:lstStyle>
          <a:p>
            <a:endParaRPr lang="en-GB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157762F7-94EF-0744-BA0E-BF26083BC292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17923" y="2262188"/>
            <a:ext cx="4260056" cy="466725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9700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0000000-1234-1234-1234-123412341234}" type="slidenum">
              <a:rPr kumimoji="0" lang="en-GB" sz="2400" b="0" i="0" u="none" strike="noStrike" kern="1200" cap="none" spc="0" normalizeH="0" baseline="0" noProof="0" smtClean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3059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08B9B-65A2-48CA-B2C8-898A04ABD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D9205B-7647-4979-BC1D-CE8EE951D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4B326-2E63-46E1-B0A0-1D6354C4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BA31-B243-4C34-B01B-F38B017D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E1959-E07D-4E2F-875D-B712426B8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91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E6DA3-A814-4225-BCE3-5C8E7596C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1C84E-7FF1-43FC-8522-3DCF5E2BD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0CE3F-6898-4385-B02E-0274EAE84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47118-9133-4E45-8D51-ADBCE40C1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C1AC-018D-4B0C-B6A3-90ECBCF5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91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5B65A-EACD-412D-A055-53DE36F8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64C64-FFDF-4671-8567-33814F9A6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69631-E85B-4B55-9617-3BEBA674F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A3ABD1-F87E-40AD-8943-C2DFCB926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4EB5F-9551-4523-908A-D0F9A4C6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19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4B76A-A020-4E99-9984-3E9AE06A6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87454-A077-4865-938E-9CAFB98002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3189BB-8675-416D-BCC8-885A209B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B75C91-80A9-460E-AE68-CFB3E663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07699-2D95-4059-BF6B-2705D7F18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195533-6E68-4240-86CD-2402020D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562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41B04-AE28-493B-BAB2-9D81AED3A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98BD61-C34C-432C-8508-8B7F7809F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279A5-D734-4B3E-BC6A-F60AC09D5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39D50-2EFF-4ADC-8E4D-885A81840C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35C062-39CD-4B7E-8402-33D7CFA641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816CF6-9982-47F2-9110-BE9C0CD54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F120D-DBF4-4EA2-8079-036B075AD90F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4BA08-4D22-4D99-8F1B-F3DB24D8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78ADF-B9E9-4C22-8D27-0E47D2C99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41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Rectangle 3"/>
          <p:cNvSpPr/>
          <p:nvPr userDrawn="1"/>
        </p:nvSpPr>
        <p:spPr bwMode="auto">
          <a:xfrm>
            <a:off x="564874" y="1203599"/>
            <a:ext cx="3719094" cy="3715612"/>
          </a:xfrm>
          <a:prstGeom prst="rect">
            <a:avLst/>
          </a:prstGeom>
          <a:solidFill>
            <a:schemeClr val="bg1">
              <a:alpha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 spc="-10">
          <a:solidFill>
            <a:srgbClr val="483F6A"/>
          </a:solidFill>
          <a:latin typeface="Times New Roman"/>
          <a:ea typeface="ヒラギノ角ゴ Pro W3" charset="0"/>
          <a:cs typeface="Times New Roman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483F6A"/>
          </a:solidFill>
          <a:latin typeface="Times New Roman" charset="0"/>
          <a:ea typeface="ヒラギノ角ゴ Pro W3" charset="0"/>
          <a:cs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rgbClr val="00213B"/>
          </a:solidFill>
          <a:latin typeface="Arial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600">
          <a:solidFill>
            <a:srgbClr val="4F5961"/>
          </a:solidFill>
          <a:latin typeface="+mn-lt"/>
          <a:ea typeface="ヒラギノ角ゴ Pro W3" charset="0"/>
          <a:cs typeface="ヒラギノ角ゴ Pro W3" charset="0"/>
        </a:defRPr>
      </a:lvl1pPr>
      <a:lvl2pPr marL="4572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ヒラギノ角ゴ Pro W3" charset="0"/>
          <a:cs typeface="ＭＳ Ｐゴシック" charset="0"/>
        </a:defRPr>
      </a:lvl2pPr>
      <a:lvl3pPr marL="914400" algn="l" rtl="0" eaLnBrk="1" fontAlgn="base" hangingPunct="1">
        <a:spcBef>
          <a:spcPct val="20000"/>
        </a:spcBef>
        <a:spcAft>
          <a:spcPct val="0"/>
        </a:spcAft>
        <a:defRPr sz="1200" b="1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3pPr>
      <a:lvl4pPr marL="13716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4pPr>
      <a:lvl5pPr marL="1828800" algn="l" rtl="0" eaLnBrk="1" fontAlgn="base" hangingPunct="1">
        <a:spcBef>
          <a:spcPct val="20000"/>
        </a:spcBef>
        <a:spcAft>
          <a:spcPct val="0"/>
        </a:spcAft>
        <a:defRPr sz="1200">
          <a:solidFill>
            <a:srgbClr val="00213B"/>
          </a:solidFill>
          <a:latin typeface="+mn-lt"/>
          <a:ea typeface="ＭＳ Ｐゴシック" charset="0"/>
          <a:cs typeface="ＭＳ Ｐゴシック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600">
          <a:solidFill>
            <a:srgbClr val="00213B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6A743-2093-45C9-8342-5C5595133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B2A58-4076-4360-BD2A-124166C6B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E60FA-C9E3-4BBB-A5E7-823629058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F120D-DBF4-4EA2-8079-036B075AD90F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4733D-EC60-4424-ADEA-C18B2DCD3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FBAFCA-4E65-4FE6-8D07-E5185E642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3921AF-056C-4234-B164-27D165731B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12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  <p:sldLayoutId id="2147483881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0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1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5.pn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gif"/><Relationship Id="rId4" Type="http://schemas.openxmlformats.org/officeDocument/2006/relationships/image" Target="../media/image1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vinnydavies/presentations" TargetMode="External"/><Relationship Id="rId4" Type="http://schemas.openxmlformats.org/officeDocument/2006/relationships/hyperlink" Target="mailto:vinny.davies@glasgow.ac.uk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he Gilbert Scott Building">
            <a:extLst>
              <a:ext uri="{FF2B5EF4-FFF2-40B4-BE49-F238E27FC236}">
                <a16:creationId xmlns:a16="http://schemas.microsoft.com/office/drawing/2014/main" id="{E1048C9E-FD83-5065-AB12-61A24A1258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013"/>
            <a:ext cx="9144000" cy="520454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14" y="1243444"/>
            <a:ext cx="5566354" cy="1184289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US" b="0" dirty="0">
                <a:effectLst/>
              </a:rPr>
            </a:br>
            <a:br>
              <a:rPr lang="en-US" dirty="0"/>
            </a:br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D4B5D-42CE-4231-8E29-1383C4683473}"/>
              </a:ext>
            </a:extLst>
          </p:cNvPr>
          <p:cNvSpPr txBox="1"/>
          <p:nvPr/>
        </p:nvSpPr>
        <p:spPr>
          <a:xfrm>
            <a:off x="661830" y="1243444"/>
            <a:ext cx="585438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3560"/>
                </a:solidFill>
              </a:rPr>
              <a:t>ViMMS: A Digital Twin of a Metabolomics Mass Spectrometer</a:t>
            </a:r>
          </a:p>
          <a:p>
            <a:endParaRPr lang="en-US" b="1" dirty="0">
              <a:solidFill>
                <a:srgbClr val="003560"/>
              </a:solidFill>
            </a:endParaRPr>
          </a:p>
          <a:p>
            <a:r>
              <a:rPr lang="en-US" sz="2000" b="1" dirty="0">
                <a:solidFill>
                  <a:srgbClr val="003560"/>
                </a:solidFill>
              </a:rPr>
              <a:t>Dr Vinny Davies</a:t>
            </a:r>
          </a:p>
        </p:txBody>
      </p:sp>
    </p:spTree>
    <p:extLst>
      <p:ext uri="{BB962C8B-B14F-4D97-AF65-F5344CB8AC3E}">
        <p14:creationId xmlns:p14="http://schemas.microsoft.com/office/powerpoint/2010/main" val="424417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81A34F1-E8FA-8190-0311-DA1ED8C47B15}"/>
              </a:ext>
            </a:extLst>
          </p:cNvPr>
          <p:cNvSpPr txBox="1"/>
          <p:nvPr/>
        </p:nvSpPr>
        <p:spPr>
          <a:xfrm>
            <a:off x="4776659" y="2619079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178069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81A34F1-E8FA-8190-0311-DA1ED8C47B15}"/>
              </a:ext>
            </a:extLst>
          </p:cNvPr>
          <p:cNvSpPr txBox="1"/>
          <p:nvPr/>
        </p:nvSpPr>
        <p:spPr>
          <a:xfrm>
            <a:off x="4776659" y="2619079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FD43248-A62E-AC03-3F85-3808BFD4C530}"/>
              </a:ext>
            </a:extLst>
          </p:cNvPr>
          <p:cNvSpPr txBox="1"/>
          <p:nvPr/>
        </p:nvSpPr>
        <p:spPr>
          <a:xfrm>
            <a:off x="7477555" y="908045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28304231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81A34F1-E8FA-8190-0311-DA1ED8C47B15}"/>
              </a:ext>
            </a:extLst>
          </p:cNvPr>
          <p:cNvSpPr txBox="1"/>
          <p:nvPr/>
        </p:nvSpPr>
        <p:spPr>
          <a:xfrm>
            <a:off x="4776659" y="2619079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FD43248-A62E-AC03-3F85-3808BFD4C530}"/>
              </a:ext>
            </a:extLst>
          </p:cNvPr>
          <p:cNvSpPr txBox="1"/>
          <p:nvPr/>
        </p:nvSpPr>
        <p:spPr>
          <a:xfrm>
            <a:off x="7477555" y="908045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992C86BA-8090-9B83-C6BD-B61E76AC09EE}"/>
              </a:ext>
            </a:extLst>
          </p:cNvPr>
          <p:cNvSpPr txBox="1"/>
          <p:nvPr/>
        </p:nvSpPr>
        <p:spPr>
          <a:xfrm>
            <a:off x="7515585" y="2631301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1132122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81A34F1-E8FA-8190-0311-DA1ED8C47B15}"/>
              </a:ext>
            </a:extLst>
          </p:cNvPr>
          <p:cNvSpPr txBox="1"/>
          <p:nvPr/>
        </p:nvSpPr>
        <p:spPr>
          <a:xfrm>
            <a:off x="4776659" y="2619079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FD43248-A62E-AC03-3F85-3808BFD4C530}"/>
              </a:ext>
            </a:extLst>
          </p:cNvPr>
          <p:cNvSpPr txBox="1"/>
          <p:nvPr/>
        </p:nvSpPr>
        <p:spPr>
          <a:xfrm>
            <a:off x="7477555" y="908045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4F798B7-7D92-644D-E65D-5881A9E320B8}"/>
              </a:ext>
            </a:extLst>
          </p:cNvPr>
          <p:cNvSpPr txBox="1"/>
          <p:nvPr/>
        </p:nvSpPr>
        <p:spPr>
          <a:xfrm>
            <a:off x="7536038" y="4235455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992C86BA-8090-9B83-C6BD-B61E76AC09EE}"/>
              </a:ext>
            </a:extLst>
          </p:cNvPr>
          <p:cNvSpPr txBox="1"/>
          <p:nvPr/>
        </p:nvSpPr>
        <p:spPr>
          <a:xfrm>
            <a:off x="7515585" y="2631301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3151391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81A34F1-E8FA-8190-0311-DA1ED8C47B15}"/>
              </a:ext>
            </a:extLst>
          </p:cNvPr>
          <p:cNvSpPr txBox="1"/>
          <p:nvPr/>
        </p:nvSpPr>
        <p:spPr>
          <a:xfrm>
            <a:off x="4776659" y="2619079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FD43248-A62E-AC03-3F85-3808BFD4C530}"/>
              </a:ext>
            </a:extLst>
          </p:cNvPr>
          <p:cNvSpPr txBox="1"/>
          <p:nvPr/>
        </p:nvSpPr>
        <p:spPr>
          <a:xfrm>
            <a:off x="7477555" y="908045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4F798B7-7D92-644D-E65D-5881A9E320B8}"/>
              </a:ext>
            </a:extLst>
          </p:cNvPr>
          <p:cNvSpPr txBox="1"/>
          <p:nvPr/>
        </p:nvSpPr>
        <p:spPr>
          <a:xfrm>
            <a:off x="7536038" y="4235455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992C86BA-8090-9B83-C6BD-B61E76AC09EE}"/>
              </a:ext>
            </a:extLst>
          </p:cNvPr>
          <p:cNvSpPr txBox="1"/>
          <p:nvPr/>
        </p:nvSpPr>
        <p:spPr>
          <a:xfrm>
            <a:off x="7515585" y="2631301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58EC6-D5A6-E826-0DF0-32C1F8499C73}"/>
              </a:ext>
            </a:extLst>
          </p:cNvPr>
          <p:cNvSpPr/>
          <p:nvPr/>
        </p:nvSpPr>
        <p:spPr>
          <a:xfrm rot="16200000">
            <a:off x="1663007" y="1281874"/>
            <a:ext cx="2583742" cy="259559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0629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496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Samples can be extremely varied, but standard option is blood, urine,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– We use beer!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No data protection issues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Cheap and easily available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Similar enough for method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228585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 Mass Spectrometry Experiments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6" name="Google Shape;61;p14">
            <a:extLst>
              <a:ext uri="{FF2B5EF4-FFF2-40B4-BE49-F238E27FC236}">
                <a16:creationId xmlns:a16="http://schemas.microsoft.com/office/drawing/2014/main" id="{EABCEFD7-8A47-CF21-4CC1-054F2DE7AD68}"/>
              </a:ext>
            </a:extLst>
          </p:cNvPr>
          <p:cNvSpPr/>
          <p:nvPr/>
        </p:nvSpPr>
        <p:spPr>
          <a:xfrm>
            <a:off x="539552" y="2972031"/>
            <a:ext cx="1382336" cy="1935742"/>
          </a:xfrm>
          <a:prstGeom prst="flowChartManualOperation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7" name="Google Shape;75;p14">
            <a:extLst>
              <a:ext uri="{FF2B5EF4-FFF2-40B4-BE49-F238E27FC236}">
                <a16:creationId xmlns:a16="http://schemas.microsoft.com/office/drawing/2014/main" id="{CD08A08F-AFE0-A905-1CFB-E4CF5E73D9C9}"/>
              </a:ext>
            </a:extLst>
          </p:cNvPr>
          <p:cNvSpPr/>
          <p:nvPr/>
        </p:nvSpPr>
        <p:spPr>
          <a:xfrm>
            <a:off x="950748" y="3918482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8" name="Google Shape;76;p14">
            <a:extLst>
              <a:ext uri="{FF2B5EF4-FFF2-40B4-BE49-F238E27FC236}">
                <a16:creationId xmlns:a16="http://schemas.microsoft.com/office/drawing/2014/main" id="{7DAF0990-D533-2BE8-EF07-4A39EB8F29EE}"/>
              </a:ext>
            </a:extLst>
          </p:cNvPr>
          <p:cNvSpPr/>
          <p:nvPr/>
        </p:nvSpPr>
        <p:spPr>
          <a:xfrm>
            <a:off x="1393858" y="4408522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9" name="Google Shape;77;p14">
            <a:extLst>
              <a:ext uri="{FF2B5EF4-FFF2-40B4-BE49-F238E27FC236}">
                <a16:creationId xmlns:a16="http://schemas.microsoft.com/office/drawing/2014/main" id="{E48FD1FC-F5D3-83C6-3ABB-4109952FB118}"/>
              </a:ext>
            </a:extLst>
          </p:cNvPr>
          <p:cNvSpPr/>
          <p:nvPr/>
        </p:nvSpPr>
        <p:spPr>
          <a:xfrm>
            <a:off x="1140639" y="3373439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0" name="Google Shape;78;p14">
            <a:extLst>
              <a:ext uri="{FF2B5EF4-FFF2-40B4-BE49-F238E27FC236}">
                <a16:creationId xmlns:a16="http://schemas.microsoft.com/office/drawing/2014/main" id="{4751E519-7079-DDC9-9FB2-717224825E25}"/>
              </a:ext>
            </a:extLst>
          </p:cNvPr>
          <p:cNvSpPr/>
          <p:nvPr/>
        </p:nvSpPr>
        <p:spPr>
          <a:xfrm>
            <a:off x="770584" y="3179989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1" name="Google Shape;79;p14">
            <a:extLst>
              <a:ext uri="{FF2B5EF4-FFF2-40B4-BE49-F238E27FC236}">
                <a16:creationId xmlns:a16="http://schemas.microsoft.com/office/drawing/2014/main" id="{79483034-5D88-A516-A7F0-960125C5A6E3}"/>
              </a:ext>
            </a:extLst>
          </p:cNvPr>
          <p:cNvSpPr/>
          <p:nvPr/>
        </p:nvSpPr>
        <p:spPr>
          <a:xfrm>
            <a:off x="950748" y="4408522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2" name="Google Shape;80;p14">
            <a:extLst>
              <a:ext uri="{FF2B5EF4-FFF2-40B4-BE49-F238E27FC236}">
                <a16:creationId xmlns:a16="http://schemas.microsoft.com/office/drawing/2014/main" id="{CA8D3B48-9611-71F7-2CDB-3BDBE7A454C7}"/>
              </a:ext>
            </a:extLst>
          </p:cNvPr>
          <p:cNvSpPr/>
          <p:nvPr/>
        </p:nvSpPr>
        <p:spPr>
          <a:xfrm>
            <a:off x="1393858" y="3725032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3" name="Google Shape;81;p14">
            <a:extLst>
              <a:ext uri="{FF2B5EF4-FFF2-40B4-BE49-F238E27FC236}">
                <a16:creationId xmlns:a16="http://schemas.microsoft.com/office/drawing/2014/main" id="{D94AF7A0-FFAD-C79E-367A-6F5D8893559F}"/>
              </a:ext>
            </a:extLst>
          </p:cNvPr>
          <p:cNvSpPr/>
          <p:nvPr/>
        </p:nvSpPr>
        <p:spPr>
          <a:xfrm>
            <a:off x="1574022" y="3179989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4" name="Google Shape;82;p14">
            <a:extLst>
              <a:ext uri="{FF2B5EF4-FFF2-40B4-BE49-F238E27FC236}">
                <a16:creationId xmlns:a16="http://schemas.microsoft.com/office/drawing/2014/main" id="{EC704431-68EB-0ACC-6CA2-4DC41D3DA571}"/>
              </a:ext>
            </a:extLst>
          </p:cNvPr>
          <p:cNvSpPr/>
          <p:nvPr/>
        </p:nvSpPr>
        <p:spPr>
          <a:xfrm>
            <a:off x="770584" y="3549235"/>
            <a:ext cx="180164" cy="19345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5" name="Google Shape;83;p14">
            <a:extLst>
              <a:ext uri="{FF2B5EF4-FFF2-40B4-BE49-F238E27FC236}">
                <a16:creationId xmlns:a16="http://schemas.microsoft.com/office/drawing/2014/main" id="{0F3D2328-1954-539A-7367-8C1A13BAAC4D}"/>
              </a:ext>
            </a:extLst>
          </p:cNvPr>
          <p:cNvSpPr/>
          <p:nvPr/>
        </p:nvSpPr>
        <p:spPr>
          <a:xfrm>
            <a:off x="1320816" y="4066778"/>
            <a:ext cx="180164" cy="19345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9069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496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Samples can be extremely varied, but standard option is blood, urine,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– We use beer!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No data protection issues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Cheap and easily available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Similar enough for method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228585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 Mass Spectrometry Experiments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6" name="Google Shape;61;p14">
            <a:extLst>
              <a:ext uri="{FF2B5EF4-FFF2-40B4-BE49-F238E27FC236}">
                <a16:creationId xmlns:a16="http://schemas.microsoft.com/office/drawing/2014/main" id="{EABCEFD7-8A47-CF21-4CC1-054F2DE7AD68}"/>
              </a:ext>
            </a:extLst>
          </p:cNvPr>
          <p:cNvSpPr/>
          <p:nvPr/>
        </p:nvSpPr>
        <p:spPr>
          <a:xfrm>
            <a:off x="539552" y="2972031"/>
            <a:ext cx="1382336" cy="1935742"/>
          </a:xfrm>
          <a:prstGeom prst="flowChartManualOperation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7" name="Google Shape;75;p14">
            <a:extLst>
              <a:ext uri="{FF2B5EF4-FFF2-40B4-BE49-F238E27FC236}">
                <a16:creationId xmlns:a16="http://schemas.microsoft.com/office/drawing/2014/main" id="{CD08A08F-AFE0-A905-1CFB-E4CF5E73D9C9}"/>
              </a:ext>
            </a:extLst>
          </p:cNvPr>
          <p:cNvSpPr/>
          <p:nvPr/>
        </p:nvSpPr>
        <p:spPr>
          <a:xfrm>
            <a:off x="950748" y="3918482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8" name="Google Shape;76;p14">
            <a:extLst>
              <a:ext uri="{FF2B5EF4-FFF2-40B4-BE49-F238E27FC236}">
                <a16:creationId xmlns:a16="http://schemas.microsoft.com/office/drawing/2014/main" id="{7DAF0990-D533-2BE8-EF07-4A39EB8F29EE}"/>
              </a:ext>
            </a:extLst>
          </p:cNvPr>
          <p:cNvSpPr/>
          <p:nvPr/>
        </p:nvSpPr>
        <p:spPr>
          <a:xfrm>
            <a:off x="1393858" y="4408522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9" name="Google Shape;77;p14">
            <a:extLst>
              <a:ext uri="{FF2B5EF4-FFF2-40B4-BE49-F238E27FC236}">
                <a16:creationId xmlns:a16="http://schemas.microsoft.com/office/drawing/2014/main" id="{E48FD1FC-F5D3-83C6-3ABB-4109952FB118}"/>
              </a:ext>
            </a:extLst>
          </p:cNvPr>
          <p:cNvSpPr/>
          <p:nvPr/>
        </p:nvSpPr>
        <p:spPr>
          <a:xfrm>
            <a:off x="1140639" y="3373439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0" name="Google Shape;78;p14">
            <a:extLst>
              <a:ext uri="{FF2B5EF4-FFF2-40B4-BE49-F238E27FC236}">
                <a16:creationId xmlns:a16="http://schemas.microsoft.com/office/drawing/2014/main" id="{4751E519-7079-DDC9-9FB2-717224825E25}"/>
              </a:ext>
            </a:extLst>
          </p:cNvPr>
          <p:cNvSpPr/>
          <p:nvPr/>
        </p:nvSpPr>
        <p:spPr>
          <a:xfrm>
            <a:off x="770584" y="3179989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1" name="Google Shape;79;p14">
            <a:extLst>
              <a:ext uri="{FF2B5EF4-FFF2-40B4-BE49-F238E27FC236}">
                <a16:creationId xmlns:a16="http://schemas.microsoft.com/office/drawing/2014/main" id="{79483034-5D88-A516-A7F0-960125C5A6E3}"/>
              </a:ext>
            </a:extLst>
          </p:cNvPr>
          <p:cNvSpPr/>
          <p:nvPr/>
        </p:nvSpPr>
        <p:spPr>
          <a:xfrm>
            <a:off x="950748" y="4408522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2" name="Google Shape;80;p14">
            <a:extLst>
              <a:ext uri="{FF2B5EF4-FFF2-40B4-BE49-F238E27FC236}">
                <a16:creationId xmlns:a16="http://schemas.microsoft.com/office/drawing/2014/main" id="{CA8D3B48-9611-71F7-2CDB-3BDBE7A454C7}"/>
              </a:ext>
            </a:extLst>
          </p:cNvPr>
          <p:cNvSpPr/>
          <p:nvPr/>
        </p:nvSpPr>
        <p:spPr>
          <a:xfrm>
            <a:off x="1393858" y="3725032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3" name="Google Shape;81;p14">
            <a:extLst>
              <a:ext uri="{FF2B5EF4-FFF2-40B4-BE49-F238E27FC236}">
                <a16:creationId xmlns:a16="http://schemas.microsoft.com/office/drawing/2014/main" id="{D94AF7A0-FFAD-C79E-367A-6F5D8893559F}"/>
              </a:ext>
            </a:extLst>
          </p:cNvPr>
          <p:cNvSpPr/>
          <p:nvPr/>
        </p:nvSpPr>
        <p:spPr>
          <a:xfrm>
            <a:off x="1574022" y="3179989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4" name="Google Shape;82;p14">
            <a:extLst>
              <a:ext uri="{FF2B5EF4-FFF2-40B4-BE49-F238E27FC236}">
                <a16:creationId xmlns:a16="http://schemas.microsoft.com/office/drawing/2014/main" id="{EC704431-68EB-0ACC-6CA2-4DC41D3DA571}"/>
              </a:ext>
            </a:extLst>
          </p:cNvPr>
          <p:cNvSpPr/>
          <p:nvPr/>
        </p:nvSpPr>
        <p:spPr>
          <a:xfrm>
            <a:off x="770584" y="3549235"/>
            <a:ext cx="180164" cy="19345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5" name="Google Shape;83;p14">
            <a:extLst>
              <a:ext uri="{FF2B5EF4-FFF2-40B4-BE49-F238E27FC236}">
                <a16:creationId xmlns:a16="http://schemas.microsoft.com/office/drawing/2014/main" id="{0F3D2328-1954-539A-7367-8C1A13BAAC4D}"/>
              </a:ext>
            </a:extLst>
          </p:cNvPr>
          <p:cNvSpPr/>
          <p:nvPr/>
        </p:nvSpPr>
        <p:spPr>
          <a:xfrm>
            <a:off x="1320816" y="4066778"/>
            <a:ext cx="180164" cy="19345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6" name="Google Shape;62;p14">
            <a:extLst>
              <a:ext uri="{FF2B5EF4-FFF2-40B4-BE49-F238E27FC236}">
                <a16:creationId xmlns:a16="http://schemas.microsoft.com/office/drawing/2014/main" id="{6527EB3C-E31A-79F7-36BC-2D23F8C90C98}"/>
              </a:ext>
            </a:extLst>
          </p:cNvPr>
          <p:cNvSpPr/>
          <p:nvPr/>
        </p:nvSpPr>
        <p:spPr>
          <a:xfrm>
            <a:off x="2411760" y="3673895"/>
            <a:ext cx="1215973" cy="532013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Ionisation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57" name="Google Shape;63;p14">
            <a:extLst>
              <a:ext uri="{FF2B5EF4-FFF2-40B4-BE49-F238E27FC236}">
                <a16:creationId xmlns:a16="http://schemas.microsoft.com/office/drawing/2014/main" id="{D70D31D1-94FC-8CCD-BE2C-88062E93D251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>
            <a:off x="1783654" y="3939902"/>
            <a:ext cx="6281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9153198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496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Samples can be extremely varied, but standard option is blood, urine,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– We use beer!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No data protection issues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Cheap and easily available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Similar enough for method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228585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 Mass Spectrometry Experiments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4" name="Google Shape;64;p14">
            <a:extLst>
              <a:ext uri="{FF2B5EF4-FFF2-40B4-BE49-F238E27FC236}">
                <a16:creationId xmlns:a16="http://schemas.microsoft.com/office/drawing/2014/main" id="{35786B56-B484-9884-F309-B02BC9516610}"/>
              </a:ext>
            </a:extLst>
          </p:cNvPr>
          <p:cNvSpPr/>
          <p:nvPr/>
        </p:nvSpPr>
        <p:spPr>
          <a:xfrm>
            <a:off x="4290311" y="3349856"/>
            <a:ext cx="1436012" cy="1188134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Spectrometer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6" name="Google Shape;61;p14">
            <a:extLst>
              <a:ext uri="{FF2B5EF4-FFF2-40B4-BE49-F238E27FC236}">
                <a16:creationId xmlns:a16="http://schemas.microsoft.com/office/drawing/2014/main" id="{EABCEFD7-8A47-CF21-4CC1-054F2DE7AD68}"/>
              </a:ext>
            </a:extLst>
          </p:cNvPr>
          <p:cNvSpPr/>
          <p:nvPr/>
        </p:nvSpPr>
        <p:spPr>
          <a:xfrm>
            <a:off x="539552" y="2972031"/>
            <a:ext cx="1382336" cy="1935742"/>
          </a:xfrm>
          <a:prstGeom prst="flowChartManualOperation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7" name="Google Shape;75;p14">
            <a:extLst>
              <a:ext uri="{FF2B5EF4-FFF2-40B4-BE49-F238E27FC236}">
                <a16:creationId xmlns:a16="http://schemas.microsoft.com/office/drawing/2014/main" id="{CD08A08F-AFE0-A905-1CFB-E4CF5E73D9C9}"/>
              </a:ext>
            </a:extLst>
          </p:cNvPr>
          <p:cNvSpPr/>
          <p:nvPr/>
        </p:nvSpPr>
        <p:spPr>
          <a:xfrm>
            <a:off x="950748" y="3918482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8" name="Google Shape;76;p14">
            <a:extLst>
              <a:ext uri="{FF2B5EF4-FFF2-40B4-BE49-F238E27FC236}">
                <a16:creationId xmlns:a16="http://schemas.microsoft.com/office/drawing/2014/main" id="{7DAF0990-D533-2BE8-EF07-4A39EB8F29EE}"/>
              </a:ext>
            </a:extLst>
          </p:cNvPr>
          <p:cNvSpPr/>
          <p:nvPr/>
        </p:nvSpPr>
        <p:spPr>
          <a:xfrm>
            <a:off x="1393858" y="4408522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9" name="Google Shape;77;p14">
            <a:extLst>
              <a:ext uri="{FF2B5EF4-FFF2-40B4-BE49-F238E27FC236}">
                <a16:creationId xmlns:a16="http://schemas.microsoft.com/office/drawing/2014/main" id="{E48FD1FC-F5D3-83C6-3ABB-4109952FB118}"/>
              </a:ext>
            </a:extLst>
          </p:cNvPr>
          <p:cNvSpPr/>
          <p:nvPr/>
        </p:nvSpPr>
        <p:spPr>
          <a:xfrm>
            <a:off x="1140639" y="3373439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0" name="Google Shape;78;p14">
            <a:extLst>
              <a:ext uri="{FF2B5EF4-FFF2-40B4-BE49-F238E27FC236}">
                <a16:creationId xmlns:a16="http://schemas.microsoft.com/office/drawing/2014/main" id="{4751E519-7079-DDC9-9FB2-717224825E25}"/>
              </a:ext>
            </a:extLst>
          </p:cNvPr>
          <p:cNvSpPr/>
          <p:nvPr/>
        </p:nvSpPr>
        <p:spPr>
          <a:xfrm>
            <a:off x="770584" y="3179989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1" name="Google Shape;79;p14">
            <a:extLst>
              <a:ext uri="{FF2B5EF4-FFF2-40B4-BE49-F238E27FC236}">
                <a16:creationId xmlns:a16="http://schemas.microsoft.com/office/drawing/2014/main" id="{79483034-5D88-A516-A7F0-960125C5A6E3}"/>
              </a:ext>
            </a:extLst>
          </p:cNvPr>
          <p:cNvSpPr/>
          <p:nvPr/>
        </p:nvSpPr>
        <p:spPr>
          <a:xfrm>
            <a:off x="950748" y="4408522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2" name="Google Shape;80;p14">
            <a:extLst>
              <a:ext uri="{FF2B5EF4-FFF2-40B4-BE49-F238E27FC236}">
                <a16:creationId xmlns:a16="http://schemas.microsoft.com/office/drawing/2014/main" id="{CA8D3B48-9611-71F7-2CDB-3BDBE7A454C7}"/>
              </a:ext>
            </a:extLst>
          </p:cNvPr>
          <p:cNvSpPr/>
          <p:nvPr/>
        </p:nvSpPr>
        <p:spPr>
          <a:xfrm>
            <a:off x="1393858" y="3725032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3" name="Google Shape;81;p14">
            <a:extLst>
              <a:ext uri="{FF2B5EF4-FFF2-40B4-BE49-F238E27FC236}">
                <a16:creationId xmlns:a16="http://schemas.microsoft.com/office/drawing/2014/main" id="{D94AF7A0-FFAD-C79E-367A-6F5D8893559F}"/>
              </a:ext>
            </a:extLst>
          </p:cNvPr>
          <p:cNvSpPr/>
          <p:nvPr/>
        </p:nvSpPr>
        <p:spPr>
          <a:xfrm>
            <a:off x="1574022" y="3179989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4" name="Google Shape;82;p14">
            <a:extLst>
              <a:ext uri="{FF2B5EF4-FFF2-40B4-BE49-F238E27FC236}">
                <a16:creationId xmlns:a16="http://schemas.microsoft.com/office/drawing/2014/main" id="{EC704431-68EB-0ACC-6CA2-4DC41D3DA571}"/>
              </a:ext>
            </a:extLst>
          </p:cNvPr>
          <p:cNvSpPr/>
          <p:nvPr/>
        </p:nvSpPr>
        <p:spPr>
          <a:xfrm>
            <a:off x="770584" y="3549235"/>
            <a:ext cx="180164" cy="19345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5" name="Google Shape;83;p14">
            <a:extLst>
              <a:ext uri="{FF2B5EF4-FFF2-40B4-BE49-F238E27FC236}">
                <a16:creationId xmlns:a16="http://schemas.microsoft.com/office/drawing/2014/main" id="{0F3D2328-1954-539A-7367-8C1A13BAAC4D}"/>
              </a:ext>
            </a:extLst>
          </p:cNvPr>
          <p:cNvSpPr/>
          <p:nvPr/>
        </p:nvSpPr>
        <p:spPr>
          <a:xfrm>
            <a:off x="1320816" y="4066778"/>
            <a:ext cx="180164" cy="19345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6" name="Google Shape;62;p14">
            <a:extLst>
              <a:ext uri="{FF2B5EF4-FFF2-40B4-BE49-F238E27FC236}">
                <a16:creationId xmlns:a16="http://schemas.microsoft.com/office/drawing/2014/main" id="{6527EB3C-E31A-79F7-36BC-2D23F8C90C98}"/>
              </a:ext>
            </a:extLst>
          </p:cNvPr>
          <p:cNvSpPr/>
          <p:nvPr/>
        </p:nvSpPr>
        <p:spPr>
          <a:xfrm>
            <a:off x="2411760" y="3673895"/>
            <a:ext cx="1215973" cy="532013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Ionisation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57" name="Google Shape;63;p14">
            <a:extLst>
              <a:ext uri="{FF2B5EF4-FFF2-40B4-BE49-F238E27FC236}">
                <a16:creationId xmlns:a16="http://schemas.microsoft.com/office/drawing/2014/main" id="{D70D31D1-94FC-8CCD-BE2C-88062E93D251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>
            <a:off x="1783654" y="3939902"/>
            <a:ext cx="6281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5;p14">
            <a:extLst>
              <a:ext uri="{FF2B5EF4-FFF2-40B4-BE49-F238E27FC236}">
                <a16:creationId xmlns:a16="http://schemas.microsoft.com/office/drawing/2014/main" id="{48A6F782-BF19-1AC0-6D7B-A075D3319ADC}"/>
              </a:ext>
            </a:extLst>
          </p:cNvPr>
          <p:cNvCxnSpPr>
            <a:cxnSpLocks/>
          </p:cNvCxnSpPr>
          <p:nvPr/>
        </p:nvCxnSpPr>
        <p:spPr>
          <a:xfrm>
            <a:off x="3627733" y="3939902"/>
            <a:ext cx="662578" cy="40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015092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49694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Samples can be extremely varied, but standard option is blood, urine,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etc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– We use beer!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No data protection issues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Cheap and easily available</a:t>
            </a:r>
          </a:p>
          <a:p>
            <a:pPr marL="800100" marR="0" lvl="1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Similar enough for method development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228585"/>
            <a:ext cx="5760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 Mass Spectrometry Experiments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E8477E4-C006-0C0B-CC23-B6E93FD50D94}"/>
              </a:ext>
            </a:extLst>
          </p:cNvPr>
          <p:cNvGrpSpPr/>
          <p:nvPr/>
        </p:nvGrpSpPr>
        <p:grpSpPr>
          <a:xfrm>
            <a:off x="6567100" y="2571749"/>
            <a:ext cx="2227214" cy="2336023"/>
            <a:chOff x="7791065" y="3424371"/>
            <a:chExt cx="2626357" cy="3040417"/>
          </a:xfrm>
        </p:grpSpPr>
        <p:sp>
          <p:nvSpPr>
            <p:cNvPr id="23" name="Google Shape;66;p14">
              <a:extLst>
                <a:ext uri="{FF2B5EF4-FFF2-40B4-BE49-F238E27FC236}">
                  <a16:creationId xmlns:a16="http://schemas.microsoft.com/office/drawing/2014/main" id="{30935A30-B8E4-AAD5-2668-F4F3334AFBE4}"/>
                </a:ext>
              </a:extLst>
            </p:cNvPr>
            <p:cNvSpPr/>
            <p:nvPr/>
          </p:nvSpPr>
          <p:spPr>
            <a:xfrm>
              <a:off x="7827196" y="3424371"/>
              <a:ext cx="2590226" cy="3040417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24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cxnSp>
          <p:nvCxnSpPr>
            <p:cNvPr id="24" name="Google Shape;67;p14">
              <a:extLst>
                <a:ext uri="{FF2B5EF4-FFF2-40B4-BE49-F238E27FC236}">
                  <a16:creationId xmlns:a16="http://schemas.microsoft.com/office/drawing/2014/main" id="{F3B7CF5D-64E7-44D4-D8E0-1151D70DE41E}"/>
                </a:ext>
              </a:extLst>
            </p:cNvPr>
            <p:cNvCxnSpPr/>
            <p:nvPr/>
          </p:nvCxnSpPr>
          <p:spPr>
            <a:xfrm flipH="1">
              <a:off x="8356115" y="4012595"/>
              <a:ext cx="11989" cy="1556409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68;p14">
              <a:extLst>
                <a:ext uri="{FF2B5EF4-FFF2-40B4-BE49-F238E27FC236}">
                  <a16:creationId xmlns:a16="http://schemas.microsoft.com/office/drawing/2014/main" id="{1615A660-9E6D-C0DE-C4CE-043B91D9E0BD}"/>
                </a:ext>
              </a:extLst>
            </p:cNvPr>
            <p:cNvCxnSpPr/>
            <p:nvPr/>
          </p:nvCxnSpPr>
          <p:spPr>
            <a:xfrm>
              <a:off x="8344070" y="5569044"/>
              <a:ext cx="1899210" cy="14557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69;p14">
              <a:extLst>
                <a:ext uri="{FF2B5EF4-FFF2-40B4-BE49-F238E27FC236}">
                  <a16:creationId xmlns:a16="http://schemas.microsoft.com/office/drawing/2014/main" id="{A04F57EA-7108-8B29-AEF5-7BC42FC7EB9A}"/>
                </a:ext>
              </a:extLst>
            </p:cNvPr>
            <p:cNvCxnSpPr>
              <a:cxnSpLocks/>
            </p:cNvCxnSpPr>
            <p:nvPr/>
          </p:nvCxnSpPr>
          <p:spPr>
            <a:xfrm>
              <a:off x="8608516" y="4230255"/>
              <a:ext cx="0" cy="1338898"/>
            </a:xfrm>
            <a:prstGeom prst="straightConnector1">
              <a:avLst/>
            </a:prstGeom>
            <a:noFill/>
            <a:ln w="28575" cap="flat" cmpd="sng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70;p14">
              <a:extLst>
                <a:ext uri="{FF2B5EF4-FFF2-40B4-BE49-F238E27FC236}">
                  <a16:creationId xmlns:a16="http://schemas.microsoft.com/office/drawing/2014/main" id="{751C205B-D50B-8BC7-FE7C-1918838CB727}"/>
                </a:ext>
              </a:extLst>
            </p:cNvPr>
            <p:cNvCxnSpPr/>
            <p:nvPr/>
          </p:nvCxnSpPr>
          <p:spPr>
            <a:xfrm>
              <a:off x="8981192" y="4507152"/>
              <a:ext cx="0" cy="1076423"/>
            </a:xfrm>
            <a:prstGeom prst="straightConnector1">
              <a:avLst/>
            </a:prstGeom>
            <a:noFill/>
            <a:ln w="28575" cap="flat" cmpd="sng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71;p14">
              <a:extLst>
                <a:ext uri="{FF2B5EF4-FFF2-40B4-BE49-F238E27FC236}">
                  <a16:creationId xmlns:a16="http://schemas.microsoft.com/office/drawing/2014/main" id="{EEACE863-6D2E-BA5F-8158-B5FB3FA5C09F}"/>
                </a:ext>
              </a:extLst>
            </p:cNvPr>
            <p:cNvCxnSpPr/>
            <p:nvPr/>
          </p:nvCxnSpPr>
          <p:spPr>
            <a:xfrm>
              <a:off x="9594170" y="4870832"/>
              <a:ext cx="0" cy="698334"/>
            </a:xfrm>
            <a:prstGeom prst="straightConnector1">
              <a:avLst/>
            </a:prstGeom>
            <a:noFill/>
            <a:ln w="28575" cap="flat" cmpd="sng">
              <a:solidFill>
                <a:srgbClr val="38761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2" name="Google Shape;74;p14">
              <a:extLst>
                <a:ext uri="{FF2B5EF4-FFF2-40B4-BE49-F238E27FC236}">
                  <a16:creationId xmlns:a16="http://schemas.microsoft.com/office/drawing/2014/main" id="{93A34CDE-6EA0-0651-ECC0-83DBF845D125}"/>
                </a:ext>
              </a:extLst>
            </p:cNvPr>
            <p:cNvSpPr txBox="1"/>
            <p:nvPr/>
          </p:nvSpPr>
          <p:spPr>
            <a:xfrm>
              <a:off x="8922572" y="5699987"/>
              <a:ext cx="1016220" cy="5462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542"/>
                  </a:solidFill>
                  <a:effectLst/>
                  <a:uLnTx/>
                  <a:uFillTx/>
                  <a:latin typeface="Arial" charset="0"/>
                  <a:ea typeface="ヒラギノ角ゴ Pro W3" charset="-128"/>
                  <a:cs typeface="+mn-cs"/>
                </a:rPr>
                <a:t>m/z</a:t>
              </a:r>
              <a:endPara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33" name="Google Shape;73;p14">
              <a:extLst>
                <a:ext uri="{FF2B5EF4-FFF2-40B4-BE49-F238E27FC236}">
                  <a16:creationId xmlns:a16="http://schemas.microsoft.com/office/drawing/2014/main" id="{B4D188A2-7574-A2CC-B1C2-0E10708D9925}"/>
                </a:ext>
              </a:extLst>
            </p:cNvPr>
            <p:cNvSpPr txBox="1"/>
            <p:nvPr/>
          </p:nvSpPr>
          <p:spPr>
            <a:xfrm rot="16200000">
              <a:off x="7384889" y="4674037"/>
              <a:ext cx="1263925" cy="4515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2542"/>
                  </a:solidFill>
                  <a:effectLst/>
                  <a:uLnTx/>
                  <a:uFillTx/>
                  <a:latin typeface="Arial" charset="0"/>
                  <a:ea typeface="ヒラギノ角ゴ Pro W3" charset="-128"/>
                  <a:cs typeface="+mn-cs"/>
                </a:rPr>
                <a:t>Intensity </a:t>
              </a:r>
              <a:endParaRPr kumimoji="0" sz="16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</p:grpSp>
      <p:sp>
        <p:nvSpPr>
          <p:cNvPr id="44" name="Google Shape;64;p14">
            <a:extLst>
              <a:ext uri="{FF2B5EF4-FFF2-40B4-BE49-F238E27FC236}">
                <a16:creationId xmlns:a16="http://schemas.microsoft.com/office/drawing/2014/main" id="{35786B56-B484-9884-F309-B02BC9516610}"/>
              </a:ext>
            </a:extLst>
          </p:cNvPr>
          <p:cNvSpPr/>
          <p:nvPr/>
        </p:nvSpPr>
        <p:spPr>
          <a:xfrm>
            <a:off x="4290311" y="3349856"/>
            <a:ext cx="1436012" cy="1188134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Spectrometer</a:t>
            </a: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6" name="Google Shape;61;p14">
            <a:extLst>
              <a:ext uri="{FF2B5EF4-FFF2-40B4-BE49-F238E27FC236}">
                <a16:creationId xmlns:a16="http://schemas.microsoft.com/office/drawing/2014/main" id="{EABCEFD7-8A47-CF21-4CC1-054F2DE7AD68}"/>
              </a:ext>
            </a:extLst>
          </p:cNvPr>
          <p:cNvSpPr/>
          <p:nvPr/>
        </p:nvSpPr>
        <p:spPr>
          <a:xfrm>
            <a:off x="539552" y="2972031"/>
            <a:ext cx="1382336" cy="1935742"/>
          </a:xfrm>
          <a:prstGeom prst="flowChartManualOperation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7" name="Google Shape;75;p14">
            <a:extLst>
              <a:ext uri="{FF2B5EF4-FFF2-40B4-BE49-F238E27FC236}">
                <a16:creationId xmlns:a16="http://schemas.microsoft.com/office/drawing/2014/main" id="{CD08A08F-AFE0-A905-1CFB-E4CF5E73D9C9}"/>
              </a:ext>
            </a:extLst>
          </p:cNvPr>
          <p:cNvSpPr/>
          <p:nvPr/>
        </p:nvSpPr>
        <p:spPr>
          <a:xfrm>
            <a:off x="950748" y="3918482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8" name="Google Shape;76;p14">
            <a:extLst>
              <a:ext uri="{FF2B5EF4-FFF2-40B4-BE49-F238E27FC236}">
                <a16:creationId xmlns:a16="http://schemas.microsoft.com/office/drawing/2014/main" id="{7DAF0990-D533-2BE8-EF07-4A39EB8F29EE}"/>
              </a:ext>
            </a:extLst>
          </p:cNvPr>
          <p:cNvSpPr/>
          <p:nvPr/>
        </p:nvSpPr>
        <p:spPr>
          <a:xfrm>
            <a:off x="1393858" y="4408522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49" name="Google Shape;77;p14">
            <a:extLst>
              <a:ext uri="{FF2B5EF4-FFF2-40B4-BE49-F238E27FC236}">
                <a16:creationId xmlns:a16="http://schemas.microsoft.com/office/drawing/2014/main" id="{E48FD1FC-F5D3-83C6-3ABB-4109952FB118}"/>
              </a:ext>
            </a:extLst>
          </p:cNvPr>
          <p:cNvSpPr/>
          <p:nvPr/>
        </p:nvSpPr>
        <p:spPr>
          <a:xfrm>
            <a:off x="1140639" y="3373439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0" name="Google Shape;78;p14">
            <a:extLst>
              <a:ext uri="{FF2B5EF4-FFF2-40B4-BE49-F238E27FC236}">
                <a16:creationId xmlns:a16="http://schemas.microsoft.com/office/drawing/2014/main" id="{4751E519-7079-DDC9-9FB2-717224825E25}"/>
              </a:ext>
            </a:extLst>
          </p:cNvPr>
          <p:cNvSpPr/>
          <p:nvPr/>
        </p:nvSpPr>
        <p:spPr>
          <a:xfrm>
            <a:off x="770584" y="3179989"/>
            <a:ext cx="180164" cy="19345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1" name="Google Shape;79;p14">
            <a:extLst>
              <a:ext uri="{FF2B5EF4-FFF2-40B4-BE49-F238E27FC236}">
                <a16:creationId xmlns:a16="http://schemas.microsoft.com/office/drawing/2014/main" id="{79483034-5D88-A516-A7F0-960125C5A6E3}"/>
              </a:ext>
            </a:extLst>
          </p:cNvPr>
          <p:cNvSpPr/>
          <p:nvPr/>
        </p:nvSpPr>
        <p:spPr>
          <a:xfrm>
            <a:off x="950748" y="4408522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2" name="Google Shape;80;p14">
            <a:extLst>
              <a:ext uri="{FF2B5EF4-FFF2-40B4-BE49-F238E27FC236}">
                <a16:creationId xmlns:a16="http://schemas.microsoft.com/office/drawing/2014/main" id="{CA8D3B48-9611-71F7-2CDB-3BDBE7A454C7}"/>
              </a:ext>
            </a:extLst>
          </p:cNvPr>
          <p:cNvSpPr/>
          <p:nvPr/>
        </p:nvSpPr>
        <p:spPr>
          <a:xfrm>
            <a:off x="1393858" y="3725032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3" name="Google Shape;81;p14">
            <a:extLst>
              <a:ext uri="{FF2B5EF4-FFF2-40B4-BE49-F238E27FC236}">
                <a16:creationId xmlns:a16="http://schemas.microsoft.com/office/drawing/2014/main" id="{D94AF7A0-FFAD-C79E-367A-6F5D8893559F}"/>
              </a:ext>
            </a:extLst>
          </p:cNvPr>
          <p:cNvSpPr/>
          <p:nvPr/>
        </p:nvSpPr>
        <p:spPr>
          <a:xfrm>
            <a:off x="1574022" y="3179989"/>
            <a:ext cx="180164" cy="19345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4" name="Google Shape;82;p14">
            <a:extLst>
              <a:ext uri="{FF2B5EF4-FFF2-40B4-BE49-F238E27FC236}">
                <a16:creationId xmlns:a16="http://schemas.microsoft.com/office/drawing/2014/main" id="{EC704431-68EB-0ACC-6CA2-4DC41D3DA571}"/>
              </a:ext>
            </a:extLst>
          </p:cNvPr>
          <p:cNvSpPr/>
          <p:nvPr/>
        </p:nvSpPr>
        <p:spPr>
          <a:xfrm>
            <a:off x="770584" y="3549235"/>
            <a:ext cx="180164" cy="19345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5" name="Google Shape;83;p14">
            <a:extLst>
              <a:ext uri="{FF2B5EF4-FFF2-40B4-BE49-F238E27FC236}">
                <a16:creationId xmlns:a16="http://schemas.microsoft.com/office/drawing/2014/main" id="{0F3D2328-1954-539A-7367-8C1A13BAAC4D}"/>
              </a:ext>
            </a:extLst>
          </p:cNvPr>
          <p:cNvSpPr/>
          <p:nvPr/>
        </p:nvSpPr>
        <p:spPr>
          <a:xfrm>
            <a:off x="1320816" y="4066778"/>
            <a:ext cx="180164" cy="193450"/>
          </a:xfrm>
          <a:prstGeom prst="ellipse">
            <a:avLst/>
          </a:prstGeom>
          <a:solidFill>
            <a:srgbClr val="38761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56" name="Google Shape;62;p14">
            <a:extLst>
              <a:ext uri="{FF2B5EF4-FFF2-40B4-BE49-F238E27FC236}">
                <a16:creationId xmlns:a16="http://schemas.microsoft.com/office/drawing/2014/main" id="{6527EB3C-E31A-79F7-36BC-2D23F8C90C98}"/>
              </a:ext>
            </a:extLst>
          </p:cNvPr>
          <p:cNvSpPr/>
          <p:nvPr/>
        </p:nvSpPr>
        <p:spPr>
          <a:xfrm>
            <a:off x="2411760" y="3673895"/>
            <a:ext cx="1215973" cy="532013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Ionisation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57" name="Google Shape;63;p14">
            <a:extLst>
              <a:ext uri="{FF2B5EF4-FFF2-40B4-BE49-F238E27FC236}">
                <a16:creationId xmlns:a16="http://schemas.microsoft.com/office/drawing/2014/main" id="{D70D31D1-94FC-8CCD-BE2C-88062E93D251}"/>
              </a:ext>
            </a:extLst>
          </p:cNvPr>
          <p:cNvCxnSpPr>
            <a:cxnSpLocks/>
            <a:stCxn id="46" idx="3"/>
            <a:endCxn id="56" idx="1"/>
          </p:cNvCxnSpPr>
          <p:nvPr/>
        </p:nvCxnSpPr>
        <p:spPr>
          <a:xfrm>
            <a:off x="1783654" y="3939902"/>
            <a:ext cx="62810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65;p14">
            <a:extLst>
              <a:ext uri="{FF2B5EF4-FFF2-40B4-BE49-F238E27FC236}">
                <a16:creationId xmlns:a16="http://schemas.microsoft.com/office/drawing/2014/main" id="{48A6F782-BF19-1AC0-6D7B-A075D3319ADC}"/>
              </a:ext>
            </a:extLst>
          </p:cNvPr>
          <p:cNvCxnSpPr>
            <a:cxnSpLocks/>
          </p:cNvCxnSpPr>
          <p:nvPr/>
        </p:nvCxnSpPr>
        <p:spPr>
          <a:xfrm>
            <a:off x="3627733" y="3939902"/>
            <a:ext cx="662578" cy="402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65;p14">
            <a:extLst>
              <a:ext uri="{FF2B5EF4-FFF2-40B4-BE49-F238E27FC236}">
                <a16:creationId xmlns:a16="http://schemas.microsoft.com/office/drawing/2014/main" id="{00FC7CB7-CD0B-F4A6-ED85-AB6472516D75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5726323" y="3943923"/>
            <a:ext cx="871417" cy="744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625477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16"/>
          <p:cNvGrpSpPr/>
          <p:nvPr/>
        </p:nvGrpSpPr>
        <p:grpSpPr>
          <a:xfrm>
            <a:off x="1852050" y="1138026"/>
            <a:ext cx="3380650" cy="815870"/>
            <a:chOff x="2052950" y="1863250"/>
            <a:chExt cx="3380650" cy="815870"/>
          </a:xfrm>
        </p:grpSpPr>
        <p:sp>
          <p:nvSpPr>
            <p:cNvPr id="121" name="Google Shape;121;p16"/>
            <p:cNvSpPr/>
            <p:nvPr/>
          </p:nvSpPr>
          <p:spPr>
            <a:xfrm>
              <a:off x="2052950" y="1863250"/>
              <a:ext cx="3146400" cy="742800"/>
            </a:xfrm>
            <a:prstGeom prst="rect">
              <a:avLst/>
            </a:prstGeom>
            <a:solidFill>
              <a:srgbClr val="FCE5C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22" name="Google Shape;122;p16"/>
            <p:cNvSpPr/>
            <p:nvPr/>
          </p:nvSpPr>
          <p:spPr>
            <a:xfrm>
              <a:off x="2145775" y="1963675"/>
              <a:ext cx="345900" cy="357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23" name="Google Shape;123;p16"/>
            <p:cNvSpPr/>
            <p:nvPr/>
          </p:nvSpPr>
          <p:spPr>
            <a:xfrm>
              <a:off x="2640475" y="2104925"/>
              <a:ext cx="345900" cy="357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24" name="Google Shape;124;p16"/>
            <p:cNvSpPr/>
            <p:nvPr/>
          </p:nvSpPr>
          <p:spPr>
            <a:xfrm>
              <a:off x="4477350" y="1963675"/>
              <a:ext cx="345900" cy="357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3213050" y="1963675"/>
              <a:ext cx="345900" cy="357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3845200" y="2104925"/>
              <a:ext cx="345900" cy="3570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2179148" y="2214189"/>
              <a:ext cx="115500" cy="107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3328248" y="2229577"/>
              <a:ext cx="115500" cy="107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3845198" y="2088327"/>
              <a:ext cx="115500" cy="107700"/>
            </a:xfrm>
            <a:prstGeom prst="ellipse">
              <a:avLst/>
            </a:prstGeom>
            <a:solidFill>
              <a:srgbClr val="38761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7669734" flipH="1">
              <a:off x="3154093" y="1975217"/>
              <a:ext cx="523393" cy="616405"/>
            </a:xfrm>
            <a:prstGeom prst="bentArrow">
              <a:avLst>
                <a:gd name="adj1" fmla="val 25000"/>
                <a:gd name="adj2" fmla="val 25000"/>
                <a:gd name="adj3" fmla="val 25000"/>
                <a:gd name="adj4" fmla="val 4375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31" name="Google Shape;131;p16"/>
            <p:cNvSpPr/>
            <p:nvPr/>
          </p:nvSpPr>
          <p:spPr>
            <a:xfrm>
              <a:off x="3644323" y="2088327"/>
              <a:ext cx="115500" cy="1077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32" name="Google Shape;132;p16"/>
            <p:cNvSpPr/>
            <p:nvPr/>
          </p:nvSpPr>
          <p:spPr>
            <a:xfrm>
              <a:off x="4533098" y="2408077"/>
              <a:ext cx="115500" cy="1077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4716900" y="2362925"/>
              <a:ext cx="716700" cy="1980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</p:grpSp>
      <p:grpSp>
        <p:nvGrpSpPr>
          <p:cNvPr id="134" name="Google Shape;134;p16"/>
          <p:cNvGrpSpPr/>
          <p:nvPr/>
        </p:nvGrpSpPr>
        <p:grpSpPr>
          <a:xfrm>
            <a:off x="504292" y="1165875"/>
            <a:ext cx="1059031" cy="1195764"/>
            <a:chOff x="69141" y="1899805"/>
            <a:chExt cx="1347753" cy="1343908"/>
          </a:xfrm>
        </p:grpSpPr>
        <p:sp>
          <p:nvSpPr>
            <p:cNvPr id="135" name="Google Shape;135;p16"/>
            <p:cNvSpPr/>
            <p:nvPr/>
          </p:nvSpPr>
          <p:spPr>
            <a:xfrm>
              <a:off x="69141" y="1899805"/>
              <a:ext cx="885170" cy="1077592"/>
            </a:xfrm>
            <a:prstGeom prst="flowChartManualOperation">
              <a:avLst/>
            </a:prstGeom>
            <a:solidFill>
              <a:srgbClr val="D0E0E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cxnSp>
          <p:nvCxnSpPr>
            <p:cNvPr id="136" name="Google Shape;136;p16"/>
            <p:cNvCxnSpPr>
              <a:stCxn id="135" idx="3"/>
              <a:endCxn id="121" idx="1"/>
            </p:cNvCxnSpPr>
            <p:nvPr/>
          </p:nvCxnSpPr>
          <p:spPr>
            <a:xfrm rot="10800000" flipH="1">
              <a:off x="865794" y="2391501"/>
              <a:ext cx="551100" cy="4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7" name="Google Shape;137;p16"/>
            <p:cNvSpPr/>
            <p:nvPr/>
          </p:nvSpPr>
          <p:spPr>
            <a:xfrm>
              <a:off x="332373" y="2426664"/>
              <a:ext cx="115500" cy="107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16115" y="2699461"/>
              <a:ext cx="115500" cy="107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453968" y="2123249"/>
              <a:ext cx="115500" cy="107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217006" y="2015559"/>
              <a:ext cx="115500" cy="1077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332373" y="2699461"/>
              <a:ext cx="115500" cy="1077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616115" y="2318974"/>
              <a:ext cx="115500" cy="1077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731482" y="2015559"/>
              <a:ext cx="115500" cy="1077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217006" y="2221112"/>
              <a:ext cx="115500" cy="107700"/>
            </a:xfrm>
            <a:prstGeom prst="ellipse">
              <a:avLst/>
            </a:prstGeom>
            <a:solidFill>
              <a:srgbClr val="38761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569343" y="2509218"/>
              <a:ext cx="115500" cy="107700"/>
            </a:xfrm>
            <a:prstGeom prst="ellipse">
              <a:avLst/>
            </a:prstGeom>
            <a:solidFill>
              <a:srgbClr val="38761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  <p:sp>
          <p:nvSpPr>
            <p:cNvPr id="146" name="Google Shape;146;p16"/>
            <p:cNvSpPr txBox="1"/>
            <p:nvPr/>
          </p:nvSpPr>
          <p:spPr>
            <a:xfrm>
              <a:off x="95775" y="2889713"/>
              <a:ext cx="127906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500" b="0" i="0" u="none" strike="noStrike" kern="1200" cap="none" spc="0" normalizeH="0" baseline="0" noProof="0" dirty="0">
                  <a:ln>
                    <a:noFill/>
                  </a:ln>
                  <a:solidFill>
                    <a:srgbClr val="002542"/>
                  </a:solidFill>
                  <a:effectLst/>
                  <a:uLnTx/>
                  <a:uFillTx/>
                  <a:latin typeface="Arial" charset="0"/>
                  <a:ea typeface="ヒラギノ角ゴ Pro W3" charset="-128"/>
                  <a:cs typeface="+mn-cs"/>
                </a:rPr>
                <a:t>Sample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endParaRPr>
            </a:p>
          </p:txBody>
        </p:sp>
      </p:grpSp>
      <p:sp>
        <p:nvSpPr>
          <p:cNvPr id="147" name="Google Shape;147;p16"/>
          <p:cNvSpPr/>
          <p:nvPr/>
        </p:nvSpPr>
        <p:spPr>
          <a:xfrm>
            <a:off x="5332522" y="1372403"/>
            <a:ext cx="454313" cy="634575"/>
          </a:xfrm>
          <a:prstGeom prst="flowChartManualOperation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8" name="Google Shape;148;p16"/>
          <p:cNvSpPr/>
          <p:nvPr/>
        </p:nvSpPr>
        <p:spPr>
          <a:xfrm>
            <a:off x="5625498" y="1492102"/>
            <a:ext cx="115500" cy="1077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49" name="Google Shape;149;p16"/>
          <p:cNvSpPr/>
          <p:nvPr/>
        </p:nvSpPr>
        <p:spPr>
          <a:xfrm>
            <a:off x="5501923" y="1767711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5433415" y="1492112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5548932" y="1629909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2" name="Google Shape;152;p16"/>
          <p:cNvSpPr txBox="1"/>
          <p:nvPr/>
        </p:nvSpPr>
        <p:spPr>
          <a:xfrm>
            <a:off x="4235825" y="2074200"/>
            <a:ext cx="225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fraction, collected in small time period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153" name="Google Shape;153;p16"/>
          <p:cNvCxnSpPr/>
          <p:nvPr/>
        </p:nvCxnSpPr>
        <p:spPr>
          <a:xfrm flipH="1">
            <a:off x="6990025" y="930792"/>
            <a:ext cx="10800" cy="121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" name="Google Shape;154;p16"/>
          <p:cNvCxnSpPr/>
          <p:nvPr/>
        </p:nvCxnSpPr>
        <p:spPr>
          <a:xfrm>
            <a:off x="6979175" y="2149724"/>
            <a:ext cx="1710900" cy="1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6"/>
          <p:cNvCxnSpPr/>
          <p:nvPr/>
        </p:nvCxnSpPr>
        <p:spPr>
          <a:xfrm>
            <a:off x="7216575" y="1930125"/>
            <a:ext cx="900" cy="21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6"/>
          <p:cNvCxnSpPr/>
          <p:nvPr/>
        </p:nvCxnSpPr>
        <p:spPr>
          <a:xfrm>
            <a:off x="7553125" y="1318104"/>
            <a:ext cx="0" cy="843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16"/>
          <p:cNvCxnSpPr/>
          <p:nvPr/>
        </p:nvCxnSpPr>
        <p:spPr>
          <a:xfrm rot="10800000" flipH="1">
            <a:off x="5741402" y="1687289"/>
            <a:ext cx="1150200" cy="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58" name="Google Shape;158;p16"/>
          <p:cNvSpPr txBox="1"/>
          <p:nvPr/>
        </p:nvSpPr>
        <p:spPr>
          <a:xfrm>
            <a:off x="6112713" y="1245925"/>
            <a:ext cx="5604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59" name="Google Shape;159;p16"/>
          <p:cNvSpPr/>
          <p:nvPr/>
        </p:nvSpPr>
        <p:spPr>
          <a:xfrm>
            <a:off x="638725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0" name="Google Shape;160;p16"/>
          <p:cNvSpPr/>
          <p:nvPr/>
        </p:nvSpPr>
        <p:spPr>
          <a:xfrm>
            <a:off x="638725" y="4515975"/>
            <a:ext cx="115500" cy="107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1" name="Google Shape;161;p16"/>
          <p:cNvSpPr/>
          <p:nvPr/>
        </p:nvSpPr>
        <p:spPr>
          <a:xfrm>
            <a:off x="638725" y="3872750"/>
            <a:ext cx="115500" cy="1077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162" name="Google Shape;162;p16"/>
          <p:cNvCxnSpPr/>
          <p:nvPr/>
        </p:nvCxnSpPr>
        <p:spPr>
          <a:xfrm rot="10800000">
            <a:off x="347375" y="2756775"/>
            <a:ext cx="0" cy="194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3" name="Google Shape;163;p16"/>
          <p:cNvSpPr txBox="1"/>
          <p:nvPr/>
        </p:nvSpPr>
        <p:spPr>
          <a:xfrm rot="-5400000">
            <a:off x="-852675" y="3385200"/>
            <a:ext cx="2054550" cy="3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(per charge)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164" name="Google Shape;164;p16"/>
          <p:cNvCxnSpPr/>
          <p:nvPr/>
        </p:nvCxnSpPr>
        <p:spPr>
          <a:xfrm rot="10800000" flipH="1">
            <a:off x="593900" y="4852250"/>
            <a:ext cx="3317100" cy="11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5" name="Google Shape;165;p16"/>
          <p:cNvSpPr txBox="1"/>
          <p:nvPr/>
        </p:nvSpPr>
        <p:spPr>
          <a:xfrm>
            <a:off x="323528" y="4762600"/>
            <a:ext cx="351995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Chromatographic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retention time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6" name="Google Shape;166;p16"/>
          <p:cNvSpPr/>
          <p:nvPr/>
        </p:nvSpPr>
        <p:spPr>
          <a:xfrm rot="10800000">
            <a:off x="1199150" y="2532525"/>
            <a:ext cx="6712200" cy="1621200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chemeClr val="tx2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7" name="Google Shape;167;p16"/>
          <p:cNvSpPr/>
          <p:nvPr/>
        </p:nvSpPr>
        <p:spPr>
          <a:xfrm>
            <a:off x="756500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8" name="Google Shape;168;p16"/>
          <p:cNvSpPr/>
          <p:nvPr/>
        </p:nvSpPr>
        <p:spPr>
          <a:xfrm>
            <a:off x="756500" y="4515975"/>
            <a:ext cx="115500" cy="107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756500" y="3872750"/>
            <a:ext cx="115500" cy="1077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0" name="Google Shape;170;p16"/>
          <p:cNvSpPr/>
          <p:nvPr/>
        </p:nvSpPr>
        <p:spPr>
          <a:xfrm>
            <a:off x="868889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1" name="Google Shape;171;p16"/>
          <p:cNvSpPr/>
          <p:nvPr/>
        </p:nvSpPr>
        <p:spPr>
          <a:xfrm>
            <a:off x="862597" y="4515975"/>
            <a:ext cx="115500" cy="107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862597" y="3872750"/>
            <a:ext cx="115500" cy="1077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3" name="Google Shape;173;p16"/>
          <p:cNvSpPr/>
          <p:nvPr/>
        </p:nvSpPr>
        <p:spPr>
          <a:xfrm>
            <a:off x="978202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4" name="Google Shape;174;p16"/>
          <p:cNvSpPr/>
          <p:nvPr/>
        </p:nvSpPr>
        <p:spPr>
          <a:xfrm>
            <a:off x="977825" y="4515975"/>
            <a:ext cx="115500" cy="107700"/>
          </a:xfrm>
          <a:prstGeom prst="rect">
            <a:avLst/>
          </a:prstGeom>
          <a:solidFill>
            <a:srgbClr val="CC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5" name="Google Shape;175;p16"/>
          <p:cNvSpPr/>
          <p:nvPr/>
        </p:nvSpPr>
        <p:spPr>
          <a:xfrm>
            <a:off x="977825" y="3872750"/>
            <a:ext cx="115500" cy="107700"/>
          </a:xfrm>
          <a:prstGeom prst="rect">
            <a:avLst/>
          </a:prstGeom>
          <a:solidFill>
            <a:srgbClr val="6FA8D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6" name="Google Shape;176;p16"/>
          <p:cNvSpPr/>
          <p:nvPr/>
        </p:nvSpPr>
        <p:spPr>
          <a:xfrm>
            <a:off x="1108063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1108063" y="4515975"/>
            <a:ext cx="115500" cy="107700"/>
          </a:xfrm>
          <a:prstGeom prst="rect">
            <a:avLst/>
          </a:prstGeom>
          <a:solidFill>
            <a:srgbClr val="99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1108063" y="3872750"/>
            <a:ext cx="115500" cy="1077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79" name="Google Shape;179;p16"/>
          <p:cNvSpPr/>
          <p:nvPr/>
        </p:nvSpPr>
        <p:spPr>
          <a:xfrm>
            <a:off x="1213700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0" name="Google Shape;180;p16"/>
          <p:cNvSpPr/>
          <p:nvPr/>
        </p:nvSpPr>
        <p:spPr>
          <a:xfrm>
            <a:off x="1213700" y="4515975"/>
            <a:ext cx="115500" cy="1077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1213700" y="3872750"/>
            <a:ext cx="115500" cy="107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2" name="Google Shape;182;p16"/>
          <p:cNvSpPr/>
          <p:nvPr/>
        </p:nvSpPr>
        <p:spPr>
          <a:xfrm>
            <a:off x="1324363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3" name="Google Shape;183;p16"/>
          <p:cNvSpPr/>
          <p:nvPr/>
        </p:nvSpPr>
        <p:spPr>
          <a:xfrm>
            <a:off x="1324363" y="4515975"/>
            <a:ext cx="115500" cy="1077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4" name="Google Shape;184;p16"/>
          <p:cNvSpPr/>
          <p:nvPr/>
        </p:nvSpPr>
        <p:spPr>
          <a:xfrm>
            <a:off x="1324363" y="3872750"/>
            <a:ext cx="115500" cy="107700"/>
          </a:xfrm>
          <a:prstGeom prst="rect">
            <a:avLst/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1449575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6" name="Google Shape;186;p16"/>
          <p:cNvSpPr/>
          <p:nvPr/>
        </p:nvSpPr>
        <p:spPr>
          <a:xfrm>
            <a:off x="1449575" y="4515975"/>
            <a:ext cx="115500" cy="107700"/>
          </a:xfrm>
          <a:prstGeom prst="rect">
            <a:avLst/>
          </a:prstGeom>
          <a:solidFill>
            <a:srgbClr val="F4CC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1574763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1702575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1832813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1938450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1" name="Google Shape;191;p16"/>
          <p:cNvSpPr/>
          <p:nvPr/>
        </p:nvSpPr>
        <p:spPr>
          <a:xfrm>
            <a:off x="2049113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2" name="Google Shape;192;p16"/>
          <p:cNvSpPr/>
          <p:nvPr/>
        </p:nvSpPr>
        <p:spPr>
          <a:xfrm>
            <a:off x="2174325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3" name="Google Shape;193;p16"/>
          <p:cNvSpPr/>
          <p:nvPr/>
        </p:nvSpPr>
        <p:spPr>
          <a:xfrm>
            <a:off x="1703788" y="2836313"/>
            <a:ext cx="115500" cy="1077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4" name="Google Shape;194;p16"/>
          <p:cNvSpPr/>
          <p:nvPr/>
        </p:nvSpPr>
        <p:spPr>
          <a:xfrm>
            <a:off x="1811938" y="2836300"/>
            <a:ext cx="115500" cy="107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5" name="Google Shape;195;p16"/>
          <p:cNvSpPr/>
          <p:nvPr/>
        </p:nvSpPr>
        <p:spPr>
          <a:xfrm>
            <a:off x="1939050" y="2836300"/>
            <a:ext cx="115500" cy="1077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2049125" y="2836313"/>
            <a:ext cx="115500" cy="107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7" name="Google Shape;197;p16"/>
          <p:cNvSpPr/>
          <p:nvPr/>
        </p:nvSpPr>
        <p:spPr>
          <a:xfrm>
            <a:off x="2174300" y="2836300"/>
            <a:ext cx="115500" cy="1077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8" name="Google Shape;198;p16"/>
          <p:cNvSpPr/>
          <p:nvPr/>
        </p:nvSpPr>
        <p:spPr>
          <a:xfrm>
            <a:off x="2307050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99" name="Google Shape;199;p16"/>
          <p:cNvSpPr/>
          <p:nvPr/>
        </p:nvSpPr>
        <p:spPr>
          <a:xfrm>
            <a:off x="2437288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00" name="Google Shape;200;p16"/>
          <p:cNvSpPr/>
          <p:nvPr/>
        </p:nvSpPr>
        <p:spPr>
          <a:xfrm>
            <a:off x="2542925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01" name="Google Shape;201;p16"/>
          <p:cNvSpPr/>
          <p:nvPr/>
        </p:nvSpPr>
        <p:spPr>
          <a:xfrm>
            <a:off x="2653588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02" name="Google Shape;202;p16"/>
          <p:cNvSpPr/>
          <p:nvPr/>
        </p:nvSpPr>
        <p:spPr>
          <a:xfrm>
            <a:off x="2778800" y="2521325"/>
            <a:ext cx="115500" cy="2252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03" name="Google Shape;203;p16"/>
          <p:cNvSpPr/>
          <p:nvPr/>
        </p:nvSpPr>
        <p:spPr>
          <a:xfrm>
            <a:off x="1609725" y="2686050"/>
            <a:ext cx="812700" cy="392100"/>
          </a:xfrm>
          <a:prstGeom prst="ellipse">
            <a:avLst/>
          </a:prstGeom>
          <a:noFill/>
          <a:ln w="19050" cap="flat" cmpd="sng">
            <a:solidFill>
              <a:srgbClr val="274E1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04" name="Google Shape;204;p16"/>
          <p:cNvSpPr/>
          <p:nvPr/>
        </p:nvSpPr>
        <p:spPr>
          <a:xfrm>
            <a:off x="554725" y="3730550"/>
            <a:ext cx="1020000" cy="392100"/>
          </a:xfrm>
          <a:prstGeom prst="ellipse">
            <a:avLst/>
          </a:prstGeom>
          <a:noFill/>
          <a:ln w="1905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05" name="Google Shape;205;p16"/>
          <p:cNvSpPr/>
          <p:nvPr/>
        </p:nvSpPr>
        <p:spPr>
          <a:xfrm>
            <a:off x="514975" y="4373775"/>
            <a:ext cx="1150200" cy="392100"/>
          </a:xfrm>
          <a:prstGeom prst="ellipse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3982825" y="3980450"/>
            <a:ext cx="2371200" cy="39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Chromatographic</a:t>
            </a: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peaks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207" name="Google Shape;207;p16"/>
          <p:cNvCxnSpPr>
            <a:stCxn id="206" idx="1"/>
            <a:endCxn id="203" idx="5"/>
          </p:cNvCxnSpPr>
          <p:nvPr/>
        </p:nvCxnSpPr>
        <p:spPr>
          <a:xfrm rot="10800000">
            <a:off x="2303425" y="3020600"/>
            <a:ext cx="1679400" cy="1155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8" name="Google Shape;208;p16"/>
          <p:cNvCxnSpPr>
            <a:stCxn id="206" idx="1"/>
            <a:endCxn id="204" idx="6"/>
          </p:cNvCxnSpPr>
          <p:nvPr/>
        </p:nvCxnSpPr>
        <p:spPr>
          <a:xfrm rot="10800000">
            <a:off x="1574725" y="3926600"/>
            <a:ext cx="2408100" cy="249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9" name="Google Shape;209;p16"/>
          <p:cNvCxnSpPr>
            <a:endCxn id="205" idx="6"/>
          </p:cNvCxnSpPr>
          <p:nvPr/>
        </p:nvCxnSpPr>
        <p:spPr>
          <a:xfrm flipH="1">
            <a:off x="1665175" y="4176525"/>
            <a:ext cx="2317800" cy="393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0" name="Google Shape;210;p16"/>
          <p:cNvCxnSpPr/>
          <p:nvPr/>
        </p:nvCxnSpPr>
        <p:spPr>
          <a:xfrm>
            <a:off x="6836586" y="4792765"/>
            <a:ext cx="1181100" cy="9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" name="Google Shape;211;p16"/>
          <p:cNvCxnSpPr/>
          <p:nvPr/>
        </p:nvCxnSpPr>
        <p:spPr>
          <a:xfrm rot="10800000">
            <a:off x="6836586" y="4116490"/>
            <a:ext cx="0" cy="6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2" name="Google Shape;212;p16"/>
          <p:cNvSpPr/>
          <p:nvPr/>
        </p:nvSpPr>
        <p:spPr>
          <a:xfrm>
            <a:off x="6874687" y="4235950"/>
            <a:ext cx="1133475" cy="537775"/>
          </a:xfrm>
          <a:custGeom>
            <a:avLst/>
            <a:gdLst/>
            <a:ahLst/>
            <a:cxnLst/>
            <a:rect l="l" t="t" r="r" b="b"/>
            <a:pathLst>
              <a:path w="45339" h="21511" extrusionOk="0">
                <a:moveTo>
                  <a:pt x="0" y="21511"/>
                </a:moveTo>
                <a:cubicBezTo>
                  <a:pt x="1080" y="20432"/>
                  <a:pt x="4699" y="17574"/>
                  <a:pt x="6477" y="15034"/>
                </a:cubicBezTo>
                <a:cubicBezTo>
                  <a:pt x="8255" y="12494"/>
                  <a:pt x="9335" y="8684"/>
                  <a:pt x="10668" y="6271"/>
                </a:cubicBezTo>
                <a:cubicBezTo>
                  <a:pt x="12002" y="3858"/>
                  <a:pt x="12637" y="1318"/>
                  <a:pt x="14478" y="556"/>
                </a:cubicBezTo>
                <a:cubicBezTo>
                  <a:pt x="16320" y="-206"/>
                  <a:pt x="19685" y="-142"/>
                  <a:pt x="21717" y="1699"/>
                </a:cubicBezTo>
                <a:cubicBezTo>
                  <a:pt x="23749" y="3541"/>
                  <a:pt x="24448" y="8811"/>
                  <a:pt x="26670" y="11605"/>
                </a:cubicBezTo>
                <a:cubicBezTo>
                  <a:pt x="28893" y="14399"/>
                  <a:pt x="31941" y="16876"/>
                  <a:pt x="35052" y="18463"/>
                </a:cubicBezTo>
                <a:cubicBezTo>
                  <a:pt x="38164" y="20051"/>
                  <a:pt x="43625" y="20686"/>
                  <a:pt x="45339" y="2113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13" name="Google Shape;213;p16"/>
          <p:cNvSpPr txBox="1"/>
          <p:nvPr/>
        </p:nvSpPr>
        <p:spPr>
          <a:xfrm>
            <a:off x="6795185" y="4714265"/>
            <a:ext cx="1710899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retention time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 rot="-5400000">
            <a:off x="6212586" y="4299040"/>
            <a:ext cx="927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intensity</a:t>
            </a:r>
            <a:endParaRPr kumimoji="0" sz="15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15" name="Google Shape;215;p16"/>
          <p:cNvSpPr txBox="1"/>
          <p:nvPr/>
        </p:nvSpPr>
        <p:spPr>
          <a:xfrm>
            <a:off x="2382699" y="1852800"/>
            <a:ext cx="793625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5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scans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216" name="Google Shape;216;p16"/>
          <p:cNvCxnSpPr>
            <a:cxnSpLocks/>
            <a:stCxn id="215" idx="2"/>
            <a:endCxn id="201" idx="0"/>
          </p:cNvCxnSpPr>
          <p:nvPr/>
        </p:nvCxnSpPr>
        <p:spPr>
          <a:xfrm flipH="1">
            <a:off x="2711338" y="2173500"/>
            <a:ext cx="68174" cy="347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7" name="Google Shape;217;p16"/>
          <p:cNvCxnSpPr>
            <a:cxnSpLocks/>
            <a:stCxn id="215" idx="2"/>
            <a:endCxn id="199" idx="0"/>
          </p:cNvCxnSpPr>
          <p:nvPr/>
        </p:nvCxnSpPr>
        <p:spPr>
          <a:xfrm flipH="1">
            <a:off x="2495038" y="2173500"/>
            <a:ext cx="284474" cy="347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" name="Google Shape;218;p16"/>
          <p:cNvCxnSpPr>
            <a:cxnSpLocks/>
            <a:stCxn id="215" idx="2"/>
            <a:endCxn id="192" idx="0"/>
          </p:cNvCxnSpPr>
          <p:nvPr/>
        </p:nvCxnSpPr>
        <p:spPr>
          <a:xfrm flipH="1">
            <a:off x="2232075" y="2173500"/>
            <a:ext cx="547437" cy="347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9" name="Google Shape;219;p16"/>
          <p:cNvCxnSpPr>
            <a:cxnSpLocks/>
            <a:stCxn id="215" idx="2"/>
            <a:endCxn id="188" idx="0"/>
          </p:cNvCxnSpPr>
          <p:nvPr/>
        </p:nvCxnSpPr>
        <p:spPr>
          <a:xfrm flipH="1">
            <a:off x="1760325" y="2173500"/>
            <a:ext cx="1019187" cy="3478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2701538-01CC-92FE-EE06-A03DB5C196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A006D6D-C787-1E66-2387-B29DC51A3205}"/>
              </a:ext>
            </a:extLst>
          </p:cNvPr>
          <p:cNvSpPr txBox="1"/>
          <p:nvPr/>
        </p:nvSpPr>
        <p:spPr>
          <a:xfrm>
            <a:off x="2195736" y="41151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LC-MS/MS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0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10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10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0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10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0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0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10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10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0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0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8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0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0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2" fill="hold">
                      <p:stCondLst>
                        <p:cond delay="indefinite"/>
                      </p:stCondLst>
                      <p:childTnLst>
                        <p:par>
                          <p:cTn id="263" fill="hold">
                            <p:stCondLst>
                              <p:cond delay="0"/>
                            </p:stCondLst>
                            <p:childTnLst>
                              <p:par>
                                <p:cTn id="2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1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10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0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10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10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10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10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0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5" dur="10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504055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 is the "systematic study of the unique chemical fingerprints that specific cellular processes leave behind", the study of their small-molecule metabolite profiles.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Basically, we are trying to identify all the metabolites in a particular sample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is Metabolomics?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" name="Picture 4" descr="The omics cascade. Metabolomics is the final step in the cascade, and... |  Download Scientific Diagram">
            <a:extLst>
              <a:ext uri="{FF2B5EF4-FFF2-40B4-BE49-F238E27FC236}">
                <a16:creationId xmlns:a16="http://schemas.microsoft.com/office/drawing/2014/main" id="{635AAEE9-5011-426B-5A5E-D5DAEE995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1079500"/>
            <a:ext cx="3268092" cy="358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1144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/>
          <p:nvPr/>
        </p:nvSpPr>
        <p:spPr>
          <a:xfrm>
            <a:off x="857250" y="1104900"/>
            <a:ext cx="247500" cy="32004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26" name="Google Shape;226;p17"/>
          <p:cNvSpPr/>
          <p:nvPr/>
        </p:nvSpPr>
        <p:spPr>
          <a:xfrm>
            <a:off x="857250" y="3662950"/>
            <a:ext cx="247500" cy="228600"/>
          </a:xfrm>
          <a:prstGeom prst="rect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27" name="Google Shape;227;p17"/>
          <p:cNvSpPr/>
          <p:nvPr/>
        </p:nvSpPr>
        <p:spPr>
          <a:xfrm>
            <a:off x="857250" y="2291350"/>
            <a:ext cx="247500" cy="228600"/>
          </a:xfrm>
          <a:prstGeom prst="rect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28" name="Google Shape;228;p17"/>
          <p:cNvSpPr/>
          <p:nvPr/>
        </p:nvSpPr>
        <p:spPr>
          <a:xfrm>
            <a:off x="3554060" y="2828977"/>
            <a:ext cx="115500" cy="1077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29" name="Google Shape;229;p17"/>
          <p:cNvSpPr/>
          <p:nvPr/>
        </p:nvSpPr>
        <p:spPr>
          <a:xfrm>
            <a:off x="3505235" y="2949877"/>
            <a:ext cx="115500" cy="1077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0" name="Google Shape;230;p17"/>
          <p:cNvSpPr/>
          <p:nvPr/>
        </p:nvSpPr>
        <p:spPr>
          <a:xfrm>
            <a:off x="3669560" y="2889427"/>
            <a:ext cx="115500" cy="1077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1" name="Google Shape;231;p17"/>
          <p:cNvSpPr/>
          <p:nvPr/>
        </p:nvSpPr>
        <p:spPr>
          <a:xfrm>
            <a:off x="3620735" y="2997127"/>
            <a:ext cx="115500" cy="1077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2" name="Google Shape;232;p17"/>
          <p:cNvSpPr/>
          <p:nvPr/>
        </p:nvSpPr>
        <p:spPr>
          <a:xfrm>
            <a:off x="3669560" y="2781727"/>
            <a:ext cx="115500" cy="1077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3" name="Google Shape;233;p17"/>
          <p:cNvSpPr/>
          <p:nvPr/>
        </p:nvSpPr>
        <p:spPr>
          <a:xfrm>
            <a:off x="3807998" y="2095264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4" name="Google Shape;234;p17"/>
          <p:cNvSpPr/>
          <p:nvPr/>
        </p:nvSpPr>
        <p:spPr>
          <a:xfrm>
            <a:off x="3923498" y="2095264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5" name="Google Shape;235;p17"/>
          <p:cNvSpPr/>
          <p:nvPr/>
        </p:nvSpPr>
        <p:spPr>
          <a:xfrm>
            <a:off x="3874673" y="2216164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6" name="Google Shape;236;p17"/>
          <p:cNvSpPr/>
          <p:nvPr/>
        </p:nvSpPr>
        <p:spPr>
          <a:xfrm>
            <a:off x="4038998" y="2155714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237" name="Google Shape;237;p17"/>
          <p:cNvCxnSpPr/>
          <p:nvPr/>
        </p:nvCxnSpPr>
        <p:spPr>
          <a:xfrm flipH="1">
            <a:off x="3418150" y="2192317"/>
            <a:ext cx="10800" cy="121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8" name="Google Shape;238;p17"/>
          <p:cNvCxnSpPr/>
          <p:nvPr/>
        </p:nvCxnSpPr>
        <p:spPr>
          <a:xfrm>
            <a:off x="3407300" y="3411249"/>
            <a:ext cx="1710900" cy="1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9" name="Google Shape;239;p17"/>
          <p:cNvCxnSpPr/>
          <p:nvPr/>
        </p:nvCxnSpPr>
        <p:spPr>
          <a:xfrm>
            <a:off x="3644700" y="3191650"/>
            <a:ext cx="900" cy="21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0" name="Google Shape;240;p17"/>
          <p:cNvCxnSpPr/>
          <p:nvPr/>
        </p:nvCxnSpPr>
        <p:spPr>
          <a:xfrm>
            <a:off x="3981250" y="2579629"/>
            <a:ext cx="0" cy="843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1" name="Google Shape;241;p17"/>
          <p:cNvSpPr/>
          <p:nvPr/>
        </p:nvSpPr>
        <p:spPr>
          <a:xfrm>
            <a:off x="3807998" y="2337064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42" name="Google Shape;242;p17"/>
          <p:cNvSpPr/>
          <p:nvPr/>
        </p:nvSpPr>
        <p:spPr>
          <a:xfrm>
            <a:off x="3923498" y="2337064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43" name="Google Shape;243;p17"/>
          <p:cNvSpPr/>
          <p:nvPr/>
        </p:nvSpPr>
        <p:spPr>
          <a:xfrm>
            <a:off x="4038998" y="1987564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44" name="Google Shape;244;p17"/>
          <p:cNvSpPr/>
          <p:nvPr/>
        </p:nvSpPr>
        <p:spPr>
          <a:xfrm>
            <a:off x="4038998" y="2397514"/>
            <a:ext cx="115500" cy="107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45" name="Google Shape;245;p17"/>
          <p:cNvSpPr txBox="1"/>
          <p:nvPr/>
        </p:nvSpPr>
        <p:spPr>
          <a:xfrm>
            <a:off x="1790338" y="2617725"/>
            <a:ext cx="1029300" cy="3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MS1 scan</a:t>
            </a: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46" name="Google Shape;246;p17"/>
          <p:cNvSpPr/>
          <p:nvPr/>
        </p:nvSpPr>
        <p:spPr>
          <a:xfrm>
            <a:off x="2711650" y="2725775"/>
            <a:ext cx="581400" cy="21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47" name="Google Shape;247;p17"/>
          <p:cNvSpPr/>
          <p:nvPr/>
        </p:nvSpPr>
        <p:spPr>
          <a:xfrm rot="10800000">
            <a:off x="1208950" y="2725775"/>
            <a:ext cx="581400" cy="219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48" name="Google Shape;248;p17"/>
          <p:cNvSpPr txBox="1"/>
          <p:nvPr/>
        </p:nvSpPr>
        <p:spPr>
          <a:xfrm>
            <a:off x="1543050" y="3638550"/>
            <a:ext cx="5372100" cy="10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47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Measures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(per charge), and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intensity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(how many copies of the molecule)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  <a:p>
            <a:pPr marL="425447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Scan also has an associated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retention time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  <a:p>
            <a:pPr marL="425447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mass isn’t enough to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identify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the molecule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044C50-3FB3-A431-BA2E-3FC2309C3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58A7DD-1811-678A-ECC6-ADB9E1E3A24E}"/>
              </a:ext>
            </a:extLst>
          </p:cNvPr>
          <p:cNvSpPr txBox="1"/>
          <p:nvPr/>
        </p:nvSpPr>
        <p:spPr>
          <a:xfrm>
            <a:off x="2195736" y="41151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Scan Types – MS1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8"/>
          <p:cNvSpPr/>
          <p:nvPr/>
        </p:nvSpPr>
        <p:spPr>
          <a:xfrm>
            <a:off x="2337211" y="2204875"/>
            <a:ext cx="204600" cy="190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55" name="Google Shape;255;p18"/>
          <p:cNvSpPr/>
          <p:nvPr/>
        </p:nvSpPr>
        <p:spPr>
          <a:xfrm>
            <a:off x="2250668" y="2419172"/>
            <a:ext cx="204600" cy="190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56" name="Google Shape;256;p18"/>
          <p:cNvSpPr/>
          <p:nvPr/>
        </p:nvSpPr>
        <p:spPr>
          <a:xfrm>
            <a:off x="2541936" y="2312024"/>
            <a:ext cx="204600" cy="190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57" name="Google Shape;257;p18"/>
          <p:cNvSpPr/>
          <p:nvPr/>
        </p:nvSpPr>
        <p:spPr>
          <a:xfrm>
            <a:off x="2455393" y="2502924"/>
            <a:ext cx="204600" cy="190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2541936" y="2121124"/>
            <a:ext cx="204600" cy="190800"/>
          </a:xfrm>
          <a:prstGeom prst="ellipse">
            <a:avLst/>
          </a:prstGeom>
          <a:solidFill>
            <a:srgbClr val="E066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2645951" y="1486697"/>
            <a:ext cx="188100" cy="17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2834045" y="1486697"/>
            <a:ext cx="188100" cy="17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61" name="Google Shape;261;p18"/>
          <p:cNvSpPr/>
          <p:nvPr/>
        </p:nvSpPr>
        <p:spPr>
          <a:xfrm>
            <a:off x="2754532" y="1683585"/>
            <a:ext cx="188100" cy="17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62" name="Google Shape;262;p18"/>
          <p:cNvSpPr/>
          <p:nvPr/>
        </p:nvSpPr>
        <p:spPr>
          <a:xfrm>
            <a:off x="607563" y="1627916"/>
            <a:ext cx="188100" cy="17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263" name="Google Shape;263;p18"/>
          <p:cNvCxnSpPr/>
          <p:nvPr/>
        </p:nvCxnSpPr>
        <p:spPr>
          <a:xfrm flipH="1">
            <a:off x="2271600" y="1759529"/>
            <a:ext cx="10800" cy="121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4" name="Google Shape;264;p18"/>
          <p:cNvCxnSpPr/>
          <p:nvPr/>
        </p:nvCxnSpPr>
        <p:spPr>
          <a:xfrm>
            <a:off x="2260750" y="2978461"/>
            <a:ext cx="1710900" cy="1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5" name="Google Shape;265;p18"/>
          <p:cNvCxnSpPr/>
          <p:nvPr/>
        </p:nvCxnSpPr>
        <p:spPr>
          <a:xfrm>
            <a:off x="2498150" y="2758863"/>
            <a:ext cx="900" cy="219600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6" name="Google Shape;266;p18"/>
          <p:cNvCxnSpPr/>
          <p:nvPr/>
        </p:nvCxnSpPr>
        <p:spPr>
          <a:xfrm>
            <a:off x="2834700" y="2146841"/>
            <a:ext cx="0" cy="8430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7" name="Google Shape;267;p18"/>
          <p:cNvSpPr/>
          <p:nvPr/>
        </p:nvSpPr>
        <p:spPr>
          <a:xfrm>
            <a:off x="2645951" y="1880472"/>
            <a:ext cx="188100" cy="17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68" name="Google Shape;268;p18"/>
          <p:cNvSpPr/>
          <p:nvPr/>
        </p:nvSpPr>
        <p:spPr>
          <a:xfrm>
            <a:off x="2834045" y="1880472"/>
            <a:ext cx="188100" cy="17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3022138" y="1311306"/>
            <a:ext cx="188100" cy="17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0" name="Google Shape;270;p18"/>
          <p:cNvSpPr/>
          <p:nvPr/>
        </p:nvSpPr>
        <p:spPr>
          <a:xfrm>
            <a:off x="3022138" y="1978916"/>
            <a:ext cx="188100" cy="175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1" name="Google Shape;271;p18"/>
          <p:cNvSpPr/>
          <p:nvPr/>
        </p:nvSpPr>
        <p:spPr>
          <a:xfrm>
            <a:off x="704366" y="1780842"/>
            <a:ext cx="73800" cy="68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2" name="Google Shape;272;p18"/>
          <p:cNvSpPr/>
          <p:nvPr/>
        </p:nvSpPr>
        <p:spPr>
          <a:xfrm>
            <a:off x="598688" y="1780854"/>
            <a:ext cx="73800" cy="68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3" name="Google Shape;273;p18"/>
          <p:cNvSpPr/>
          <p:nvPr/>
        </p:nvSpPr>
        <p:spPr>
          <a:xfrm>
            <a:off x="607587" y="1666058"/>
            <a:ext cx="73800" cy="687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4" name="Google Shape;274;p18"/>
          <p:cNvSpPr/>
          <p:nvPr/>
        </p:nvSpPr>
        <p:spPr>
          <a:xfrm>
            <a:off x="735261" y="1650495"/>
            <a:ext cx="69300" cy="645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5" name="Google Shape;275;p18"/>
          <p:cNvSpPr/>
          <p:nvPr/>
        </p:nvSpPr>
        <p:spPr>
          <a:xfrm>
            <a:off x="395275" y="1349925"/>
            <a:ext cx="242244" cy="270054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166699" y="1986000"/>
            <a:ext cx="1730313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Fragmentation: </a:t>
            </a:r>
            <a:r>
              <a: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smashing up a molecule</a:t>
            </a:r>
            <a:endParaRPr kumimoji="0" sz="1800" b="1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7" name="Google Shape;277;p18"/>
          <p:cNvSpPr/>
          <p:nvPr/>
        </p:nvSpPr>
        <p:spPr>
          <a:xfrm>
            <a:off x="2343150" y="1104900"/>
            <a:ext cx="552474" cy="572724"/>
          </a:xfrm>
          <a:prstGeom prst="lightningBol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8" name="Google Shape;278;p18"/>
          <p:cNvSpPr/>
          <p:nvPr/>
        </p:nvSpPr>
        <p:spPr>
          <a:xfrm>
            <a:off x="2478838" y="1795544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79" name="Google Shape;279;p18"/>
          <p:cNvSpPr/>
          <p:nvPr/>
        </p:nvSpPr>
        <p:spPr>
          <a:xfrm>
            <a:off x="2553887" y="1795544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2522162" y="1874101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1" name="Google Shape;281;p18"/>
          <p:cNvSpPr/>
          <p:nvPr/>
        </p:nvSpPr>
        <p:spPr>
          <a:xfrm>
            <a:off x="2478838" y="1952657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2" name="Google Shape;282;p18"/>
          <p:cNvSpPr/>
          <p:nvPr/>
        </p:nvSpPr>
        <p:spPr>
          <a:xfrm>
            <a:off x="2553887" y="1952657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3" name="Google Shape;283;p18"/>
          <p:cNvSpPr/>
          <p:nvPr/>
        </p:nvSpPr>
        <p:spPr>
          <a:xfrm>
            <a:off x="2867580" y="1798084"/>
            <a:ext cx="69300" cy="648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4" name="Google Shape;284;p18"/>
          <p:cNvSpPr/>
          <p:nvPr/>
        </p:nvSpPr>
        <p:spPr>
          <a:xfrm>
            <a:off x="2628936" y="1991936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5" name="Google Shape;285;p18"/>
          <p:cNvSpPr/>
          <p:nvPr/>
        </p:nvSpPr>
        <p:spPr>
          <a:xfrm>
            <a:off x="2629889" y="1725196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2704938" y="1725196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7" name="Google Shape;287;p18"/>
          <p:cNvSpPr/>
          <p:nvPr/>
        </p:nvSpPr>
        <p:spPr>
          <a:xfrm>
            <a:off x="2673213" y="1803753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8" name="Google Shape;288;p18"/>
          <p:cNvSpPr/>
          <p:nvPr/>
        </p:nvSpPr>
        <p:spPr>
          <a:xfrm>
            <a:off x="2629889" y="1882310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89" name="Google Shape;289;p18"/>
          <p:cNvSpPr/>
          <p:nvPr/>
        </p:nvSpPr>
        <p:spPr>
          <a:xfrm>
            <a:off x="2704938" y="1882310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0" name="Google Shape;290;p18"/>
          <p:cNvSpPr/>
          <p:nvPr/>
        </p:nvSpPr>
        <p:spPr>
          <a:xfrm>
            <a:off x="2779987" y="1655216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1" name="Google Shape;291;p18"/>
          <p:cNvSpPr/>
          <p:nvPr/>
        </p:nvSpPr>
        <p:spPr>
          <a:xfrm>
            <a:off x="2779987" y="1921588"/>
            <a:ext cx="75000" cy="69900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2" name="Google Shape;292;p18"/>
          <p:cNvSpPr/>
          <p:nvPr/>
        </p:nvSpPr>
        <p:spPr>
          <a:xfrm rot="-5965482">
            <a:off x="2971185" y="1843817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3" name="Google Shape;293;p18"/>
          <p:cNvSpPr/>
          <p:nvPr/>
        </p:nvSpPr>
        <p:spPr>
          <a:xfrm rot="-5965482">
            <a:off x="2958799" y="1769797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4" name="Google Shape;294;p18"/>
          <p:cNvSpPr/>
          <p:nvPr/>
        </p:nvSpPr>
        <p:spPr>
          <a:xfrm rot="-5965482">
            <a:off x="3041514" y="1788123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5" name="Google Shape;295;p18"/>
          <p:cNvSpPr/>
          <p:nvPr/>
        </p:nvSpPr>
        <p:spPr>
          <a:xfrm rot="-5965482">
            <a:off x="3126144" y="1817887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6" name="Google Shape;296;p18"/>
          <p:cNvSpPr/>
          <p:nvPr/>
        </p:nvSpPr>
        <p:spPr>
          <a:xfrm rot="-5965482">
            <a:off x="3113758" y="1743867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7" name="Google Shape;297;p18"/>
          <p:cNvSpPr/>
          <p:nvPr/>
        </p:nvSpPr>
        <p:spPr>
          <a:xfrm rot="-5970195">
            <a:off x="2910466" y="1465851"/>
            <a:ext cx="69048" cy="64806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8" name="Google Shape;298;p18"/>
          <p:cNvSpPr/>
          <p:nvPr/>
        </p:nvSpPr>
        <p:spPr>
          <a:xfrm rot="-5965482">
            <a:off x="3140112" y="1663365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99" name="Google Shape;299;p18"/>
          <p:cNvSpPr/>
          <p:nvPr/>
        </p:nvSpPr>
        <p:spPr>
          <a:xfrm rot="-5965482">
            <a:off x="2876873" y="1706448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0" name="Google Shape;300;p18"/>
          <p:cNvSpPr/>
          <p:nvPr/>
        </p:nvSpPr>
        <p:spPr>
          <a:xfrm rot="-5965482">
            <a:off x="2864487" y="1632428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1" name="Google Shape;301;p18"/>
          <p:cNvSpPr/>
          <p:nvPr/>
        </p:nvSpPr>
        <p:spPr>
          <a:xfrm rot="-5965482">
            <a:off x="2947202" y="1650753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2" name="Google Shape;302;p18"/>
          <p:cNvSpPr/>
          <p:nvPr/>
        </p:nvSpPr>
        <p:spPr>
          <a:xfrm rot="-5965482">
            <a:off x="3031832" y="1680518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3" name="Google Shape;303;p18"/>
          <p:cNvSpPr/>
          <p:nvPr/>
        </p:nvSpPr>
        <p:spPr>
          <a:xfrm rot="-5965482">
            <a:off x="3019446" y="1606498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4" name="Google Shape;304;p18"/>
          <p:cNvSpPr/>
          <p:nvPr/>
        </p:nvSpPr>
        <p:spPr>
          <a:xfrm rot="-5965482">
            <a:off x="2783081" y="1569958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5" name="Google Shape;305;p18"/>
          <p:cNvSpPr/>
          <p:nvPr/>
        </p:nvSpPr>
        <p:spPr>
          <a:xfrm rot="-5965482">
            <a:off x="3045800" y="1525996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306" name="Google Shape;306;p18"/>
          <p:cNvCxnSpPr/>
          <p:nvPr/>
        </p:nvCxnSpPr>
        <p:spPr>
          <a:xfrm flipH="1">
            <a:off x="5148150" y="2654879"/>
            <a:ext cx="10800" cy="12189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18"/>
          <p:cNvCxnSpPr/>
          <p:nvPr/>
        </p:nvCxnSpPr>
        <p:spPr>
          <a:xfrm>
            <a:off x="5137300" y="3873811"/>
            <a:ext cx="1710900" cy="11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18"/>
          <p:cNvCxnSpPr/>
          <p:nvPr/>
        </p:nvCxnSpPr>
        <p:spPr>
          <a:xfrm flipH="1">
            <a:off x="5511075" y="3352800"/>
            <a:ext cx="3900" cy="532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9" name="Google Shape;309;p18"/>
          <p:cNvCxnSpPr/>
          <p:nvPr/>
        </p:nvCxnSpPr>
        <p:spPr>
          <a:xfrm flipH="1">
            <a:off x="5711100" y="3057525"/>
            <a:ext cx="3900" cy="8277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18"/>
          <p:cNvCxnSpPr/>
          <p:nvPr/>
        </p:nvCxnSpPr>
        <p:spPr>
          <a:xfrm flipH="1">
            <a:off x="5990800" y="3352800"/>
            <a:ext cx="3900" cy="532500"/>
          </a:xfrm>
          <a:prstGeom prst="straightConnector1">
            <a:avLst/>
          </a:prstGeom>
          <a:noFill/>
          <a:ln w="2857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1" name="Google Shape;311;p18"/>
          <p:cNvSpPr/>
          <p:nvPr/>
        </p:nvSpPr>
        <p:spPr>
          <a:xfrm rot="-5965482">
            <a:off x="5397462" y="3275090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12" name="Google Shape;312;p18"/>
          <p:cNvSpPr/>
          <p:nvPr/>
        </p:nvSpPr>
        <p:spPr>
          <a:xfrm rot="-5965482">
            <a:off x="5475462" y="3189590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13" name="Google Shape;313;p18"/>
          <p:cNvSpPr/>
          <p:nvPr/>
        </p:nvSpPr>
        <p:spPr>
          <a:xfrm rot="-5965482">
            <a:off x="5602237" y="2986215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14" name="Google Shape;314;p18"/>
          <p:cNvSpPr/>
          <p:nvPr/>
        </p:nvSpPr>
        <p:spPr>
          <a:xfrm rot="-5965482">
            <a:off x="5636787" y="2855990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15" name="Google Shape;315;p18"/>
          <p:cNvSpPr/>
          <p:nvPr/>
        </p:nvSpPr>
        <p:spPr>
          <a:xfrm rot="-5965482">
            <a:off x="5718087" y="2949190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16" name="Google Shape;316;p18"/>
          <p:cNvSpPr/>
          <p:nvPr/>
        </p:nvSpPr>
        <p:spPr>
          <a:xfrm rot="-5965482">
            <a:off x="5953512" y="3229365"/>
            <a:ext cx="75114" cy="69935"/>
          </a:xfrm>
          <a:prstGeom prst="ellipse">
            <a:avLst/>
          </a:prstGeom>
          <a:solidFill>
            <a:srgbClr val="00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17" name="Google Shape;317;p18"/>
          <p:cNvSpPr txBox="1"/>
          <p:nvPr/>
        </p:nvSpPr>
        <p:spPr>
          <a:xfrm>
            <a:off x="4502162" y="2362200"/>
            <a:ext cx="635137" cy="41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cxnSp>
        <p:nvCxnSpPr>
          <p:cNvPr id="318" name="Google Shape;318;p18"/>
          <p:cNvCxnSpPr>
            <a:cxnSpLocks/>
            <a:stCxn id="296" idx="2"/>
            <a:endCxn id="317" idx="1"/>
          </p:cNvCxnSpPr>
          <p:nvPr/>
        </p:nvCxnSpPr>
        <p:spPr>
          <a:xfrm>
            <a:off x="3157465" y="1815884"/>
            <a:ext cx="1344697" cy="75586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19" name="Google Shape;319;p18"/>
          <p:cNvSpPr txBox="1"/>
          <p:nvPr/>
        </p:nvSpPr>
        <p:spPr>
          <a:xfrm>
            <a:off x="166700" y="3970800"/>
            <a:ext cx="8879750" cy="10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25447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MS2 spectra can be used as a </a:t>
            </a:r>
            <a:r>
              <a:rPr kumimoji="0" lang="en-GB" sz="1800" b="0" i="1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fingerprint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 to identify molecules</a:t>
            </a:r>
          </a:p>
          <a:p>
            <a:pPr marL="425447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  <a:p>
            <a:pPr marL="425447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ts val="1400"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Spectra are compared against a database of spectra for known molecules</a:t>
            </a:r>
            <a:endParaRPr kumimoji="0" sz="18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F06B9B-23B9-95B1-D087-CEE5C3359F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1F0119-40AC-9C42-E3A3-11E8882B529E}"/>
              </a:ext>
            </a:extLst>
          </p:cNvPr>
          <p:cNvSpPr txBox="1"/>
          <p:nvPr/>
        </p:nvSpPr>
        <p:spPr>
          <a:xfrm>
            <a:off x="2195736" y="411510"/>
            <a:ext cx="57606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Scan Types – MS2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"/>
                            </p:stCondLst>
                            <p:childTnLst>
                              <p:par>
                                <p:cTn id="8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10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10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10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10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0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0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0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0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10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10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0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0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1000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0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0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0A3AA10-059F-2712-0DE3-5DB0E701ED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0" noProof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C81A34F1-E8FA-8190-0311-DA1ED8C47B15}"/>
              </a:ext>
            </a:extLst>
          </p:cNvPr>
          <p:cNvSpPr txBox="1"/>
          <p:nvPr/>
        </p:nvSpPr>
        <p:spPr>
          <a:xfrm>
            <a:off x="4776659" y="2619079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Bodoni MT Black" panose="02070A03080606020203" pitchFamily="18" charset="0"/>
                <a:ea typeface="ヒラギノ角ゴ Pro W3" charset="-128"/>
                <a:cs typeface="+mn-cs"/>
              </a:rPr>
              <a:t>MODELS</a:t>
            </a: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Bodoni MT Black" panose="02070A03080606020203" pitchFamily="18" charset="0"/>
                <a:ea typeface="ヒラギノ角ゴ Pro W3" charset="-128"/>
                <a:cs typeface="+mn-cs"/>
              </a:rPr>
              <a:t>MODELS</a:t>
            </a: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7FD43248-A62E-AC03-3F85-3808BFD4C530}"/>
              </a:ext>
            </a:extLst>
          </p:cNvPr>
          <p:cNvSpPr txBox="1"/>
          <p:nvPr/>
        </p:nvSpPr>
        <p:spPr>
          <a:xfrm>
            <a:off x="7477555" y="908045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Bodoni MT Black" panose="02070A03080606020203" pitchFamily="18" charset="0"/>
                <a:ea typeface="ヒラギノ角ゴ Pro W3" charset="-128"/>
                <a:cs typeface="+mn-cs"/>
              </a:rPr>
              <a:t>MODELS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04F798B7-7D92-644D-E65D-5881A9E320B8}"/>
              </a:ext>
            </a:extLst>
          </p:cNvPr>
          <p:cNvSpPr txBox="1"/>
          <p:nvPr/>
        </p:nvSpPr>
        <p:spPr>
          <a:xfrm>
            <a:off x="7536038" y="4235455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Bodoni MT Black" panose="02070A03080606020203" pitchFamily="18" charset="0"/>
                <a:ea typeface="ヒラギノ角ゴ Pro W3" charset="-128"/>
                <a:cs typeface="+mn-cs"/>
              </a:rPr>
              <a:t>MODELS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992C86BA-8090-9B83-C6BD-B61E76AC09EE}"/>
              </a:ext>
            </a:extLst>
          </p:cNvPr>
          <p:cNvSpPr txBox="1"/>
          <p:nvPr/>
        </p:nvSpPr>
        <p:spPr>
          <a:xfrm>
            <a:off x="7515585" y="2631301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Bodoni MT Black" panose="02070A03080606020203" pitchFamily="18" charset="0"/>
                <a:ea typeface="ヒラギノ角ゴ Pro W3" charset="-128"/>
                <a:cs typeface="+mn-cs"/>
              </a:rPr>
              <a:t>MODELS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58EC6-D5A6-E826-0DF0-32C1F8499C73}"/>
              </a:ext>
            </a:extLst>
          </p:cNvPr>
          <p:cNvSpPr/>
          <p:nvPr/>
        </p:nvSpPr>
        <p:spPr>
          <a:xfrm rot="16200000">
            <a:off x="1663007" y="1281874"/>
            <a:ext cx="2583742" cy="259559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5DD2E7-E17A-B644-B38C-4179072795BD}"/>
              </a:ext>
            </a:extLst>
          </p:cNvPr>
          <p:cNvSpPr txBox="1"/>
          <p:nvPr/>
        </p:nvSpPr>
        <p:spPr>
          <a:xfrm>
            <a:off x="2195736" y="38189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How can Digital Twins help?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7002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C7F1DA7-6FFC-BF28-20BB-36A39F3233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58"/>
            <a:ext cx="9144000" cy="1079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Bodoni MT Black" panose="02070A03080606020203" pitchFamily="18" charset="0"/>
                <a:ea typeface="ヒラギノ角ゴ Pro W3" charset="-128"/>
                <a:cs typeface="+mn-cs"/>
              </a:rPr>
              <a:t>MODELS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58EC6-D5A6-E826-0DF0-32C1F8499C73}"/>
              </a:ext>
            </a:extLst>
          </p:cNvPr>
          <p:cNvSpPr/>
          <p:nvPr/>
        </p:nvSpPr>
        <p:spPr>
          <a:xfrm rot="16200000">
            <a:off x="1663007" y="1281874"/>
            <a:ext cx="2583742" cy="2595595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74CE14-7FBA-8A5A-3CF2-3DD750B77370}"/>
              </a:ext>
            </a:extLst>
          </p:cNvPr>
          <p:cNvSpPr txBox="1"/>
          <p:nvPr/>
        </p:nvSpPr>
        <p:spPr>
          <a:xfrm>
            <a:off x="2195736" y="38189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How can Digital Twins help?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30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E8B4BC0-1D96-900A-B4B4-8F741CC6E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Bodoni MT Black" panose="02070A03080606020203" pitchFamily="18" charset="0"/>
                <a:ea typeface="ヒラギノ角ゴ Pro W3" charset="-128"/>
                <a:cs typeface="+mn-cs"/>
              </a:rPr>
              <a:t>MODELS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1E58EC6-D5A6-E826-0DF0-32C1F8499C73}"/>
              </a:ext>
            </a:extLst>
          </p:cNvPr>
          <p:cNvSpPr/>
          <p:nvPr/>
        </p:nvSpPr>
        <p:spPr>
          <a:xfrm rot="16200000">
            <a:off x="2671789" y="2009460"/>
            <a:ext cx="651721" cy="1552882"/>
          </a:xfrm>
          <a:prstGeom prst="ellipse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D2F17-E86F-4A22-5D77-06D023E13A93}"/>
              </a:ext>
            </a:extLst>
          </p:cNvPr>
          <p:cNvSpPr txBox="1"/>
          <p:nvPr/>
        </p:nvSpPr>
        <p:spPr>
          <a:xfrm>
            <a:off x="2195736" y="38189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How can Digital Twins help?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2610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E6B10F3-2C3B-BCC7-C567-076939092241}"/>
              </a:ext>
            </a:extLst>
          </p:cNvPr>
          <p:cNvSpPr txBox="1"/>
          <p:nvPr/>
        </p:nvSpPr>
        <p:spPr>
          <a:xfrm>
            <a:off x="168774" y="1377408"/>
            <a:ext cx="8456097" cy="30982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Costs of Mass Spec: £1-2 million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Cost of yearly servicing: ~£100-200k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Cost to use Mass Spec per day: £2,000-2,500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Limited samples 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endParaRPr lang="en-GB" sz="1800" dirty="0">
              <a:solidFill>
                <a:srgbClr val="003560"/>
              </a:solidFill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Limited availability to use Mass Spec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358B54-B0DD-C84A-E93D-9D2B6771C6FF}"/>
              </a:ext>
            </a:extLst>
          </p:cNvPr>
          <p:cNvSpPr txBox="1"/>
          <p:nvPr/>
        </p:nvSpPr>
        <p:spPr>
          <a:xfrm>
            <a:off x="2195736" y="381893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stops us building new models?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6193DC-312F-78BE-A1E8-4048BAA7B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483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FE8BF18-ABC8-14A5-D11D-36F4E006A3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pic>
        <p:nvPicPr>
          <p:cNvPr id="2058" name="Picture 10" descr="Curved Arrow Images – Browse 205,460 Stock Photos, Vectors, and Video |  Adobe Stock">
            <a:extLst>
              <a:ext uri="{FF2B5EF4-FFF2-40B4-BE49-F238E27FC236}">
                <a16:creationId xmlns:a16="http://schemas.microsoft.com/office/drawing/2014/main" id="{2AA56A8F-2284-3FA1-FD23-14C4F325F2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8" t="23323" r="36540" b="21723"/>
          <a:stretch/>
        </p:blipFill>
        <p:spPr bwMode="auto">
          <a:xfrm rot="5400000">
            <a:off x="3948939" y="1459739"/>
            <a:ext cx="919226" cy="191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688" y="2531726"/>
            <a:ext cx="1975540" cy="1580432"/>
          </a:xfrm>
          <a:prstGeom prst="rect">
            <a:avLst/>
          </a:prstGeom>
        </p:spPr>
      </p:pic>
      <p:pic>
        <p:nvPicPr>
          <p:cNvPr id="5" name="Picture 2" descr="ViMMS Logo">
            <a:extLst>
              <a:ext uri="{FF2B5EF4-FFF2-40B4-BE49-F238E27FC236}">
                <a16:creationId xmlns:a16="http://schemas.microsoft.com/office/drawing/2014/main" id="{8782622E-2498-14EC-FE17-B78C057C4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2315702"/>
            <a:ext cx="2448982" cy="187282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7" name="Picture 10" descr="Curved Arrow Images – Browse 205,460 Stock Photos, Vectors, and Video |  Adobe Stock">
            <a:extLst>
              <a:ext uri="{FF2B5EF4-FFF2-40B4-BE49-F238E27FC236}">
                <a16:creationId xmlns:a16="http://schemas.microsoft.com/office/drawing/2014/main" id="{4440EF0B-45F1-C26D-9874-E0C18BEFC4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8" t="23323" r="36540" b="21723"/>
          <a:stretch/>
        </p:blipFill>
        <p:spPr bwMode="auto">
          <a:xfrm rot="15506992">
            <a:off x="4204496" y="3514586"/>
            <a:ext cx="919226" cy="191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76FD48-061E-6BA1-9320-9F478785B7B3}"/>
              </a:ext>
            </a:extLst>
          </p:cNvPr>
          <p:cNvSpPr txBox="1"/>
          <p:nvPr/>
        </p:nvSpPr>
        <p:spPr>
          <a:xfrm>
            <a:off x="168774" y="1377408"/>
            <a:ext cx="8456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What if we make a Digital Twin of a Mass Spectrometer?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3EA2AC-0A36-AAED-EE0F-FF34944B77BD}"/>
              </a:ext>
            </a:extLst>
          </p:cNvPr>
          <p:cNvSpPr txBox="1"/>
          <p:nvPr/>
        </p:nvSpPr>
        <p:spPr>
          <a:xfrm>
            <a:off x="2195736" y="381893"/>
            <a:ext cx="44644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How can Digital Twins help?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02684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5472607" cy="365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fully controls scan specifications in real time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 err="1">
                <a:solidFill>
                  <a:srgbClr val="003560"/>
                </a:solidFill>
              </a:rPr>
              <a:t>Cruicially</a:t>
            </a:r>
            <a:r>
              <a:rPr lang="en-GB" sz="1800" dirty="0">
                <a:solidFill>
                  <a:srgbClr val="003560"/>
                </a:solidFill>
              </a:rPr>
              <a:t>, experiments can be ran via computer simulations rather than on a real MS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b="1" u="sng" dirty="0">
                <a:solidFill>
                  <a:srgbClr val="003560"/>
                </a:solidFill>
              </a:rPr>
              <a:t>Some Applications of ViMMS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GB" sz="1100" b="1" u="sng" dirty="0">
              <a:solidFill>
                <a:srgbClr val="003560"/>
              </a:solidFill>
            </a:endParaRP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Evaluation of existing methods and settings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Develop, evaluate and test new methods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Control MS in real time via an API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Evaluate current tools</a:t>
            </a:r>
          </a:p>
        </p:txBody>
      </p:sp>
      <p:pic>
        <p:nvPicPr>
          <p:cNvPr id="7" name="Picture 2" descr="ViMMS Logo">
            <a:extLst>
              <a:ext uri="{FF2B5EF4-FFF2-40B4-BE49-F238E27FC236}">
                <a16:creationId xmlns:a16="http://schemas.microsoft.com/office/drawing/2014/main" id="{1A26E2DB-4EE6-4A26-8996-357EAF4A07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599" y="1438564"/>
            <a:ext cx="3572175" cy="2731776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9970AA1-C118-D6F2-953D-3167540CFADF}"/>
              </a:ext>
            </a:extLst>
          </p:cNvPr>
          <p:cNvSpPr txBox="1"/>
          <p:nvPr/>
        </p:nvSpPr>
        <p:spPr>
          <a:xfrm>
            <a:off x="2195736" y="381893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What is the point of ViMMS?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2B5D93-3965-1D71-3896-7FC597447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4511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494963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ViMMS has two environments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Simulated (blue)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Real (green)</a:t>
            </a:r>
          </a:p>
          <a:p>
            <a:pPr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0C2F31-62F2-4E59-BA0F-C527FF4D1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27F140-F9F3-A0C7-6FD7-1803B2115976}"/>
              </a:ext>
            </a:extLst>
          </p:cNvPr>
          <p:cNvSpPr txBox="1"/>
          <p:nvPr/>
        </p:nvSpPr>
        <p:spPr>
          <a:xfrm>
            <a:off x="2195736" y="381893"/>
            <a:ext cx="61206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How does ViMMS work?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F116F6-3D08-2C75-6280-5BB72A2B4C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378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388941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Construct peaks from previously observed data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Take average scan timings from previous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68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 the simulations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844269-8D75-407C-B285-2539F07B7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F544001-E47B-4A4A-BA17-18FE7ECEBF80}"/>
              </a:ext>
            </a:extLst>
          </p:cNvPr>
          <p:cNvSpPr/>
          <p:nvPr/>
        </p:nvSpPr>
        <p:spPr>
          <a:xfrm>
            <a:off x="4499992" y="1308660"/>
            <a:ext cx="4644008" cy="1767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2" descr="Metabolites 09 00219 g002 550">
            <a:extLst>
              <a:ext uri="{FF2B5EF4-FFF2-40B4-BE49-F238E27FC236}">
                <a16:creationId xmlns:a16="http://schemas.microsoft.com/office/drawing/2014/main" id="{61825C61-AA0C-459F-9F96-89BCDB8C05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03" b="10612"/>
          <a:stretch/>
        </p:blipFill>
        <p:spPr bwMode="auto">
          <a:xfrm>
            <a:off x="899592" y="2892258"/>
            <a:ext cx="3150518" cy="194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926FF9-3773-AC38-6B06-2D25BD41D2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5706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176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real experiments works in exactly the same way except using a sample rather than simulated ViMMS chemicals</a:t>
            </a:r>
            <a:endParaRPr lang="en-GB" sz="2000" dirty="0">
              <a:solidFill>
                <a:srgbClr val="00356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How do the real experiments work?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4499992" y="2715766"/>
            <a:ext cx="4644008" cy="17671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DB532-D21F-47EC-95EE-C280EBC62E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1814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17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Controllers remain consistent across simulated and real experiments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Controlling the Scans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7308304" y="2283718"/>
            <a:ext cx="1475657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35B7893-A487-4CEB-8279-28E5055D7327}"/>
              </a:ext>
            </a:extLst>
          </p:cNvPr>
          <p:cNvSpPr/>
          <p:nvPr/>
        </p:nvSpPr>
        <p:spPr>
          <a:xfrm>
            <a:off x="5148064" y="3723878"/>
            <a:ext cx="1475657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761511-A91E-472E-86B2-2F4F3D27A371}"/>
              </a:ext>
            </a:extLst>
          </p:cNvPr>
          <p:cNvCxnSpPr>
            <a:cxnSpLocks/>
          </p:cNvCxnSpPr>
          <p:nvPr/>
        </p:nvCxnSpPr>
        <p:spPr>
          <a:xfrm flipV="1">
            <a:off x="6372200" y="2787774"/>
            <a:ext cx="1296143" cy="936104"/>
          </a:xfrm>
          <a:prstGeom prst="straightConnector1">
            <a:avLst/>
          </a:prstGeom>
          <a:ln w="63500" cap="flat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4B3DD16A-276A-8E9B-8CDD-818D6C34ED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0267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1764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simulator uses the virtual mass spectrometer digital twin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The Mass Spectrometer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7972752" y="1995686"/>
            <a:ext cx="847720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BC3323-9B84-95A5-334A-1ECE513CD0E8}"/>
              </a:ext>
            </a:extLst>
          </p:cNvPr>
          <p:cNvCxnSpPr>
            <a:cxnSpLocks/>
          </p:cNvCxnSpPr>
          <p:nvPr/>
        </p:nvCxnSpPr>
        <p:spPr bwMode="auto">
          <a:xfrm>
            <a:off x="3959425" y="1707654"/>
            <a:ext cx="3924943" cy="360040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C5D39619-1B44-1F33-AD61-496287D7A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9938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4176463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real mass spectrometer is used for the real experiments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controller code is linked to the real mass spec via C# bridging code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b="1" u="sng" dirty="0">
                <a:solidFill>
                  <a:srgbClr val="003560"/>
                </a:solidFill>
              </a:rPr>
              <a:t>Crucially: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controllers remain the same</a:t>
            </a:r>
          </a:p>
          <a:p>
            <a:pPr marL="285750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The bridging code is the same for all methods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4726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The Mass Spectrometer</a:t>
            </a:r>
            <a:endParaRPr lang="en-GB" sz="1400" dirty="0">
              <a:solidFill>
                <a:srgbClr val="00356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3C6B60-379B-461D-A3F3-D12CE8EFF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468" y="1450189"/>
            <a:ext cx="4435510" cy="2884139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AA5CCB4A-31CB-4806-ACA2-5DEEA0423AAA}"/>
              </a:ext>
            </a:extLst>
          </p:cNvPr>
          <p:cNvSpPr/>
          <p:nvPr/>
        </p:nvSpPr>
        <p:spPr>
          <a:xfrm>
            <a:off x="7164288" y="3363838"/>
            <a:ext cx="847720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1BC3323-9B84-95A5-334A-1ECE513CD0E8}"/>
              </a:ext>
            </a:extLst>
          </p:cNvPr>
          <p:cNvCxnSpPr>
            <a:cxnSpLocks/>
          </p:cNvCxnSpPr>
          <p:nvPr/>
        </p:nvCxnSpPr>
        <p:spPr bwMode="auto">
          <a:xfrm>
            <a:off x="3959425" y="1707654"/>
            <a:ext cx="3204863" cy="1656184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1ED3771-0665-76AF-5529-89588B964C8D}"/>
              </a:ext>
            </a:extLst>
          </p:cNvPr>
          <p:cNvSpPr/>
          <p:nvPr/>
        </p:nvSpPr>
        <p:spPr>
          <a:xfrm>
            <a:off x="5459518" y="3348960"/>
            <a:ext cx="847720" cy="47323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577035-877E-E114-9C20-7863C3631789}"/>
              </a:ext>
            </a:extLst>
          </p:cNvPr>
          <p:cNvCxnSpPr>
            <a:cxnSpLocks/>
          </p:cNvCxnSpPr>
          <p:nvPr/>
        </p:nvCxnSpPr>
        <p:spPr bwMode="auto">
          <a:xfrm>
            <a:off x="2960859" y="2794457"/>
            <a:ext cx="2441748" cy="641389"/>
          </a:xfrm>
          <a:prstGeom prst="straightConnector1">
            <a:avLst/>
          </a:prstGeom>
          <a:solidFill>
            <a:schemeClr val="accent1"/>
          </a:solidFill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2ED94D79-E60E-1016-B40A-B8422F35FA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8267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ViMMS to optimise our parameters in simulation before using the same controller on real samples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E7A5591-4E79-8D28-2D79-44CE0FB3319E}"/>
                  </a:ext>
                </a:extLst>
              </p:cNvPr>
              <p:cNvSpPr/>
              <p:nvPr/>
            </p:nvSpPr>
            <p:spPr bwMode="auto">
              <a:xfrm>
                <a:off x="471389" y="3704280"/>
                <a:ext cx="1584176" cy="432048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E7A5591-4E79-8D28-2D79-44CE0FB33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389" y="3704280"/>
                <a:ext cx="1584176" cy="432048"/>
              </a:xfrm>
              <a:prstGeom prst="roundRect">
                <a:avLst/>
              </a:prstGeom>
              <a:blipFill>
                <a:blip r:embed="rId3"/>
                <a:stretch>
                  <a:fillRect b="-18667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D71F2-6C2A-FFE2-6CB9-47A53A75B9EE}"/>
              </a:ext>
            </a:extLst>
          </p:cNvPr>
          <p:cNvSpPr/>
          <p:nvPr/>
        </p:nvSpPr>
        <p:spPr bwMode="auto">
          <a:xfrm>
            <a:off x="2699792" y="3579862"/>
            <a:ext cx="1440160" cy="68088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802911-5991-A588-DF55-C75CE76587F6}"/>
              </a:ext>
            </a:extLst>
          </p:cNvPr>
          <p:cNvSpPr/>
          <p:nvPr/>
        </p:nvSpPr>
        <p:spPr bwMode="auto">
          <a:xfrm>
            <a:off x="503548" y="4515966"/>
            <a:ext cx="151216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15" name="Picture 2" descr="ViMMS Logo">
            <a:extLst>
              <a:ext uri="{FF2B5EF4-FFF2-40B4-BE49-F238E27FC236}">
                <a16:creationId xmlns:a16="http://schemas.microsoft.com/office/drawing/2014/main" id="{A6AA4D43-2796-3FC6-F4AA-C184044D0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96565"/>
            <a:ext cx="1512168" cy="115641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A6D429-6A54-0273-73FE-D95A6D28A7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2055565" y="3920304"/>
            <a:ext cx="64422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A24BC6-4C4A-F59F-2ADC-78C47F21F5A1}"/>
              </a:ext>
            </a:extLst>
          </p:cNvPr>
          <p:cNvCxnSpPr>
            <a:cxnSpLocks/>
          </p:cNvCxnSpPr>
          <p:nvPr/>
        </p:nvCxnSpPr>
        <p:spPr bwMode="auto">
          <a:xfrm>
            <a:off x="2051720" y="3075806"/>
            <a:ext cx="936104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F279AC-DB98-646F-7D96-2C7E190218EE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2015716" y="4260746"/>
            <a:ext cx="972108" cy="4712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41" name="Picture 40">
            <a:extLst>
              <a:ext uri="{FF2B5EF4-FFF2-40B4-BE49-F238E27FC236}">
                <a16:creationId xmlns:a16="http://schemas.microsoft.com/office/drawing/2014/main" id="{9A4D3C3E-6C47-4D6C-BF63-7418BBB63F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914854D3-5A37-D441-104A-6B3AF7306877}"/>
              </a:ext>
            </a:extLst>
          </p:cNvPr>
          <p:cNvSpPr txBox="1"/>
          <p:nvPr/>
        </p:nvSpPr>
        <p:spPr>
          <a:xfrm>
            <a:off x="2192308" y="411509"/>
            <a:ext cx="634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</a:t>
            </a:r>
            <a:r>
              <a:rPr lang="en-GB" b="1" dirty="0">
                <a:solidFill>
                  <a:srgbClr val="003560"/>
                </a:solidFill>
              </a:rPr>
              <a:t>Data Acquisition Parameters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0180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ViMMS to optimise our parameters in simulation before using the same controller on real samples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E7A5591-4E79-8D28-2D79-44CE0FB3319E}"/>
                  </a:ext>
                </a:extLst>
              </p:cNvPr>
              <p:cNvSpPr/>
              <p:nvPr/>
            </p:nvSpPr>
            <p:spPr bwMode="auto">
              <a:xfrm>
                <a:off x="471389" y="3704280"/>
                <a:ext cx="1584176" cy="432048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E7A5591-4E79-8D28-2D79-44CE0FB33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389" y="3704280"/>
                <a:ext cx="1584176" cy="432048"/>
              </a:xfrm>
              <a:prstGeom prst="roundRect">
                <a:avLst/>
              </a:prstGeom>
              <a:blipFill>
                <a:blip r:embed="rId3"/>
                <a:stretch>
                  <a:fillRect b="-18667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D71F2-6C2A-FFE2-6CB9-47A53A75B9EE}"/>
              </a:ext>
            </a:extLst>
          </p:cNvPr>
          <p:cNvSpPr/>
          <p:nvPr/>
        </p:nvSpPr>
        <p:spPr bwMode="auto">
          <a:xfrm>
            <a:off x="2699792" y="3579862"/>
            <a:ext cx="1440160" cy="68088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EAD7C28-1D15-5006-8860-FD8017BB104F}"/>
                  </a:ext>
                </a:extLst>
              </p:cNvPr>
              <p:cNvSpPr/>
              <p:nvPr/>
            </p:nvSpPr>
            <p:spPr bwMode="auto">
              <a:xfrm>
                <a:off x="4860032" y="3704280"/>
                <a:ext cx="1656184" cy="432048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EAD7C28-1D15-5006-8860-FD8017BB1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3704280"/>
                <a:ext cx="1656184" cy="432048"/>
              </a:xfrm>
              <a:prstGeom prst="roundRect">
                <a:avLst/>
              </a:prstGeom>
              <a:blipFill>
                <a:blip r:embed="rId4"/>
                <a:stretch>
                  <a:fillRect b="-18667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802911-5991-A588-DF55-C75CE76587F6}"/>
              </a:ext>
            </a:extLst>
          </p:cNvPr>
          <p:cNvSpPr/>
          <p:nvPr/>
        </p:nvSpPr>
        <p:spPr bwMode="auto">
          <a:xfrm>
            <a:off x="503548" y="4515966"/>
            <a:ext cx="151216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15" name="Picture 2" descr="ViMMS Logo">
            <a:extLst>
              <a:ext uri="{FF2B5EF4-FFF2-40B4-BE49-F238E27FC236}">
                <a16:creationId xmlns:a16="http://schemas.microsoft.com/office/drawing/2014/main" id="{A6AA4D43-2796-3FC6-F4AA-C184044D0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96565"/>
            <a:ext cx="1512168" cy="115641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A6D429-6A54-0273-73FE-D95A6D28A7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2055565" y="3920304"/>
            <a:ext cx="64422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A24BC6-4C4A-F59F-2ADC-78C47F21F5A1}"/>
              </a:ext>
            </a:extLst>
          </p:cNvPr>
          <p:cNvCxnSpPr>
            <a:cxnSpLocks/>
          </p:cNvCxnSpPr>
          <p:nvPr/>
        </p:nvCxnSpPr>
        <p:spPr bwMode="auto">
          <a:xfrm>
            <a:off x="2051720" y="3075806"/>
            <a:ext cx="936104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F279AC-DB98-646F-7D96-2C7E190218EE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2015716" y="4260746"/>
            <a:ext cx="972108" cy="4712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56218A-19BC-D3BF-3D3F-9BF94D2EB2F3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flipV="1">
            <a:off x="4139952" y="3920304"/>
            <a:ext cx="720080" cy="36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4E27B32-151E-8B9D-655C-CC055615A4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654713-56AE-29B4-784F-98871CA44CE6}"/>
              </a:ext>
            </a:extLst>
          </p:cNvPr>
          <p:cNvSpPr txBox="1"/>
          <p:nvPr/>
        </p:nvSpPr>
        <p:spPr>
          <a:xfrm>
            <a:off x="2192308" y="411509"/>
            <a:ext cx="634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</a:t>
            </a:r>
            <a:r>
              <a:rPr lang="en-GB" b="1" dirty="0">
                <a:solidFill>
                  <a:srgbClr val="003560"/>
                </a:solidFill>
              </a:rPr>
              <a:t>Data Acquisition Parameters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21775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ViMMS to optimise our parameters in simulation before using the same controller on real samples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E7A5591-4E79-8D28-2D79-44CE0FB3319E}"/>
                  </a:ext>
                </a:extLst>
              </p:cNvPr>
              <p:cNvSpPr/>
              <p:nvPr/>
            </p:nvSpPr>
            <p:spPr bwMode="auto">
              <a:xfrm>
                <a:off x="471389" y="3704280"/>
                <a:ext cx="1584176" cy="432048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E7A5591-4E79-8D28-2D79-44CE0FB33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389" y="3704280"/>
                <a:ext cx="1584176" cy="432048"/>
              </a:xfrm>
              <a:prstGeom prst="roundRect">
                <a:avLst/>
              </a:prstGeom>
              <a:blipFill>
                <a:blip r:embed="rId3"/>
                <a:stretch>
                  <a:fillRect b="-18667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D71F2-6C2A-FFE2-6CB9-47A53A75B9EE}"/>
              </a:ext>
            </a:extLst>
          </p:cNvPr>
          <p:cNvSpPr/>
          <p:nvPr/>
        </p:nvSpPr>
        <p:spPr bwMode="auto">
          <a:xfrm>
            <a:off x="2699792" y="3579862"/>
            <a:ext cx="1440160" cy="68088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EAD7C28-1D15-5006-8860-FD8017BB104F}"/>
                  </a:ext>
                </a:extLst>
              </p:cNvPr>
              <p:cNvSpPr/>
              <p:nvPr/>
            </p:nvSpPr>
            <p:spPr bwMode="auto">
              <a:xfrm>
                <a:off x="4860032" y="3704280"/>
                <a:ext cx="1656184" cy="432048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EAD7C28-1D15-5006-8860-FD8017BB1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3704280"/>
                <a:ext cx="1656184" cy="432048"/>
              </a:xfrm>
              <a:prstGeom prst="roundRect">
                <a:avLst/>
              </a:prstGeom>
              <a:blipFill>
                <a:blip r:embed="rId4"/>
                <a:stretch>
                  <a:fillRect b="-18667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802911-5991-A588-DF55-C75CE76587F6}"/>
              </a:ext>
            </a:extLst>
          </p:cNvPr>
          <p:cNvSpPr/>
          <p:nvPr/>
        </p:nvSpPr>
        <p:spPr bwMode="auto">
          <a:xfrm>
            <a:off x="503548" y="4515966"/>
            <a:ext cx="151216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64B49D-218B-0398-00F4-C4A0A7A24D83}"/>
              </a:ext>
            </a:extLst>
          </p:cNvPr>
          <p:cNvSpPr/>
          <p:nvPr/>
        </p:nvSpPr>
        <p:spPr bwMode="auto">
          <a:xfrm>
            <a:off x="4932040" y="4515966"/>
            <a:ext cx="151216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FB2A7C-A102-0736-62AA-FA184A1035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06745" y="1986114"/>
            <a:ext cx="1709471" cy="1367577"/>
          </a:xfrm>
          <a:prstGeom prst="rect">
            <a:avLst/>
          </a:prstGeom>
        </p:spPr>
      </p:pic>
      <p:pic>
        <p:nvPicPr>
          <p:cNvPr id="15" name="Picture 2" descr="ViMMS Logo">
            <a:extLst>
              <a:ext uri="{FF2B5EF4-FFF2-40B4-BE49-F238E27FC236}">
                <a16:creationId xmlns:a16="http://schemas.microsoft.com/office/drawing/2014/main" id="{A6AA4D43-2796-3FC6-F4AA-C184044D0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96565"/>
            <a:ext cx="1512168" cy="115641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A6D429-6A54-0273-73FE-D95A6D28A7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2055565" y="3920304"/>
            <a:ext cx="64422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A24BC6-4C4A-F59F-2ADC-78C47F21F5A1}"/>
              </a:ext>
            </a:extLst>
          </p:cNvPr>
          <p:cNvCxnSpPr>
            <a:cxnSpLocks/>
          </p:cNvCxnSpPr>
          <p:nvPr/>
        </p:nvCxnSpPr>
        <p:spPr bwMode="auto">
          <a:xfrm>
            <a:off x="2051720" y="3075806"/>
            <a:ext cx="936104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F279AC-DB98-646F-7D96-2C7E190218EE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2015716" y="4260746"/>
            <a:ext cx="972108" cy="4712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56218A-19BC-D3BF-3D3F-9BF94D2EB2F3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flipV="1">
            <a:off x="4139952" y="3920304"/>
            <a:ext cx="720080" cy="36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C0C13A-3714-8EA4-D9D3-944E4207C1BA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731990"/>
            <a:ext cx="2611009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59C1CE91-2089-6568-97DF-41BDC6DCF2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1BD105-FFA0-F96F-793D-97D18EC97BBE}"/>
              </a:ext>
            </a:extLst>
          </p:cNvPr>
          <p:cNvSpPr txBox="1"/>
          <p:nvPr/>
        </p:nvSpPr>
        <p:spPr>
          <a:xfrm>
            <a:off x="2192308" y="411509"/>
            <a:ext cx="634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</a:t>
            </a:r>
            <a:r>
              <a:rPr lang="en-GB" b="1" dirty="0">
                <a:solidFill>
                  <a:srgbClr val="003560"/>
                </a:solidFill>
              </a:rPr>
              <a:t>Data Acquisition Parameters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93885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CCB2CB-CB2C-5012-5C41-F66E0D1A2E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ViMMS to optimise our parameters in simulation before using the same controller on real samples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2308" y="411509"/>
            <a:ext cx="634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</a:t>
            </a:r>
            <a:r>
              <a:rPr lang="en-GB" b="1" dirty="0">
                <a:solidFill>
                  <a:srgbClr val="003560"/>
                </a:solidFill>
              </a:rPr>
              <a:t>Data Acquisition Parameters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E7A5591-4E79-8D28-2D79-44CE0FB3319E}"/>
                  </a:ext>
                </a:extLst>
              </p:cNvPr>
              <p:cNvSpPr/>
              <p:nvPr/>
            </p:nvSpPr>
            <p:spPr bwMode="auto">
              <a:xfrm>
                <a:off x="471389" y="3704280"/>
                <a:ext cx="1584176" cy="432048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6E7A5591-4E79-8D28-2D79-44CE0FB331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1389" y="3704280"/>
                <a:ext cx="1584176" cy="432048"/>
              </a:xfrm>
              <a:prstGeom prst="roundRect">
                <a:avLst/>
              </a:prstGeom>
              <a:blipFill>
                <a:blip r:embed="rId4"/>
                <a:stretch>
                  <a:fillRect b="-18667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A8D71F2-6C2A-FFE2-6CB9-47A53A75B9EE}"/>
              </a:ext>
            </a:extLst>
          </p:cNvPr>
          <p:cNvSpPr/>
          <p:nvPr/>
        </p:nvSpPr>
        <p:spPr bwMode="auto">
          <a:xfrm>
            <a:off x="2699792" y="3579862"/>
            <a:ext cx="1440160" cy="68088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EAD7C28-1D15-5006-8860-FD8017BB104F}"/>
                  </a:ext>
                </a:extLst>
              </p:cNvPr>
              <p:cNvSpPr/>
              <p:nvPr/>
            </p:nvSpPr>
            <p:spPr bwMode="auto">
              <a:xfrm>
                <a:off x="4860032" y="3704280"/>
                <a:ext cx="1656184" cy="432048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20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EAD7C28-1D15-5006-8860-FD8017BB1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60032" y="3704280"/>
                <a:ext cx="1656184" cy="432048"/>
              </a:xfrm>
              <a:prstGeom prst="roundRect">
                <a:avLst/>
              </a:prstGeom>
              <a:blipFill>
                <a:blip r:embed="rId5"/>
                <a:stretch>
                  <a:fillRect b="-18667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1A7CEAE-9A8E-4B94-2AD8-ED4B240E56AC}"/>
              </a:ext>
            </a:extLst>
          </p:cNvPr>
          <p:cNvSpPr/>
          <p:nvPr/>
        </p:nvSpPr>
        <p:spPr bwMode="auto">
          <a:xfrm>
            <a:off x="7364700" y="3579862"/>
            <a:ext cx="1440160" cy="68088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Real Results</a:t>
            </a:r>
            <a:endParaRPr kumimoji="0" lang="en-GB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A802911-5991-A588-DF55-C75CE76587F6}"/>
              </a:ext>
            </a:extLst>
          </p:cNvPr>
          <p:cNvSpPr/>
          <p:nvPr/>
        </p:nvSpPr>
        <p:spPr bwMode="auto">
          <a:xfrm>
            <a:off x="503548" y="4515966"/>
            <a:ext cx="151216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464B49D-218B-0398-00F4-C4A0A7A24D83}"/>
              </a:ext>
            </a:extLst>
          </p:cNvPr>
          <p:cNvSpPr/>
          <p:nvPr/>
        </p:nvSpPr>
        <p:spPr bwMode="auto">
          <a:xfrm>
            <a:off x="4932040" y="4515966"/>
            <a:ext cx="1512168" cy="432048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1FB2A7C-A102-0736-62AA-FA184A1035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06745" y="1986114"/>
            <a:ext cx="1709471" cy="1367577"/>
          </a:xfrm>
          <a:prstGeom prst="rect">
            <a:avLst/>
          </a:prstGeom>
        </p:spPr>
      </p:pic>
      <p:pic>
        <p:nvPicPr>
          <p:cNvPr id="15" name="Picture 2" descr="ViMMS Logo">
            <a:extLst>
              <a:ext uri="{FF2B5EF4-FFF2-40B4-BE49-F238E27FC236}">
                <a16:creationId xmlns:a16="http://schemas.microsoft.com/office/drawing/2014/main" id="{A6AA4D43-2796-3FC6-F4AA-C184044D03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096565"/>
            <a:ext cx="1512168" cy="1156411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1A6D429-6A54-0273-73FE-D95A6D28A7E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2055565" y="3920304"/>
            <a:ext cx="644227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A24BC6-4C4A-F59F-2ADC-78C47F21F5A1}"/>
              </a:ext>
            </a:extLst>
          </p:cNvPr>
          <p:cNvCxnSpPr>
            <a:cxnSpLocks/>
          </p:cNvCxnSpPr>
          <p:nvPr/>
        </p:nvCxnSpPr>
        <p:spPr bwMode="auto">
          <a:xfrm>
            <a:off x="2051720" y="3075806"/>
            <a:ext cx="936104" cy="5040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AF279AC-DB98-646F-7D96-2C7E190218EE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2015716" y="4260746"/>
            <a:ext cx="972108" cy="4712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56218A-19BC-D3BF-3D3F-9BF94D2EB2F3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 flipV="1">
            <a:off x="4139952" y="3920304"/>
            <a:ext cx="720080" cy="362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AAB1C0-D250-A08D-E074-069C44BC2C7D}"/>
              </a:ext>
            </a:extLst>
          </p:cNvPr>
          <p:cNvCxnSpPr>
            <a:cxnSpLocks/>
            <a:stCxn id="13" idx="3"/>
          </p:cNvCxnSpPr>
          <p:nvPr/>
        </p:nvCxnSpPr>
        <p:spPr bwMode="auto">
          <a:xfrm flipV="1">
            <a:off x="6444208" y="4260746"/>
            <a:ext cx="1224136" cy="47124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8733D49-9F55-D19A-E06E-5C3BCF4D5EC6}"/>
              </a:ext>
            </a:extLst>
          </p:cNvPr>
          <p:cNvCxnSpPr>
            <a:cxnSpLocks/>
            <a:endCxn id="11" idx="1"/>
          </p:cNvCxnSpPr>
          <p:nvPr/>
        </p:nvCxnSpPr>
        <p:spPr bwMode="auto">
          <a:xfrm>
            <a:off x="6523072" y="3918492"/>
            <a:ext cx="841628" cy="181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41B6536-3AEB-34AA-CC43-DE775F8BF9BA}"/>
              </a:ext>
            </a:extLst>
          </p:cNvPr>
          <p:cNvCxnSpPr>
            <a:cxnSpLocks/>
          </p:cNvCxnSpPr>
          <p:nvPr/>
        </p:nvCxnSpPr>
        <p:spPr bwMode="auto">
          <a:xfrm>
            <a:off x="6516216" y="2931790"/>
            <a:ext cx="1152128" cy="63878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8C0C13A-3714-8EA4-D9D3-944E4207C1BA}"/>
              </a:ext>
            </a:extLst>
          </p:cNvPr>
          <p:cNvCxnSpPr>
            <a:cxnSpLocks/>
          </p:cNvCxnSpPr>
          <p:nvPr/>
        </p:nvCxnSpPr>
        <p:spPr bwMode="auto">
          <a:xfrm>
            <a:off x="2195736" y="4731990"/>
            <a:ext cx="2611009" cy="0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432392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94C254-BDF5-363A-AA4E-560A2C2E0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pic>
        <p:nvPicPr>
          <p:cNvPr id="3074" name="Picture 2" descr="Metabolites 09 00219 g006 550">
            <a:extLst>
              <a:ext uri="{FF2B5EF4-FFF2-40B4-BE49-F238E27FC236}">
                <a16:creationId xmlns:a16="http://schemas.microsoft.com/office/drawing/2014/main" id="{049A9C30-D1E3-4AFD-AD0E-D179B01544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995686"/>
            <a:ext cx="5238750" cy="2981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53D2FC-DC49-0C84-DFAB-01C59A8A10A4}"/>
              </a:ext>
            </a:extLst>
          </p:cNvPr>
          <p:cNvSpPr txBox="1"/>
          <p:nvPr/>
        </p:nvSpPr>
        <p:spPr>
          <a:xfrm>
            <a:off x="2192308" y="411509"/>
            <a:ext cx="6340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</a:t>
            </a:r>
            <a:r>
              <a:rPr lang="en-GB" b="1" dirty="0">
                <a:solidFill>
                  <a:srgbClr val="003560"/>
                </a:solidFill>
              </a:rPr>
              <a:t>Data Acquisition Parameters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A1CA5B-DA36-4F5C-43DD-909451520818}"/>
              </a:ext>
            </a:extLst>
          </p:cNvPr>
          <p:cNvSpPr txBox="1"/>
          <p:nvPr/>
        </p:nvSpPr>
        <p:spPr>
          <a:xfrm>
            <a:off x="107505" y="1203598"/>
            <a:ext cx="87129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To prove this strategy actually works, we full tested it across a number of methods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89278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F8D067-2481-C7C4-429C-C72C3D3C4998}"/>
              </a:ext>
            </a:extLst>
          </p:cNvPr>
          <p:cNvSpPr txBox="1"/>
          <p:nvPr/>
        </p:nvSpPr>
        <p:spPr>
          <a:xfrm>
            <a:off x="107505" y="1203598"/>
            <a:ext cx="8712967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similar strategy to design new controllers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An additional debugging and design step is added at the start</a:t>
            </a:r>
          </a:p>
        </p:txBody>
      </p:sp>
    </p:spTree>
    <p:extLst>
      <p:ext uri="{BB962C8B-B14F-4D97-AF65-F5344CB8AC3E}">
        <p14:creationId xmlns:p14="http://schemas.microsoft.com/office/powerpoint/2010/main" val="752895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3100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F8D067-2481-C7C4-429C-C72C3D3C4998}"/>
              </a:ext>
            </a:extLst>
          </p:cNvPr>
          <p:cNvSpPr txBox="1"/>
          <p:nvPr/>
        </p:nvSpPr>
        <p:spPr>
          <a:xfrm>
            <a:off x="107505" y="1203598"/>
            <a:ext cx="8712967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similar strategy to design new controllers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An additional debugging and design step is added at the start</a:t>
            </a:r>
          </a:p>
        </p:txBody>
      </p:sp>
    </p:spTree>
    <p:extLst>
      <p:ext uri="{BB962C8B-B14F-4D97-AF65-F5344CB8AC3E}">
        <p14:creationId xmlns:p14="http://schemas.microsoft.com/office/powerpoint/2010/main" val="110141117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/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blipFill>
                <a:blip r:embed="rId4"/>
                <a:stretch>
                  <a:fillRect b="-11864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A0E64-46E1-89FC-F9F1-6F59DEEC8E5B}"/>
              </a:ext>
            </a:extLst>
          </p:cNvPr>
          <p:cNvSpPr/>
          <p:nvPr/>
        </p:nvSpPr>
        <p:spPr bwMode="auto">
          <a:xfrm>
            <a:off x="4499992" y="3573568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F4C9-E8E5-B6D9-4544-2227021582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3947529" y="3867390"/>
            <a:ext cx="552463" cy="1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2" name="Picture 2" descr="ViMMS Logo">
            <a:extLst>
              <a:ext uri="{FF2B5EF4-FFF2-40B4-BE49-F238E27FC236}">
                <a16:creationId xmlns:a16="http://schemas.microsoft.com/office/drawing/2014/main" id="{6A9C77F1-CE44-8253-3887-223948A6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21" y="2218914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7BCF2-05EB-1585-CCB0-1C8519A9B5B0}"/>
              </a:ext>
            </a:extLst>
          </p:cNvPr>
          <p:cNvCxnSpPr>
            <a:cxnSpLocks/>
          </p:cNvCxnSpPr>
          <p:nvPr/>
        </p:nvCxnSpPr>
        <p:spPr bwMode="auto">
          <a:xfrm>
            <a:off x="3967247" y="3252719"/>
            <a:ext cx="727018" cy="316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93B61F-97C4-3C01-DCCC-F22E117DF69E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 flipV="1">
            <a:off x="3948015" y="4167507"/>
            <a:ext cx="752637" cy="451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F8D067-2481-C7C4-429C-C72C3D3C4998}"/>
              </a:ext>
            </a:extLst>
          </p:cNvPr>
          <p:cNvSpPr txBox="1"/>
          <p:nvPr/>
        </p:nvSpPr>
        <p:spPr>
          <a:xfrm>
            <a:off x="107505" y="1203598"/>
            <a:ext cx="8712967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similar strategy to design new controllers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An additional debugging and design step is added at the start</a:t>
            </a:r>
          </a:p>
        </p:txBody>
      </p:sp>
    </p:spTree>
    <p:extLst>
      <p:ext uri="{BB962C8B-B14F-4D97-AF65-F5344CB8AC3E}">
        <p14:creationId xmlns:p14="http://schemas.microsoft.com/office/powerpoint/2010/main" val="39616178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/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blipFill>
                <a:blip r:embed="rId4"/>
                <a:stretch>
                  <a:fillRect b="-11864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A0E64-46E1-89FC-F9F1-6F59DEEC8E5B}"/>
              </a:ext>
            </a:extLst>
          </p:cNvPr>
          <p:cNvSpPr/>
          <p:nvPr/>
        </p:nvSpPr>
        <p:spPr bwMode="auto">
          <a:xfrm>
            <a:off x="4499992" y="3573568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/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F4C9-E8E5-B6D9-4544-2227021582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3947529" y="3867390"/>
            <a:ext cx="552463" cy="1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95B79B-132A-3D4C-2633-B243A89F5F5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599401" y="3867390"/>
            <a:ext cx="554044" cy="66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2" name="Picture 2" descr="ViMMS Logo">
            <a:extLst>
              <a:ext uri="{FF2B5EF4-FFF2-40B4-BE49-F238E27FC236}">
                <a16:creationId xmlns:a16="http://schemas.microsoft.com/office/drawing/2014/main" id="{6A9C77F1-CE44-8253-3887-223948A6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21" y="2218914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7BCF2-05EB-1585-CCB0-1C8519A9B5B0}"/>
              </a:ext>
            </a:extLst>
          </p:cNvPr>
          <p:cNvCxnSpPr>
            <a:cxnSpLocks/>
          </p:cNvCxnSpPr>
          <p:nvPr/>
        </p:nvCxnSpPr>
        <p:spPr bwMode="auto">
          <a:xfrm>
            <a:off x="3967247" y="3252719"/>
            <a:ext cx="727018" cy="316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93B61F-97C4-3C01-DCCC-F22E117DF69E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 flipV="1">
            <a:off x="3948015" y="4167507"/>
            <a:ext cx="752637" cy="451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F8D067-2481-C7C4-429C-C72C3D3C4998}"/>
              </a:ext>
            </a:extLst>
          </p:cNvPr>
          <p:cNvSpPr txBox="1"/>
          <p:nvPr/>
        </p:nvSpPr>
        <p:spPr>
          <a:xfrm>
            <a:off x="107505" y="1203598"/>
            <a:ext cx="8712967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similar strategy to design new controllers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An additional debugging and design step is added at the start</a:t>
            </a:r>
          </a:p>
        </p:txBody>
      </p:sp>
    </p:spTree>
    <p:extLst>
      <p:ext uri="{BB962C8B-B14F-4D97-AF65-F5344CB8AC3E}">
        <p14:creationId xmlns:p14="http://schemas.microsoft.com/office/powerpoint/2010/main" val="14960150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/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blipFill>
                <a:blip r:embed="rId4"/>
                <a:stretch>
                  <a:fillRect b="-11864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A0E64-46E1-89FC-F9F1-6F59DEEC8E5B}"/>
              </a:ext>
            </a:extLst>
          </p:cNvPr>
          <p:cNvSpPr/>
          <p:nvPr/>
        </p:nvSpPr>
        <p:spPr bwMode="auto">
          <a:xfrm>
            <a:off x="4499992" y="3573568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/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2AD124-304F-4927-6F31-5D9B09BBF661}"/>
              </a:ext>
            </a:extLst>
          </p:cNvPr>
          <p:cNvSpPr/>
          <p:nvPr/>
        </p:nvSpPr>
        <p:spPr bwMode="auto">
          <a:xfrm>
            <a:off x="6153445" y="4438167"/>
            <a:ext cx="1188133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BE360D-0560-990E-6C8D-B02A859E0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327" y="2163282"/>
            <a:ext cx="1602085" cy="128166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F4C9-E8E5-B6D9-4544-2227021582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3947529" y="3867390"/>
            <a:ext cx="552463" cy="1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EC8544-7B7A-1552-FED3-D341B725544D}"/>
              </a:ext>
            </a:extLst>
          </p:cNvPr>
          <p:cNvCxnSpPr>
            <a:cxnSpLocks/>
          </p:cNvCxnSpPr>
          <p:nvPr/>
        </p:nvCxnSpPr>
        <p:spPr bwMode="auto">
          <a:xfrm>
            <a:off x="4283968" y="4618510"/>
            <a:ext cx="1700359" cy="1645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95B79B-132A-3D4C-2633-B243A89F5F5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599401" y="3867390"/>
            <a:ext cx="554044" cy="66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2" name="Picture 2" descr="ViMMS Logo">
            <a:extLst>
              <a:ext uri="{FF2B5EF4-FFF2-40B4-BE49-F238E27FC236}">
                <a16:creationId xmlns:a16="http://schemas.microsoft.com/office/drawing/2014/main" id="{6A9C77F1-CE44-8253-3887-223948A6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21" y="2218914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7BCF2-05EB-1585-CCB0-1C8519A9B5B0}"/>
              </a:ext>
            </a:extLst>
          </p:cNvPr>
          <p:cNvCxnSpPr>
            <a:cxnSpLocks/>
          </p:cNvCxnSpPr>
          <p:nvPr/>
        </p:nvCxnSpPr>
        <p:spPr bwMode="auto">
          <a:xfrm>
            <a:off x="3967247" y="3252719"/>
            <a:ext cx="727018" cy="316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93B61F-97C4-3C01-DCCC-F22E117DF69E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 flipV="1">
            <a:off x="3948015" y="4167507"/>
            <a:ext cx="752637" cy="451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F8D067-2481-C7C4-429C-C72C3D3C4998}"/>
              </a:ext>
            </a:extLst>
          </p:cNvPr>
          <p:cNvSpPr txBox="1"/>
          <p:nvPr/>
        </p:nvSpPr>
        <p:spPr>
          <a:xfrm>
            <a:off x="107505" y="1203598"/>
            <a:ext cx="8712967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similar strategy to design new controllers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An additional debugging and design step is added at the start</a:t>
            </a:r>
          </a:p>
        </p:txBody>
      </p:sp>
    </p:spTree>
    <p:extLst>
      <p:ext uri="{BB962C8B-B14F-4D97-AF65-F5344CB8AC3E}">
        <p14:creationId xmlns:p14="http://schemas.microsoft.com/office/powerpoint/2010/main" val="18152187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Optimising DDA acquisition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701F7-5A2C-2B7F-9B68-6C96E5B711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/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Unknown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80A09074-E893-5B7A-2A79-583A6DCAB6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08679" y="3702374"/>
                <a:ext cx="1138850" cy="333634"/>
              </a:xfrm>
              <a:prstGeom prst="roundRect">
                <a:avLst/>
              </a:prstGeom>
              <a:blipFill>
                <a:blip r:embed="rId4"/>
                <a:stretch>
                  <a:fillRect b="-11864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2A0E64-46E1-89FC-F9F1-6F59DEEC8E5B}"/>
              </a:ext>
            </a:extLst>
          </p:cNvPr>
          <p:cNvSpPr/>
          <p:nvPr/>
        </p:nvSpPr>
        <p:spPr bwMode="auto">
          <a:xfrm>
            <a:off x="4499992" y="3573568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/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GB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charset="0"/>
                    <a:ea typeface="ＭＳ Ｐゴシック" charset="-128"/>
                    <a:cs typeface="ＭＳ Ｐゴシック" charset="-128"/>
                  </a:rPr>
                  <a:t>Optimised </a:t>
                </a:r>
                <a14:m>
                  <m:oMath xmlns:m="http://schemas.openxmlformats.org/officeDocument/2006/math">
                    <m:r>
                      <a:rPr kumimoji="0" lang="en-GB" sz="1400" b="1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ＭＳ Ｐゴシック" charset="-128"/>
                        <a:cs typeface="ＭＳ Ｐゴシック" charset="-128"/>
                      </a:rPr>
                      <m:t>𝜽</m:t>
                    </m:r>
                  </m:oMath>
                </a14:m>
                <a:endParaRPr kumimoji="0" lang="en-GB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  <a:ea typeface="ＭＳ Ｐゴシック" charset="-128"/>
                  <a:cs typeface="ＭＳ Ｐゴシック" charset="-128"/>
                </a:endParaRPr>
              </a:p>
            </p:txBody>
          </p:sp>
        </mc:Choice>
        <mc:Fallback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8D9FB70C-2592-2FDA-F057-AC358F706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53445" y="3693736"/>
                <a:ext cx="1188132" cy="360685"/>
              </a:xfrm>
              <a:prstGeom prst="roundRect">
                <a:avLst/>
              </a:prstGeom>
              <a:blipFill>
                <a:blip r:embed="rId5"/>
                <a:stretch>
                  <a:fillRect b="-3175"/>
                </a:stretch>
              </a:blipFill>
              <a:ln>
                <a:solidFill>
                  <a:srgbClr val="080808"/>
                </a:solidFill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B2E9003-3B4E-EA05-AFE0-7D019ACC44EA}"/>
              </a:ext>
            </a:extLst>
          </p:cNvPr>
          <p:cNvSpPr/>
          <p:nvPr/>
        </p:nvSpPr>
        <p:spPr bwMode="auto">
          <a:xfrm>
            <a:off x="215305" y="4324686"/>
            <a:ext cx="1036536" cy="58764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Prototype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32AD124-304F-4927-6F31-5D9B09BBF661}"/>
              </a:ext>
            </a:extLst>
          </p:cNvPr>
          <p:cNvSpPr/>
          <p:nvPr/>
        </p:nvSpPr>
        <p:spPr bwMode="auto">
          <a:xfrm>
            <a:off x="6153445" y="4438167"/>
            <a:ext cx="1188133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BE360D-0560-990E-6C8D-B02A859E07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84327" y="2163282"/>
            <a:ext cx="1602085" cy="1281668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9ACF4C9-E8E5-B6D9-4544-222702158266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 flipV="1">
            <a:off x="3947529" y="3867390"/>
            <a:ext cx="552463" cy="18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34286F-1376-C82F-9A50-BBA432B5C42D}"/>
              </a:ext>
            </a:extLst>
          </p:cNvPr>
          <p:cNvCxnSpPr>
            <a:cxnSpLocks/>
            <a:stCxn id="11" idx="3"/>
            <a:endCxn id="32" idx="2"/>
          </p:cNvCxnSpPr>
          <p:nvPr/>
        </p:nvCxnSpPr>
        <p:spPr bwMode="auto">
          <a:xfrm flipV="1">
            <a:off x="1251841" y="4167507"/>
            <a:ext cx="471505" cy="45100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073076-5B79-9D47-82F9-FC2627F9F0E9}"/>
              </a:ext>
            </a:extLst>
          </p:cNvPr>
          <p:cNvCxnSpPr>
            <a:cxnSpLocks/>
            <a:stCxn id="12" idx="3"/>
          </p:cNvCxnSpPr>
          <p:nvPr/>
        </p:nvCxnSpPr>
        <p:spPr bwMode="auto">
          <a:xfrm flipV="1">
            <a:off x="7341578" y="4161212"/>
            <a:ext cx="794762" cy="45729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3885AE-51DF-443B-DB06-0EDED5B85632}"/>
              </a:ext>
            </a:extLst>
          </p:cNvPr>
          <p:cNvCxnSpPr>
            <a:cxnSpLocks/>
          </p:cNvCxnSpPr>
          <p:nvPr/>
        </p:nvCxnSpPr>
        <p:spPr bwMode="auto">
          <a:xfrm>
            <a:off x="7572333" y="3054194"/>
            <a:ext cx="564007" cy="51937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FEC8544-7B7A-1552-FED3-D341B725544D}"/>
              </a:ext>
            </a:extLst>
          </p:cNvPr>
          <p:cNvCxnSpPr>
            <a:cxnSpLocks/>
          </p:cNvCxnSpPr>
          <p:nvPr/>
        </p:nvCxnSpPr>
        <p:spPr bwMode="auto">
          <a:xfrm>
            <a:off x="4283968" y="4618510"/>
            <a:ext cx="1700359" cy="16453"/>
          </a:xfrm>
          <a:prstGeom prst="straightConnector1">
            <a:avLst/>
          </a:prstGeom>
          <a:solidFill>
            <a:schemeClr val="accent1"/>
          </a:solidFill>
          <a:ln w="34925" cap="flat" cmpd="sng" algn="ctr">
            <a:solidFill>
              <a:srgbClr val="00B050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DFCBC52-1353-B1CC-9ED7-50D381761321}"/>
              </a:ext>
            </a:extLst>
          </p:cNvPr>
          <p:cNvSpPr/>
          <p:nvPr/>
        </p:nvSpPr>
        <p:spPr bwMode="auto">
          <a:xfrm>
            <a:off x="1153921" y="3579862"/>
            <a:ext cx="1138850" cy="587645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Simulated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295B79B-132A-3D4C-2633-B243A89F5F5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599401" y="3867390"/>
            <a:ext cx="554044" cy="668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8CB68CB-2E36-697F-6BF5-0A0A5FC3570B}"/>
              </a:ext>
            </a:extLst>
          </p:cNvPr>
          <p:cNvCxnSpPr>
            <a:cxnSpLocks/>
            <a:stCxn id="9" idx="3"/>
            <a:endCxn id="73" idx="1"/>
          </p:cNvCxnSpPr>
          <p:nvPr/>
        </p:nvCxnSpPr>
        <p:spPr bwMode="auto">
          <a:xfrm flipV="1">
            <a:off x="7341577" y="3868814"/>
            <a:ext cx="549928" cy="52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5BCE391-61A7-A84C-F3D7-AA8C3E815885}"/>
              </a:ext>
            </a:extLst>
          </p:cNvPr>
          <p:cNvSpPr/>
          <p:nvPr/>
        </p:nvSpPr>
        <p:spPr bwMode="auto">
          <a:xfrm>
            <a:off x="7891505" y="3574992"/>
            <a:ext cx="1099409" cy="587644"/>
          </a:xfrm>
          <a:prstGeom prst="roundRect">
            <a:avLst/>
          </a:prstGeom>
          <a:ln>
            <a:solidFill>
              <a:srgbClr val="080808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Real Results</a:t>
            </a:r>
            <a:endParaRPr kumimoji="0" lang="en-GB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490D0C0B-EC5B-24D4-CF33-820A9D09F0F7}"/>
              </a:ext>
            </a:extLst>
          </p:cNvPr>
          <p:cNvSpPr/>
          <p:nvPr/>
        </p:nvSpPr>
        <p:spPr bwMode="auto">
          <a:xfrm>
            <a:off x="2808679" y="4438167"/>
            <a:ext cx="1139336" cy="360685"/>
          </a:xfrm>
          <a:prstGeom prst="roundRect">
            <a:avLst/>
          </a:prstGeom>
          <a:solidFill>
            <a:schemeClr val="bg1">
              <a:lumMod val="75000"/>
            </a:schemeClr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ＭＳ Ｐゴシック" charset="-128"/>
                <a:cs typeface="ＭＳ Ｐゴシック" charset="-128"/>
              </a:rPr>
              <a:t>Controller</a:t>
            </a:r>
          </a:p>
        </p:txBody>
      </p:sp>
      <p:pic>
        <p:nvPicPr>
          <p:cNvPr id="92" name="Picture 2" descr="ViMMS Logo">
            <a:extLst>
              <a:ext uri="{FF2B5EF4-FFF2-40B4-BE49-F238E27FC236}">
                <a16:creationId xmlns:a16="http://schemas.microsoft.com/office/drawing/2014/main" id="{6A9C77F1-CE44-8253-3887-223948A6CC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521" y="2218914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3" name="Picture 2" descr="ViMMS Logo">
            <a:extLst>
              <a:ext uri="{FF2B5EF4-FFF2-40B4-BE49-F238E27FC236}">
                <a16:creationId xmlns:a16="http://schemas.microsoft.com/office/drawing/2014/main" id="{C46A5F05-E8C5-9741-027F-8A656CFF1F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433" y="2229665"/>
            <a:ext cx="1411596" cy="1079500"/>
          </a:xfrm>
          <a:prstGeom prst="rect">
            <a:avLst/>
          </a:prstGeom>
          <a:solidFill>
            <a:schemeClr val="bg1"/>
          </a:solidFill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4A9B22-4919-B742-86D0-BD33B8D7E37F}"/>
              </a:ext>
            </a:extLst>
          </p:cNvPr>
          <p:cNvCxnSpPr>
            <a:cxnSpLocks/>
            <a:endCxn id="32" idx="0"/>
          </p:cNvCxnSpPr>
          <p:nvPr/>
        </p:nvCxnSpPr>
        <p:spPr bwMode="auto">
          <a:xfrm>
            <a:off x="1411987" y="3235982"/>
            <a:ext cx="311359" cy="34388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4C7BCF2-05EB-1585-CCB0-1C8519A9B5B0}"/>
              </a:ext>
            </a:extLst>
          </p:cNvPr>
          <p:cNvCxnSpPr>
            <a:cxnSpLocks/>
          </p:cNvCxnSpPr>
          <p:nvPr/>
        </p:nvCxnSpPr>
        <p:spPr bwMode="auto">
          <a:xfrm>
            <a:off x="3967247" y="3252719"/>
            <a:ext cx="727018" cy="31635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6A93B61F-97C4-3C01-DCCC-F22E117DF69E}"/>
              </a:ext>
            </a:extLst>
          </p:cNvPr>
          <p:cNvCxnSpPr>
            <a:cxnSpLocks/>
            <a:stCxn id="91" idx="3"/>
          </p:cNvCxnSpPr>
          <p:nvPr/>
        </p:nvCxnSpPr>
        <p:spPr bwMode="auto">
          <a:xfrm flipV="1">
            <a:off x="3948015" y="4167507"/>
            <a:ext cx="752637" cy="4510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E0C9487-0360-16C5-3C0D-42DE589A697E}"/>
              </a:ext>
            </a:extLst>
          </p:cNvPr>
          <p:cNvCxnSpPr>
            <a:cxnSpLocks/>
            <a:stCxn id="11" idx="3"/>
            <a:endCxn id="91" idx="1"/>
          </p:cNvCxnSpPr>
          <p:nvPr/>
        </p:nvCxnSpPr>
        <p:spPr bwMode="auto">
          <a:xfrm>
            <a:off x="1251841" y="4618509"/>
            <a:ext cx="1556838" cy="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AE042AD-6806-F753-A520-7AC282FDA040}"/>
              </a:ext>
            </a:extLst>
          </p:cNvPr>
          <p:cNvCxnSpPr>
            <a:cxnSpLocks/>
            <a:stCxn id="32" idx="1"/>
            <a:endCxn id="11" idx="0"/>
          </p:cNvCxnSpPr>
          <p:nvPr/>
        </p:nvCxnSpPr>
        <p:spPr bwMode="auto">
          <a:xfrm flipH="1">
            <a:off x="733573" y="3873685"/>
            <a:ext cx="420348" cy="45100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080808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4BF8D067-2481-C7C4-429C-C72C3D3C4998}"/>
              </a:ext>
            </a:extLst>
          </p:cNvPr>
          <p:cNvSpPr txBox="1"/>
          <p:nvPr/>
        </p:nvSpPr>
        <p:spPr>
          <a:xfrm>
            <a:off x="107505" y="1203598"/>
            <a:ext cx="8712967" cy="710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lang="en-GB" sz="1800" dirty="0">
                <a:solidFill>
                  <a:srgbClr val="003560"/>
                </a:solidFill>
              </a:rPr>
              <a:t>We can use a similar strategy to design new controllers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An additional debugging and design step is added at the start</a:t>
            </a:r>
          </a:p>
        </p:txBody>
      </p:sp>
    </p:spTree>
    <p:extLst>
      <p:ext uri="{BB962C8B-B14F-4D97-AF65-F5344CB8AC3E}">
        <p14:creationId xmlns:p14="http://schemas.microsoft.com/office/powerpoint/2010/main" val="5183344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5FFF2D-27F5-8467-5ADE-485BD13737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992" y="915566"/>
            <a:ext cx="4644008" cy="21964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515CB3-EC5C-0EA2-B335-D67EC1A44C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305CFF-1545-CE30-D6D4-34A7068C18E2}"/>
              </a:ext>
            </a:extLst>
          </p:cNvPr>
          <p:cNvSpPr txBox="1"/>
          <p:nvPr/>
        </p:nvSpPr>
        <p:spPr>
          <a:xfrm>
            <a:off x="2195736" y="411510"/>
            <a:ext cx="48245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Our New Methods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9ED28CF-513F-0F79-21E3-2552147A2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2340587"/>
            <a:ext cx="4876906" cy="256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9762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7505" y="1203598"/>
            <a:ext cx="82809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see an almost 50% improvement in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4464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Real Experimental Validation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939999-0D85-4B8B-A77F-FBFE654124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89" b="29257"/>
          <a:stretch/>
        </p:blipFill>
        <p:spPr>
          <a:xfrm>
            <a:off x="1904205" y="2139702"/>
            <a:ext cx="5335590" cy="23199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2942D7-1194-5D38-E25F-C4AC725DA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3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20D905-1F9C-DC28-5A18-7762AA2649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3285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New Methods for Multiple Samples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4FD023-1E90-42FE-97A7-127259431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7781" y="2211710"/>
            <a:ext cx="6228437" cy="2833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A93BBA-64EF-A6A9-1271-3AA9E70E3D03}"/>
              </a:ext>
            </a:extLst>
          </p:cNvPr>
          <p:cNvSpPr txBox="1"/>
          <p:nvPr/>
        </p:nvSpPr>
        <p:spPr>
          <a:xfrm>
            <a:off x="107505" y="1203598"/>
            <a:ext cx="82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similarly extend the concept to more advanced controllers, although the improvement </a:t>
            </a:r>
            <a:r>
              <a:rPr lang="en-GB" sz="1800" dirty="0">
                <a:solidFill>
                  <a:srgbClr val="003560"/>
                </a:solidFill>
              </a:rPr>
              <a:t>is less drastic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4918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5887038-8F30-AF4D-A4A2-6FBD01710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568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can similarly implement other methods and test them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Evaluating Existing Methods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1463EA-4C9F-4068-B3BE-2AC413486B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684" y="1697028"/>
            <a:ext cx="5688632" cy="3320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2856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545973-A877-C2C3-8F3B-09EB46BDC0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4752527" cy="987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We test other types of methods, as well as models for evaluating them</a:t>
            </a: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 typeface="Arial" charset="0"/>
              <a:buChar char="•"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Evaluating a Different Acquisition Method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F3DF27-7B91-46CB-B1ED-13BD3BDF18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536" y="2427734"/>
            <a:ext cx="5544616" cy="2452426"/>
          </a:xfrm>
          <a:prstGeom prst="rect">
            <a:avLst/>
          </a:prstGeom>
        </p:spPr>
      </p:pic>
      <p:pic>
        <p:nvPicPr>
          <p:cNvPr id="2050" name="Picture 2" descr="MS-DIAL (@msdial_project) / Twitter">
            <a:extLst>
              <a:ext uri="{FF2B5EF4-FFF2-40B4-BE49-F238E27FC236}">
                <a16:creationId xmlns:a16="http://schemas.microsoft.com/office/drawing/2014/main" id="{B030BE07-789A-6271-CDF0-B003ED643A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18" t="19201" r="46683" b="34600"/>
          <a:stretch/>
        </p:blipFill>
        <p:spPr bwMode="auto">
          <a:xfrm>
            <a:off x="5940152" y="1002916"/>
            <a:ext cx="2952328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7297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3458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55446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Additional Parameter Optimisation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C815F2-06EF-1E9B-EE13-1E5FDB463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1920" y="2067694"/>
            <a:ext cx="1975540" cy="1580432"/>
          </a:xfrm>
          <a:prstGeom prst="rect">
            <a:avLst/>
          </a:prstGeom>
        </p:spPr>
      </p:pic>
      <p:pic>
        <p:nvPicPr>
          <p:cNvPr id="5" name="Picture 2" descr="ViMMS Logo">
            <a:extLst>
              <a:ext uri="{FF2B5EF4-FFF2-40B4-BE49-F238E27FC236}">
                <a16:creationId xmlns:a16="http://schemas.microsoft.com/office/drawing/2014/main" id="{D7ACD2E6-3F2F-F840-EC49-81A494D21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2095439"/>
            <a:ext cx="2066634" cy="1580432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950E410-4E6F-7948-FC24-745750413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7654"/>
            <a:ext cx="2154805" cy="2426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E98C43-CF70-41ED-C15E-E36B78F9CFE6}"/>
                  </a:ext>
                </a:extLst>
              </p:cNvPr>
              <p:cNvSpPr txBox="1"/>
              <p:nvPr/>
            </p:nvSpPr>
            <p:spPr>
              <a:xfrm>
                <a:off x="2495331" y="2774382"/>
                <a:ext cx="79208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600" b="1" i="1" smtClean="0">
                          <a:latin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BE98C43-CF70-41ED-C15E-E36B78F9CF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5331" y="2774382"/>
                <a:ext cx="792088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0" descr="Curved Arrow Images – Browse 205,460 Stock Photos, Vectors, and Video |  Adobe Stock">
            <a:extLst>
              <a:ext uri="{FF2B5EF4-FFF2-40B4-BE49-F238E27FC236}">
                <a16:creationId xmlns:a16="http://schemas.microsoft.com/office/drawing/2014/main" id="{4C49B1C1-F01F-4308-BE9D-3AA6068C80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8" t="23323" r="36540" b="21723"/>
          <a:stretch/>
        </p:blipFill>
        <p:spPr bwMode="auto">
          <a:xfrm rot="5400000">
            <a:off x="4228915" y="-537464"/>
            <a:ext cx="686174" cy="3899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0" descr="Curved Arrow Images – Browse 205,460 Stock Photos, Vectors, and Video |  Adobe Stock">
            <a:extLst>
              <a:ext uri="{FF2B5EF4-FFF2-40B4-BE49-F238E27FC236}">
                <a16:creationId xmlns:a16="http://schemas.microsoft.com/office/drawing/2014/main" id="{4036BA15-DFE5-942F-268A-5B0C36AC2A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8" t="23323" r="36540" b="21723"/>
          <a:stretch/>
        </p:blipFill>
        <p:spPr bwMode="auto">
          <a:xfrm rot="5400000">
            <a:off x="3225083" y="822323"/>
            <a:ext cx="710560" cy="176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Curved Arrow Images – Browse 205,460 Stock Photos, Vectors, and Video |  Adobe Stock">
            <a:extLst>
              <a:ext uri="{FF2B5EF4-FFF2-40B4-BE49-F238E27FC236}">
                <a16:creationId xmlns:a16="http://schemas.microsoft.com/office/drawing/2014/main" id="{4B194228-3362-3A91-68F1-F1426832B0F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8" t="23323" r="36540" b="21723"/>
          <a:stretch/>
        </p:blipFill>
        <p:spPr bwMode="auto">
          <a:xfrm rot="15736152">
            <a:off x="4508511" y="2396838"/>
            <a:ext cx="710560" cy="403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 descr="Curved Arrow Images – Browse 205,460 Stock Photos, Vectors, and Video |  Adobe Stock">
            <a:extLst>
              <a:ext uri="{FF2B5EF4-FFF2-40B4-BE49-F238E27FC236}">
                <a16:creationId xmlns:a16="http://schemas.microsoft.com/office/drawing/2014/main" id="{1B213480-DD3C-CBD2-0111-7EE9EA3AD6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28" t="23323" r="36540" b="21723"/>
          <a:stretch/>
        </p:blipFill>
        <p:spPr bwMode="auto">
          <a:xfrm rot="15736152">
            <a:off x="3588152" y="2897070"/>
            <a:ext cx="710560" cy="176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7C32CDC-0E26-FC50-F4A5-CAD6BFF144B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1080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31"/>
            <a:ext cx="9144000" cy="10795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7505" y="1203598"/>
            <a:ext cx="8280919" cy="4057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Big thank you to all my collaborators: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University of Glasgow: Joe Wandy, </a:t>
            </a:r>
            <a:r>
              <a:rPr lang="en-GB" sz="1800" dirty="0" err="1">
                <a:solidFill>
                  <a:srgbClr val="003560"/>
                </a:solidFill>
              </a:rPr>
              <a:t>Rónán</a:t>
            </a:r>
            <a:r>
              <a:rPr lang="en-GB" sz="1800" dirty="0">
                <a:solidFill>
                  <a:srgbClr val="003560"/>
                </a:solidFill>
              </a:rPr>
              <a:t> Daly, Simon Rogers, Ross McBride, Kevin Bryson, Stefan </a:t>
            </a:r>
            <a:r>
              <a:rPr lang="en-GB" sz="1800" dirty="0" err="1">
                <a:solidFill>
                  <a:srgbClr val="003560"/>
                </a:solidFill>
              </a:rPr>
              <a:t>Weidt</a:t>
            </a:r>
            <a:r>
              <a:rPr lang="en-GB" sz="1800" dirty="0">
                <a:solidFill>
                  <a:srgbClr val="003560"/>
                </a:solidFill>
              </a:rPr>
              <a:t>, Nikolaos Terzis, Alice Miller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 Wageningen University: Justin J.J. van der Hooft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charset="0"/>
              <a:buChar char="•"/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Ideas for ViMMS or any further questions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Email: </a:t>
            </a:r>
            <a:r>
              <a:rPr lang="en-GB" sz="1800" dirty="0">
                <a:solidFill>
                  <a:srgbClr val="003560"/>
                </a:solidFill>
                <a:hlinkClick r:id="rId4"/>
              </a:rPr>
              <a:t>vinny.davies@glasgow.ac.uk</a:t>
            </a:r>
            <a:endParaRPr lang="en-GB" sz="1800" dirty="0">
              <a:solidFill>
                <a:srgbClr val="003560"/>
              </a:solidFill>
            </a:endParaRP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</a:rPr>
              <a:t>Twitter: vinny_davies89</a:t>
            </a:r>
          </a:p>
          <a:p>
            <a:pPr lvl="1">
              <a:spcBef>
                <a:spcPts val="0"/>
              </a:spcBef>
              <a:spcAft>
                <a:spcPts val="500"/>
              </a:spcAft>
            </a:pPr>
            <a:endParaRPr lang="en-GB" sz="1800" dirty="0">
              <a:solidFill>
                <a:srgbClr val="003560"/>
              </a:solidFill>
            </a:endParaRPr>
          </a:p>
          <a:p>
            <a:pPr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Slides available at: </a:t>
            </a:r>
          </a:p>
          <a:p>
            <a:pPr marL="742950" lvl="1" indent="-285750">
              <a:spcBef>
                <a:spcPts val="0"/>
              </a:spcBef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rgbClr val="003560"/>
                </a:solidFill>
                <a:hlinkClick r:id="rId5"/>
              </a:rPr>
              <a:t>https://github.com/vinnydavies</a:t>
            </a:r>
            <a:r>
              <a:rPr lang="en-GB" sz="1800">
                <a:solidFill>
                  <a:srgbClr val="003560"/>
                </a:solidFill>
                <a:hlinkClick r:id="rId5"/>
              </a:rPr>
              <a:t>/presentations</a:t>
            </a:r>
            <a:r>
              <a:rPr lang="en-GB" sz="1800">
                <a:solidFill>
                  <a:srgbClr val="003560"/>
                </a:solidFill>
              </a:rPr>
              <a:t> </a:t>
            </a:r>
            <a:endParaRPr lang="en-GB" sz="1800" dirty="0">
              <a:solidFill>
                <a:srgbClr val="003560"/>
              </a:solidFill>
            </a:endParaRPr>
          </a:p>
          <a:p>
            <a:pPr lvl="1">
              <a:spcBef>
                <a:spcPts val="0"/>
              </a:spcBef>
              <a:spcAft>
                <a:spcPts val="500"/>
              </a:spcAft>
            </a:pPr>
            <a:r>
              <a:rPr lang="en-GB" sz="1800" dirty="0">
                <a:solidFill>
                  <a:srgbClr val="003560"/>
                </a:solidFill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6264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3560"/>
                </a:solidFill>
              </a:rPr>
              <a:t>Any questions?</a:t>
            </a:r>
            <a:endParaRPr lang="en-GB" sz="1400" dirty="0">
              <a:solidFill>
                <a:srgbClr val="0035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336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45576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2766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3511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79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F32F57-C63B-4EDD-A97D-76B24E98FC2F}"/>
              </a:ext>
            </a:extLst>
          </p:cNvPr>
          <p:cNvSpPr txBox="1"/>
          <p:nvPr/>
        </p:nvSpPr>
        <p:spPr>
          <a:xfrm>
            <a:off x="2195736" y="411510"/>
            <a:ext cx="3816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srgbClr val="003560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Metabolomics</a:t>
            </a:r>
            <a:r>
              <a:rPr lang="en-GB" b="1" dirty="0">
                <a:solidFill>
                  <a:srgbClr val="003560"/>
                </a:solidFill>
              </a:rPr>
              <a:t> Workflow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3560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B0E2AB-A489-49EE-59DC-61811CCE51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995686"/>
            <a:ext cx="1055269" cy="147645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87FBFEB-7555-4F29-72F9-3BB66F4B1D44}"/>
              </a:ext>
            </a:extLst>
          </p:cNvPr>
          <p:cNvSpPr txBox="1"/>
          <p:nvPr/>
        </p:nvSpPr>
        <p:spPr>
          <a:xfrm>
            <a:off x="179512" y="140903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Sample + Sample Preparation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92F18FF-29A3-4A25-636D-AC18EA6154C4}"/>
              </a:ext>
            </a:extLst>
          </p:cNvPr>
          <p:cNvSpPr/>
          <p:nvPr/>
        </p:nvSpPr>
        <p:spPr bwMode="auto">
          <a:xfrm>
            <a:off x="1379591" y="2661904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1B142AB-5E7F-8D26-47F5-97B37020F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9712" y="1995686"/>
            <a:ext cx="1975540" cy="15804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E62EFEA-D6D7-F776-BB7E-742AD0D92E09}"/>
              </a:ext>
            </a:extLst>
          </p:cNvPr>
          <p:cNvSpPr txBox="1"/>
          <p:nvPr/>
        </p:nvSpPr>
        <p:spPr>
          <a:xfrm>
            <a:off x="2339752" y="1409036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Collection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0CBB4F76-67CB-0602-1AC4-7F9F0F9226F6}"/>
              </a:ext>
            </a:extLst>
          </p:cNvPr>
          <p:cNvSpPr/>
          <p:nvPr/>
        </p:nvSpPr>
        <p:spPr bwMode="auto">
          <a:xfrm>
            <a:off x="3914870" y="2660919"/>
            <a:ext cx="600121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028" name="Picture 4" descr="Typical processing flow of MS data in the field of metabolomics. Raw... |  Download Scientific Diagram">
            <a:extLst>
              <a:ext uri="{FF2B5EF4-FFF2-40B4-BE49-F238E27FC236}">
                <a16:creationId xmlns:a16="http://schemas.microsoft.com/office/drawing/2014/main" id="{C11C4DD2-9DBF-06CE-F8F4-10731C4C0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551" y="1870701"/>
            <a:ext cx="1696157" cy="1591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D438409-D28C-1022-F581-11C825112ABC}"/>
              </a:ext>
            </a:extLst>
          </p:cNvPr>
          <p:cNvSpPr txBox="1"/>
          <p:nvPr/>
        </p:nvSpPr>
        <p:spPr>
          <a:xfrm>
            <a:off x="4427984" y="1399093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Data Processing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0" name="Picture 6" descr="Heatmap of the entire metabolomics dataset. The colors represent the... |  Download Scientific Diagram">
            <a:extLst>
              <a:ext uri="{FF2B5EF4-FFF2-40B4-BE49-F238E27FC236}">
                <a16:creationId xmlns:a16="http://schemas.microsoft.com/office/drawing/2014/main" id="{2AC4DA0A-DE31-D45E-3DC9-0517E588C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66" y="411510"/>
            <a:ext cx="1305889" cy="1299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94CDD2-C71B-4265-66C4-38231CC5B7DF}"/>
              </a:ext>
            </a:extLst>
          </p:cNvPr>
          <p:cNvSpPr txBox="1"/>
          <p:nvPr/>
        </p:nvSpPr>
        <p:spPr>
          <a:xfrm>
            <a:off x="7308304" y="123478"/>
            <a:ext cx="1440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Statistical Analysis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8A8E208-9626-F1AF-1288-8F7EA7020E2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04"/>
          <a:stretch/>
        </p:blipFill>
        <p:spPr bwMode="auto">
          <a:xfrm>
            <a:off x="7296174" y="2139702"/>
            <a:ext cx="1678639" cy="1327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C75B7-463D-0C80-49DA-A28327B97C4C}"/>
              </a:ext>
            </a:extLst>
          </p:cNvPr>
          <p:cNvSpPr txBox="1"/>
          <p:nvPr/>
        </p:nvSpPr>
        <p:spPr>
          <a:xfrm>
            <a:off x="7236296" y="18516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Metabolite Identification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BE9776CC-BE4B-CCB3-6CC2-3232F152FA5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1" r="4482" b="13770"/>
          <a:stretch/>
        </p:blipFill>
        <p:spPr>
          <a:xfrm>
            <a:off x="7370566" y="3818086"/>
            <a:ext cx="1510122" cy="122413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A83362E-2BF1-25A8-3586-5B0CDCBAE8F8}"/>
              </a:ext>
            </a:extLst>
          </p:cNvPr>
          <p:cNvSpPr txBox="1"/>
          <p:nvPr/>
        </p:nvSpPr>
        <p:spPr>
          <a:xfrm>
            <a:off x="7314852" y="3651870"/>
            <a:ext cx="173851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2542"/>
                </a:solidFill>
                <a:effectLst/>
                <a:uLnTx/>
                <a:uFillTx/>
                <a:latin typeface="Arial" charset="0"/>
                <a:ea typeface="ヒラギノ角ゴ Pro W3" charset="-128"/>
                <a:cs typeface="+mn-cs"/>
              </a:rPr>
              <a:t>Molecular Networking</a:t>
            </a:r>
            <a:endParaRPr kumimoji="0" lang="en-GB" sz="1100" b="0" i="0" u="none" strike="noStrike" kern="1200" cap="none" spc="0" normalizeH="0" baseline="0" noProof="0" dirty="0">
              <a:ln>
                <a:noFill/>
              </a:ln>
              <a:solidFill>
                <a:srgbClr val="002542"/>
              </a:solidFill>
              <a:effectLst/>
              <a:uLnTx/>
              <a:uFillTx/>
              <a:latin typeface="Arial" charset="0"/>
              <a:ea typeface="ヒラギノ角ゴ Pro W3" charset="-128"/>
              <a:cs typeface="+mn-c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1A3D9B97-598A-9123-A760-BDC5454C55D2}"/>
              </a:ext>
            </a:extLst>
          </p:cNvPr>
          <p:cNvSpPr/>
          <p:nvPr/>
        </p:nvSpPr>
        <p:spPr bwMode="auto">
          <a:xfrm rot="2024011">
            <a:off x="6113002" y="3779965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73C7395B-5338-12FB-8751-C80E34FE6057}"/>
              </a:ext>
            </a:extLst>
          </p:cNvPr>
          <p:cNvSpPr/>
          <p:nvPr/>
        </p:nvSpPr>
        <p:spPr bwMode="auto">
          <a:xfrm rot="18896479">
            <a:off x="6036678" y="1619817"/>
            <a:ext cx="1266704" cy="1324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4" name="Arrow: Right 1023">
            <a:extLst>
              <a:ext uri="{FF2B5EF4-FFF2-40B4-BE49-F238E27FC236}">
                <a16:creationId xmlns:a16="http://schemas.microsoft.com/office/drawing/2014/main" id="{EE344345-7EF3-9CFB-AE9F-8CE853E43B26}"/>
              </a:ext>
            </a:extLst>
          </p:cNvPr>
          <p:cNvSpPr/>
          <p:nvPr/>
        </p:nvSpPr>
        <p:spPr bwMode="auto">
          <a:xfrm>
            <a:off x="6321593" y="2678309"/>
            <a:ext cx="856714" cy="12498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9A8F3F85-3E54-B527-E119-401C41727C6D}"/>
              </a:ext>
            </a:extLst>
          </p:cNvPr>
          <p:cNvSpPr txBox="1"/>
          <p:nvPr/>
        </p:nvSpPr>
        <p:spPr>
          <a:xfrm>
            <a:off x="2349577" y="2618626"/>
            <a:ext cx="1296144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 w="34925">
            <a:solidFill>
              <a:srgbClr val="080808"/>
            </a:solidFill>
          </a:ln>
        </p:spPr>
        <p:txBody>
          <a:bodyPr wrap="square" rtlCol="0">
            <a:spAutoFit/>
          </a:bodyPr>
          <a:lstStyle/>
          <a:p>
            <a:r>
              <a:rPr lang="en-GB" sz="1800" dirty="0">
                <a:latin typeface="Bodoni MT Black" panose="02070A03080606020203" pitchFamily="18" charset="0"/>
              </a:rPr>
              <a:t>MODELS</a:t>
            </a:r>
          </a:p>
        </p:txBody>
      </p:sp>
    </p:spTree>
    <p:extLst>
      <p:ext uri="{BB962C8B-B14F-4D97-AF65-F5344CB8AC3E}">
        <p14:creationId xmlns:p14="http://schemas.microsoft.com/office/powerpoint/2010/main" val="1471989768"/>
      </p:ext>
    </p:extLst>
  </p:cSld>
  <p:clrMapOvr>
    <a:masterClrMapping/>
  </p:clrMapOvr>
</p:sld>
</file>

<file path=ppt/theme/theme1.xml><?xml version="1.0" encoding="utf-8"?>
<a:theme xmlns:a="http://schemas.openxmlformats.org/drawingml/2006/main" name="UoG_PowerPoint_16.9">
  <a:themeElements>
    <a:clrScheme name="University colours">
      <a:dk1>
        <a:srgbClr val="002542"/>
      </a:dk1>
      <a:lt1>
        <a:srgbClr val="FFFFFE"/>
      </a:lt1>
      <a:dk2>
        <a:srgbClr val="354047"/>
      </a:dk2>
      <a:lt2>
        <a:srgbClr val="C54520"/>
      </a:lt2>
      <a:accent1>
        <a:srgbClr val="63548B"/>
      </a:accent1>
      <a:accent2>
        <a:srgbClr val="8D0C64"/>
      </a:accent2>
      <a:accent3>
        <a:srgbClr val="CF1C20"/>
      </a:accent3>
      <a:accent4>
        <a:srgbClr val="4B3B7D"/>
      </a:accent4>
      <a:accent5>
        <a:srgbClr val="003824"/>
      </a:accent5>
      <a:accent6>
        <a:srgbClr val="500B29"/>
      </a:accent6>
      <a:hlink>
        <a:srgbClr val="584B3D"/>
      </a:hlink>
      <a:folHlink>
        <a:srgbClr val="0068A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UoG_PowerPoint_16.9</Template>
  <TotalTime>5523</TotalTime>
  <Words>1326</Words>
  <Application>Microsoft Office PowerPoint</Application>
  <PresentationFormat>On-screen Show (16:9)</PresentationFormat>
  <Paragraphs>359</Paragraphs>
  <Slides>51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</vt:lpstr>
      <vt:lpstr>Bodoni MT Black</vt:lpstr>
      <vt:lpstr>Calibri</vt:lpstr>
      <vt:lpstr>Calibri Light</vt:lpstr>
      <vt:lpstr>Cambria Math</vt:lpstr>
      <vt:lpstr>Times New Roman</vt:lpstr>
      <vt:lpstr>UoG_PowerPoint_16.9</vt:lpstr>
      <vt:lpstr>Office Theme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Peter Howard</dc:creator>
  <cp:keywords/>
  <dc:description/>
  <cp:lastModifiedBy>Vinny Davies</cp:lastModifiedBy>
  <cp:revision>167</cp:revision>
  <dcterms:created xsi:type="dcterms:W3CDTF">2016-02-16T11:44:26Z</dcterms:created>
  <dcterms:modified xsi:type="dcterms:W3CDTF">2023-06-16T15:50:35Z</dcterms:modified>
  <cp:category/>
</cp:coreProperties>
</file>