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869" r:id="rId2"/>
  </p:sldMasterIdLst>
  <p:notesMasterIdLst>
    <p:notesMasterId r:id="rId54"/>
  </p:notesMasterIdLst>
  <p:sldIdLst>
    <p:sldId id="256" r:id="rId3"/>
    <p:sldId id="563" r:id="rId4"/>
    <p:sldId id="564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65" r:id="rId14"/>
    <p:sldId id="574" r:id="rId15"/>
    <p:sldId id="575" r:id="rId16"/>
    <p:sldId id="576" r:id="rId17"/>
    <p:sldId id="577" r:id="rId18"/>
    <p:sldId id="578" r:id="rId19"/>
    <p:sldId id="579" r:id="rId20"/>
    <p:sldId id="297" r:id="rId21"/>
    <p:sldId id="580" r:id="rId22"/>
    <p:sldId id="581" r:id="rId23"/>
    <p:sldId id="609" r:id="rId24"/>
    <p:sldId id="610" r:id="rId25"/>
    <p:sldId id="611" r:id="rId26"/>
    <p:sldId id="612" r:id="rId27"/>
    <p:sldId id="614" r:id="rId28"/>
    <p:sldId id="412" r:id="rId29"/>
    <p:sldId id="413" r:id="rId30"/>
    <p:sldId id="422" r:id="rId31"/>
    <p:sldId id="421" r:id="rId32"/>
    <p:sldId id="433" r:id="rId33"/>
    <p:sldId id="617" r:id="rId34"/>
    <p:sldId id="618" r:id="rId35"/>
    <p:sldId id="414" r:id="rId36"/>
    <p:sldId id="619" r:id="rId37"/>
    <p:sldId id="620" r:id="rId38"/>
    <p:sldId id="621" r:id="rId39"/>
    <p:sldId id="423" r:id="rId40"/>
    <p:sldId id="615" r:id="rId41"/>
    <p:sldId id="622" r:id="rId42"/>
    <p:sldId id="623" r:id="rId43"/>
    <p:sldId id="624" r:id="rId44"/>
    <p:sldId id="625" r:id="rId45"/>
    <p:sldId id="626" r:id="rId46"/>
    <p:sldId id="505" r:id="rId47"/>
    <p:sldId id="427" r:id="rId48"/>
    <p:sldId id="438" r:id="rId49"/>
    <p:sldId id="428" r:id="rId50"/>
    <p:sldId id="439" r:id="rId51"/>
    <p:sldId id="616" r:id="rId52"/>
    <p:sldId id="430" r:id="rId5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23255B-E7E0-4CCD-92E2-4EE8500A2BFF}">
          <p14:sldIdLst>
            <p14:sldId id="256"/>
          </p14:sldIdLst>
        </p14:section>
        <p14:section name="Metabolomics" id="{5867151F-1868-415B-832E-E1AE2972304E}">
          <p14:sldIdLst>
            <p14:sldId id="563"/>
            <p14:sldId id="564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65"/>
            <p14:sldId id="574"/>
            <p14:sldId id="575"/>
          </p14:sldIdLst>
        </p14:section>
        <p14:section name="LC-MS/MS" id="{D69AADF4-97CC-4093-9F1A-F43472D6B18E}">
          <p14:sldIdLst>
            <p14:sldId id="576"/>
            <p14:sldId id="577"/>
            <p14:sldId id="578"/>
            <p14:sldId id="579"/>
            <p14:sldId id="297"/>
            <p14:sldId id="580"/>
            <p14:sldId id="581"/>
          </p14:sldIdLst>
        </p14:section>
        <p14:section name="MS Digital Twin" id="{971F239C-0919-403F-AC18-5C392741FBA6}">
          <p14:sldIdLst>
            <p14:sldId id="609"/>
            <p14:sldId id="610"/>
            <p14:sldId id="611"/>
            <p14:sldId id="612"/>
            <p14:sldId id="614"/>
            <p14:sldId id="412"/>
            <p14:sldId id="413"/>
            <p14:sldId id="422"/>
            <p14:sldId id="421"/>
            <p14:sldId id="433"/>
            <p14:sldId id="617"/>
            <p14:sldId id="618"/>
          </p14:sldIdLst>
        </p14:section>
        <p14:section name="Optimising Existing Methods" id="{05F85B74-BE9D-45E4-BF8F-9EAB60D3D7B4}">
          <p14:sldIdLst>
            <p14:sldId id="414"/>
            <p14:sldId id="619"/>
            <p14:sldId id="620"/>
            <p14:sldId id="621"/>
            <p14:sldId id="423"/>
          </p14:sldIdLst>
        </p14:section>
        <p14:section name="Developing New Methods" id="{F2C54957-84FB-40C0-920E-AAA2FFFCFFB3}">
          <p14:sldIdLst>
            <p14:sldId id="615"/>
            <p14:sldId id="622"/>
            <p14:sldId id="623"/>
            <p14:sldId id="624"/>
            <p14:sldId id="625"/>
            <p14:sldId id="626"/>
            <p14:sldId id="505"/>
            <p14:sldId id="427"/>
            <p14:sldId id="438"/>
          </p14:sldIdLst>
        </p14:section>
        <p14:section name="Evaluating Existing Methods" id="{3C7ABC55-6E88-44E7-A9A6-CD1944E114E0}">
          <p14:sldIdLst>
            <p14:sldId id="428"/>
            <p14:sldId id="439"/>
          </p14:sldIdLst>
        </p14:section>
        <p14:section name="Additional Parameter Optimisation" id="{2149DF36-FC0C-4119-BE63-83657D294746}">
          <p14:sldIdLst>
            <p14:sldId id="616"/>
          </p14:sldIdLst>
        </p14:section>
        <p14:section name="Any Questions?" id="{C5902475-C7B7-4403-96BF-4862AA94AD81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0067A7"/>
    <a:srgbClr val="00355F"/>
    <a:srgbClr val="032952"/>
    <a:srgbClr val="003865"/>
    <a:srgbClr val="00213B"/>
    <a:srgbClr val="003560"/>
    <a:srgbClr val="284F76"/>
    <a:srgbClr val="394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62014-2515-4D7C-ADC7-6EEA46861A64}" v="77" dt="2023-02-01T11:14:4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5226" autoAdjust="0"/>
  </p:normalViewPr>
  <p:slideViewPr>
    <p:cSldViewPr>
      <p:cViewPr varScale="1">
        <p:scale>
          <a:sx n="150" d="100"/>
          <a:sy n="150" d="100"/>
        </p:scale>
        <p:origin x="4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7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7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39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064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94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897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321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3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15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a84d74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a84d74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6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affa758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affa758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affa758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baffa758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73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577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98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08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5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4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098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7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8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75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84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8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640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66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248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06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3673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761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930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6902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3922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4241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979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7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0620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075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8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5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856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65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47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0915-79AF-4026-BA7D-DE965E73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D5A05-9F3D-4B1D-928E-03932BCB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6B71A-8582-4071-95A8-CBA7F4C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0537-CF99-447E-A52B-03D2C0F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1E938-F603-48E7-AA05-1FED0725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5719D-C0AF-4E3B-BC90-967BC785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84B22-FBF8-4D24-B1C5-6914B6F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5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2162-1627-40C9-A9DC-F3CDE4FB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1540-CFEC-49A1-8A98-E7D6327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4B39-C171-4659-BA7E-3BB0E0E4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86C5C-89B7-4518-BB26-2B630BC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2A2B6-95F5-4F5A-8660-C3753C3B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2551-D0E9-44EB-A184-826C63A5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7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26FB-DEA8-45C8-8474-F09F5AB4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2CD2E-ED55-4832-9E70-864D3FD3F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E6C0F-DA90-47D1-ADAC-089EAD54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B8C4A-037D-4916-8A1D-3BCF2F80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5DC69-42DC-49DA-8542-6719176D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CEC6-80BC-446A-83DE-42E1E1F0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2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CA2C-0FCF-485B-84E2-0FAC5189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6C9C-5432-40AA-9F31-808A2978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D460-C762-488B-97BE-759FF37B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20E-D7A6-413F-9DF3-636F29B1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B2DF-A3AA-4705-BA65-9777E4DF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7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3E48E-7246-44AE-9CBB-679C12329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14EEA-5BA1-42C3-B8FC-D0FE5D193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CDF3-8917-41E6-9893-561DBC56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398A-9702-4221-A243-D10973D2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B09D-BE04-45BD-BDCB-8CA1CB2F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2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1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0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8B9B-65A2-48CA-B2C8-898A04ABD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205B-7647-4979-BC1D-CE8EE951D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B326-2E63-46E1-B0A0-1D6354C4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BA31-B243-4C34-B01B-F38B017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1959-E07D-4E2F-875D-B712426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6DA3-A814-4225-BCE3-5C8E759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C84E-7FF1-43FC-8522-3DCF5E2B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CE3F-6898-4385-B02E-0274EAE8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7118-9133-4E45-8D51-ADBCE40C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C1AC-018D-4B0C-B6A3-90ECBCF5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65A-EACD-412D-A055-53DE36F8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4C64-FFDF-4671-8567-33814F9A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9631-E85B-4B55-9617-3BEBA674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ABD1-F87E-40AD-8943-C2DFCB92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EB5F-9551-4523-908A-D0F9A4C6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9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76A-A020-4E99-9984-3E9AE06A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7454-A077-4865-938E-9CAFB980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189BB-8675-416D-BCC8-885A209B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5C91-80A9-460E-AE68-CFB3E66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7699-2D95-4059-BF6B-2705D7F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95533-6E68-4240-86CD-2402020D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1B04-AE28-493B-BAB2-9D81AED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8BD61-C34C-432C-8508-8B7F7809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279A5-D734-4B3E-BC6A-F60AC09D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39D50-2EFF-4ADC-8E4D-885A8184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5C062-39CD-4B7E-8402-33D7CFA64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16CF6-9982-47F2-9110-BE9C0CD5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BA08-4D22-4D99-8F1B-F3DB24D8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78ADF-B9E9-4C22-8D27-0E47D2C9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4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6A743-2093-45C9-8342-5C55951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2A58-4076-4360-BD2A-124166C6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60FA-C9E3-4BBB-A5E7-82362905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120D-DBF4-4EA2-8079-036B075AD90F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733D-EC60-4424-ADEA-C18B2DCD3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AFCA-4E65-4FE6-8D07-E5185E64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gif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innydavies/presentations" TargetMode="External"/><Relationship Id="rId4" Type="http://schemas.openxmlformats.org/officeDocument/2006/relationships/hyperlink" Target="mailto:vinny.davies@glasgow.ac.u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>
            <a:extLst>
              <a:ext uri="{FF2B5EF4-FFF2-40B4-BE49-F238E27FC236}">
                <a16:creationId xmlns:a16="http://schemas.microsoft.com/office/drawing/2014/main" id="{E1048C9E-FD83-5065-AB12-61A24A125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13"/>
            <a:ext cx="9144000" cy="5204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4"/>
            <a:ext cx="5566354" cy="118428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D4B5D-42CE-4231-8E29-1383C4683473}"/>
              </a:ext>
            </a:extLst>
          </p:cNvPr>
          <p:cNvSpPr txBox="1"/>
          <p:nvPr/>
        </p:nvSpPr>
        <p:spPr>
          <a:xfrm>
            <a:off x="661830" y="1243444"/>
            <a:ext cx="58543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560"/>
                </a:solidFill>
              </a:rPr>
              <a:t>Use cases and strategies for a digital twin of a mass spectrometer </a:t>
            </a:r>
          </a:p>
          <a:p>
            <a:endParaRPr lang="en-US" b="1" dirty="0">
              <a:solidFill>
                <a:srgbClr val="003560"/>
              </a:solidFill>
            </a:endParaRPr>
          </a:p>
          <a:p>
            <a:r>
              <a:rPr lang="en-US" sz="2000" b="1" dirty="0">
                <a:solidFill>
                  <a:srgbClr val="003560"/>
                </a:solidFill>
              </a:rPr>
              <a:t>Dr Vinny Davies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17806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83042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92C86BA-8090-9B83-C6BD-B61E76AC09EE}"/>
              </a:ext>
            </a:extLst>
          </p:cNvPr>
          <p:cNvSpPr txBox="1"/>
          <p:nvPr/>
        </p:nvSpPr>
        <p:spPr>
          <a:xfrm>
            <a:off x="7515585" y="2631301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11321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4F798B7-7D92-644D-E65D-5881A9E320B8}"/>
              </a:ext>
            </a:extLst>
          </p:cNvPr>
          <p:cNvSpPr txBox="1"/>
          <p:nvPr/>
        </p:nvSpPr>
        <p:spPr>
          <a:xfrm>
            <a:off x="7536038" y="423545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92C86BA-8090-9B83-C6BD-B61E76AC09EE}"/>
              </a:ext>
            </a:extLst>
          </p:cNvPr>
          <p:cNvSpPr txBox="1"/>
          <p:nvPr/>
        </p:nvSpPr>
        <p:spPr>
          <a:xfrm>
            <a:off x="7515585" y="2631301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15139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4F798B7-7D92-644D-E65D-5881A9E320B8}"/>
              </a:ext>
            </a:extLst>
          </p:cNvPr>
          <p:cNvSpPr txBox="1"/>
          <p:nvPr/>
        </p:nvSpPr>
        <p:spPr>
          <a:xfrm>
            <a:off x="7536038" y="423545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92C86BA-8090-9B83-C6BD-B61E76AC09EE}"/>
              </a:ext>
            </a:extLst>
          </p:cNvPr>
          <p:cNvSpPr txBox="1"/>
          <p:nvPr/>
        </p:nvSpPr>
        <p:spPr>
          <a:xfrm>
            <a:off x="7515585" y="2631301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1663007" y="1281874"/>
            <a:ext cx="2583742" cy="259559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62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Samples can be extremely varied, but standard option is blood, urine,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– We use beer!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No data protection issues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Cheap and easily available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Similar enough for method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22858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Mass Spectrometry Experiments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6" name="Google Shape;61;p14">
            <a:extLst>
              <a:ext uri="{FF2B5EF4-FFF2-40B4-BE49-F238E27FC236}">
                <a16:creationId xmlns:a16="http://schemas.microsoft.com/office/drawing/2014/main" id="{EABCEFD7-8A47-CF21-4CC1-054F2DE7AD68}"/>
              </a:ext>
            </a:extLst>
          </p:cNvPr>
          <p:cNvSpPr/>
          <p:nvPr/>
        </p:nvSpPr>
        <p:spPr>
          <a:xfrm>
            <a:off x="539552" y="2972031"/>
            <a:ext cx="1382336" cy="1935742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7" name="Google Shape;75;p14">
            <a:extLst>
              <a:ext uri="{FF2B5EF4-FFF2-40B4-BE49-F238E27FC236}">
                <a16:creationId xmlns:a16="http://schemas.microsoft.com/office/drawing/2014/main" id="{CD08A08F-AFE0-A905-1CFB-E4CF5E73D9C9}"/>
              </a:ext>
            </a:extLst>
          </p:cNvPr>
          <p:cNvSpPr/>
          <p:nvPr/>
        </p:nvSpPr>
        <p:spPr>
          <a:xfrm>
            <a:off x="950748" y="391848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8" name="Google Shape;76;p14">
            <a:extLst>
              <a:ext uri="{FF2B5EF4-FFF2-40B4-BE49-F238E27FC236}">
                <a16:creationId xmlns:a16="http://schemas.microsoft.com/office/drawing/2014/main" id="{7DAF0990-D533-2BE8-EF07-4A39EB8F29EE}"/>
              </a:ext>
            </a:extLst>
          </p:cNvPr>
          <p:cNvSpPr/>
          <p:nvPr/>
        </p:nvSpPr>
        <p:spPr>
          <a:xfrm>
            <a:off x="1393858" y="440852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9" name="Google Shape;77;p14">
            <a:extLst>
              <a:ext uri="{FF2B5EF4-FFF2-40B4-BE49-F238E27FC236}">
                <a16:creationId xmlns:a16="http://schemas.microsoft.com/office/drawing/2014/main" id="{E48FD1FC-F5D3-83C6-3ABB-4109952FB118}"/>
              </a:ext>
            </a:extLst>
          </p:cNvPr>
          <p:cNvSpPr/>
          <p:nvPr/>
        </p:nvSpPr>
        <p:spPr>
          <a:xfrm>
            <a:off x="1140639" y="337343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0" name="Google Shape;78;p14">
            <a:extLst>
              <a:ext uri="{FF2B5EF4-FFF2-40B4-BE49-F238E27FC236}">
                <a16:creationId xmlns:a16="http://schemas.microsoft.com/office/drawing/2014/main" id="{4751E519-7079-DDC9-9FB2-717224825E25}"/>
              </a:ext>
            </a:extLst>
          </p:cNvPr>
          <p:cNvSpPr/>
          <p:nvPr/>
        </p:nvSpPr>
        <p:spPr>
          <a:xfrm>
            <a:off x="770584" y="317998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1" name="Google Shape;79;p14">
            <a:extLst>
              <a:ext uri="{FF2B5EF4-FFF2-40B4-BE49-F238E27FC236}">
                <a16:creationId xmlns:a16="http://schemas.microsoft.com/office/drawing/2014/main" id="{79483034-5D88-A516-A7F0-960125C5A6E3}"/>
              </a:ext>
            </a:extLst>
          </p:cNvPr>
          <p:cNvSpPr/>
          <p:nvPr/>
        </p:nvSpPr>
        <p:spPr>
          <a:xfrm>
            <a:off x="950748" y="440852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2" name="Google Shape;80;p14">
            <a:extLst>
              <a:ext uri="{FF2B5EF4-FFF2-40B4-BE49-F238E27FC236}">
                <a16:creationId xmlns:a16="http://schemas.microsoft.com/office/drawing/2014/main" id="{CA8D3B48-9611-71F7-2CDB-3BDBE7A454C7}"/>
              </a:ext>
            </a:extLst>
          </p:cNvPr>
          <p:cNvSpPr/>
          <p:nvPr/>
        </p:nvSpPr>
        <p:spPr>
          <a:xfrm>
            <a:off x="1393858" y="372503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3" name="Google Shape;81;p14">
            <a:extLst>
              <a:ext uri="{FF2B5EF4-FFF2-40B4-BE49-F238E27FC236}">
                <a16:creationId xmlns:a16="http://schemas.microsoft.com/office/drawing/2014/main" id="{D94AF7A0-FFAD-C79E-367A-6F5D8893559F}"/>
              </a:ext>
            </a:extLst>
          </p:cNvPr>
          <p:cNvSpPr/>
          <p:nvPr/>
        </p:nvSpPr>
        <p:spPr>
          <a:xfrm>
            <a:off x="1574022" y="3179989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4" name="Google Shape;82;p14">
            <a:extLst>
              <a:ext uri="{FF2B5EF4-FFF2-40B4-BE49-F238E27FC236}">
                <a16:creationId xmlns:a16="http://schemas.microsoft.com/office/drawing/2014/main" id="{EC704431-68EB-0ACC-6CA2-4DC41D3DA571}"/>
              </a:ext>
            </a:extLst>
          </p:cNvPr>
          <p:cNvSpPr/>
          <p:nvPr/>
        </p:nvSpPr>
        <p:spPr>
          <a:xfrm>
            <a:off x="770584" y="3549235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5" name="Google Shape;83;p14">
            <a:extLst>
              <a:ext uri="{FF2B5EF4-FFF2-40B4-BE49-F238E27FC236}">
                <a16:creationId xmlns:a16="http://schemas.microsoft.com/office/drawing/2014/main" id="{0F3D2328-1954-539A-7367-8C1A13BAAC4D}"/>
              </a:ext>
            </a:extLst>
          </p:cNvPr>
          <p:cNvSpPr/>
          <p:nvPr/>
        </p:nvSpPr>
        <p:spPr>
          <a:xfrm>
            <a:off x="1320816" y="4066778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0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Samples can be extremely varied, but standard option is blood, urine,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– We use beer!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No data protection issues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Cheap and easily available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Similar enough for method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22858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Mass Spectrometry Experiments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6" name="Google Shape;61;p14">
            <a:extLst>
              <a:ext uri="{FF2B5EF4-FFF2-40B4-BE49-F238E27FC236}">
                <a16:creationId xmlns:a16="http://schemas.microsoft.com/office/drawing/2014/main" id="{EABCEFD7-8A47-CF21-4CC1-054F2DE7AD68}"/>
              </a:ext>
            </a:extLst>
          </p:cNvPr>
          <p:cNvSpPr/>
          <p:nvPr/>
        </p:nvSpPr>
        <p:spPr>
          <a:xfrm>
            <a:off x="539552" y="2972031"/>
            <a:ext cx="1382336" cy="1935742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7" name="Google Shape;75;p14">
            <a:extLst>
              <a:ext uri="{FF2B5EF4-FFF2-40B4-BE49-F238E27FC236}">
                <a16:creationId xmlns:a16="http://schemas.microsoft.com/office/drawing/2014/main" id="{CD08A08F-AFE0-A905-1CFB-E4CF5E73D9C9}"/>
              </a:ext>
            </a:extLst>
          </p:cNvPr>
          <p:cNvSpPr/>
          <p:nvPr/>
        </p:nvSpPr>
        <p:spPr>
          <a:xfrm>
            <a:off x="950748" y="391848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8" name="Google Shape;76;p14">
            <a:extLst>
              <a:ext uri="{FF2B5EF4-FFF2-40B4-BE49-F238E27FC236}">
                <a16:creationId xmlns:a16="http://schemas.microsoft.com/office/drawing/2014/main" id="{7DAF0990-D533-2BE8-EF07-4A39EB8F29EE}"/>
              </a:ext>
            </a:extLst>
          </p:cNvPr>
          <p:cNvSpPr/>
          <p:nvPr/>
        </p:nvSpPr>
        <p:spPr>
          <a:xfrm>
            <a:off x="1393858" y="440852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9" name="Google Shape;77;p14">
            <a:extLst>
              <a:ext uri="{FF2B5EF4-FFF2-40B4-BE49-F238E27FC236}">
                <a16:creationId xmlns:a16="http://schemas.microsoft.com/office/drawing/2014/main" id="{E48FD1FC-F5D3-83C6-3ABB-4109952FB118}"/>
              </a:ext>
            </a:extLst>
          </p:cNvPr>
          <p:cNvSpPr/>
          <p:nvPr/>
        </p:nvSpPr>
        <p:spPr>
          <a:xfrm>
            <a:off x="1140639" y="337343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0" name="Google Shape;78;p14">
            <a:extLst>
              <a:ext uri="{FF2B5EF4-FFF2-40B4-BE49-F238E27FC236}">
                <a16:creationId xmlns:a16="http://schemas.microsoft.com/office/drawing/2014/main" id="{4751E519-7079-DDC9-9FB2-717224825E25}"/>
              </a:ext>
            </a:extLst>
          </p:cNvPr>
          <p:cNvSpPr/>
          <p:nvPr/>
        </p:nvSpPr>
        <p:spPr>
          <a:xfrm>
            <a:off x="770584" y="317998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1" name="Google Shape;79;p14">
            <a:extLst>
              <a:ext uri="{FF2B5EF4-FFF2-40B4-BE49-F238E27FC236}">
                <a16:creationId xmlns:a16="http://schemas.microsoft.com/office/drawing/2014/main" id="{79483034-5D88-A516-A7F0-960125C5A6E3}"/>
              </a:ext>
            </a:extLst>
          </p:cNvPr>
          <p:cNvSpPr/>
          <p:nvPr/>
        </p:nvSpPr>
        <p:spPr>
          <a:xfrm>
            <a:off x="950748" y="440852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2" name="Google Shape;80;p14">
            <a:extLst>
              <a:ext uri="{FF2B5EF4-FFF2-40B4-BE49-F238E27FC236}">
                <a16:creationId xmlns:a16="http://schemas.microsoft.com/office/drawing/2014/main" id="{CA8D3B48-9611-71F7-2CDB-3BDBE7A454C7}"/>
              </a:ext>
            </a:extLst>
          </p:cNvPr>
          <p:cNvSpPr/>
          <p:nvPr/>
        </p:nvSpPr>
        <p:spPr>
          <a:xfrm>
            <a:off x="1393858" y="372503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3" name="Google Shape;81;p14">
            <a:extLst>
              <a:ext uri="{FF2B5EF4-FFF2-40B4-BE49-F238E27FC236}">
                <a16:creationId xmlns:a16="http://schemas.microsoft.com/office/drawing/2014/main" id="{D94AF7A0-FFAD-C79E-367A-6F5D8893559F}"/>
              </a:ext>
            </a:extLst>
          </p:cNvPr>
          <p:cNvSpPr/>
          <p:nvPr/>
        </p:nvSpPr>
        <p:spPr>
          <a:xfrm>
            <a:off x="1574022" y="3179989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4" name="Google Shape;82;p14">
            <a:extLst>
              <a:ext uri="{FF2B5EF4-FFF2-40B4-BE49-F238E27FC236}">
                <a16:creationId xmlns:a16="http://schemas.microsoft.com/office/drawing/2014/main" id="{EC704431-68EB-0ACC-6CA2-4DC41D3DA571}"/>
              </a:ext>
            </a:extLst>
          </p:cNvPr>
          <p:cNvSpPr/>
          <p:nvPr/>
        </p:nvSpPr>
        <p:spPr>
          <a:xfrm>
            <a:off x="770584" y="3549235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5" name="Google Shape;83;p14">
            <a:extLst>
              <a:ext uri="{FF2B5EF4-FFF2-40B4-BE49-F238E27FC236}">
                <a16:creationId xmlns:a16="http://schemas.microsoft.com/office/drawing/2014/main" id="{0F3D2328-1954-539A-7367-8C1A13BAAC4D}"/>
              </a:ext>
            </a:extLst>
          </p:cNvPr>
          <p:cNvSpPr/>
          <p:nvPr/>
        </p:nvSpPr>
        <p:spPr>
          <a:xfrm>
            <a:off x="1320816" y="4066778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6" name="Google Shape;62;p14">
            <a:extLst>
              <a:ext uri="{FF2B5EF4-FFF2-40B4-BE49-F238E27FC236}">
                <a16:creationId xmlns:a16="http://schemas.microsoft.com/office/drawing/2014/main" id="{6527EB3C-E31A-79F7-36BC-2D23F8C90C98}"/>
              </a:ext>
            </a:extLst>
          </p:cNvPr>
          <p:cNvSpPr/>
          <p:nvPr/>
        </p:nvSpPr>
        <p:spPr>
          <a:xfrm>
            <a:off x="2411760" y="3673895"/>
            <a:ext cx="1215973" cy="532013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Ionisation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57" name="Google Shape;63;p14">
            <a:extLst>
              <a:ext uri="{FF2B5EF4-FFF2-40B4-BE49-F238E27FC236}">
                <a16:creationId xmlns:a16="http://schemas.microsoft.com/office/drawing/2014/main" id="{D70D31D1-94FC-8CCD-BE2C-88062E93D251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1783654" y="3939902"/>
            <a:ext cx="6281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1531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Samples can be extremely varied, but standard option is blood, urine,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– We use beer!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No data protection issues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Cheap and easily available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Similar enough for method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22858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Mass Spectrometry Experiments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4" name="Google Shape;64;p14">
            <a:extLst>
              <a:ext uri="{FF2B5EF4-FFF2-40B4-BE49-F238E27FC236}">
                <a16:creationId xmlns:a16="http://schemas.microsoft.com/office/drawing/2014/main" id="{35786B56-B484-9884-F309-B02BC9516610}"/>
              </a:ext>
            </a:extLst>
          </p:cNvPr>
          <p:cNvSpPr/>
          <p:nvPr/>
        </p:nvSpPr>
        <p:spPr>
          <a:xfrm>
            <a:off x="4290311" y="3349856"/>
            <a:ext cx="1436012" cy="118813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Spectrometer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6" name="Google Shape;61;p14">
            <a:extLst>
              <a:ext uri="{FF2B5EF4-FFF2-40B4-BE49-F238E27FC236}">
                <a16:creationId xmlns:a16="http://schemas.microsoft.com/office/drawing/2014/main" id="{EABCEFD7-8A47-CF21-4CC1-054F2DE7AD68}"/>
              </a:ext>
            </a:extLst>
          </p:cNvPr>
          <p:cNvSpPr/>
          <p:nvPr/>
        </p:nvSpPr>
        <p:spPr>
          <a:xfrm>
            <a:off x="539552" y="2972031"/>
            <a:ext cx="1382336" cy="1935742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7" name="Google Shape;75;p14">
            <a:extLst>
              <a:ext uri="{FF2B5EF4-FFF2-40B4-BE49-F238E27FC236}">
                <a16:creationId xmlns:a16="http://schemas.microsoft.com/office/drawing/2014/main" id="{CD08A08F-AFE0-A905-1CFB-E4CF5E73D9C9}"/>
              </a:ext>
            </a:extLst>
          </p:cNvPr>
          <p:cNvSpPr/>
          <p:nvPr/>
        </p:nvSpPr>
        <p:spPr>
          <a:xfrm>
            <a:off x="950748" y="391848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8" name="Google Shape;76;p14">
            <a:extLst>
              <a:ext uri="{FF2B5EF4-FFF2-40B4-BE49-F238E27FC236}">
                <a16:creationId xmlns:a16="http://schemas.microsoft.com/office/drawing/2014/main" id="{7DAF0990-D533-2BE8-EF07-4A39EB8F29EE}"/>
              </a:ext>
            </a:extLst>
          </p:cNvPr>
          <p:cNvSpPr/>
          <p:nvPr/>
        </p:nvSpPr>
        <p:spPr>
          <a:xfrm>
            <a:off x="1393858" y="440852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9" name="Google Shape;77;p14">
            <a:extLst>
              <a:ext uri="{FF2B5EF4-FFF2-40B4-BE49-F238E27FC236}">
                <a16:creationId xmlns:a16="http://schemas.microsoft.com/office/drawing/2014/main" id="{E48FD1FC-F5D3-83C6-3ABB-4109952FB118}"/>
              </a:ext>
            </a:extLst>
          </p:cNvPr>
          <p:cNvSpPr/>
          <p:nvPr/>
        </p:nvSpPr>
        <p:spPr>
          <a:xfrm>
            <a:off x="1140639" y="337343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0" name="Google Shape;78;p14">
            <a:extLst>
              <a:ext uri="{FF2B5EF4-FFF2-40B4-BE49-F238E27FC236}">
                <a16:creationId xmlns:a16="http://schemas.microsoft.com/office/drawing/2014/main" id="{4751E519-7079-DDC9-9FB2-717224825E25}"/>
              </a:ext>
            </a:extLst>
          </p:cNvPr>
          <p:cNvSpPr/>
          <p:nvPr/>
        </p:nvSpPr>
        <p:spPr>
          <a:xfrm>
            <a:off x="770584" y="317998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1" name="Google Shape;79;p14">
            <a:extLst>
              <a:ext uri="{FF2B5EF4-FFF2-40B4-BE49-F238E27FC236}">
                <a16:creationId xmlns:a16="http://schemas.microsoft.com/office/drawing/2014/main" id="{79483034-5D88-A516-A7F0-960125C5A6E3}"/>
              </a:ext>
            </a:extLst>
          </p:cNvPr>
          <p:cNvSpPr/>
          <p:nvPr/>
        </p:nvSpPr>
        <p:spPr>
          <a:xfrm>
            <a:off x="950748" y="440852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2" name="Google Shape;80;p14">
            <a:extLst>
              <a:ext uri="{FF2B5EF4-FFF2-40B4-BE49-F238E27FC236}">
                <a16:creationId xmlns:a16="http://schemas.microsoft.com/office/drawing/2014/main" id="{CA8D3B48-9611-71F7-2CDB-3BDBE7A454C7}"/>
              </a:ext>
            </a:extLst>
          </p:cNvPr>
          <p:cNvSpPr/>
          <p:nvPr/>
        </p:nvSpPr>
        <p:spPr>
          <a:xfrm>
            <a:off x="1393858" y="372503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3" name="Google Shape;81;p14">
            <a:extLst>
              <a:ext uri="{FF2B5EF4-FFF2-40B4-BE49-F238E27FC236}">
                <a16:creationId xmlns:a16="http://schemas.microsoft.com/office/drawing/2014/main" id="{D94AF7A0-FFAD-C79E-367A-6F5D8893559F}"/>
              </a:ext>
            </a:extLst>
          </p:cNvPr>
          <p:cNvSpPr/>
          <p:nvPr/>
        </p:nvSpPr>
        <p:spPr>
          <a:xfrm>
            <a:off x="1574022" y="3179989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4" name="Google Shape;82;p14">
            <a:extLst>
              <a:ext uri="{FF2B5EF4-FFF2-40B4-BE49-F238E27FC236}">
                <a16:creationId xmlns:a16="http://schemas.microsoft.com/office/drawing/2014/main" id="{EC704431-68EB-0ACC-6CA2-4DC41D3DA571}"/>
              </a:ext>
            </a:extLst>
          </p:cNvPr>
          <p:cNvSpPr/>
          <p:nvPr/>
        </p:nvSpPr>
        <p:spPr>
          <a:xfrm>
            <a:off x="770584" y="3549235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5" name="Google Shape;83;p14">
            <a:extLst>
              <a:ext uri="{FF2B5EF4-FFF2-40B4-BE49-F238E27FC236}">
                <a16:creationId xmlns:a16="http://schemas.microsoft.com/office/drawing/2014/main" id="{0F3D2328-1954-539A-7367-8C1A13BAAC4D}"/>
              </a:ext>
            </a:extLst>
          </p:cNvPr>
          <p:cNvSpPr/>
          <p:nvPr/>
        </p:nvSpPr>
        <p:spPr>
          <a:xfrm>
            <a:off x="1320816" y="4066778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6" name="Google Shape;62;p14">
            <a:extLst>
              <a:ext uri="{FF2B5EF4-FFF2-40B4-BE49-F238E27FC236}">
                <a16:creationId xmlns:a16="http://schemas.microsoft.com/office/drawing/2014/main" id="{6527EB3C-E31A-79F7-36BC-2D23F8C90C98}"/>
              </a:ext>
            </a:extLst>
          </p:cNvPr>
          <p:cNvSpPr/>
          <p:nvPr/>
        </p:nvSpPr>
        <p:spPr>
          <a:xfrm>
            <a:off x="2411760" y="3673895"/>
            <a:ext cx="1215973" cy="532013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Ionisation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57" name="Google Shape;63;p14">
            <a:extLst>
              <a:ext uri="{FF2B5EF4-FFF2-40B4-BE49-F238E27FC236}">
                <a16:creationId xmlns:a16="http://schemas.microsoft.com/office/drawing/2014/main" id="{D70D31D1-94FC-8CCD-BE2C-88062E93D251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1783654" y="3939902"/>
            <a:ext cx="6281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5;p14">
            <a:extLst>
              <a:ext uri="{FF2B5EF4-FFF2-40B4-BE49-F238E27FC236}">
                <a16:creationId xmlns:a16="http://schemas.microsoft.com/office/drawing/2014/main" id="{48A6F782-BF19-1AC0-6D7B-A075D3319ADC}"/>
              </a:ext>
            </a:extLst>
          </p:cNvPr>
          <p:cNvCxnSpPr>
            <a:cxnSpLocks/>
          </p:cNvCxnSpPr>
          <p:nvPr/>
        </p:nvCxnSpPr>
        <p:spPr>
          <a:xfrm>
            <a:off x="3627733" y="3939902"/>
            <a:ext cx="662578" cy="40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1509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Samples can be extremely varied, but standard option is blood, urine,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– We use beer!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No data protection issues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Cheap and easily available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Similar enough for method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22858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Mass Spectrometry Experiments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8477E4-C006-0C0B-CC23-B6E93FD50D94}"/>
              </a:ext>
            </a:extLst>
          </p:cNvPr>
          <p:cNvGrpSpPr/>
          <p:nvPr/>
        </p:nvGrpSpPr>
        <p:grpSpPr>
          <a:xfrm>
            <a:off x="6567100" y="2571749"/>
            <a:ext cx="2227214" cy="2336023"/>
            <a:chOff x="7791065" y="3424371"/>
            <a:chExt cx="2626357" cy="3040417"/>
          </a:xfrm>
        </p:grpSpPr>
        <p:sp>
          <p:nvSpPr>
            <p:cNvPr id="23" name="Google Shape;66;p14">
              <a:extLst>
                <a:ext uri="{FF2B5EF4-FFF2-40B4-BE49-F238E27FC236}">
                  <a16:creationId xmlns:a16="http://schemas.microsoft.com/office/drawing/2014/main" id="{30935A30-B8E4-AAD5-2668-F4F3334AFBE4}"/>
                </a:ext>
              </a:extLst>
            </p:cNvPr>
            <p:cNvSpPr/>
            <p:nvPr/>
          </p:nvSpPr>
          <p:spPr>
            <a:xfrm>
              <a:off x="7827196" y="3424371"/>
              <a:ext cx="2590226" cy="3040417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cxnSp>
          <p:nvCxnSpPr>
            <p:cNvPr id="24" name="Google Shape;67;p14">
              <a:extLst>
                <a:ext uri="{FF2B5EF4-FFF2-40B4-BE49-F238E27FC236}">
                  <a16:creationId xmlns:a16="http://schemas.microsoft.com/office/drawing/2014/main" id="{F3B7CF5D-64E7-44D4-D8E0-1151D70DE41E}"/>
                </a:ext>
              </a:extLst>
            </p:cNvPr>
            <p:cNvCxnSpPr/>
            <p:nvPr/>
          </p:nvCxnSpPr>
          <p:spPr>
            <a:xfrm flipH="1">
              <a:off x="8356115" y="4012595"/>
              <a:ext cx="11989" cy="15564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68;p14">
              <a:extLst>
                <a:ext uri="{FF2B5EF4-FFF2-40B4-BE49-F238E27FC236}">
                  <a16:creationId xmlns:a16="http://schemas.microsoft.com/office/drawing/2014/main" id="{1615A660-9E6D-C0DE-C4CE-043B91D9E0BD}"/>
                </a:ext>
              </a:extLst>
            </p:cNvPr>
            <p:cNvCxnSpPr/>
            <p:nvPr/>
          </p:nvCxnSpPr>
          <p:spPr>
            <a:xfrm>
              <a:off x="8344070" y="5569044"/>
              <a:ext cx="1899210" cy="145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69;p14">
              <a:extLst>
                <a:ext uri="{FF2B5EF4-FFF2-40B4-BE49-F238E27FC236}">
                  <a16:creationId xmlns:a16="http://schemas.microsoft.com/office/drawing/2014/main" id="{A04F57EA-7108-8B29-AEF5-7BC42FC7EB9A}"/>
                </a:ext>
              </a:extLst>
            </p:cNvPr>
            <p:cNvCxnSpPr>
              <a:cxnSpLocks/>
            </p:cNvCxnSpPr>
            <p:nvPr/>
          </p:nvCxnSpPr>
          <p:spPr>
            <a:xfrm>
              <a:off x="8608516" y="4230255"/>
              <a:ext cx="0" cy="133889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70;p14">
              <a:extLst>
                <a:ext uri="{FF2B5EF4-FFF2-40B4-BE49-F238E27FC236}">
                  <a16:creationId xmlns:a16="http://schemas.microsoft.com/office/drawing/2014/main" id="{751C205B-D50B-8BC7-FE7C-1918838CB727}"/>
                </a:ext>
              </a:extLst>
            </p:cNvPr>
            <p:cNvCxnSpPr/>
            <p:nvPr/>
          </p:nvCxnSpPr>
          <p:spPr>
            <a:xfrm>
              <a:off x="8981192" y="4507152"/>
              <a:ext cx="0" cy="1076423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71;p14">
              <a:extLst>
                <a:ext uri="{FF2B5EF4-FFF2-40B4-BE49-F238E27FC236}">
                  <a16:creationId xmlns:a16="http://schemas.microsoft.com/office/drawing/2014/main" id="{EEACE863-6D2E-BA5F-8158-B5FB3FA5C09F}"/>
                </a:ext>
              </a:extLst>
            </p:cNvPr>
            <p:cNvCxnSpPr/>
            <p:nvPr/>
          </p:nvCxnSpPr>
          <p:spPr>
            <a:xfrm>
              <a:off x="9594170" y="4870832"/>
              <a:ext cx="0" cy="698334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74;p14">
              <a:extLst>
                <a:ext uri="{FF2B5EF4-FFF2-40B4-BE49-F238E27FC236}">
                  <a16:creationId xmlns:a16="http://schemas.microsoft.com/office/drawing/2014/main" id="{93A34CDE-6EA0-0651-ECC0-83DBF845D125}"/>
                </a:ext>
              </a:extLst>
            </p:cNvPr>
            <p:cNvSpPr txBox="1"/>
            <p:nvPr/>
          </p:nvSpPr>
          <p:spPr>
            <a:xfrm>
              <a:off x="8922572" y="5699987"/>
              <a:ext cx="1016220" cy="54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542"/>
                  </a:solidFill>
                  <a:effectLst/>
                  <a:uLnTx/>
                  <a:uFillTx/>
                  <a:latin typeface="Arial" charset="0"/>
                  <a:ea typeface="ヒラギノ角ゴ Pro W3" charset="-128"/>
                  <a:cs typeface="+mn-cs"/>
                </a:rPr>
                <a:t>m/z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33" name="Google Shape;73;p14">
              <a:extLst>
                <a:ext uri="{FF2B5EF4-FFF2-40B4-BE49-F238E27FC236}">
                  <a16:creationId xmlns:a16="http://schemas.microsoft.com/office/drawing/2014/main" id="{B4D188A2-7574-A2CC-B1C2-0E10708D9925}"/>
                </a:ext>
              </a:extLst>
            </p:cNvPr>
            <p:cNvSpPr txBox="1"/>
            <p:nvPr/>
          </p:nvSpPr>
          <p:spPr>
            <a:xfrm rot="16200000">
              <a:off x="7384889" y="4674037"/>
              <a:ext cx="1263925" cy="451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542"/>
                  </a:solidFill>
                  <a:effectLst/>
                  <a:uLnTx/>
                  <a:uFillTx/>
                  <a:latin typeface="Arial" charset="0"/>
                  <a:ea typeface="ヒラギノ角ゴ Pro W3" charset="-128"/>
                  <a:cs typeface="+mn-cs"/>
                </a:rPr>
                <a:t>Intensity 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</p:grpSp>
      <p:sp>
        <p:nvSpPr>
          <p:cNvPr id="44" name="Google Shape;64;p14">
            <a:extLst>
              <a:ext uri="{FF2B5EF4-FFF2-40B4-BE49-F238E27FC236}">
                <a16:creationId xmlns:a16="http://schemas.microsoft.com/office/drawing/2014/main" id="{35786B56-B484-9884-F309-B02BC9516610}"/>
              </a:ext>
            </a:extLst>
          </p:cNvPr>
          <p:cNvSpPr/>
          <p:nvPr/>
        </p:nvSpPr>
        <p:spPr>
          <a:xfrm>
            <a:off x="4290311" y="3349856"/>
            <a:ext cx="1436012" cy="118813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Spectrometer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6" name="Google Shape;61;p14">
            <a:extLst>
              <a:ext uri="{FF2B5EF4-FFF2-40B4-BE49-F238E27FC236}">
                <a16:creationId xmlns:a16="http://schemas.microsoft.com/office/drawing/2014/main" id="{EABCEFD7-8A47-CF21-4CC1-054F2DE7AD68}"/>
              </a:ext>
            </a:extLst>
          </p:cNvPr>
          <p:cNvSpPr/>
          <p:nvPr/>
        </p:nvSpPr>
        <p:spPr>
          <a:xfrm>
            <a:off x="539552" y="2972031"/>
            <a:ext cx="1382336" cy="1935742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7" name="Google Shape;75;p14">
            <a:extLst>
              <a:ext uri="{FF2B5EF4-FFF2-40B4-BE49-F238E27FC236}">
                <a16:creationId xmlns:a16="http://schemas.microsoft.com/office/drawing/2014/main" id="{CD08A08F-AFE0-A905-1CFB-E4CF5E73D9C9}"/>
              </a:ext>
            </a:extLst>
          </p:cNvPr>
          <p:cNvSpPr/>
          <p:nvPr/>
        </p:nvSpPr>
        <p:spPr>
          <a:xfrm>
            <a:off x="950748" y="391848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8" name="Google Shape;76;p14">
            <a:extLst>
              <a:ext uri="{FF2B5EF4-FFF2-40B4-BE49-F238E27FC236}">
                <a16:creationId xmlns:a16="http://schemas.microsoft.com/office/drawing/2014/main" id="{7DAF0990-D533-2BE8-EF07-4A39EB8F29EE}"/>
              </a:ext>
            </a:extLst>
          </p:cNvPr>
          <p:cNvSpPr/>
          <p:nvPr/>
        </p:nvSpPr>
        <p:spPr>
          <a:xfrm>
            <a:off x="1393858" y="440852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9" name="Google Shape;77;p14">
            <a:extLst>
              <a:ext uri="{FF2B5EF4-FFF2-40B4-BE49-F238E27FC236}">
                <a16:creationId xmlns:a16="http://schemas.microsoft.com/office/drawing/2014/main" id="{E48FD1FC-F5D3-83C6-3ABB-4109952FB118}"/>
              </a:ext>
            </a:extLst>
          </p:cNvPr>
          <p:cNvSpPr/>
          <p:nvPr/>
        </p:nvSpPr>
        <p:spPr>
          <a:xfrm>
            <a:off x="1140639" y="337343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0" name="Google Shape;78;p14">
            <a:extLst>
              <a:ext uri="{FF2B5EF4-FFF2-40B4-BE49-F238E27FC236}">
                <a16:creationId xmlns:a16="http://schemas.microsoft.com/office/drawing/2014/main" id="{4751E519-7079-DDC9-9FB2-717224825E25}"/>
              </a:ext>
            </a:extLst>
          </p:cNvPr>
          <p:cNvSpPr/>
          <p:nvPr/>
        </p:nvSpPr>
        <p:spPr>
          <a:xfrm>
            <a:off x="770584" y="317998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1" name="Google Shape;79;p14">
            <a:extLst>
              <a:ext uri="{FF2B5EF4-FFF2-40B4-BE49-F238E27FC236}">
                <a16:creationId xmlns:a16="http://schemas.microsoft.com/office/drawing/2014/main" id="{79483034-5D88-A516-A7F0-960125C5A6E3}"/>
              </a:ext>
            </a:extLst>
          </p:cNvPr>
          <p:cNvSpPr/>
          <p:nvPr/>
        </p:nvSpPr>
        <p:spPr>
          <a:xfrm>
            <a:off x="950748" y="440852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2" name="Google Shape;80;p14">
            <a:extLst>
              <a:ext uri="{FF2B5EF4-FFF2-40B4-BE49-F238E27FC236}">
                <a16:creationId xmlns:a16="http://schemas.microsoft.com/office/drawing/2014/main" id="{CA8D3B48-9611-71F7-2CDB-3BDBE7A454C7}"/>
              </a:ext>
            </a:extLst>
          </p:cNvPr>
          <p:cNvSpPr/>
          <p:nvPr/>
        </p:nvSpPr>
        <p:spPr>
          <a:xfrm>
            <a:off x="1393858" y="372503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3" name="Google Shape;81;p14">
            <a:extLst>
              <a:ext uri="{FF2B5EF4-FFF2-40B4-BE49-F238E27FC236}">
                <a16:creationId xmlns:a16="http://schemas.microsoft.com/office/drawing/2014/main" id="{D94AF7A0-FFAD-C79E-367A-6F5D8893559F}"/>
              </a:ext>
            </a:extLst>
          </p:cNvPr>
          <p:cNvSpPr/>
          <p:nvPr/>
        </p:nvSpPr>
        <p:spPr>
          <a:xfrm>
            <a:off x="1574022" y="3179989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4" name="Google Shape;82;p14">
            <a:extLst>
              <a:ext uri="{FF2B5EF4-FFF2-40B4-BE49-F238E27FC236}">
                <a16:creationId xmlns:a16="http://schemas.microsoft.com/office/drawing/2014/main" id="{EC704431-68EB-0ACC-6CA2-4DC41D3DA571}"/>
              </a:ext>
            </a:extLst>
          </p:cNvPr>
          <p:cNvSpPr/>
          <p:nvPr/>
        </p:nvSpPr>
        <p:spPr>
          <a:xfrm>
            <a:off x="770584" y="3549235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5" name="Google Shape;83;p14">
            <a:extLst>
              <a:ext uri="{FF2B5EF4-FFF2-40B4-BE49-F238E27FC236}">
                <a16:creationId xmlns:a16="http://schemas.microsoft.com/office/drawing/2014/main" id="{0F3D2328-1954-539A-7367-8C1A13BAAC4D}"/>
              </a:ext>
            </a:extLst>
          </p:cNvPr>
          <p:cNvSpPr/>
          <p:nvPr/>
        </p:nvSpPr>
        <p:spPr>
          <a:xfrm>
            <a:off x="1320816" y="4066778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6" name="Google Shape;62;p14">
            <a:extLst>
              <a:ext uri="{FF2B5EF4-FFF2-40B4-BE49-F238E27FC236}">
                <a16:creationId xmlns:a16="http://schemas.microsoft.com/office/drawing/2014/main" id="{6527EB3C-E31A-79F7-36BC-2D23F8C90C98}"/>
              </a:ext>
            </a:extLst>
          </p:cNvPr>
          <p:cNvSpPr/>
          <p:nvPr/>
        </p:nvSpPr>
        <p:spPr>
          <a:xfrm>
            <a:off x="2411760" y="3673895"/>
            <a:ext cx="1215973" cy="532013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Ionisation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57" name="Google Shape;63;p14">
            <a:extLst>
              <a:ext uri="{FF2B5EF4-FFF2-40B4-BE49-F238E27FC236}">
                <a16:creationId xmlns:a16="http://schemas.microsoft.com/office/drawing/2014/main" id="{D70D31D1-94FC-8CCD-BE2C-88062E93D251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1783654" y="3939902"/>
            <a:ext cx="6281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5;p14">
            <a:extLst>
              <a:ext uri="{FF2B5EF4-FFF2-40B4-BE49-F238E27FC236}">
                <a16:creationId xmlns:a16="http://schemas.microsoft.com/office/drawing/2014/main" id="{48A6F782-BF19-1AC0-6D7B-A075D3319ADC}"/>
              </a:ext>
            </a:extLst>
          </p:cNvPr>
          <p:cNvCxnSpPr>
            <a:cxnSpLocks/>
          </p:cNvCxnSpPr>
          <p:nvPr/>
        </p:nvCxnSpPr>
        <p:spPr>
          <a:xfrm>
            <a:off x="3627733" y="3939902"/>
            <a:ext cx="662578" cy="40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5;p14">
            <a:extLst>
              <a:ext uri="{FF2B5EF4-FFF2-40B4-BE49-F238E27FC236}">
                <a16:creationId xmlns:a16="http://schemas.microsoft.com/office/drawing/2014/main" id="{00FC7CB7-CD0B-F4A6-ED85-AB6472516D7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726323" y="3943923"/>
            <a:ext cx="871417" cy="7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2547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>
            <a:off x="1852050" y="1138026"/>
            <a:ext cx="3380650" cy="815870"/>
            <a:chOff x="2052950" y="1863250"/>
            <a:chExt cx="3380650" cy="815870"/>
          </a:xfrm>
        </p:grpSpPr>
        <p:sp>
          <p:nvSpPr>
            <p:cNvPr id="121" name="Google Shape;121;p16"/>
            <p:cNvSpPr/>
            <p:nvPr/>
          </p:nvSpPr>
          <p:spPr>
            <a:xfrm>
              <a:off x="2052950" y="1863250"/>
              <a:ext cx="3146400" cy="74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145775" y="196367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640475" y="210492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477350" y="196367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213050" y="196367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845200" y="210492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179148" y="2214189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328248" y="2229577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845198" y="2088327"/>
              <a:ext cx="115500" cy="107700"/>
            </a:xfrm>
            <a:prstGeom prst="ellipse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7669734" flipH="1">
              <a:off x="3154093" y="1975217"/>
              <a:ext cx="523393" cy="61640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644323" y="2088327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533098" y="2408077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716900" y="2362925"/>
              <a:ext cx="716700" cy="19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504292" y="1165875"/>
            <a:ext cx="1059031" cy="1195764"/>
            <a:chOff x="69141" y="1899805"/>
            <a:chExt cx="1347753" cy="1343908"/>
          </a:xfrm>
        </p:grpSpPr>
        <p:sp>
          <p:nvSpPr>
            <p:cNvPr id="135" name="Google Shape;135;p16"/>
            <p:cNvSpPr/>
            <p:nvPr/>
          </p:nvSpPr>
          <p:spPr>
            <a:xfrm>
              <a:off x="69141" y="1899805"/>
              <a:ext cx="885170" cy="1077592"/>
            </a:xfrm>
            <a:prstGeom prst="flowChartManualOperation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cxnSp>
          <p:nvCxnSpPr>
            <p:cNvPr id="136" name="Google Shape;136;p16"/>
            <p:cNvCxnSpPr>
              <a:stCxn id="135" idx="3"/>
              <a:endCxn id="121" idx="1"/>
            </p:cNvCxnSpPr>
            <p:nvPr/>
          </p:nvCxnSpPr>
          <p:spPr>
            <a:xfrm rot="10800000" flipH="1">
              <a:off x="865794" y="2391501"/>
              <a:ext cx="551100" cy="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7" name="Google Shape;137;p16"/>
            <p:cNvSpPr/>
            <p:nvPr/>
          </p:nvSpPr>
          <p:spPr>
            <a:xfrm>
              <a:off x="332373" y="2426664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16115" y="2699461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53968" y="2123249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17006" y="2015559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32373" y="2699461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16115" y="2318974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31482" y="2015559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17006" y="2221112"/>
              <a:ext cx="115500" cy="107700"/>
            </a:xfrm>
            <a:prstGeom prst="ellipse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69343" y="2509218"/>
              <a:ext cx="115500" cy="107700"/>
            </a:xfrm>
            <a:prstGeom prst="ellipse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95775" y="2889713"/>
              <a:ext cx="127906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2542"/>
                  </a:solidFill>
                  <a:effectLst/>
                  <a:uLnTx/>
                  <a:uFillTx/>
                  <a:latin typeface="Arial" charset="0"/>
                  <a:ea typeface="ヒラギノ角ゴ Pro W3" charset="-128"/>
                  <a:cs typeface="+mn-cs"/>
                </a:rPr>
                <a:t>Sample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5332522" y="1372403"/>
            <a:ext cx="454313" cy="634575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625498" y="1492102"/>
            <a:ext cx="115500" cy="107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501923" y="1767711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433415" y="1492112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548932" y="1629909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235825" y="2074200"/>
            <a:ext cx="225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fraction, collected in small time period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153" name="Google Shape;153;p16"/>
          <p:cNvCxnSpPr/>
          <p:nvPr/>
        </p:nvCxnSpPr>
        <p:spPr>
          <a:xfrm flipH="1">
            <a:off x="6990025" y="930792"/>
            <a:ext cx="10800" cy="121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6979175" y="2149724"/>
            <a:ext cx="17109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7216575" y="1930125"/>
            <a:ext cx="900" cy="21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7553125" y="1318104"/>
            <a:ext cx="0" cy="843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 flipH="1">
            <a:off x="5741402" y="1687289"/>
            <a:ext cx="11502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6"/>
          <p:cNvSpPr txBox="1"/>
          <p:nvPr/>
        </p:nvSpPr>
        <p:spPr>
          <a:xfrm>
            <a:off x="6112713" y="1245925"/>
            <a:ext cx="5604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3872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38725" y="4515975"/>
            <a:ext cx="115500" cy="107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638725" y="3872750"/>
            <a:ext cx="115500" cy="1077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 rot="10800000">
            <a:off x="347375" y="2756775"/>
            <a:ext cx="0" cy="19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6"/>
          <p:cNvSpPr txBox="1"/>
          <p:nvPr/>
        </p:nvSpPr>
        <p:spPr>
          <a:xfrm rot="-5400000">
            <a:off x="-852675" y="3385200"/>
            <a:ext cx="205455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(per charge)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164" name="Google Shape;164;p16"/>
          <p:cNvCxnSpPr/>
          <p:nvPr/>
        </p:nvCxnSpPr>
        <p:spPr>
          <a:xfrm rot="10800000" flipH="1">
            <a:off x="593900" y="4852250"/>
            <a:ext cx="33171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6"/>
          <p:cNvSpPr txBox="1"/>
          <p:nvPr/>
        </p:nvSpPr>
        <p:spPr>
          <a:xfrm>
            <a:off x="323528" y="4762600"/>
            <a:ext cx="351995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Chromatographic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retention time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6" name="Google Shape;166;p16"/>
          <p:cNvSpPr/>
          <p:nvPr/>
        </p:nvSpPr>
        <p:spPr>
          <a:xfrm rot="10800000">
            <a:off x="1199150" y="2532525"/>
            <a:ext cx="6712200" cy="1621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5650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56500" y="4515975"/>
            <a:ext cx="115500" cy="107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756500" y="3872750"/>
            <a:ext cx="115500" cy="1077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868889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862597" y="4515975"/>
            <a:ext cx="115500" cy="107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862597" y="3872750"/>
            <a:ext cx="115500" cy="1077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978202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977825" y="4515975"/>
            <a:ext cx="115500" cy="1077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977825" y="3872750"/>
            <a:ext cx="115500" cy="1077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10806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108063" y="4515975"/>
            <a:ext cx="115500" cy="1077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1108063" y="3872750"/>
            <a:ext cx="115500" cy="1077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21370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1213700" y="4515975"/>
            <a:ext cx="115500" cy="107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213700" y="3872750"/>
            <a:ext cx="115500" cy="107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32436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324363" y="4515975"/>
            <a:ext cx="115500" cy="107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1324363" y="3872750"/>
            <a:ext cx="115500" cy="107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144957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1449575" y="4515975"/>
            <a:ext cx="115500" cy="107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157476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70257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183281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193845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204911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217432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1703788" y="2836313"/>
            <a:ext cx="115500" cy="107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1811938" y="2836300"/>
            <a:ext cx="115500" cy="107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1939050" y="2836300"/>
            <a:ext cx="115500" cy="1077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2049125" y="2836313"/>
            <a:ext cx="115500" cy="107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2174300" y="2836300"/>
            <a:ext cx="115500" cy="107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230705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437288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54292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2653588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277880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1609725" y="2686050"/>
            <a:ext cx="812700" cy="392100"/>
          </a:xfrm>
          <a:prstGeom prst="ellipse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54725" y="3730550"/>
            <a:ext cx="1020000" cy="392100"/>
          </a:xfrm>
          <a:prstGeom prst="ellipse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514975" y="4373775"/>
            <a:ext cx="1150200" cy="3921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982825" y="3980450"/>
            <a:ext cx="2371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Chromatographic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peaks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207" name="Google Shape;207;p16"/>
          <p:cNvCxnSpPr>
            <a:stCxn id="206" idx="1"/>
            <a:endCxn id="203" idx="5"/>
          </p:cNvCxnSpPr>
          <p:nvPr/>
        </p:nvCxnSpPr>
        <p:spPr>
          <a:xfrm rot="10800000">
            <a:off x="2303425" y="3020600"/>
            <a:ext cx="1679400" cy="11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6"/>
          <p:cNvCxnSpPr>
            <a:stCxn id="206" idx="1"/>
            <a:endCxn id="204" idx="6"/>
          </p:cNvCxnSpPr>
          <p:nvPr/>
        </p:nvCxnSpPr>
        <p:spPr>
          <a:xfrm rot="10800000">
            <a:off x="1574725" y="3926600"/>
            <a:ext cx="2408100" cy="2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6"/>
          <p:cNvCxnSpPr>
            <a:endCxn id="205" idx="6"/>
          </p:cNvCxnSpPr>
          <p:nvPr/>
        </p:nvCxnSpPr>
        <p:spPr>
          <a:xfrm flipH="1">
            <a:off x="1665175" y="4176525"/>
            <a:ext cx="23178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836586" y="4792765"/>
            <a:ext cx="11811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 rot="10800000">
            <a:off x="6836586" y="411649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6"/>
          <p:cNvSpPr/>
          <p:nvPr/>
        </p:nvSpPr>
        <p:spPr>
          <a:xfrm>
            <a:off x="6874687" y="4235950"/>
            <a:ext cx="1133475" cy="537775"/>
          </a:xfrm>
          <a:custGeom>
            <a:avLst/>
            <a:gdLst/>
            <a:ahLst/>
            <a:cxnLst/>
            <a:rect l="l" t="t" r="r" b="b"/>
            <a:pathLst>
              <a:path w="45339" h="21511" extrusionOk="0">
                <a:moveTo>
                  <a:pt x="0" y="21511"/>
                </a:moveTo>
                <a:cubicBezTo>
                  <a:pt x="1080" y="20432"/>
                  <a:pt x="4699" y="17574"/>
                  <a:pt x="6477" y="15034"/>
                </a:cubicBezTo>
                <a:cubicBezTo>
                  <a:pt x="8255" y="12494"/>
                  <a:pt x="9335" y="8684"/>
                  <a:pt x="10668" y="6271"/>
                </a:cubicBezTo>
                <a:cubicBezTo>
                  <a:pt x="12002" y="3858"/>
                  <a:pt x="12637" y="1318"/>
                  <a:pt x="14478" y="556"/>
                </a:cubicBezTo>
                <a:cubicBezTo>
                  <a:pt x="16320" y="-206"/>
                  <a:pt x="19685" y="-142"/>
                  <a:pt x="21717" y="1699"/>
                </a:cubicBezTo>
                <a:cubicBezTo>
                  <a:pt x="23749" y="3541"/>
                  <a:pt x="24448" y="8811"/>
                  <a:pt x="26670" y="11605"/>
                </a:cubicBezTo>
                <a:cubicBezTo>
                  <a:pt x="28893" y="14399"/>
                  <a:pt x="31941" y="16876"/>
                  <a:pt x="35052" y="18463"/>
                </a:cubicBezTo>
                <a:cubicBezTo>
                  <a:pt x="38164" y="20051"/>
                  <a:pt x="43625" y="20686"/>
                  <a:pt x="45339" y="2113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Google Shape;213;p16"/>
          <p:cNvSpPr txBox="1"/>
          <p:nvPr/>
        </p:nvSpPr>
        <p:spPr>
          <a:xfrm>
            <a:off x="6795185" y="4714265"/>
            <a:ext cx="1710899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retention time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 rot="-5400000">
            <a:off x="6212586" y="4299040"/>
            <a:ext cx="927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intensity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2382699" y="1852800"/>
            <a:ext cx="793625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216" name="Google Shape;216;p16"/>
          <p:cNvCxnSpPr>
            <a:cxnSpLocks/>
            <a:stCxn id="215" idx="2"/>
            <a:endCxn id="201" idx="0"/>
          </p:cNvCxnSpPr>
          <p:nvPr/>
        </p:nvCxnSpPr>
        <p:spPr>
          <a:xfrm flipH="1">
            <a:off x="2711338" y="2173500"/>
            <a:ext cx="68174" cy="34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16"/>
          <p:cNvCxnSpPr>
            <a:cxnSpLocks/>
            <a:stCxn id="215" idx="2"/>
            <a:endCxn id="199" idx="0"/>
          </p:cNvCxnSpPr>
          <p:nvPr/>
        </p:nvCxnSpPr>
        <p:spPr>
          <a:xfrm flipH="1">
            <a:off x="2495038" y="2173500"/>
            <a:ext cx="284474" cy="34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16"/>
          <p:cNvCxnSpPr>
            <a:cxnSpLocks/>
            <a:stCxn id="215" idx="2"/>
            <a:endCxn id="192" idx="0"/>
          </p:cNvCxnSpPr>
          <p:nvPr/>
        </p:nvCxnSpPr>
        <p:spPr>
          <a:xfrm flipH="1">
            <a:off x="2232075" y="2173500"/>
            <a:ext cx="547437" cy="34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16"/>
          <p:cNvCxnSpPr>
            <a:cxnSpLocks/>
            <a:stCxn id="215" idx="2"/>
            <a:endCxn id="188" idx="0"/>
          </p:cNvCxnSpPr>
          <p:nvPr/>
        </p:nvCxnSpPr>
        <p:spPr>
          <a:xfrm flipH="1">
            <a:off x="1760325" y="2173500"/>
            <a:ext cx="1019187" cy="34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2701538-01CC-92FE-EE06-A03DB5C19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06D6D-C787-1E66-2387-B29DC51A3205}"/>
              </a:ext>
            </a:extLst>
          </p:cNvPr>
          <p:cNvSpPr txBox="1"/>
          <p:nvPr/>
        </p:nvSpPr>
        <p:spPr>
          <a:xfrm>
            <a:off x="2195736" y="41151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LC-MS/MS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8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040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is the "systematic study of the unique chemical fingerprints that specific cellular processes leave behind", the study of their small-molecule metabolite profiles.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Basically, we are trying to identify all the metabolites in a particular sample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is Metabolomics?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" name="Picture 4" descr="The omics cascade. Metabolomics is the final step in the cascade, and... |  Download Scientific Diagram">
            <a:extLst>
              <a:ext uri="{FF2B5EF4-FFF2-40B4-BE49-F238E27FC236}">
                <a16:creationId xmlns:a16="http://schemas.microsoft.com/office/drawing/2014/main" id="{635AAEE9-5011-426B-5A5E-D5DAEE99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79500"/>
            <a:ext cx="3268092" cy="3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11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857250" y="1104900"/>
            <a:ext cx="247500" cy="32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857250" y="3662950"/>
            <a:ext cx="247500" cy="228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857250" y="2291350"/>
            <a:ext cx="247500" cy="2286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3554060" y="282897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3505235" y="294987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3669560" y="288942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3620735" y="299712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3669560" y="278172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3807998" y="20952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3923498" y="20952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3874673" y="22161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4038998" y="215571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237" name="Google Shape;237;p17"/>
          <p:cNvCxnSpPr/>
          <p:nvPr/>
        </p:nvCxnSpPr>
        <p:spPr>
          <a:xfrm flipH="1">
            <a:off x="3418150" y="2192317"/>
            <a:ext cx="10800" cy="121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7"/>
          <p:cNvCxnSpPr/>
          <p:nvPr/>
        </p:nvCxnSpPr>
        <p:spPr>
          <a:xfrm>
            <a:off x="3407300" y="3411249"/>
            <a:ext cx="17109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7"/>
          <p:cNvCxnSpPr/>
          <p:nvPr/>
        </p:nvCxnSpPr>
        <p:spPr>
          <a:xfrm>
            <a:off x="3644700" y="3191650"/>
            <a:ext cx="900" cy="21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7"/>
          <p:cNvCxnSpPr/>
          <p:nvPr/>
        </p:nvCxnSpPr>
        <p:spPr>
          <a:xfrm>
            <a:off x="3981250" y="2579629"/>
            <a:ext cx="0" cy="843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17"/>
          <p:cNvSpPr/>
          <p:nvPr/>
        </p:nvSpPr>
        <p:spPr>
          <a:xfrm>
            <a:off x="3807998" y="23370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923498" y="23370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4038998" y="19875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4038998" y="239751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1790338" y="2617725"/>
            <a:ext cx="1029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MS1 scan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2711650" y="2725775"/>
            <a:ext cx="58140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7" name="Google Shape;247;p17"/>
          <p:cNvSpPr/>
          <p:nvPr/>
        </p:nvSpPr>
        <p:spPr>
          <a:xfrm rot="10800000">
            <a:off x="1208950" y="2725775"/>
            <a:ext cx="58140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1543050" y="3638550"/>
            <a:ext cx="53721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Measures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(per charge), and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intensity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(how many copies of the molecule)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 also has an associated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retention time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isn’t enough to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identify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the molecule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44C50-3FB3-A431-BA2E-3FC2309C3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8A7DD-1811-678A-ECC6-ADB9E1E3A24E}"/>
              </a:ext>
            </a:extLst>
          </p:cNvPr>
          <p:cNvSpPr txBox="1"/>
          <p:nvPr/>
        </p:nvSpPr>
        <p:spPr>
          <a:xfrm>
            <a:off x="2195736" y="41151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 Types – MS1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/>
          <p:nvPr/>
        </p:nvSpPr>
        <p:spPr>
          <a:xfrm>
            <a:off x="2337211" y="2204875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2250668" y="2419172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2541936" y="2312024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2455393" y="2502924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2541936" y="2121124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2645951" y="1486697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2834045" y="1486697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2754532" y="1683585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607563" y="1627916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263" name="Google Shape;263;p18"/>
          <p:cNvCxnSpPr/>
          <p:nvPr/>
        </p:nvCxnSpPr>
        <p:spPr>
          <a:xfrm flipH="1">
            <a:off x="2271600" y="1759529"/>
            <a:ext cx="10800" cy="121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8"/>
          <p:cNvCxnSpPr/>
          <p:nvPr/>
        </p:nvCxnSpPr>
        <p:spPr>
          <a:xfrm>
            <a:off x="2260750" y="2978461"/>
            <a:ext cx="17109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8"/>
          <p:cNvCxnSpPr/>
          <p:nvPr/>
        </p:nvCxnSpPr>
        <p:spPr>
          <a:xfrm>
            <a:off x="2498150" y="2758863"/>
            <a:ext cx="900" cy="21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2834700" y="2146841"/>
            <a:ext cx="0" cy="843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18"/>
          <p:cNvSpPr/>
          <p:nvPr/>
        </p:nvSpPr>
        <p:spPr>
          <a:xfrm>
            <a:off x="2645951" y="1880472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2834045" y="1880472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3022138" y="1311306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3022138" y="1978916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704366" y="1780842"/>
            <a:ext cx="73800" cy="68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598688" y="1780854"/>
            <a:ext cx="73800" cy="68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607587" y="1666058"/>
            <a:ext cx="73800" cy="68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735261" y="1650495"/>
            <a:ext cx="69300" cy="64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95275" y="1349925"/>
            <a:ext cx="242244" cy="270054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66699" y="1986000"/>
            <a:ext cx="1730313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Fragmentation: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smashing up a molecule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2343150" y="1104900"/>
            <a:ext cx="552474" cy="572724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2478838" y="1795544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2553887" y="1795544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2522162" y="1874101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2478838" y="1952657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2553887" y="1952657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2867580" y="1798084"/>
            <a:ext cx="69300" cy="64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2628936" y="1991936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2629889" y="1725196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2704938" y="1725196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2673213" y="1803753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2629889" y="1882310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2704938" y="1882310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2779987" y="1655216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2779987" y="1921588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2" name="Google Shape;292;p18"/>
          <p:cNvSpPr/>
          <p:nvPr/>
        </p:nvSpPr>
        <p:spPr>
          <a:xfrm rot="-5965482">
            <a:off x="2971185" y="1843817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3" name="Google Shape;293;p18"/>
          <p:cNvSpPr/>
          <p:nvPr/>
        </p:nvSpPr>
        <p:spPr>
          <a:xfrm rot="-5965482">
            <a:off x="2958799" y="1769797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4" name="Google Shape;294;p18"/>
          <p:cNvSpPr/>
          <p:nvPr/>
        </p:nvSpPr>
        <p:spPr>
          <a:xfrm rot="-5965482">
            <a:off x="3041514" y="1788123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5" name="Google Shape;295;p18"/>
          <p:cNvSpPr/>
          <p:nvPr/>
        </p:nvSpPr>
        <p:spPr>
          <a:xfrm rot="-5965482">
            <a:off x="3126144" y="1817887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6" name="Google Shape;296;p18"/>
          <p:cNvSpPr/>
          <p:nvPr/>
        </p:nvSpPr>
        <p:spPr>
          <a:xfrm rot="-5965482">
            <a:off x="3113758" y="1743867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7" name="Google Shape;297;p18"/>
          <p:cNvSpPr/>
          <p:nvPr/>
        </p:nvSpPr>
        <p:spPr>
          <a:xfrm rot="-5970195">
            <a:off x="2910466" y="1465851"/>
            <a:ext cx="69048" cy="64806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8" name="Google Shape;298;p18"/>
          <p:cNvSpPr/>
          <p:nvPr/>
        </p:nvSpPr>
        <p:spPr>
          <a:xfrm rot="-5965482">
            <a:off x="3140112" y="1663365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9" name="Google Shape;299;p18"/>
          <p:cNvSpPr/>
          <p:nvPr/>
        </p:nvSpPr>
        <p:spPr>
          <a:xfrm rot="-5965482">
            <a:off x="2876873" y="170644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0" name="Google Shape;300;p18"/>
          <p:cNvSpPr/>
          <p:nvPr/>
        </p:nvSpPr>
        <p:spPr>
          <a:xfrm rot="-5965482">
            <a:off x="2864487" y="163242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1" name="Google Shape;301;p18"/>
          <p:cNvSpPr/>
          <p:nvPr/>
        </p:nvSpPr>
        <p:spPr>
          <a:xfrm rot="-5965482">
            <a:off x="2947202" y="1650753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2" name="Google Shape;302;p18"/>
          <p:cNvSpPr/>
          <p:nvPr/>
        </p:nvSpPr>
        <p:spPr>
          <a:xfrm rot="-5965482">
            <a:off x="3031832" y="168051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3" name="Google Shape;303;p18"/>
          <p:cNvSpPr/>
          <p:nvPr/>
        </p:nvSpPr>
        <p:spPr>
          <a:xfrm rot="-5965482">
            <a:off x="3019446" y="160649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4" name="Google Shape;304;p18"/>
          <p:cNvSpPr/>
          <p:nvPr/>
        </p:nvSpPr>
        <p:spPr>
          <a:xfrm rot="-5965482">
            <a:off x="2783081" y="156995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5" name="Google Shape;305;p18"/>
          <p:cNvSpPr/>
          <p:nvPr/>
        </p:nvSpPr>
        <p:spPr>
          <a:xfrm rot="-5965482">
            <a:off x="3045800" y="1525996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306" name="Google Shape;306;p18"/>
          <p:cNvCxnSpPr/>
          <p:nvPr/>
        </p:nvCxnSpPr>
        <p:spPr>
          <a:xfrm flipH="1">
            <a:off x="5148150" y="2654879"/>
            <a:ext cx="10800" cy="121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8"/>
          <p:cNvCxnSpPr/>
          <p:nvPr/>
        </p:nvCxnSpPr>
        <p:spPr>
          <a:xfrm>
            <a:off x="5137300" y="3873811"/>
            <a:ext cx="17109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8"/>
          <p:cNvCxnSpPr/>
          <p:nvPr/>
        </p:nvCxnSpPr>
        <p:spPr>
          <a:xfrm flipH="1">
            <a:off x="5511075" y="3352800"/>
            <a:ext cx="3900" cy="532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8"/>
          <p:cNvCxnSpPr/>
          <p:nvPr/>
        </p:nvCxnSpPr>
        <p:spPr>
          <a:xfrm flipH="1">
            <a:off x="5711100" y="3057525"/>
            <a:ext cx="3900" cy="82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8"/>
          <p:cNvCxnSpPr/>
          <p:nvPr/>
        </p:nvCxnSpPr>
        <p:spPr>
          <a:xfrm flipH="1">
            <a:off x="5990800" y="3352800"/>
            <a:ext cx="3900" cy="532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18"/>
          <p:cNvSpPr/>
          <p:nvPr/>
        </p:nvSpPr>
        <p:spPr>
          <a:xfrm rot="-5965482">
            <a:off x="5397462" y="3275090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2" name="Google Shape;312;p18"/>
          <p:cNvSpPr/>
          <p:nvPr/>
        </p:nvSpPr>
        <p:spPr>
          <a:xfrm rot="-5965482">
            <a:off x="5475462" y="3189590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3" name="Google Shape;313;p18"/>
          <p:cNvSpPr/>
          <p:nvPr/>
        </p:nvSpPr>
        <p:spPr>
          <a:xfrm rot="-5965482">
            <a:off x="5602237" y="2986215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4" name="Google Shape;314;p18"/>
          <p:cNvSpPr/>
          <p:nvPr/>
        </p:nvSpPr>
        <p:spPr>
          <a:xfrm rot="-5965482">
            <a:off x="5636787" y="2855990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5" name="Google Shape;315;p18"/>
          <p:cNvSpPr/>
          <p:nvPr/>
        </p:nvSpPr>
        <p:spPr>
          <a:xfrm rot="-5965482">
            <a:off x="5718087" y="2949190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6" name="Google Shape;316;p18"/>
          <p:cNvSpPr/>
          <p:nvPr/>
        </p:nvSpPr>
        <p:spPr>
          <a:xfrm rot="-5965482">
            <a:off x="5953512" y="3229365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502162" y="2362200"/>
            <a:ext cx="635137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318" name="Google Shape;318;p18"/>
          <p:cNvCxnSpPr>
            <a:cxnSpLocks/>
            <a:stCxn id="296" idx="2"/>
            <a:endCxn id="317" idx="1"/>
          </p:cNvCxnSpPr>
          <p:nvPr/>
        </p:nvCxnSpPr>
        <p:spPr>
          <a:xfrm>
            <a:off x="3157465" y="1815884"/>
            <a:ext cx="1344697" cy="7558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18"/>
          <p:cNvSpPr txBox="1"/>
          <p:nvPr/>
        </p:nvSpPr>
        <p:spPr>
          <a:xfrm>
            <a:off x="166700" y="3970800"/>
            <a:ext cx="887975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MS2 spectra can be used as a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fingerprint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to identify molecules</a:t>
            </a:r>
          </a:p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Spectra are compared against a database of spectra for known molecules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06B9B-23B9-95B1-D087-CEE5C335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1F0119-40AC-9C42-E3A3-11E8882B529E}"/>
              </a:ext>
            </a:extLst>
          </p:cNvPr>
          <p:cNvSpPr txBox="1"/>
          <p:nvPr/>
        </p:nvSpPr>
        <p:spPr>
          <a:xfrm>
            <a:off x="2195736" y="41151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 Types – MS2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A3AA10-059F-2712-0DE3-5DB0E701E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4F798B7-7D92-644D-E65D-5881A9E320B8}"/>
              </a:ext>
            </a:extLst>
          </p:cNvPr>
          <p:cNvSpPr txBox="1"/>
          <p:nvPr/>
        </p:nvSpPr>
        <p:spPr>
          <a:xfrm>
            <a:off x="7536038" y="423545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92C86BA-8090-9B83-C6BD-B61E76AC09EE}"/>
              </a:ext>
            </a:extLst>
          </p:cNvPr>
          <p:cNvSpPr txBox="1"/>
          <p:nvPr/>
        </p:nvSpPr>
        <p:spPr>
          <a:xfrm>
            <a:off x="7515585" y="2631301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1663007" y="1281874"/>
            <a:ext cx="2583742" cy="259559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D2E7-E17A-B644-B38C-4179072795BD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can Digital Twins help?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00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7F1DA7-6FFC-BF28-20BB-36A39F323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8"/>
            <a:ext cx="9144000" cy="1079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1663007" y="1281874"/>
            <a:ext cx="2583742" cy="259559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4CE14-7FBA-8A5A-3CF2-3DD750B77370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can Digital Twins help?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3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B4BC0-1D96-900A-B4B4-8F741CC6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2671789" y="2009460"/>
            <a:ext cx="651721" cy="15528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D2F17-E86F-4A22-5D77-06D023E13A93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can Digital Twins help?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61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6B10F3-2C3B-BCC7-C567-076939092241}"/>
              </a:ext>
            </a:extLst>
          </p:cNvPr>
          <p:cNvSpPr txBox="1"/>
          <p:nvPr/>
        </p:nvSpPr>
        <p:spPr>
          <a:xfrm>
            <a:off x="168774" y="1377408"/>
            <a:ext cx="8456097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Costs of Mass Spec: £1-2 million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Cost of yearly servicing: ~£100-200k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Cost to use Mass Spec per day: £2,000-2,500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Limited samples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sz="1800" dirty="0">
              <a:solidFill>
                <a:srgbClr val="003560"/>
              </a:solidFill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Limited availability to use Mass Spec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58B54-B0DD-C84A-E93D-9D2B6771C6FF}"/>
              </a:ext>
            </a:extLst>
          </p:cNvPr>
          <p:cNvSpPr txBox="1"/>
          <p:nvPr/>
        </p:nvSpPr>
        <p:spPr>
          <a:xfrm>
            <a:off x="2195736" y="38189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stops us building new models?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193DC-312F-78BE-A1E8-4048BAA7B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E8BF18-ABC8-14A5-D11D-36F4E006A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2058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2AA56A8F-2284-3FA1-FD23-14C4F325F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5400000">
            <a:off x="3948939" y="1459739"/>
            <a:ext cx="919226" cy="19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2531726"/>
            <a:ext cx="1975540" cy="1580432"/>
          </a:xfrm>
          <a:prstGeom prst="rect">
            <a:avLst/>
          </a:prstGeom>
        </p:spPr>
      </p:pic>
      <p:pic>
        <p:nvPicPr>
          <p:cNvPr id="5" name="Picture 2" descr="ViMMS Logo">
            <a:extLst>
              <a:ext uri="{FF2B5EF4-FFF2-40B4-BE49-F238E27FC236}">
                <a16:creationId xmlns:a16="http://schemas.microsoft.com/office/drawing/2014/main" id="{8782622E-2498-14EC-FE17-B78C057C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15702"/>
            <a:ext cx="2448982" cy="18728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4440EF0B-45F1-C26D-9874-E0C18BEFC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15506992">
            <a:off x="4204496" y="3514586"/>
            <a:ext cx="919226" cy="19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76FD48-061E-6BA1-9320-9F478785B7B3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What if we make a Digital Twin of a Mass Spectrometer?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EA2AC-0A36-AAED-EE0F-FF34944B77BD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can Digital Twins help?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268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5472607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fully controls scan specifications in real time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003560"/>
                </a:solidFill>
              </a:rPr>
              <a:t>Cruicially</a:t>
            </a:r>
            <a:r>
              <a:rPr lang="en-GB" sz="1800" dirty="0">
                <a:solidFill>
                  <a:srgbClr val="003560"/>
                </a:solidFill>
              </a:rPr>
              <a:t>, experiments can be ran via computer simulations rather than on a real MS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b="1" u="sng" dirty="0">
                <a:solidFill>
                  <a:srgbClr val="003560"/>
                </a:solidFill>
              </a:rPr>
              <a:t>Some Applications of ViMMS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100" b="1" u="sng" dirty="0">
              <a:solidFill>
                <a:srgbClr val="003560"/>
              </a:solidFill>
            </a:endParaRP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Evaluation of existing methods and settings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Develop, evaluate and test new methods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 MS in real time via an API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Evaluate current tools</a:t>
            </a:r>
          </a:p>
        </p:txBody>
      </p:sp>
      <p:pic>
        <p:nvPicPr>
          <p:cNvPr id="7" name="Picture 2" descr="ViMMS Logo">
            <a:extLst>
              <a:ext uri="{FF2B5EF4-FFF2-40B4-BE49-F238E27FC236}">
                <a16:creationId xmlns:a16="http://schemas.microsoft.com/office/drawing/2014/main" id="{1A26E2DB-4EE6-4A26-8996-357EAF4A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99" y="1438564"/>
            <a:ext cx="3572175" cy="27317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970AA1-C118-D6F2-953D-3167540CFADF}"/>
              </a:ext>
            </a:extLst>
          </p:cNvPr>
          <p:cNvSpPr txBox="1"/>
          <p:nvPr/>
        </p:nvSpPr>
        <p:spPr>
          <a:xfrm>
            <a:off x="2195736" y="38189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is the point of ViMMS?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B5D93-3965-1D71-3896-7FC597447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5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494963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has two environments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Simulated (blue)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Real (green)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C2F31-62F2-4E59-BA0F-C527FF4D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7F140-F9F3-A0C7-6FD7-1803B2115976}"/>
              </a:ext>
            </a:extLst>
          </p:cNvPr>
          <p:cNvSpPr txBox="1"/>
          <p:nvPr/>
        </p:nvSpPr>
        <p:spPr>
          <a:xfrm>
            <a:off x="2195736" y="38189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does ViMMS work?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F116F6-3D08-2C75-6280-5BB72A2B4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388941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Construct peaks from previously observed data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Take average scan timings from previous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simulations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44269-8D75-407C-B285-2539F07B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544001-E47B-4A4A-BA17-18FE7ECEBF80}"/>
              </a:ext>
            </a:extLst>
          </p:cNvPr>
          <p:cNvSpPr/>
          <p:nvPr/>
        </p:nvSpPr>
        <p:spPr>
          <a:xfrm>
            <a:off x="4499992" y="1308660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Metabolites 09 00219 g002 550">
            <a:extLst>
              <a:ext uri="{FF2B5EF4-FFF2-40B4-BE49-F238E27FC236}">
                <a16:creationId xmlns:a16="http://schemas.microsoft.com/office/drawing/2014/main" id="{61825C61-AA0C-459F-9F96-89BCDB8C0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 b="10612"/>
          <a:stretch/>
        </p:blipFill>
        <p:spPr bwMode="auto">
          <a:xfrm>
            <a:off x="899592" y="2892258"/>
            <a:ext cx="3150518" cy="19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26FF9-3773-AC38-6B06-2D25BD41D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70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real experiments works in exactly the same way except using a sample rather than simulated ViMMS chemicals</a:t>
            </a:r>
            <a:endParaRPr lang="en-GB" sz="20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real experiments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4499992" y="2715766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DB532-D21F-47EC-95EE-C280EBC62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1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remain consistent across simulated and real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Controlling the Scans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308304" y="228371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B7893-A487-4CEB-8279-28E5055D7327}"/>
              </a:ext>
            </a:extLst>
          </p:cNvPr>
          <p:cNvSpPr/>
          <p:nvPr/>
        </p:nvSpPr>
        <p:spPr>
          <a:xfrm>
            <a:off x="5148064" y="372387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761511-A91E-472E-86B2-2F4F3D27A371}"/>
              </a:ext>
            </a:extLst>
          </p:cNvPr>
          <p:cNvCxnSpPr>
            <a:cxnSpLocks/>
          </p:cNvCxnSpPr>
          <p:nvPr/>
        </p:nvCxnSpPr>
        <p:spPr>
          <a:xfrm flipV="1">
            <a:off x="6372200" y="2787774"/>
            <a:ext cx="1296143" cy="936104"/>
          </a:xfrm>
          <a:prstGeom prst="straightConnector1">
            <a:avLst/>
          </a:prstGeom>
          <a:ln w="63500" cap="flat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DD16A-276A-8E9B-8CDD-818D6C34E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6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simulator uses the virtual mass spectrometer digital twin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The Mass Spectrometer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972752" y="1995686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BC3323-9B84-95A5-334A-1ECE513CD0E8}"/>
              </a:ext>
            </a:extLst>
          </p:cNvPr>
          <p:cNvCxnSpPr>
            <a:cxnSpLocks/>
          </p:cNvCxnSpPr>
          <p:nvPr/>
        </p:nvCxnSpPr>
        <p:spPr bwMode="auto">
          <a:xfrm>
            <a:off x="3959425" y="1707654"/>
            <a:ext cx="3924943" cy="360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5D39619-1B44-1F33-AD61-496287D7A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93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real mass spectrometer is used for the real experiments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controller code is linked to the real mass spec via C# bridging code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b="1" u="sng" dirty="0">
                <a:solidFill>
                  <a:srgbClr val="003560"/>
                </a:solidFill>
              </a:rPr>
              <a:t>Crucially: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controllers remain the same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bridging code is the same for all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The Mass Spectrometer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164288" y="3363838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BC3323-9B84-95A5-334A-1ECE513CD0E8}"/>
              </a:ext>
            </a:extLst>
          </p:cNvPr>
          <p:cNvCxnSpPr>
            <a:cxnSpLocks/>
          </p:cNvCxnSpPr>
          <p:nvPr/>
        </p:nvCxnSpPr>
        <p:spPr bwMode="auto">
          <a:xfrm>
            <a:off x="3959425" y="1707654"/>
            <a:ext cx="3204863" cy="165618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1ED3771-0665-76AF-5529-89588B964C8D}"/>
              </a:ext>
            </a:extLst>
          </p:cNvPr>
          <p:cNvSpPr/>
          <p:nvPr/>
        </p:nvSpPr>
        <p:spPr>
          <a:xfrm>
            <a:off x="5459518" y="3348960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77035-877E-E114-9C20-7863C3631789}"/>
              </a:ext>
            </a:extLst>
          </p:cNvPr>
          <p:cNvCxnSpPr>
            <a:cxnSpLocks/>
          </p:cNvCxnSpPr>
          <p:nvPr/>
        </p:nvCxnSpPr>
        <p:spPr bwMode="auto">
          <a:xfrm>
            <a:off x="2960859" y="2794457"/>
            <a:ext cx="2441748" cy="64138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94D79-E60E-1016-B40A-B8422F35F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ViMMS to optimise our parameters in simulation before using the same controller on real samples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/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D71F2-6C2A-FFE2-6CB9-47A53A75B9EE}"/>
              </a:ext>
            </a:extLst>
          </p:cNvPr>
          <p:cNvSpPr/>
          <p:nvPr/>
        </p:nvSpPr>
        <p:spPr bwMode="auto">
          <a:xfrm>
            <a:off x="2699792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802911-5991-A588-DF55-C75CE76587F6}"/>
              </a:ext>
            </a:extLst>
          </p:cNvPr>
          <p:cNvSpPr/>
          <p:nvPr/>
        </p:nvSpPr>
        <p:spPr bwMode="auto">
          <a:xfrm>
            <a:off x="503548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5" name="Picture 2" descr="ViMMS Logo">
            <a:extLst>
              <a:ext uri="{FF2B5EF4-FFF2-40B4-BE49-F238E27FC236}">
                <a16:creationId xmlns:a16="http://schemas.microsoft.com/office/drawing/2014/main" id="{A6AA4D43-2796-3FC6-F4AA-C184044D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6565"/>
            <a:ext cx="1512168" cy="11564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6D429-6A54-0273-73FE-D95A6D28A7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055565" y="3920304"/>
            <a:ext cx="64422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24BC6-4C4A-F59F-2ADC-78C47F21F5A1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75806"/>
            <a:ext cx="93610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79AC-DB98-646F-7D96-2C7E190218EE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015716" y="4260746"/>
            <a:ext cx="972108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A4D3C3E-6C47-4D6C-BF63-7418BBB63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14854D3-5A37-D441-104A-6B3AF7306877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8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ViMMS to optimise our parameters in simulation before using the same controller on real samples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/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D71F2-6C2A-FFE2-6CB9-47A53A75B9EE}"/>
              </a:ext>
            </a:extLst>
          </p:cNvPr>
          <p:cNvSpPr/>
          <p:nvPr/>
        </p:nvSpPr>
        <p:spPr bwMode="auto">
          <a:xfrm>
            <a:off x="2699792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/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blipFill>
                <a:blip r:embed="rId4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802911-5991-A588-DF55-C75CE76587F6}"/>
              </a:ext>
            </a:extLst>
          </p:cNvPr>
          <p:cNvSpPr/>
          <p:nvPr/>
        </p:nvSpPr>
        <p:spPr bwMode="auto">
          <a:xfrm>
            <a:off x="503548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5" name="Picture 2" descr="ViMMS Logo">
            <a:extLst>
              <a:ext uri="{FF2B5EF4-FFF2-40B4-BE49-F238E27FC236}">
                <a16:creationId xmlns:a16="http://schemas.microsoft.com/office/drawing/2014/main" id="{A6AA4D43-2796-3FC6-F4AA-C184044D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6565"/>
            <a:ext cx="1512168" cy="11564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6D429-6A54-0273-73FE-D95A6D28A7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055565" y="3920304"/>
            <a:ext cx="64422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24BC6-4C4A-F59F-2ADC-78C47F21F5A1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75806"/>
            <a:ext cx="93610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79AC-DB98-646F-7D96-2C7E190218EE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015716" y="4260746"/>
            <a:ext cx="972108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56218A-19BC-D3BF-3D3F-9BF94D2EB2F3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4139952" y="3920304"/>
            <a:ext cx="720080" cy="36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E27B32-151E-8B9D-655C-CC055615A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54713-56AE-29B4-784F-98871CA44CE6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177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ViMMS to optimise our parameters in simulation before using the same controller on real samples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/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D71F2-6C2A-FFE2-6CB9-47A53A75B9EE}"/>
              </a:ext>
            </a:extLst>
          </p:cNvPr>
          <p:cNvSpPr/>
          <p:nvPr/>
        </p:nvSpPr>
        <p:spPr bwMode="auto">
          <a:xfrm>
            <a:off x="2699792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/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blipFill>
                <a:blip r:embed="rId4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802911-5991-A588-DF55-C75CE76587F6}"/>
              </a:ext>
            </a:extLst>
          </p:cNvPr>
          <p:cNvSpPr/>
          <p:nvPr/>
        </p:nvSpPr>
        <p:spPr bwMode="auto">
          <a:xfrm>
            <a:off x="503548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64B49D-218B-0398-00F4-C4A0A7A24D83}"/>
              </a:ext>
            </a:extLst>
          </p:cNvPr>
          <p:cNvSpPr/>
          <p:nvPr/>
        </p:nvSpPr>
        <p:spPr bwMode="auto">
          <a:xfrm>
            <a:off x="4932040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FB2A7C-A102-0736-62AA-FA184A103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745" y="1986114"/>
            <a:ext cx="1709471" cy="1367577"/>
          </a:xfrm>
          <a:prstGeom prst="rect">
            <a:avLst/>
          </a:prstGeom>
        </p:spPr>
      </p:pic>
      <p:pic>
        <p:nvPicPr>
          <p:cNvPr id="15" name="Picture 2" descr="ViMMS Logo">
            <a:extLst>
              <a:ext uri="{FF2B5EF4-FFF2-40B4-BE49-F238E27FC236}">
                <a16:creationId xmlns:a16="http://schemas.microsoft.com/office/drawing/2014/main" id="{A6AA4D43-2796-3FC6-F4AA-C184044D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6565"/>
            <a:ext cx="1512168" cy="11564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6D429-6A54-0273-73FE-D95A6D28A7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055565" y="3920304"/>
            <a:ext cx="64422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24BC6-4C4A-F59F-2ADC-78C47F21F5A1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75806"/>
            <a:ext cx="93610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79AC-DB98-646F-7D96-2C7E190218EE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015716" y="4260746"/>
            <a:ext cx="972108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56218A-19BC-D3BF-3D3F-9BF94D2EB2F3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4139952" y="3920304"/>
            <a:ext cx="720080" cy="36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C0C13A-3714-8EA4-D9D3-944E4207C1B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731990"/>
            <a:ext cx="2611009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9C1CE91-2089-6568-97DF-41BDC6DCF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BD105-FFA0-F96F-793D-97D18EC97BBE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388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CB2CB-CB2C-5012-5C41-F66E0D1A2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ViMMS to optimise our parameters in simulation before using the same controller on real samples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/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blipFill>
                <a:blip r:embed="rId4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D71F2-6C2A-FFE2-6CB9-47A53A75B9EE}"/>
              </a:ext>
            </a:extLst>
          </p:cNvPr>
          <p:cNvSpPr/>
          <p:nvPr/>
        </p:nvSpPr>
        <p:spPr bwMode="auto">
          <a:xfrm>
            <a:off x="2699792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/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blipFill>
                <a:blip r:embed="rId5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A7CEAE-9A8E-4B94-2AD8-ED4B240E56AC}"/>
              </a:ext>
            </a:extLst>
          </p:cNvPr>
          <p:cNvSpPr/>
          <p:nvPr/>
        </p:nvSpPr>
        <p:spPr bwMode="auto">
          <a:xfrm>
            <a:off x="7364700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Real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802911-5991-A588-DF55-C75CE76587F6}"/>
              </a:ext>
            </a:extLst>
          </p:cNvPr>
          <p:cNvSpPr/>
          <p:nvPr/>
        </p:nvSpPr>
        <p:spPr bwMode="auto">
          <a:xfrm>
            <a:off x="503548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64B49D-218B-0398-00F4-C4A0A7A24D83}"/>
              </a:ext>
            </a:extLst>
          </p:cNvPr>
          <p:cNvSpPr/>
          <p:nvPr/>
        </p:nvSpPr>
        <p:spPr bwMode="auto">
          <a:xfrm>
            <a:off x="4932040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FB2A7C-A102-0736-62AA-FA184A103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745" y="1986114"/>
            <a:ext cx="1709471" cy="1367577"/>
          </a:xfrm>
          <a:prstGeom prst="rect">
            <a:avLst/>
          </a:prstGeom>
        </p:spPr>
      </p:pic>
      <p:pic>
        <p:nvPicPr>
          <p:cNvPr id="15" name="Picture 2" descr="ViMMS Logo">
            <a:extLst>
              <a:ext uri="{FF2B5EF4-FFF2-40B4-BE49-F238E27FC236}">
                <a16:creationId xmlns:a16="http://schemas.microsoft.com/office/drawing/2014/main" id="{A6AA4D43-2796-3FC6-F4AA-C184044D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6565"/>
            <a:ext cx="1512168" cy="11564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6D429-6A54-0273-73FE-D95A6D28A7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055565" y="3920304"/>
            <a:ext cx="64422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24BC6-4C4A-F59F-2ADC-78C47F21F5A1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75806"/>
            <a:ext cx="93610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79AC-DB98-646F-7D96-2C7E190218EE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015716" y="4260746"/>
            <a:ext cx="972108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56218A-19BC-D3BF-3D3F-9BF94D2EB2F3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4139952" y="3920304"/>
            <a:ext cx="720080" cy="36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AAB1C0-D250-A08D-E074-069C44BC2C7D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6444208" y="4260746"/>
            <a:ext cx="1224136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733D49-9F55-D19A-E06E-5C3BCF4D5EC6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6523072" y="3918492"/>
            <a:ext cx="841628" cy="18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1B6536-3AEB-34AA-CC43-DE775F8BF9BA}"/>
              </a:ext>
            </a:extLst>
          </p:cNvPr>
          <p:cNvCxnSpPr>
            <a:cxnSpLocks/>
          </p:cNvCxnSpPr>
          <p:nvPr/>
        </p:nvCxnSpPr>
        <p:spPr bwMode="auto">
          <a:xfrm>
            <a:off x="6516216" y="2931790"/>
            <a:ext cx="1152128" cy="638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C0C13A-3714-8EA4-D9D3-944E4207C1B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731990"/>
            <a:ext cx="2611009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2392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4C254-BDF5-363A-AA4E-560A2C2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3074" name="Picture 2" descr="Metabolites 09 00219 g006 550">
            <a:extLst>
              <a:ext uri="{FF2B5EF4-FFF2-40B4-BE49-F238E27FC236}">
                <a16:creationId xmlns:a16="http://schemas.microsoft.com/office/drawing/2014/main" id="{049A9C30-D1E3-4AFD-AD0E-D179B015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5686"/>
            <a:ext cx="5238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3D2FC-DC49-0C84-DFAB-01C59A8A10A4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1CA5B-DA36-4F5C-43DD-909451520818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To prove this strategy actually works, we full tested it across a number of methods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927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75289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1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1101411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3961617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1496015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2AD124-304F-4927-6F31-5D9B09BBF661}"/>
              </a:ext>
            </a:extLst>
          </p:cNvPr>
          <p:cNvSpPr/>
          <p:nvPr/>
        </p:nvSpPr>
        <p:spPr bwMode="auto">
          <a:xfrm>
            <a:off x="6153445" y="4438167"/>
            <a:ext cx="1188133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BE360D-0560-990E-6C8D-B02A859E0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27" y="2163282"/>
            <a:ext cx="1602085" cy="12816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C8544-7B7A-1552-FED3-D341B725544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4618510"/>
            <a:ext cx="1700359" cy="1645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1815218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2AD124-304F-4927-6F31-5D9B09BBF661}"/>
              </a:ext>
            </a:extLst>
          </p:cNvPr>
          <p:cNvSpPr/>
          <p:nvPr/>
        </p:nvSpPr>
        <p:spPr bwMode="auto">
          <a:xfrm>
            <a:off x="6153445" y="4438167"/>
            <a:ext cx="1188133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BE360D-0560-990E-6C8D-B02A859E0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27" y="2163282"/>
            <a:ext cx="1602085" cy="12816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073076-5B79-9D47-82F9-FC2627F9F0E9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7341578" y="4161212"/>
            <a:ext cx="794762" cy="4572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3885AE-51DF-443B-DB06-0EDED5B85632}"/>
              </a:ext>
            </a:extLst>
          </p:cNvPr>
          <p:cNvCxnSpPr>
            <a:cxnSpLocks/>
          </p:cNvCxnSpPr>
          <p:nvPr/>
        </p:nvCxnSpPr>
        <p:spPr bwMode="auto">
          <a:xfrm>
            <a:off x="7572333" y="3054194"/>
            <a:ext cx="564007" cy="5193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C8544-7B7A-1552-FED3-D341B725544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4618510"/>
            <a:ext cx="1700359" cy="1645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CB68CB-2E36-697F-6BF5-0A0A5FC3570B}"/>
              </a:ext>
            </a:extLst>
          </p:cNvPr>
          <p:cNvCxnSpPr>
            <a:cxnSpLocks/>
            <a:stCxn id="9" idx="3"/>
            <a:endCxn id="73" idx="1"/>
          </p:cNvCxnSpPr>
          <p:nvPr/>
        </p:nvCxnSpPr>
        <p:spPr bwMode="auto">
          <a:xfrm flipV="1">
            <a:off x="7341577" y="3868814"/>
            <a:ext cx="549928" cy="52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BCE391-61A7-A84C-F3D7-AA8C3E815885}"/>
              </a:ext>
            </a:extLst>
          </p:cNvPr>
          <p:cNvSpPr/>
          <p:nvPr/>
        </p:nvSpPr>
        <p:spPr bwMode="auto">
          <a:xfrm>
            <a:off x="7891505" y="3574992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Real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518334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FFF2D-27F5-8467-5ADE-485BD137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915566"/>
            <a:ext cx="4644008" cy="2196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15CB3-EC5C-0EA2-B335-D67EC1A44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05CFF-1545-CE30-D6D4-34A7068C18E2}"/>
              </a:ext>
            </a:extLst>
          </p:cNvPr>
          <p:cNvSpPr txBox="1"/>
          <p:nvPr/>
        </p:nvSpPr>
        <p:spPr>
          <a:xfrm>
            <a:off x="2195736" y="41151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Our New Methods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ED28CF-513F-0F79-21E3-2552147A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340587"/>
            <a:ext cx="4876906" cy="25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6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see an almost 50% improvement in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Real Experimental Validation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39999-0D85-4B8B-A77F-FBFE65412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9" b="29257"/>
          <a:stretch/>
        </p:blipFill>
        <p:spPr>
          <a:xfrm>
            <a:off x="1904205" y="2139702"/>
            <a:ext cx="5335590" cy="2319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942D7-1194-5D38-E25F-C4AC725DA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20D905-1F9C-DC28-5A18-7762AA264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New Methods for Multiple Samples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FD023-1E90-42FE-97A7-12725943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81" y="2211710"/>
            <a:ext cx="6228437" cy="2833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93BBA-64EF-A6A9-1271-3AA9E70E3D03}"/>
              </a:ext>
            </a:extLst>
          </p:cNvPr>
          <p:cNvSpPr txBox="1"/>
          <p:nvPr/>
        </p:nvSpPr>
        <p:spPr>
          <a:xfrm>
            <a:off x="107505" y="1203598"/>
            <a:ext cx="82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similarly extend the concept to more advanced controllers, although the improvement </a:t>
            </a:r>
            <a:r>
              <a:rPr lang="en-GB" sz="1800" dirty="0">
                <a:solidFill>
                  <a:srgbClr val="003560"/>
                </a:solidFill>
              </a:rPr>
              <a:t>is less drastic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918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887038-8F30-AF4D-A4A2-6FBD01710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56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similarly implement other methods and test them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Evaluating Existing Methods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463EA-4C9F-4068-B3BE-2AC41348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84" y="1697028"/>
            <a:ext cx="5688632" cy="33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85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45973-A877-C2C3-8F3B-09EB46BDC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752527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test other types of methods, as well as models for evaluating them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Evaluating a Different Acquisition Method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3DF27-7B91-46CB-B1ED-13BD3BDF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427734"/>
            <a:ext cx="5544616" cy="2452426"/>
          </a:xfrm>
          <a:prstGeom prst="rect">
            <a:avLst/>
          </a:prstGeom>
        </p:spPr>
      </p:pic>
      <p:pic>
        <p:nvPicPr>
          <p:cNvPr id="2050" name="Picture 2" descr="MS-DIAL (@msdial_project) / Twitter">
            <a:extLst>
              <a:ext uri="{FF2B5EF4-FFF2-40B4-BE49-F238E27FC236}">
                <a16:creationId xmlns:a16="http://schemas.microsoft.com/office/drawing/2014/main" id="{B030BE07-789A-6271-CDF0-B003ED643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19201" r="46683" b="34600"/>
          <a:stretch/>
        </p:blipFill>
        <p:spPr bwMode="auto">
          <a:xfrm>
            <a:off x="5940152" y="1002916"/>
            <a:ext cx="295232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29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34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Additional Parameter Optimisation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C815F2-06EF-1E9B-EE13-1E5FDB46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067694"/>
            <a:ext cx="1975540" cy="1580432"/>
          </a:xfrm>
          <a:prstGeom prst="rect">
            <a:avLst/>
          </a:prstGeom>
        </p:spPr>
      </p:pic>
      <p:pic>
        <p:nvPicPr>
          <p:cNvPr id="5" name="Picture 2" descr="ViMMS Logo">
            <a:extLst>
              <a:ext uri="{FF2B5EF4-FFF2-40B4-BE49-F238E27FC236}">
                <a16:creationId xmlns:a16="http://schemas.microsoft.com/office/drawing/2014/main" id="{D7ACD2E6-3F2F-F840-EC49-81A494D2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95439"/>
            <a:ext cx="2066634" cy="15804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50E410-4E6F-7948-FC24-74575041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7654"/>
            <a:ext cx="2154805" cy="24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C43-CF70-41ED-C15E-E36B78F9CFE6}"/>
                  </a:ext>
                </a:extLst>
              </p:cNvPr>
              <p:cNvSpPr txBox="1"/>
              <p:nvPr/>
            </p:nvSpPr>
            <p:spPr>
              <a:xfrm>
                <a:off x="2495331" y="2774382"/>
                <a:ext cx="792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C43-CF70-41ED-C15E-E36B78F9C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331" y="2774382"/>
                <a:ext cx="79208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4C49B1C1-F01F-4308-BE9D-3AA6068C8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5400000">
            <a:off x="4228915" y="-537464"/>
            <a:ext cx="686174" cy="38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4036BA15-DFE5-942F-268A-5B0C36AC2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5400000">
            <a:off x="3225083" y="822323"/>
            <a:ext cx="710560" cy="17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4B194228-3362-3A91-68F1-F1426832B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15736152">
            <a:off x="4508511" y="2396838"/>
            <a:ext cx="710560" cy="40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1B213480-DD3C-CBD2-0111-7EE9EA3AD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15736152">
            <a:off x="3588152" y="2897070"/>
            <a:ext cx="710560" cy="17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C32CDC-0E26-FC50-F4A5-CAD6BFF14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0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80919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Big thank you to all my collaborators: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University of Glasgow: Joe Wandy, </a:t>
            </a:r>
            <a:r>
              <a:rPr lang="en-GB" sz="1800" dirty="0" err="1">
                <a:solidFill>
                  <a:srgbClr val="003560"/>
                </a:solidFill>
              </a:rPr>
              <a:t>Rónán</a:t>
            </a:r>
            <a:r>
              <a:rPr lang="en-GB" sz="1800" dirty="0">
                <a:solidFill>
                  <a:srgbClr val="003560"/>
                </a:solidFill>
              </a:rPr>
              <a:t> Daly, Simon Rogers, Ross McBride, Kevin Bryson, Stefan </a:t>
            </a:r>
            <a:r>
              <a:rPr lang="en-GB" sz="1800" dirty="0" err="1">
                <a:solidFill>
                  <a:srgbClr val="003560"/>
                </a:solidFill>
              </a:rPr>
              <a:t>Weidt</a:t>
            </a:r>
            <a:r>
              <a:rPr lang="en-GB" sz="1800" dirty="0">
                <a:solidFill>
                  <a:srgbClr val="003560"/>
                </a:solidFill>
              </a:rPr>
              <a:t>, Nikolaos Terzis, Alice Miller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 Wageningen University: Justin J.J. van der Hooft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Ideas for ViMMS or any further questions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Email: </a:t>
            </a:r>
            <a:r>
              <a:rPr lang="en-GB" sz="1800" dirty="0">
                <a:solidFill>
                  <a:srgbClr val="003560"/>
                </a:solidFill>
                <a:hlinkClick r:id="rId4"/>
              </a:rPr>
              <a:t>vinny.davies@glasgow.ac.uk</a:t>
            </a:r>
            <a:endParaRPr lang="en-GB" sz="1800" dirty="0">
              <a:solidFill>
                <a:srgbClr val="003560"/>
              </a:solidFill>
            </a:endParaRP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Twitter: vinny_davies89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Slides available at: 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  <a:hlinkClick r:id="rId5"/>
              </a:rPr>
              <a:t>https://github.com/vinnydavies</a:t>
            </a:r>
            <a:r>
              <a:rPr lang="en-GB" sz="1800">
                <a:solidFill>
                  <a:srgbClr val="003560"/>
                </a:solidFill>
                <a:hlinkClick r:id="rId5"/>
              </a:rPr>
              <a:t>/presentations</a:t>
            </a:r>
            <a:r>
              <a:rPr lang="en-GB" sz="1800">
                <a:solidFill>
                  <a:srgbClr val="003560"/>
                </a:solidFill>
              </a:rPr>
              <a:t> </a:t>
            </a:r>
            <a:endParaRPr lang="en-GB" sz="1800" dirty="0">
              <a:solidFill>
                <a:srgbClr val="003560"/>
              </a:solidFill>
            </a:endParaRP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Any questions?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3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5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76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51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71989768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5523</TotalTime>
  <Words>1328</Words>
  <Application>Microsoft Office PowerPoint</Application>
  <PresentationFormat>On-screen Show (16:9)</PresentationFormat>
  <Paragraphs>359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Bodoni MT Black</vt:lpstr>
      <vt:lpstr>Calibri</vt:lpstr>
      <vt:lpstr>Calibri Light</vt:lpstr>
      <vt:lpstr>Cambria Math</vt:lpstr>
      <vt:lpstr>Times New Roman</vt:lpstr>
      <vt:lpstr>UoG_PowerPoint_16.9</vt:lpstr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Vinny Davies</cp:lastModifiedBy>
  <cp:revision>168</cp:revision>
  <dcterms:created xsi:type="dcterms:W3CDTF">2016-02-16T11:44:26Z</dcterms:created>
  <dcterms:modified xsi:type="dcterms:W3CDTF">2023-06-20T17:13:21Z</dcterms:modified>
  <cp:category/>
</cp:coreProperties>
</file>