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868" r:id="rId2"/>
  </p:sldMasterIdLst>
  <p:notesMasterIdLst>
    <p:notesMasterId r:id="rId53"/>
  </p:notesMasterIdLst>
  <p:sldIdLst>
    <p:sldId id="256" r:id="rId3"/>
    <p:sldId id="411" r:id="rId4"/>
    <p:sldId id="412" r:id="rId5"/>
    <p:sldId id="413" r:id="rId6"/>
    <p:sldId id="422" r:id="rId7"/>
    <p:sldId id="432" r:id="rId8"/>
    <p:sldId id="421" r:id="rId9"/>
    <p:sldId id="433" r:id="rId10"/>
    <p:sldId id="420" r:id="rId11"/>
    <p:sldId id="442" r:id="rId12"/>
    <p:sldId id="451" r:id="rId13"/>
    <p:sldId id="475" r:id="rId14"/>
    <p:sldId id="453" r:id="rId15"/>
    <p:sldId id="476" r:id="rId16"/>
    <p:sldId id="455" r:id="rId17"/>
    <p:sldId id="477" r:id="rId18"/>
    <p:sldId id="562" r:id="rId19"/>
    <p:sldId id="457" r:id="rId20"/>
    <p:sldId id="478" r:id="rId21"/>
    <p:sldId id="459" r:id="rId22"/>
    <p:sldId id="479" r:id="rId23"/>
    <p:sldId id="461" r:id="rId24"/>
    <p:sldId id="481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14" r:id="rId35"/>
    <p:sldId id="423" r:id="rId36"/>
    <p:sldId id="416" r:id="rId37"/>
    <p:sldId id="425" r:id="rId38"/>
    <p:sldId id="424" r:id="rId39"/>
    <p:sldId id="426" r:id="rId40"/>
    <p:sldId id="434" r:id="rId41"/>
    <p:sldId id="427" r:id="rId42"/>
    <p:sldId id="415" r:id="rId43"/>
    <p:sldId id="429" r:id="rId44"/>
    <p:sldId id="436" r:id="rId45"/>
    <p:sldId id="435" r:id="rId46"/>
    <p:sldId id="437" r:id="rId47"/>
    <p:sldId id="438" r:id="rId48"/>
    <p:sldId id="428" r:id="rId49"/>
    <p:sldId id="439" r:id="rId50"/>
    <p:sldId id="440" r:id="rId51"/>
    <p:sldId id="430" r:id="rId5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23255B-E7E0-4CCD-92E2-4EE8500A2BFF}">
          <p14:sldIdLst>
            <p14:sldId id="256"/>
          </p14:sldIdLst>
        </p14:section>
        <p14:section name="ViMMS" id="{9B7546D0-4A7E-41D1-AF9D-67A284AA6EE3}">
          <p14:sldIdLst>
            <p14:sldId id="411"/>
            <p14:sldId id="412"/>
            <p14:sldId id="413"/>
            <p14:sldId id="422"/>
            <p14:sldId id="432"/>
            <p14:sldId id="421"/>
            <p14:sldId id="433"/>
            <p14:sldId id="420"/>
          </p14:sldIdLst>
        </p14:section>
        <p14:section name="Battleships" id="{3E1E9300-BFF2-4230-BC56-AEE5B1A7A6A2}">
          <p14:sldIdLst>
            <p14:sldId id="442"/>
            <p14:sldId id="451"/>
            <p14:sldId id="475"/>
            <p14:sldId id="453"/>
            <p14:sldId id="476"/>
            <p14:sldId id="455"/>
            <p14:sldId id="477"/>
            <p14:sldId id="562"/>
            <p14:sldId id="457"/>
            <p14:sldId id="478"/>
            <p14:sldId id="459"/>
            <p14:sldId id="479"/>
            <p14:sldId id="461"/>
            <p14:sldId id="481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Optimising Existing Methods" id="{05F85B74-BE9D-45E4-BF8F-9EAB60D3D7B4}">
          <p14:sldIdLst>
            <p14:sldId id="414"/>
            <p14:sldId id="423"/>
          </p14:sldIdLst>
        </p14:section>
        <p14:section name="Developing Single Sample Data Acquisition" id="{909E2376-A7F7-4B89-BD27-7AA091D73555}">
          <p14:sldIdLst>
            <p14:sldId id="416"/>
            <p14:sldId id="425"/>
            <p14:sldId id="424"/>
            <p14:sldId id="426"/>
            <p14:sldId id="434"/>
            <p14:sldId id="427"/>
          </p14:sldIdLst>
        </p14:section>
        <p14:section name="Developing Multi-Sample Data Acquisition" id="{AA54803A-4DDC-49ED-AC3A-681BD8E14B37}">
          <p14:sldIdLst>
            <p14:sldId id="415"/>
            <p14:sldId id="429"/>
            <p14:sldId id="436"/>
            <p14:sldId id="435"/>
            <p14:sldId id="437"/>
            <p14:sldId id="438"/>
          </p14:sldIdLst>
        </p14:section>
        <p14:section name="DDA vs DIA" id="{871FA448-090A-4083-B797-FB0516524D3A}">
          <p14:sldIdLst>
            <p14:sldId id="428"/>
            <p14:sldId id="439"/>
            <p14:sldId id="440"/>
          </p14:sldIdLst>
        </p14:section>
        <p14:section name="Any questions?" id="{E3546023-65DA-41A6-A7FA-D10BD65D539D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5F"/>
    <a:srgbClr val="032952"/>
    <a:srgbClr val="0067A7"/>
    <a:srgbClr val="003865"/>
    <a:srgbClr val="00213B"/>
    <a:srgbClr val="003560"/>
    <a:srgbClr val="284F76"/>
    <a:srgbClr val="394753"/>
    <a:srgbClr val="3E474E"/>
    <a:srgbClr val="5B5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62014-2515-4D7C-ADC7-6EEA46861A64}" v="77" dt="2023-02-01T11:14:4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81030" autoAdjust="0"/>
  </p:normalViewPr>
  <p:slideViewPr>
    <p:cSldViewPr>
      <p:cViewPr varScale="1">
        <p:scale>
          <a:sx n="122" d="100"/>
          <a:sy n="12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75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66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85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7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3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1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4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31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2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8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8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68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79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62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0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1E938-F603-48E7-AA05-1FED0725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5719D-C0AF-4E3B-BC90-967BC785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84B22-FBF8-4D24-B1C5-6914B6F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29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2162-1627-40C9-A9DC-F3CDE4FB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1540-CFEC-49A1-8A98-E7D6327F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4B39-C171-4659-BA7E-3BB0E0E4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86C5C-89B7-4518-BB26-2B630BC7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2A2B6-95F5-4F5A-8660-C3753C3B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12551-D0E9-44EB-A184-826C63A5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0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26FB-DEA8-45C8-8474-F09F5AB4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2CD2E-ED55-4832-9E70-864D3FD3F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E6C0F-DA90-47D1-ADAC-089EAD544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B8C4A-037D-4916-8A1D-3BCF2F80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5DC69-42DC-49DA-8542-6719176D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CEC6-80BC-446A-83DE-42E1E1F0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412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CA2C-0FCF-485B-84E2-0FAC5189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D6C9C-5432-40AA-9F31-808A2978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D460-C762-488B-97BE-759FF37B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20E-D7A6-413F-9DF3-636F29B1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FB2DF-A3AA-4705-BA65-9777E4DF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94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3E48E-7246-44AE-9CBB-679C12329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14EEA-5BA1-42C3-B8FC-D0FE5D193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CDF3-8917-41E6-9893-561DBC56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398A-9702-4221-A243-D10973D2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B09D-BE04-45BD-BDCB-8CA1CB2F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5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41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478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0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8B9B-65A2-48CA-B2C8-898A04ABD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205B-7647-4979-BC1D-CE8EE951D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B326-2E63-46E1-B0A0-1D6354C4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BA31-B243-4C34-B01B-F38B017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1959-E07D-4E2F-875D-B712426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1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6DA3-A814-4225-BCE3-5C8E759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C84E-7FF1-43FC-8522-3DCF5E2B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CE3F-6898-4385-B02E-0274EAE8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7118-9133-4E45-8D51-ADBCE40C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C1AC-018D-4B0C-B6A3-90ECBCF5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3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B65A-EACD-412D-A055-53DE36F8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4C64-FFDF-4671-8567-33814F9A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9631-E85B-4B55-9617-3BEBA674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ABD1-F87E-40AD-8943-C2DFCB92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EB5F-9551-4523-908A-D0F9A4C6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5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B76A-A020-4E99-9984-3E9AE06A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7454-A077-4865-938E-9CAFB9800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189BB-8675-416D-BCC8-885A209B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75C91-80A9-460E-AE68-CFB3E663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7699-2D95-4059-BF6B-2705D7F1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95533-6E68-4240-86CD-2402020D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15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1B04-AE28-493B-BAB2-9D81AED3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8BD61-C34C-432C-8508-8B7F7809F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279A5-D734-4B3E-BC6A-F60AC09D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39D50-2EFF-4ADC-8E4D-885A81840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5C062-39CD-4B7E-8402-33D7CFA64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16CF6-9982-47F2-9110-BE9C0CD5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BA08-4D22-4D99-8F1B-F3DB24D8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78ADF-B9E9-4C22-8D27-0E47D2C9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35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0915-79AF-4026-BA7D-DE965E73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D5A05-9F3D-4B1D-928E-03932BCB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6B71A-8582-4071-95A8-CBA7F4C2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0537-CF99-447E-A52B-03D2C0F7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03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6A743-2093-45C9-8342-5C559513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2A58-4076-4360-BD2A-124166C6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60FA-C9E3-4BBB-A5E7-82362905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F120D-DBF4-4EA2-8079-036B075AD90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733D-EC60-4424-ADEA-C18B2DCD3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AFCA-4E65-4FE6-8D07-E5185E642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26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lasgowcompbio/vimms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innydavies/presentations" TargetMode="External"/><Relationship Id="rId4" Type="http://schemas.openxmlformats.org/officeDocument/2006/relationships/hyperlink" Target="mailto:vinny.davies@glasgow.ac.u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Gilbert Scott Building">
            <a:extLst>
              <a:ext uri="{FF2B5EF4-FFF2-40B4-BE49-F238E27FC236}">
                <a16:creationId xmlns:a16="http://schemas.microsoft.com/office/drawing/2014/main" id="{E1048C9E-FD83-5065-AB12-61A24A125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8013"/>
            <a:ext cx="9252520" cy="5204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4"/>
            <a:ext cx="5566354" cy="1184289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dirty="0"/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D4B5D-42CE-4231-8E29-1383C4683473}"/>
              </a:ext>
            </a:extLst>
          </p:cNvPr>
          <p:cNvSpPr txBox="1"/>
          <p:nvPr/>
        </p:nvSpPr>
        <p:spPr>
          <a:xfrm>
            <a:off x="661830" y="1243444"/>
            <a:ext cx="5566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560"/>
                </a:solidFill>
              </a:rPr>
              <a:t>ViMMS 2.0: A framework to develop, test and </a:t>
            </a:r>
            <a:r>
              <a:rPr lang="en-US" b="1" dirty="0" err="1">
                <a:solidFill>
                  <a:srgbClr val="003560"/>
                </a:solidFill>
              </a:rPr>
              <a:t>optimise</a:t>
            </a:r>
            <a:r>
              <a:rPr lang="en-US" b="1" dirty="0">
                <a:solidFill>
                  <a:srgbClr val="003560"/>
                </a:solidFill>
              </a:rPr>
              <a:t> fragmentation strategies in LC-MS metabolomics</a:t>
            </a:r>
          </a:p>
          <a:p>
            <a:endParaRPr lang="en-US" b="1" dirty="0">
              <a:solidFill>
                <a:srgbClr val="003560"/>
              </a:solidFill>
            </a:endParaRPr>
          </a:p>
          <a:p>
            <a:r>
              <a:rPr lang="en-US" sz="2000" b="1" dirty="0">
                <a:solidFill>
                  <a:srgbClr val="003560"/>
                </a:solidFill>
              </a:rPr>
              <a:t>Dr Vinny Davies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1203598"/>
            <a:ext cx="835292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Firstly lets look at how Top-N works…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way I describe that to statisticians is a game of Battleships!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does Top-N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7B2F6-CE31-8918-DA68-81D34CA63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020729"/>
            <a:ext cx="5616624" cy="29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5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89949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13F5D-F1F6-4D2E-8C40-0D85724130B7}"/>
              </a:ext>
            </a:extLst>
          </p:cNvPr>
          <p:cNvGrpSpPr/>
          <p:nvPr/>
        </p:nvGrpSpPr>
        <p:grpSpPr>
          <a:xfrm>
            <a:off x="3282601" y="2254543"/>
            <a:ext cx="257117" cy="2702183"/>
            <a:chOff x="4376801" y="3006057"/>
            <a:chExt cx="342822" cy="3602911"/>
          </a:xfrm>
        </p:grpSpPr>
        <p:pic>
          <p:nvPicPr>
            <p:cNvPr id="12" name="Picture 11" descr="Shape, arrow&#10;&#10;Description automatically generated">
              <a:extLst>
                <a:ext uri="{FF2B5EF4-FFF2-40B4-BE49-F238E27FC236}">
                  <a16:creationId xmlns:a16="http://schemas.microsoft.com/office/drawing/2014/main" id="{D5C9A5D6-B65C-4217-834B-2EBB2D2B2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13" name="Picture 12" descr="Shape, arrow&#10;&#10;Description automatically generated">
              <a:extLst>
                <a:ext uri="{FF2B5EF4-FFF2-40B4-BE49-F238E27FC236}">
                  <a16:creationId xmlns:a16="http://schemas.microsoft.com/office/drawing/2014/main" id="{3A1AA183-644D-491D-9672-1307A5126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14" name="Picture 13" descr="Shape, arrow&#10;&#10;Description automatically generated">
              <a:extLst>
                <a:ext uri="{FF2B5EF4-FFF2-40B4-BE49-F238E27FC236}">
                  <a16:creationId xmlns:a16="http://schemas.microsoft.com/office/drawing/2014/main" id="{9BCDF71C-0DF6-46CC-BD5B-D2D8BE634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15" name="Picture 14" descr="Shape, arrow&#10;&#10;Description automatically generated">
              <a:extLst>
                <a:ext uri="{FF2B5EF4-FFF2-40B4-BE49-F238E27FC236}">
                  <a16:creationId xmlns:a16="http://schemas.microsoft.com/office/drawing/2014/main" id="{26247592-7250-41FC-B90B-0C8187F0E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16" name="Picture 15" descr="Shape, arrow&#10;&#10;Description automatically generated">
              <a:extLst>
                <a:ext uri="{FF2B5EF4-FFF2-40B4-BE49-F238E27FC236}">
                  <a16:creationId xmlns:a16="http://schemas.microsoft.com/office/drawing/2014/main" id="{8F50B42C-D54D-45C6-B1FD-C86F3681A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17" name="Picture 16" descr="Shape, arrow&#10;&#10;Description automatically generated">
              <a:extLst>
                <a:ext uri="{FF2B5EF4-FFF2-40B4-BE49-F238E27FC236}">
                  <a16:creationId xmlns:a16="http://schemas.microsoft.com/office/drawing/2014/main" id="{2B0A4FE9-DB74-4E1E-A550-4EB722260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18" name="Picture 17" descr="Shape, arrow&#10;&#10;Description automatically generated">
              <a:extLst>
                <a:ext uri="{FF2B5EF4-FFF2-40B4-BE49-F238E27FC236}">
                  <a16:creationId xmlns:a16="http://schemas.microsoft.com/office/drawing/2014/main" id="{6403F9A2-7E8A-4227-A4C6-B554E4984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19" name="Picture 18" descr="Shape, arrow&#10;&#10;Description automatically generated">
              <a:extLst>
                <a:ext uri="{FF2B5EF4-FFF2-40B4-BE49-F238E27FC236}">
                  <a16:creationId xmlns:a16="http://schemas.microsoft.com/office/drawing/2014/main" id="{1B5D9B2E-8C71-442D-9AB6-1B38FB207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20" name="Picture 19" descr="Shape, arrow&#10;&#10;Description automatically generated">
              <a:extLst>
                <a:ext uri="{FF2B5EF4-FFF2-40B4-BE49-F238E27FC236}">
                  <a16:creationId xmlns:a16="http://schemas.microsoft.com/office/drawing/2014/main" id="{660C2DE9-7C3D-41C6-AFF6-751190CD7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21" name="Picture 20" descr="Shape, arrow&#10;&#10;Description automatically generated">
              <a:extLst>
                <a:ext uri="{FF2B5EF4-FFF2-40B4-BE49-F238E27FC236}">
                  <a16:creationId xmlns:a16="http://schemas.microsoft.com/office/drawing/2014/main" id="{2C37461C-DD3F-42CD-A9E6-FFA83199C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E13EDA8D-9A21-475D-A640-4D1F9A86C9FC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D7D20BE3-4B01-4EA7-8CC6-42189BC3ED8D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494A5-8DB0-2012-9757-95EB038BF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13484-DE72-001D-725F-593717E52186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715F3-1DC4-F111-9223-9A2A3518BAA4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09874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34766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B9B65976-86A8-4C84-A26D-02260E629E0F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DF19CDB-4D69-4305-8BDB-BE4ABCCA6EDF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E1ED43-C5D1-4AD2-8CF4-45B211F4A7A1}"/>
              </a:ext>
            </a:extLst>
          </p:cNvPr>
          <p:cNvSpPr/>
          <p:nvPr/>
        </p:nvSpPr>
        <p:spPr>
          <a:xfrm rot="16200000">
            <a:off x="1734269" y="3228353"/>
            <a:ext cx="3369077" cy="43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4AF67E-8056-4025-AD81-4A9F12292D6D}"/>
              </a:ext>
            </a:extLst>
          </p:cNvPr>
          <p:cNvCxnSpPr>
            <a:cxnSpLocks/>
          </p:cNvCxnSpPr>
          <p:nvPr/>
        </p:nvCxnSpPr>
        <p:spPr>
          <a:xfrm>
            <a:off x="1981200" y="3375219"/>
            <a:ext cx="121959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878B24-77A3-411C-BC2B-B9B03EBE0CA4}"/>
              </a:ext>
            </a:extLst>
          </p:cNvPr>
          <p:cNvSpPr txBox="1">
            <a:spLocks/>
          </p:cNvSpPr>
          <p:nvPr/>
        </p:nvSpPr>
        <p:spPr>
          <a:xfrm rot="19869647">
            <a:off x="504567" y="2963283"/>
            <a:ext cx="2758148" cy="45900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prstClr val="black"/>
                </a:solidFill>
                <a:latin typeface="Calibri" panose="020F0502020204030204"/>
              </a:rPr>
              <a:t>Our radar sees nothing, so we do another radar scan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B45F7-FBD0-B8BA-8BC3-6E484894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E36B82-0D6C-74EA-4E9A-C0C8E48EE408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4A273-0479-BD60-469B-E0F5871B9C64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16754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32819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65125DF2-928D-45E3-A6F5-11D3A82DF9DA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8683B0F7-8003-42CF-89EC-02D9B7764E17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7979EE-A5AD-4F01-9B65-CE7A84ACAA00}"/>
              </a:ext>
            </a:extLst>
          </p:cNvPr>
          <p:cNvGrpSpPr/>
          <p:nvPr/>
        </p:nvGrpSpPr>
        <p:grpSpPr>
          <a:xfrm>
            <a:off x="3560843" y="2250273"/>
            <a:ext cx="257117" cy="2702183"/>
            <a:chOff x="4376801" y="3006057"/>
            <a:chExt cx="342822" cy="3602911"/>
          </a:xfrm>
        </p:grpSpPr>
        <p:pic>
          <p:nvPicPr>
            <p:cNvPr id="23" name="Picture 22" descr="Shape, arrow&#10;&#10;Description automatically generated">
              <a:extLst>
                <a:ext uri="{FF2B5EF4-FFF2-40B4-BE49-F238E27FC236}">
                  <a16:creationId xmlns:a16="http://schemas.microsoft.com/office/drawing/2014/main" id="{5C1A07FB-E243-491D-8D78-EE58DC3C8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25" name="Picture 24" descr="Shape, arrow&#10;&#10;Description automatically generated">
              <a:extLst>
                <a:ext uri="{FF2B5EF4-FFF2-40B4-BE49-F238E27FC236}">
                  <a16:creationId xmlns:a16="http://schemas.microsoft.com/office/drawing/2014/main" id="{4DA7B6B3-B94C-479A-AA0E-831CBA592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26" name="Picture 25" descr="Shape, arrow&#10;&#10;Description automatically generated">
              <a:extLst>
                <a:ext uri="{FF2B5EF4-FFF2-40B4-BE49-F238E27FC236}">
                  <a16:creationId xmlns:a16="http://schemas.microsoft.com/office/drawing/2014/main" id="{792546F5-0B3E-4A87-A7BF-F39AAF79A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28" name="Picture 27" descr="Shape, arrow&#10;&#10;Description automatically generated">
              <a:extLst>
                <a:ext uri="{FF2B5EF4-FFF2-40B4-BE49-F238E27FC236}">
                  <a16:creationId xmlns:a16="http://schemas.microsoft.com/office/drawing/2014/main" id="{E54A29E4-0FAA-4A39-B1F4-A3AB14E3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29" name="Picture 28" descr="Shape, arrow&#10;&#10;Description automatically generated">
              <a:extLst>
                <a:ext uri="{FF2B5EF4-FFF2-40B4-BE49-F238E27FC236}">
                  <a16:creationId xmlns:a16="http://schemas.microsoft.com/office/drawing/2014/main" id="{3E535D1F-FF5A-45D1-B888-A95CC27E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30" name="Picture 29" descr="Shape, arrow&#10;&#10;Description automatically generated">
              <a:extLst>
                <a:ext uri="{FF2B5EF4-FFF2-40B4-BE49-F238E27FC236}">
                  <a16:creationId xmlns:a16="http://schemas.microsoft.com/office/drawing/2014/main" id="{212B0969-B2E0-4438-9894-2727EC902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31" name="Picture 30" descr="Shape, arrow&#10;&#10;Description automatically generated">
              <a:extLst>
                <a:ext uri="{FF2B5EF4-FFF2-40B4-BE49-F238E27FC236}">
                  <a16:creationId xmlns:a16="http://schemas.microsoft.com/office/drawing/2014/main" id="{7D21EDA7-60AA-495D-9C48-3DB44BC61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32" name="Picture 31" descr="Shape, arrow&#10;&#10;Description automatically generated">
              <a:extLst>
                <a:ext uri="{FF2B5EF4-FFF2-40B4-BE49-F238E27FC236}">
                  <a16:creationId xmlns:a16="http://schemas.microsoft.com/office/drawing/2014/main" id="{08882C24-158F-4E02-985D-BF319831D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33" name="Picture 32" descr="Shape, arrow&#10;&#10;Description automatically generated">
              <a:extLst>
                <a:ext uri="{FF2B5EF4-FFF2-40B4-BE49-F238E27FC236}">
                  <a16:creationId xmlns:a16="http://schemas.microsoft.com/office/drawing/2014/main" id="{24051F4D-7DEA-4035-81C6-4802A752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  <p:pic>
          <p:nvPicPr>
            <p:cNvPr id="27" name="Picture 26" descr="Shape, arrow&#10;&#10;Description automatically generated">
              <a:extLst>
                <a:ext uri="{FF2B5EF4-FFF2-40B4-BE49-F238E27FC236}">
                  <a16:creationId xmlns:a16="http://schemas.microsoft.com/office/drawing/2014/main" id="{6158FC3C-4C19-48F9-B782-FD7A26E50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B1EF4B2-8156-E6B6-9ECC-76B396C13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88A03-65FD-A85A-5CD6-19F48F475979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E14B5-5B36-E9CB-4459-DB8396A81A54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140716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68969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172AE1-5524-41B5-84A2-FECD70F7734B}"/>
              </a:ext>
            </a:extLst>
          </p:cNvPr>
          <p:cNvSpPr/>
          <p:nvPr/>
        </p:nvSpPr>
        <p:spPr>
          <a:xfrm>
            <a:off x="3574353" y="3375603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D91B5B44-767C-49B4-8DD4-3A530E7BD2CF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0BEEC554-6CDA-4105-8525-625A5A592656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AE98C5-F1B4-46B7-B123-E97BD23929D6}"/>
              </a:ext>
            </a:extLst>
          </p:cNvPr>
          <p:cNvSpPr/>
          <p:nvPr/>
        </p:nvSpPr>
        <p:spPr>
          <a:xfrm>
            <a:off x="3574353" y="2533755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7603A-A7F7-4D23-8722-13FD4143C669}"/>
              </a:ext>
            </a:extLst>
          </p:cNvPr>
          <p:cNvCxnSpPr>
            <a:cxnSpLocks/>
          </p:cNvCxnSpPr>
          <p:nvPr/>
        </p:nvCxnSpPr>
        <p:spPr>
          <a:xfrm flipV="1">
            <a:off x="1981201" y="2742667"/>
            <a:ext cx="1510145" cy="63255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67B6FC5-97AB-4FB7-B0F9-78657127656A}"/>
              </a:ext>
            </a:extLst>
          </p:cNvPr>
          <p:cNvSpPr txBox="1">
            <a:spLocks/>
          </p:cNvSpPr>
          <p:nvPr/>
        </p:nvSpPr>
        <p:spPr>
          <a:xfrm rot="19869647">
            <a:off x="441520" y="2718082"/>
            <a:ext cx="2758148" cy="72041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prstClr val="black"/>
                </a:solidFill>
                <a:latin typeface="Calibri" panose="020F0502020204030204"/>
              </a:rPr>
              <a:t>Our radar sees 2 ships, so we will schedule 2 bombs for our next times.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2AA87-77F6-4376-B07E-B8876E2F31D4}"/>
              </a:ext>
            </a:extLst>
          </p:cNvPr>
          <p:cNvCxnSpPr>
            <a:cxnSpLocks/>
          </p:cNvCxnSpPr>
          <p:nvPr/>
        </p:nvCxnSpPr>
        <p:spPr>
          <a:xfrm flipV="1">
            <a:off x="1683327" y="3489519"/>
            <a:ext cx="1784261" cy="876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8411770-BB10-BCD5-535D-DADBBDAB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F999B-28CF-20DE-007B-C6E406DC67EB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DEBF5-3D06-FC3F-E441-E35F7C7E91F8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4748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74582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D1408791-A0F1-4850-847D-BF4ED147621C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96CC8A4F-6909-4ACA-A6CD-636D984AE9FD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C4F96-3C8D-359B-1AC7-2A2550AEE017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6C66C-084E-5FCA-3A83-9422EF02E4D1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BB6003-B743-1AEE-C762-7CAC0154A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6B62D9-FD66-9E1B-E9D3-2B4021F08694}"/>
              </a:ext>
            </a:extLst>
          </p:cNvPr>
          <p:cNvGrpSpPr/>
          <p:nvPr/>
        </p:nvGrpSpPr>
        <p:grpSpPr>
          <a:xfrm>
            <a:off x="3851920" y="2250273"/>
            <a:ext cx="257117" cy="2702183"/>
            <a:chOff x="4376801" y="3006057"/>
            <a:chExt cx="342822" cy="3602911"/>
          </a:xfrm>
        </p:grpSpPr>
        <p:pic>
          <p:nvPicPr>
            <p:cNvPr id="11" name="Picture 10" descr="Shape, arrow&#10;&#10;Description automatically generated">
              <a:extLst>
                <a:ext uri="{FF2B5EF4-FFF2-40B4-BE49-F238E27FC236}">
                  <a16:creationId xmlns:a16="http://schemas.microsoft.com/office/drawing/2014/main" id="{F5175397-A31B-4690-C4E5-245A8C0A4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12" name="Picture 11" descr="Shape, arrow&#10;&#10;Description automatically generated">
              <a:extLst>
                <a:ext uri="{FF2B5EF4-FFF2-40B4-BE49-F238E27FC236}">
                  <a16:creationId xmlns:a16="http://schemas.microsoft.com/office/drawing/2014/main" id="{6B06BBF4-F290-C80E-5BF5-00503A22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13" name="Picture 12" descr="Shape, arrow&#10;&#10;Description automatically generated">
              <a:extLst>
                <a:ext uri="{FF2B5EF4-FFF2-40B4-BE49-F238E27FC236}">
                  <a16:creationId xmlns:a16="http://schemas.microsoft.com/office/drawing/2014/main" id="{C4A5B317-727E-BC38-1A2F-FE8DFE349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14" name="Picture 13" descr="Shape, arrow&#10;&#10;Description automatically generated">
              <a:extLst>
                <a:ext uri="{FF2B5EF4-FFF2-40B4-BE49-F238E27FC236}">
                  <a16:creationId xmlns:a16="http://schemas.microsoft.com/office/drawing/2014/main" id="{2EA49E01-6707-31FF-6230-1AB66E684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15" name="Picture 14" descr="Shape, arrow&#10;&#10;Description automatically generated">
              <a:extLst>
                <a:ext uri="{FF2B5EF4-FFF2-40B4-BE49-F238E27FC236}">
                  <a16:creationId xmlns:a16="http://schemas.microsoft.com/office/drawing/2014/main" id="{E9305411-142B-8353-F892-8CB0BCF8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16" name="Picture 15" descr="Shape, arrow&#10;&#10;Description automatically generated">
              <a:extLst>
                <a:ext uri="{FF2B5EF4-FFF2-40B4-BE49-F238E27FC236}">
                  <a16:creationId xmlns:a16="http://schemas.microsoft.com/office/drawing/2014/main" id="{5FEBBF98-6518-B257-46D7-34779C03A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17" name="Picture 16" descr="Shape, arrow&#10;&#10;Description automatically generated">
              <a:extLst>
                <a:ext uri="{FF2B5EF4-FFF2-40B4-BE49-F238E27FC236}">
                  <a16:creationId xmlns:a16="http://schemas.microsoft.com/office/drawing/2014/main" id="{01ED21B5-DB8C-D762-0706-4A304599C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18" name="Picture 17" descr="Shape, arrow&#10;&#10;Description automatically generated">
              <a:extLst>
                <a:ext uri="{FF2B5EF4-FFF2-40B4-BE49-F238E27FC236}">
                  <a16:creationId xmlns:a16="http://schemas.microsoft.com/office/drawing/2014/main" id="{F7A488AE-66DD-C876-D143-6682A2E8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19" name="Picture 18" descr="Shape, arrow&#10;&#10;Description automatically generated">
              <a:extLst>
                <a:ext uri="{FF2B5EF4-FFF2-40B4-BE49-F238E27FC236}">
                  <a16:creationId xmlns:a16="http://schemas.microsoft.com/office/drawing/2014/main" id="{97502491-85A1-C93D-D0F4-6006A938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  <p:pic>
          <p:nvPicPr>
            <p:cNvPr id="20" name="Picture 19" descr="Shape, arrow&#10;&#10;Description automatically generated">
              <a:extLst>
                <a:ext uri="{FF2B5EF4-FFF2-40B4-BE49-F238E27FC236}">
                  <a16:creationId xmlns:a16="http://schemas.microsoft.com/office/drawing/2014/main" id="{4056429A-8703-D207-D612-8F74DBF3B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88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11444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BD1A75DC-F47C-4E21-B1B9-9F2F2C6B8D56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71776685-8279-4B72-8178-637F939680EF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E1CA50C-7DE0-4A4D-BE39-CDDFE9D5E1CE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6B3628-D0DF-4F48-BF65-A0FC0C72F26A}"/>
              </a:ext>
            </a:extLst>
          </p:cNvPr>
          <p:cNvCxnSpPr>
            <a:cxnSpLocks/>
          </p:cNvCxnSpPr>
          <p:nvPr/>
        </p:nvCxnSpPr>
        <p:spPr>
          <a:xfrm flipV="1">
            <a:off x="1981200" y="2660073"/>
            <a:ext cx="1766455" cy="7151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CCE526-C151-4E4A-AC9E-4F74AA0EA47D}"/>
              </a:ext>
            </a:extLst>
          </p:cNvPr>
          <p:cNvSpPr txBox="1">
            <a:spLocks/>
          </p:cNvSpPr>
          <p:nvPr/>
        </p:nvSpPr>
        <p:spPr>
          <a:xfrm rot="19869647">
            <a:off x="226840" y="2758534"/>
            <a:ext cx="2758148" cy="720416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prstClr val="black"/>
                </a:solidFill>
                <a:latin typeface="Calibri" panose="020F0502020204030204"/>
              </a:rPr>
              <a:t>We drop a bomb on our first ship – we do not know (in real time) if it hits (it has and sinks)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68AC4-0E38-FB6B-B8B5-3ED711199425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22498-A073-2BFC-3CC6-73197E1177CD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8BD00-A41A-7C14-801F-71B56488F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4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31302"/>
              </p:ext>
            </p:extLst>
          </p:nvPr>
        </p:nvGraphicFramePr>
        <p:xfrm>
          <a:off x="2990609" y="1963047"/>
          <a:ext cx="3128818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8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BD1A75DC-F47C-4E21-B1B9-9F2F2C6B8D56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71776685-8279-4B72-8178-637F939680EF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E1CA50C-7DE0-4A4D-BE39-CDDFE9D5E1CE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6B3628-D0DF-4F48-BF65-A0FC0C72F26A}"/>
              </a:ext>
            </a:extLst>
          </p:cNvPr>
          <p:cNvCxnSpPr>
            <a:cxnSpLocks/>
          </p:cNvCxnSpPr>
          <p:nvPr/>
        </p:nvCxnSpPr>
        <p:spPr>
          <a:xfrm flipV="1">
            <a:off x="2240956" y="2660073"/>
            <a:ext cx="1506699" cy="5831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FFD4D9B-9C87-47E2-95A4-104DFEED2531}"/>
              </a:ext>
            </a:extLst>
          </p:cNvPr>
          <p:cNvGrpSpPr/>
          <p:nvPr/>
        </p:nvGrpSpPr>
        <p:grpSpPr>
          <a:xfrm>
            <a:off x="134356" y="2299027"/>
            <a:ext cx="1969789" cy="2280313"/>
            <a:chOff x="7512229" y="3411175"/>
            <a:chExt cx="2626385" cy="3040417"/>
          </a:xfrm>
        </p:grpSpPr>
        <p:sp>
          <p:nvSpPr>
            <p:cNvPr id="23" name="Google Shape;66;p14">
              <a:extLst>
                <a:ext uri="{FF2B5EF4-FFF2-40B4-BE49-F238E27FC236}">
                  <a16:creationId xmlns:a16="http://schemas.microsoft.com/office/drawing/2014/main" id="{44D844DF-FF0B-4C9B-B867-1CD650C27F58}"/>
                </a:ext>
              </a:extLst>
            </p:cNvPr>
            <p:cNvSpPr/>
            <p:nvPr/>
          </p:nvSpPr>
          <p:spPr>
            <a:xfrm>
              <a:off x="7548360" y="3411175"/>
              <a:ext cx="2590226" cy="3040417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cxnSp>
          <p:nvCxnSpPr>
            <p:cNvPr id="24" name="Google Shape;67;p14">
              <a:extLst>
                <a:ext uri="{FF2B5EF4-FFF2-40B4-BE49-F238E27FC236}">
                  <a16:creationId xmlns:a16="http://schemas.microsoft.com/office/drawing/2014/main" id="{412E3592-F421-4BCD-A34C-94E541FE59A4}"/>
                </a:ext>
              </a:extLst>
            </p:cNvPr>
            <p:cNvCxnSpPr/>
            <p:nvPr/>
          </p:nvCxnSpPr>
          <p:spPr>
            <a:xfrm flipH="1">
              <a:off x="8077279" y="3999399"/>
              <a:ext cx="11989" cy="15564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68;p14">
              <a:extLst>
                <a:ext uri="{FF2B5EF4-FFF2-40B4-BE49-F238E27FC236}">
                  <a16:creationId xmlns:a16="http://schemas.microsoft.com/office/drawing/2014/main" id="{B29592DB-1F4B-458A-8AA9-9130D0551866}"/>
                </a:ext>
              </a:extLst>
            </p:cNvPr>
            <p:cNvCxnSpPr/>
            <p:nvPr/>
          </p:nvCxnSpPr>
          <p:spPr>
            <a:xfrm>
              <a:off x="8065234" y="5555848"/>
              <a:ext cx="1899210" cy="1455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69;p14">
              <a:extLst>
                <a:ext uri="{FF2B5EF4-FFF2-40B4-BE49-F238E27FC236}">
                  <a16:creationId xmlns:a16="http://schemas.microsoft.com/office/drawing/2014/main" id="{E3B3BA66-6F4C-410A-A54C-6275686D4928}"/>
                </a:ext>
              </a:extLst>
            </p:cNvPr>
            <p:cNvCxnSpPr/>
            <p:nvPr/>
          </p:nvCxnSpPr>
          <p:spPr>
            <a:xfrm>
              <a:off x="8329680" y="4872179"/>
              <a:ext cx="0" cy="683778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70;p14">
              <a:extLst>
                <a:ext uri="{FF2B5EF4-FFF2-40B4-BE49-F238E27FC236}">
                  <a16:creationId xmlns:a16="http://schemas.microsoft.com/office/drawing/2014/main" id="{EF8FB78C-E94B-4F91-BA7C-F7A86613A2E0}"/>
                </a:ext>
              </a:extLst>
            </p:cNvPr>
            <p:cNvCxnSpPr/>
            <p:nvPr/>
          </p:nvCxnSpPr>
          <p:spPr>
            <a:xfrm>
              <a:off x="8702356" y="4493956"/>
              <a:ext cx="0" cy="1076423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71;p14">
              <a:extLst>
                <a:ext uri="{FF2B5EF4-FFF2-40B4-BE49-F238E27FC236}">
                  <a16:creationId xmlns:a16="http://schemas.microsoft.com/office/drawing/2014/main" id="{581C774F-C0AC-4098-9362-08AA98C36FE2}"/>
                </a:ext>
              </a:extLst>
            </p:cNvPr>
            <p:cNvCxnSpPr/>
            <p:nvPr/>
          </p:nvCxnSpPr>
          <p:spPr>
            <a:xfrm>
              <a:off x="9315334" y="4857636"/>
              <a:ext cx="0" cy="698334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Google Shape;74;p14">
              <a:extLst>
                <a:ext uri="{FF2B5EF4-FFF2-40B4-BE49-F238E27FC236}">
                  <a16:creationId xmlns:a16="http://schemas.microsoft.com/office/drawing/2014/main" id="{21BB6F7B-B221-4332-9CD2-827DA39E9BAB}"/>
                </a:ext>
              </a:extLst>
            </p:cNvPr>
            <p:cNvSpPr txBox="1"/>
            <p:nvPr/>
          </p:nvSpPr>
          <p:spPr>
            <a:xfrm>
              <a:off x="7891065" y="5686791"/>
              <a:ext cx="2247549" cy="546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Mass (per unit charge)</a:t>
              </a:r>
              <a:endParaRPr sz="1200" dirty="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31" name="Google Shape;73;p14">
              <a:extLst>
                <a:ext uri="{FF2B5EF4-FFF2-40B4-BE49-F238E27FC236}">
                  <a16:creationId xmlns:a16="http://schemas.microsoft.com/office/drawing/2014/main" id="{2D76106C-3FF2-4545-AB4E-D99F540200A3}"/>
                </a:ext>
              </a:extLst>
            </p:cNvPr>
            <p:cNvSpPr txBox="1"/>
            <p:nvPr/>
          </p:nvSpPr>
          <p:spPr>
            <a:xfrm rot="16200000">
              <a:off x="6494191" y="4639969"/>
              <a:ext cx="2487649" cy="451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Intensity (how much)</a:t>
              </a:r>
              <a:endParaRPr sz="1200" dirty="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CF5045F-5ACF-4DA5-9F28-A82024FB80F2}"/>
              </a:ext>
            </a:extLst>
          </p:cNvPr>
          <p:cNvSpPr txBox="1">
            <a:spLocks/>
          </p:cNvSpPr>
          <p:nvPr/>
        </p:nvSpPr>
        <p:spPr>
          <a:xfrm>
            <a:off x="6445264" y="2276000"/>
            <a:ext cx="2280253" cy="2303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prstClr val="black"/>
                </a:solidFill>
                <a:latin typeface="Calibri" panose="020F0502020204030204"/>
              </a:rPr>
              <a:t>Bombing a ship is equivalent to getting a fragmentation spectra for a metabolite</a:t>
            </a:r>
          </a:p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endParaRPr lang="en-GB" sz="1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prstClr val="black"/>
                </a:solidFill>
                <a:latin typeface="Calibri" panose="020F0502020204030204"/>
              </a:rPr>
              <a:t>This helps us identify the metabolite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1095D-A325-87A3-B7A0-B96AFC60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E4CAE-92D9-6B6A-F56C-791F7274E39A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7276F-F9A3-5FDC-1D34-9EC9CA684A66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284077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91267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EE0BEC78-E157-4C12-A571-3BE3CA971877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139CBA36-DB58-41A6-AF46-177A55190747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204D73-56A1-4B33-9169-5BCF38119B0F}"/>
              </a:ext>
            </a:extLst>
          </p:cNvPr>
          <p:cNvGrpSpPr/>
          <p:nvPr/>
        </p:nvGrpSpPr>
        <p:grpSpPr>
          <a:xfrm>
            <a:off x="4139952" y="2250273"/>
            <a:ext cx="257117" cy="2702183"/>
            <a:chOff x="4376801" y="3006057"/>
            <a:chExt cx="342822" cy="3602911"/>
          </a:xfrm>
        </p:grpSpPr>
        <p:pic>
          <p:nvPicPr>
            <p:cNvPr id="35" name="Picture 34" descr="Shape, arrow&#10;&#10;Description automatically generated">
              <a:extLst>
                <a:ext uri="{FF2B5EF4-FFF2-40B4-BE49-F238E27FC236}">
                  <a16:creationId xmlns:a16="http://schemas.microsoft.com/office/drawing/2014/main" id="{1532B996-44B3-41DE-AF38-2FF535FE7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36" name="Picture 35" descr="Shape, arrow&#10;&#10;Description automatically generated">
              <a:extLst>
                <a:ext uri="{FF2B5EF4-FFF2-40B4-BE49-F238E27FC236}">
                  <a16:creationId xmlns:a16="http://schemas.microsoft.com/office/drawing/2014/main" id="{EF3AEC91-2A5B-4288-BD14-72BFEE023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37" name="Picture 36" descr="Shape, arrow&#10;&#10;Description automatically generated">
              <a:extLst>
                <a:ext uri="{FF2B5EF4-FFF2-40B4-BE49-F238E27FC236}">
                  <a16:creationId xmlns:a16="http://schemas.microsoft.com/office/drawing/2014/main" id="{E3AA23EA-12D6-4C84-994D-A5117535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38" name="Picture 37" descr="Shape, arrow&#10;&#10;Description automatically generated">
              <a:extLst>
                <a:ext uri="{FF2B5EF4-FFF2-40B4-BE49-F238E27FC236}">
                  <a16:creationId xmlns:a16="http://schemas.microsoft.com/office/drawing/2014/main" id="{2910BE17-FB96-4890-8202-7663EFEF0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39" name="Picture 38" descr="Shape, arrow&#10;&#10;Description automatically generated">
              <a:extLst>
                <a:ext uri="{FF2B5EF4-FFF2-40B4-BE49-F238E27FC236}">
                  <a16:creationId xmlns:a16="http://schemas.microsoft.com/office/drawing/2014/main" id="{918B7F1A-29EC-4FB7-A8E4-FDD72375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40" name="Picture 39" descr="Shape, arrow&#10;&#10;Description automatically generated">
              <a:extLst>
                <a:ext uri="{FF2B5EF4-FFF2-40B4-BE49-F238E27FC236}">
                  <a16:creationId xmlns:a16="http://schemas.microsoft.com/office/drawing/2014/main" id="{025C20DE-63C5-457C-BC09-5CEEBC5BD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41" name="Picture 40" descr="Shape, arrow&#10;&#10;Description automatically generated">
              <a:extLst>
                <a:ext uri="{FF2B5EF4-FFF2-40B4-BE49-F238E27FC236}">
                  <a16:creationId xmlns:a16="http://schemas.microsoft.com/office/drawing/2014/main" id="{1218FAAB-4740-4BE3-95D5-CFC7E5EA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42" name="Picture 41" descr="Shape, arrow&#10;&#10;Description automatically generated">
              <a:extLst>
                <a:ext uri="{FF2B5EF4-FFF2-40B4-BE49-F238E27FC236}">
                  <a16:creationId xmlns:a16="http://schemas.microsoft.com/office/drawing/2014/main" id="{4EA74121-E80A-46EC-AE7C-E8369EA3B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43" name="Picture 42" descr="Shape, arrow&#10;&#10;Description automatically generated">
              <a:extLst>
                <a:ext uri="{FF2B5EF4-FFF2-40B4-BE49-F238E27FC236}">
                  <a16:creationId xmlns:a16="http://schemas.microsoft.com/office/drawing/2014/main" id="{431842DC-823A-4C33-945C-5BD406493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44" name="Picture 43" descr="Shape, arrow&#10;&#10;Description automatically generated">
              <a:extLst>
                <a:ext uri="{FF2B5EF4-FFF2-40B4-BE49-F238E27FC236}">
                  <a16:creationId xmlns:a16="http://schemas.microsoft.com/office/drawing/2014/main" id="{DECA4BDC-958A-4AAC-9AEE-A61020840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EB442452-BC6A-49F2-9B73-F2CF19CC571C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8C99B-6D48-1804-6BF6-2E3C30CED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875CD2-C8E6-F1EE-2F11-F9E15F88278F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540C0-C188-3C5F-062C-3C1018990EEC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141672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5807"/>
              </p:ext>
            </p:extLst>
          </p:nvPr>
        </p:nvGraphicFramePr>
        <p:xfrm>
          <a:off x="2990609" y="1963046"/>
          <a:ext cx="3093563" cy="300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5F35AE94-55DA-45DD-AF7F-B37DFCFCB405}"/>
              </a:ext>
            </a:extLst>
          </p:cNvPr>
          <p:cNvSpPr/>
          <p:nvPr/>
        </p:nvSpPr>
        <p:spPr>
          <a:xfrm>
            <a:off x="4091715" y="3337226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5B8A38F9-15D9-4089-A9AC-451E73E694E3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01C2342A-4844-4F68-8C77-26199D4BEA88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371B344-0329-4F72-9D82-F184B4D1A57B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3701C4-B3E4-44EE-BD16-B6AAC731A28E}"/>
              </a:ext>
            </a:extLst>
          </p:cNvPr>
          <p:cNvCxnSpPr>
            <a:cxnSpLocks/>
            <a:endCxn id="256" idx="3"/>
          </p:cNvCxnSpPr>
          <p:nvPr/>
        </p:nvCxnSpPr>
        <p:spPr>
          <a:xfrm>
            <a:off x="1981200" y="3375219"/>
            <a:ext cx="2071894" cy="975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AA189E-7AF1-476B-9740-896BB4FC86A1}"/>
              </a:ext>
            </a:extLst>
          </p:cNvPr>
          <p:cNvSpPr txBox="1">
            <a:spLocks/>
          </p:cNvSpPr>
          <p:nvPr/>
        </p:nvSpPr>
        <p:spPr>
          <a:xfrm rot="19869647">
            <a:off x="338286" y="2884337"/>
            <a:ext cx="2758148" cy="720416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prstClr val="black"/>
                </a:solidFill>
                <a:latin typeface="Calibri" panose="020F0502020204030204"/>
              </a:rPr>
              <a:t>We drop a bomb on our second ship – we do not know if it hits (it hasn’t, the ship was too small)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A6C48-9E41-3DDC-8805-7C268A20B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413A46-6979-BBD7-7DEE-972F3FC190D8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FC339-D5A9-AE94-604D-C0883FAD1AE6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182463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ViMMS Logo">
            <a:extLst>
              <a:ext uri="{FF2B5EF4-FFF2-40B4-BE49-F238E27FC236}">
                <a16:creationId xmlns:a16="http://schemas.microsoft.com/office/drawing/2014/main" id="{2A5B7665-BBD8-40B2-A25F-6CCB3FCE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18" y="200014"/>
            <a:ext cx="3572175" cy="27317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5040559" cy="3459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is a </a:t>
            </a:r>
            <a:r>
              <a:rPr lang="en-GB" sz="1800" b="1" dirty="0">
                <a:solidFill>
                  <a:srgbClr val="003560"/>
                </a:solidFill>
              </a:rPr>
              <a:t>Vi</a:t>
            </a:r>
            <a:r>
              <a:rPr lang="en-GB" sz="1800" dirty="0">
                <a:solidFill>
                  <a:srgbClr val="003560"/>
                </a:solidFill>
              </a:rPr>
              <a:t>rtual </a:t>
            </a:r>
            <a:r>
              <a:rPr lang="en-GB" sz="1800" b="1" dirty="0">
                <a:solidFill>
                  <a:srgbClr val="003560"/>
                </a:solidFill>
              </a:rPr>
              <a:t>M</a:t>
            </a:r>
            <a:r>
              <a:rPr lang="en-GB" sz="1800" dirty="0">
                <a:solidFill>
                  <a:srgbClr val="003560"/>
                </a:solidFill>
              </a:rPr>
              <a:t>etabolomics </a:t>
            </a:r>
            <a:r>
              <a:rPr lang="en-GB" sz="1800" b="1" dirty="0">
                <a:solidFill>
                  <a:srgbClr val="003560"/>
                </a:solidFill>
              </a:rPr>
              <a:t>M</a:t>
            </a:r>
            <a:r>
              <a:rPr lang="en-GB" sz="1800" dirty="0">
                <a:solidFill>
                  <a:srgbClr val="003560"/>
                </a:solidFill>
              </a:rPr>
              <a:t>ass </a:t>
            </a:r>
            <a:r>
              <a:rPr lang="en-GB" sz="1800" b="1" dirty="0">
                <a:solidFill>
                  <a:srgbClr val="003560"/>
                </a:solidFill>
              </a:rPr>
              <a:t>S</a:t>
            </a:r>
            <a:r>
              <a:rPr lang="en-GB" sz="1800" dirty="0">
                <a:solidFill>
                  <a:srgbClr val="003560"/>
                </a:solidFill>
              </a:rPr>
              <a:t>pectrometer</a:t>
            </a:r>
            <a:endParaRPr lang="en-GB" sz="1800" b="1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It allows you to simulate full metabolomics LC-MS/MS experiments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MS1 and MS2 capabilities, with potential for MSN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is implemented within Python and is full open source available at </a:t>
            </a:r>
            <a:r>
              <a:rPr lang="en-GB" sz="1800" dirty="0">
                <a:solidFill>
                  <a:srgbClr val="003560"/>
                </a:solidFill>
                <a:hlinkClick r:id="rId5"/>
              </a:rPr>
              <a:t>https://github.com/glasgowcompbio/vimms</a:t>
            </a:r>
            <a:r>
              <a:rPr lang="en-GB" sz="1800" dirty="0">
                <a:solidFill>
                  <a:srgbClr val="00356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7" y="41151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ViMMS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FBD06-2D4A-4B90-9919-4D80708889CD}"/>
              </a:ext>
            </a:extLst>
          </p:cNvPr>
          <p:cNvSpPr txBox="1"/>
          <p:nvPr/>
        </p:nvSpPr>
        <p:spPr>
          <a:xfrm>
            <a:off x="5724128" y="3193688"/>
            <a:ext cx="3188382" cy="1754326"/>
          </a:xfrm>
          <a:prstGeom prst="rect">
            <a:avLst/>
          </a:prstGeom>
          <a:noFill/>
          <a:ln w="44450">
            <a:solidFill>
              <a:srgbClr val="00355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Wandy, J., </a:t>
            </a:r>
            <a:r>
              <a:rPr lang="en-GB" sz="1200" b="1" u="sng" dirty="0"/>
              <a:t>Davies, V.,</a:t>
            </a:r>
            <a:r>
              <a:rPr lang="en-GB" sz="1200" dirty="0"/>
              <a:t> et al. (2019). In silico optimization of mass spectrometry fragmentation strategies in metabolomics. </a:t>
            </a:r>
            <a:r>
              <a:rPr lang="en-GB" sz="1200" i="1" dirty="0"/>
              <a:t>Metabolites</a:t>
            </a:r>
            <a:r>
              <a:rPr lang="en-GB" sz="1200" dirty="0"/>
              <a:t>.</a:t>
            </a:r>
          </a:p>
          <a:p>
            <a:endParaRPr lang="en-GB" sz="1200" dirty="0"/>
          </a:p>
          <a:p>
            <a:r>
              <a:rPr lang="en-GB" sz="1200" dirty="0"/>
              <a:t>Wandy, J., </a:t>
            </a:r>
            <a:r>
              <a:rPr lang="en-GB" sz="1200" b="1" u="sng" dirty="0"/>
              <a:t>Davies, V.</a:t>
            </a:r>
            <a:r>
              <a:rPr lang="en-GB" sz="1200" dirty="0"/>
              <a:t>, et al. (2022). ViMMS 2.0: A framework to develop, test and optimise fragmentation strategies in LC-MS metabolomics. </a:t>
            </a:r>
            <a:r>
              <a:rPr lang="en-GB" sz="1200" i="1" dirty="0"/>
              <a:t>JOSS</a:t>
            </a:r>
            <a:r>
              <a:rPr lang="en-GB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37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68815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A8D0E08-F49A-408E-AC24-E98BD4D7B0C3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3DC038FA-95F4-46FC-ADE5-4DDDE19520C2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72A8F5BF-87B8-44E4-A5AD-850D1AB1C0AA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B49122A4-6FE7-4A74-889F-32320CBE65B7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CE23A0-51FC-4C51-80E3-6516E9BB34DA}"/>
              </a:ext>
            </a:extLst>
          </p:cNvPr>
          <p:cNvGrpSpPr/>
          <p:nvPr/>
        </p:nvGrpSpPr>
        <p:grpSpPr>
          <a:xfrm>
            <a:off x="4427984" y="2254543"/>
            <a:ext cx="257117" cy="2702183"/>
            <a:chOff x="4376801" y="3006057"/>
            <a:chExt cx="342822" cy="3602911"/>
          </a:xfrm>
        </p:grpSpPr>
        <p:pic>
          <p:nvPicPr>
            <p:cNvPr id="46" name="Picture 45" descr="Shape, arrow&#10;&#10;Description automatically generated">
              <a:extLst>
                <a:ext uri="{FF2B5EF4-FFF2-40B4-BE49-F238E27FC236}">
                  <a16:creationId xmlns:a16="http://schemas.microsoft.com/office/drawing/2014/main" id="{5015EB53-471C-4C5B-A0F0-AD20B2E3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47" name="Picture 46" descr="Shape, arrow&#10;&#10;Description automatically generated">
              <a:extLst>
                <a:ext uri="{FF2B5EF4-FFF2-40B4-BE49-F238E27FC236}">
                  <a16:creationId xmlns:a16="http://schemas.microsoft.com/office/drawing/2014/main" id="{791F69F1-D359-4668-8605-F7075607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48" name="Picture 47" descr="Shape, arrow&#10;&#10;Description automatically generated">
              <a:extLst>
                <a:ext uri="{FF2B5EF4-FFF2-40B4-BE49-F238E27FC236}">
                  <a16:creationId xmlns:a16="http://schemas.microsoft.com/office/drawing/2014/main" id="{6971D870-DAD4-4B1A-A7EC-846CCB80C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49" name="Picture 48" descr="Shape, arrow&#10;&#10;Description automatically generated">
              <a:extLst>
                <a:ext uri="{FF2B5EF4-FFF2-40B4-BE49-F238E27FC236}">
                  <a16:creationId xmlns:a16="http://schemas.microsoft.com/office/drawing/2014/main" id="{D9E042A1-1D44-4E27-BDAE-806C8D047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50" name="Picture 49" descr="Shape, arrow&#10;&#10;Description automatically generated">
              <a:extLst>
                <a:ext uri="{FF2B5EF4-FFF2-40B4-BE49-F238E27FC236}">
                  <a16:creationId xmlns:a16="http://schemas.microsoft.com/office/drawing/2014/main" id="{71D993B9-B79F-40D9-AD1E-4A71A63BC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51" name="Picture 50" descr="Shape, arrow&#10;&#10;Description automatically generated">
              <a:extLst>
                <a:ext uri="{FF2B5EF4-FFF2-40B4-BE49-F238E27FC236}">
                  <a16:creationId xmlns:a16="http://schemas.microsoft.com/office/drawing/2014/main" id="{9EF840C4-48A4-4DCC-BBFB-FA0D2F075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52" name="Picture 51" descr="Shape, arrow&#10;&#10;Description automatically generated">
              <a:extLst>
                <a:ext uri="{FF2B5EF4-FFF2-40B4-BE49-F238E27FC236}">
                  <a16:creationId xmlns:a16="http://schemas.microsoft.com/office/drawing/2014/main" id="{21795627-43FF-4DC7-9E30-204D36B4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53" name="Picture 52" descr="Shape, arrow&#10;&#10;Description automatically generated">
              <a:extLst>
                <a:ext uri="{FF2B5EF4-FFF2-40B4-BE49-F238E27FC236}">
                  <a16:creationId xmlns:a16="http://schemas.microsoft.com/office/drawing/2014/main" id="{F0DD7E68-64C6-45D2-9F5A-A9DBFF99C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54" name="Picture 53" descr="Shape, arrow&#10;&#10;Description automatically generated">
              <a:extLst>
                <a:ext uri="{FF2B5EF4-FFF2-40B4-BE49-F238E27FC236}">
                  <a16:creationId xmlns:a16="http://schemas.microsoft.com/office/drawing/2014/main" id="{3D94C95A-4651-4487-8B69-F54479641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55" name="Picture 54" descr="Shape, arrow&#10;&#10;Description automatically generated">
              <a:extLst>
                <a:ext uri="{FF2B5EF4-FFF2-40B4-BE49-F238E27FC236}">
                  <a16:creationId xmlns:a16="http://schemas.microsoft.com/office/drawing/2014/main" id="{0129D0D6-3219-4726-9199-276F2CCCF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C7A6BDE-6638-39BA-A477-6A79D00CF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AE2FBD-B714-5BEB-4E5C-3F729D08C60F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5BF84-A3A0-839D-FFD9-489B20C79615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101176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00494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E2C336-226F-4211-A22F-B79A622969FD}"/>
              </a:ext>
            </a:extLst>
          </p:cNvPr>
          <p:cNvSpPr/>
          <p:nvPr/>
        </p:nvSpPr>
        <p:spPr>
          <a:xfrm>
            <a:off x="4395066" y="3914428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B9FB9-FC52-4E09-9101-EE90D1C6921F}"/>
              </a:ext>
            </a:extLst>
          </p:cNvPr>
          <p:cNvSpPr/>
          <p:nvPr/>
        </p:nvSpPr>
        <p:spPr>
          <a:xfrm>
            <a:off x="4396824" y="4466192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94F339D-6917-47D0-8E3C-3FB2351A8A3B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8943C785-18BA-4D2F-B78F-9879988224C5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08FE2F95-02DB-4FD6-8B92-5DBAB0E97F6B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421EF7C-AAAF-4BDF-8F9E-2BBFBCD0D2C3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961A86-797F-4969-85EA-02462779BC2F}"/>
              </a:ext>
            </a:extLst>
          </p:cNvPr>
          <p:cNvSpPr/>
          <p:nvPr/>
        </p:nvSpPr>
        <p:spPr>
          <a:xfrm>
            <a:off x="4401993" y="2531752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34BC00-A51C-43F0-8047-3C397F6AE240}"/>
              </a:ext>
            </a:extLst>
          </p:cNvPr>
          <p:cNvSpPr/>
          <p:nvPr/>
        </p:nvSpPr>
        <p:spPr>
          <a:xfrm rot="16200000">
            <a:off x="2813715" y="3254735"/>
            <a:ext cx="3369077" cy="43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4CE145-B5B2-4D46-BCD1-F69530069E24}"/>
              </a:ext>
            </a:extLst>
          </p:cNvPr>
          <p:cNvCxnSpPr>
            <a:cxnSpLocks/>
          </p:cNvCxnSpPr>
          <p:nvPr/>
        </p:nvCxnSpPr>
        <p:spPr>
          <a:xfrm flipV="1">
            <a:off x="1981201" y="3192784"/>
            <a:ext cx="2248877" cy="1824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F136BB0-5B7D-430B-874C-12EDD9C10778}"/>
              </a:ext>
            </a:extLst>
          </p:cNvPr>
          <p:cNvSpPr txBox="1">
            <a:spLocks/>
          </p:cNvSpPr>
          <p:nvPr/>
        </p:nvSpPr>
        <p:spPr>
          <a:xfrm rot="19869647">
            <a:off x="333591" y="2561962"/>
            <a:ext cx="2758148" cy="1068902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prstClr val="black"/>
                </a:solidFill>
                <a:latin typeface="Calibri" panose="020F0502020204030204"/>
              </a:rPr>
              <a:t>We completed 2 bomb drops, so we go back to a radar scan.</a:t>
            </a:r>
          </a:p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prstClr val="black"/>
                </a:solidFill>
                <a:latin typeface="Calibri" panose="020F0502020204030204"/>
              </a:rPr>
              <a:t>We see 3 ships and we schedule our next 2 bombs (max 2 bombs dropped per radar scan)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0E3DA-06B1-DE04-EAE8-4C213DF3D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E55D0-01D0-3147-4D62-8C5E636CEB83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965FC-71FD-586B-65DA-F79BAE0553A1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85048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28129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619460A5-0E50-4080-90AD-AEE4F9EE8537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EF37127F-DA3D-4A45-8A7F-E705AA2DC3E3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F81AA49A-CC98-4C4B-BEBB-010DA56B5EC7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38F4D2-ADE9-4F5C-8160-17EFE4EA979A}"/>
              </a:ext>
            </a:extLst>
          </p:cNvPr>
          <p:cNvGrpSpPr/>
          <p:nvPr/>
        </p:nvGrpSpPr>
        <p:grpSpPr>
          <a:xfrm>
            <a:off x="4674923" y="2261491"/>
            <a:ext cx="257117" cy="2702183"/>
            <a:chOff x="4376801" y="3006057"/>
            <a:chExt cx="342822" cy="3602911"/>
          </a:xfrm>
        </p:grpSpPr>
        <p:pic>
          <p:nvPicPr>
            <p:cNvPr id="57" name="Picture 56" descr="Shape, arrow&#10;&#10;Description automatically generated">
              <a:extLst>
                <a:ext uri="{FF2B5EF4-FFF2-40B4-BE49-F238E27FC236}">
                  <a16:creationId xmlns:a16="http://schemas.microsoft.com/office/drawing/2014/main" id="{5AA1F3E5-EF34-477F-938F-B705E038B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58" name="Picture 57" descr="Shape, arrow&#10;&#10;Description automatically generated">
              <a:extLst>
                <a:ext uri="{FF2B5EF4-FFF2-40B4-BE49-F238E27FC236}">
                  <a16:creationId xmlns:a16="http://schemas.microsoft.com/office/drawing/2014/main" id="{CC501D63-E708-4014-9CA6-D2A231569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59" name="Picture 58" descr="Shape, arrow&#10;&#10;Description automatically generated">
              <a:extLst>
                <a:ext uri="{FF2B5EF4-FFF2-40B4-BE49-F238E27FC236}">
                  <a16:creationId xmlns:a16="http://schemas.microsoft.com/office/drawing/2014/main" id="{D54C2AA0-441D-4A2E-8E66-678D1011B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60" name="Picture 59" descr="Shape, arrow&#10;&#10;Description automatically generated">
              <a:extLst>
                <a:ext uri="{FF2B5EF4-FFF2-40B4-BE49-F238E27FC236}">
                  <a16:creationId xmlns:a16="http://schemas.microsoft.com/office/drawing/2014/main" id="{4718E5BE-3783-4409-9775-67967730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61" name="Picture 60" descr="Shape, arrow&#10;&#10;Description automatically generated">
              <a:extLst>
                <a:ext uri="{FF2B5EF4-FFF2-40B4-BE49-F238E27FC236}">
                  <a16:creationId xmlns:a16="http://schemas.microsoft.com/office/drawing/2014/main" id="{65C6F06C-CB73-4DCD-B405-EF235E129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62" name="Picture 61" descr="Shape, arrow&#10;&#10;Description automatically generated">
              <a:extLst>
                <a:ext uri="{FF2B5EF4-FFF2-40B4-BE49-F238E27FC236}">
                  <a16:creationId xmlns:a16="http://schemas.microsoft.com/office/drawing/2014/main" id="{51F6F7A3-B6DB-4F5A-844F-B81F4C1B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63" name="Picture 62" descr="Shape, arrow&#10;&#10;Description automatically generated">
              <a:extLst>
                <a:ext uri="{FF2B5EF4-FFF2-40B4-BE49-F238E27FC236}">
                  <a16:creationId xmlns:a16="http://schemas.microsoft.com/office/drawing/2014/main" id="{8AA0A63C-A1FD-4E68-A291-FD2DAEFED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64" name="Picture 63" descr="Shape, arrow&#10;&#10;Description automatically generated">
              <a:extLst>
                <a:ext uri="{FF2B5EF4-FFF2-40B4-BE49-F238E27FC236}">
                  <a16:creationId xmlns:a16="http://schemas.microsoft.com/office/drawing/2014/main" id="{44393483-04AB-4D6A-ACAA-8B5DE1E66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65" name="Picture 64" descr="Shape, arrow&#10;&#10;Description automatically generated">
              <a:extLst>
                <a:ext uri="{FF2B5EF4-FFF2-40B4-BE49-F238E27FC236}">
                  <a16:creationId xmlns:a16="http://schemas.microsoft.com/office/drawing/2014/main" id="{9B356A25-7412-4281-B659-FB96275F2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66" name="Picture 65" descr="Shape, arrow&#10;&#10;Description automatically generated">
              <a:extLst>
                <a:ext uri="{FF2B5EF4-FFF2-40B4-BE49-F238E27FC236}">
                  <a16:creationId xmlns:a16="http://schemas.microsoft.com/office/drawing/2014/main" id="{2C2ADCA6-CC32-4D80-9222-7A79B509E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A77B1A9-9321-49D6-A092-542F0E216B36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13B8D-5F2E-878E-FF4A-739A5FE65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D83CE-EB6F-2C82-4B2E-0AC10B0FB9EF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B72B7-D47A-8E15-E4DB-3F95177467A9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408577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868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1262771E-8DDC-409D-B89F-5D17FA4E71BD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700B50B-E908-4309-B9F0-5B42610104DD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0D581B46-2684-47EC-9AE0-AF39876321BB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957B6CEC-144D-4487-BB66-0AB7A0CB113D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644BD57C-6CE3-4CFE-A50D-4942148C32E5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774FEC-ECB7-426D-9AFF-A5B073449E3D}"/>
              </a:ext>
            </a:extLst>
          </p:cNvPr>
          <p:cNvSpPr/>
          <p:nvPr/>
        </p:nvSpPr>
        <p:spPr>
          <a:xfrm rot="16200000">
            <a:off x="3985855" y="1803761"/>
            <a:ext cx="526473" cy="16987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DE0D1-B599-4648-B5A5-60458B8CB0FA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1967345" y="2653146"/>
            <a:ext cx="1432362" cy="5888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AA24D89-EBA4-48C5-8405-73F6F1C11EEA}"/>
              </a:ext>
            </a:extLst>
          </p:cNvPr>
          <p:cNvSpPr txBox="1">
            <a:spLocks/>
          </p:cNvSpPr>
          <p:nvPr/>
        </p:nvSpPr>
        <p:spPr>
          <a:xfrm rot="19652491">
            <a:off x="411091" y="2658334"/>
            <a:ext cx="2758148" cy="10689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prstClr val="black"/>
                </a:solidFill>
                <a:latin typeface="Calibri" panose="020F0502020204030204"/>
              </a:rPr>
              <a:t>Generally, hitting a ship twice does not help 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0BD78-9673-DDAA-E9B5-91B86929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75D05-5464-2855-DE4B-E1F599B10534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76F07-826C-77FB-B851-DC8780D142BC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78796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36860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41B989CE-8F5B-4AB6-A462-C6192A2658B8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251BD982-C6CC-4A2D-B509-51C73381DBD7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3931C2C1-EEA5-441A-B9E8-C7BDDED02954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83563443-B364-46F3-86AF-CBC8BBE78897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3608566-459B-4F18-9951-5E72F51A2E63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3AE6C1-E103-4B5A-9C8A-05DCD927517E}"/>
              </a:ext>
            </a:extLst>
          </p:cNvPr>
          <p:cNvGrpSpPr/>
          <p:nvPr/>
        </p:nvGrpSpPr>
        <p:grpSpPr>
          <a:xfrm>
            <a:off x="4962955" y="2254543"/>
            <a:ext cx="257117" cy="2702183"/>
            <a:chOff x="4376801" y="3006057"/>
            <a:chExt cx="342822" cy="3602911"/>
          </a:xfrm>
        </p:grpSpPr>
        <p:pic>
          <p:nvPicPr>
            <p:cNvPr id="68" name="Picture 67" descr="Shape, arrow&#10;&#10;Description automatically generated">
              <a:extLst>
                <a:ext uri="{FF2B5EF4-FFF2-40B4-BE49-F238E27FC236}">
                  <a16:creationId xmlns:a16="http://schemas.microsoft.com/office/drawing/2014/main" id="{4A4000F3-53C9-435A-901C-D84939ED4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69" name="Picture 68" descr="Shape, arrow&#10;&#10;Description automatically generated">
              <a:extLst>
                <a:ext uri="{FF2B5EF4-FFF2-40B4-BE49-F238E27FC236}">
                  <a16:creationId xmlns:a16="http://schemas.microsoft.com/office/drawing/2014/main" id="{52518AD8-86BB-476E-AFE5-3B576F2B7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70" name="Picture 69" descr="Shape, arrow&#10;&#10;Description automatically generated">
              <a:extLst>
                <a:ext uri="{FF2B5EF4-FFF2-40B4-BE49-F238E27FC236}">
                  <a16:creationId xmlns:a16="http://schemas.microsoft.com/office/drawing/2014/main" id="{4E6DB7A1-058B-4580-8583-BA626A6BB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71" name="Picture 70" descr="Shape, arrow&#10;&#10;Description automatically generated">
              <a:extLst>
                <a:ext uri="{FF2B5EF4-FFF2-40B4-BE49-F238E27FC236}">
                  <a16:creationId xmlns:a16="http://schemas.microsoft.com/office/drawing/2014/main" id="{7E17AC4E-2898-44CC-842B-D81558AD8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72" name="Picture 71" descr="Shape, arrow&#10;&#10;Description automatically generated">
              <a:extLst>
                <a:ext uri="{FF2B5EF4-FFF2-40B4-BE49-F238E27FC236}">
                  <a16:creationId xmlns:a16="http://schemas.microsoft.com/office/drawing/2014/main" id="{A2F01300-5238-4517-925A-7FCFDC20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73" name="Picture 72" descr="Shape, arrow&#10;&#10;Description automatically generated">
              <a:extLst>
                <a:ext uri="{FF2B5EF4-FFF2-40B4-BE49-F238E27FC236}">
                  <a16:creationId xmlns:a16="http://schemas.microsoft.com/office/drawing/2014/main" id="{54983C51-59CD-4EB2-B0DE-B2EAAB364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74" name="Picture 73" descr="Shape, arrow&#10;&#10;Description automatically generated">
              <a:extLst>
                <a:ext uri="{FF2B5EF4-FFF2-40B4-BE49-F238E27FC236}">
                  <a16:creationId xmlns:a16="http://schemas.microsoft.com/office/drawing/2014/main" id="{614B728A-6767-48E9-B8BA-BD63B53B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75" name="Picture 74" descr="Shape, arrow&#10;&#10;Description automatically generated">
              <a:extLst>
                <a:ext uri="{FF2B5EF4-FFF2-40B4-BE49-F238E27FC236}">
                  <a16:creationId xmlns:a16="http://schemas.microsoft.com/office/drawing/2014/main" id="{2C0F065D-F94B-4B05-89B0-2E70B1C6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76" name="Picture 75" descr="Shape, arrow&#10;&#10;Description automatically generated">
              <a:extLst>
                <a:ext uri="{FF2B5EF4-FFF2-40B4-BE49-F238E27FC236}">
                  <a16:creationId xmlns:a16="http://schemas.microsoft.com/office/drawing/2014/main" id="{997D7E3C-DCC1-42C0-96E6-BD8809B62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77" name="Picture 76" descr="Shape, arrow&#10;&#10;Description automatically generated">
              <a:extLst>
                <a:ext uri="{FF2B5EF4-FFF2-40B4-BE49-F238E27FC236}">
                  <a16:creationId xmlns:a16="http://schemas.microsoft.com/office/drawing/2014/main" id="{0A20CADF-1D91-4177-8254-DF8781673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6E5ED3B-1F09-31A0-C7F9-88ED855A2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FC2671-279A-74A6-B803-0F688035B80C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9E44F-D5D1-6D39-2602-9CCCF9DF4913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92351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64596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5089D9F-412B-408B-839C-788892B7889E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1DA573A5-2722-41CF-9805-213DE3172E42}"/>
              </a:ext>
            </a:extLst>
          </p:cNvPr>
          <p:cNvSpPr/>
          <p:nvPr/>
        </p:nvSpPr>
        <p:spPr>
          <a:xfrm>
            <a:off x="4925928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FD514788-6B0A-4FEC-BFA9-DD84974A5F72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4AF77D2C-E057-4E25-82A4-4BC7CB1E59CB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3CDE3776-38CD-49EC-8F29-CF00DCB4C22F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848FA2C3-47A6-41B9-B296-D677560B6D6E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21BBE-06D5-A521-E01F-F8542279F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0D2EB1-A4A2-304A-A84D-2BF83C1B674A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C2BF3-BD5E-1731-1EDF-B741358A81B7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525562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98924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5DA8193E-900F-450A-8DAA-0E60D5699565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03DA11AA-2681-486D-96C5-4D95218B7696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E4CFE29B-A34D-4E44-94F4-42F197CD5EBF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F6D3A3EE-0018-4320-92A2-49FC5766ED26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8436B9C7-2C57-4A56-BC52-704658278686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1EAEE8D5-ADEC-4F6B-9270-5E534803CA37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74DEEF-297C-4877-928F-0DE3B9783530}"/>
              </a:ext>
            </a:extLst>
          </p:cNvPr>
          <p:cNvGrpSpPr/>
          <p:nvPr/>
        </p:nvGrpSpPr>
        <p:grpSpPr>
          <a:xfrm>
            <a:off x="5250987" y="2261491"/>
            <a:ext cx="257117" cy="2702183"/>
            <a:chOff x="4376801" y="3006057"/>
            <a:chExt cx="342822" cy="3602911"/>
          </a:xfrm>
        </p:grpSpPr>
        <p:pic>
          <p:nvPicPr>
            <p:cNvPr id="79" name="Picture 78" descr="Shape, arrow&#10;&#10;Description automatically generated">
              <a:extLst>
                <a:ext uri="{FF2B5EF4-FFF2-40B4-BE49-F238E27FC236}">
                  <a16:creationId xmlns:a16="http://schemas.microsoft.com/office/drawing/2014/main" id="{1A86E27D-41EF-4F88-A0C0-8762FB2D7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80" name="Picture 79" descr="Shape, arrow&#10;&#10;Description automatically generated">
              <a:extLst>
                <a:ext uri="{FF2B5EF4-FFF2-40B4-BE49-F238E27FC236}">
                  <a16:creationId xmlns:a16="http://schemas.microsoft.com/office/drawing/2014/main" id="{569203E2-2E79-4888-8D4B-E7DD2655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81" name="Picture 80" descr="Shape, arrow&#10;&#10;Description automatically generated">
              <a:extLst>
                <a:ext uri="{FF2B5EF4-FFF2-40B4-BE49-F238E27FC236}">
                  <a16:creationId xmlns:a16="http://schemas.microsoft.com/office/drawing/2014/main" id="{1FD294A8-E66C-4B48-A78B-077932936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82" name="Picture 81" descr="Shape, arrow&#10;&#10;Description automatically generated">
              <a:extLst>
                <a:ext uri="{FF2B5EF4-FFF2-40B4-BE49-F238E27FC236}">
                  <a16:creationId xmlns:a16="http://schemas.microsoft.com/office/drawing/2014/main" id="{184594C2-AF74-4456-BDBA-D7CD491F6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83" name="Picture 82" descr="Shape, arrow&#10;&#10;Description automatically generated">
              <a:extLst>
                <a:ext uri="{FF2B5EF4-FFF2-40B4-BE49-F238E27FC236}">
                  <a16:creationId xmlns:a16="http://schemas.microsoft.com/office/drawing/2014/main" id="{86F5AC05-FB33-4372-A9A2-CDFAA2A3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84" name="Picture 83" descr="Shape, arrow&#10;&#10;Description automatically generated">
              <a:extLst>
                <a:ext uri="{FF2B5EF4-FFF2-40B4-BE49-F238E27FC236}">
                  <a16:creationId xmlns:a16="http://schemas.microsoft.com/office/drawing/2014/main" id="{B9352268-1892-4B9E-9DBF-AAEC189B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85" name="Picture 84" descr="Shape, arrow&#10;&#10;Description automatically generated">
              <a:extLst>
                <a:ext uri="{FF2B5EF4-FFF2-40B4-BE49-F238E27FC236}">
                  <a16:creationId xmlns:a16="http://schemas.microsoft.com/office/drawing/2014/main" id="{4F8ED3E9-87FD-414A-A6E5-1F69C97F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86" name="Picture 85" descr="Shape, arrow&#10;&#10;Description automatically generated">
              <a:extLst>
                <a:ext uri="{FF2B5EF4-FFF2-40B4-BE49-F238E27FC236}">
                  <a16:creationId xmlns:a16="http://schemas.microsoft.com/office/drawing/2014/main" id="{DE74797B-2314-46DC-A408-446CDD92C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87" name="Picture 86" descr="Shape, arrow&#10;&#10;Description automatically generated">
              <a:extLst>
                <a:ext uri="{FF2B5EF4-FFF2-40B4-BE49-F238E27FC236}">
                  <a16:creationId xmlns:a16="http://schemas.microsoft.com/office/drawing/2014/main" id="{B31B5634-7FF2-4F2C-883B-A60CC9131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88" name="Picture 87" descr="Shape, arrow&#10;&#10;Description automatically generated">
              <a:extLst>
                <a:ext uri="{FF2B5EF4-FFF2-40B4-BE49-F238E27FC236}">
                  <a16:creationId xmlns:a16="http://schemas.microsoft.com/office/drawing/2014/main" id="{893D67ED-D787-4727-A909-9EDA82EAE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8A4D2F-AFD6-4B05-861D-FBC50ABFA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555ED9-1C01-6083-3F61-BBA2F4B3DEB3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4CFE1-F9DA-A230-2078-F227DE2A8769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00861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6954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6DEDDE-E23D-4F9D-AD85-D1423F7EC4A6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67A1B00-8F0E-43C5-A537-979D46F0B38C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D5E8620C-AB5E-4800-9D5E-2ABDC117F6E8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317424EA-EBFA-4C64-8C07-2B6D568602C8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2C551B2-C430-452A-BF07-088BC6B8300F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AC4138B8-50C5-4DCD-9B64-E3ACB5FB796F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43FC09-3352-47A2-A4F9-37B846D9BF0F}"/>
              </a:ext>
            </a:extLst>
          </p:cNvPr>
          <p:cNvSpPr/>
          <p:nvPr/>
        </p:nvSpPr>
        <p:spPr>
          <a:xfrm>
            <a:off x="5221953" y="3088328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CD31D-D20B-EAD8-404A-7A01E6B9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8B75C4-6652-1A80-3ACB-5ACBF4772535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8E4F2-151D-C600-3563-7F6ADF776A37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774320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355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2FCEF73-0608-4266-AC2B-CA327525542C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DDD01FEF-6247-4F4E-B5F5-D32DE607514C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3F78B195-7CB5-4E8B-964D-2F7B67E529B7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1300AC6B-A946-43AA-A86B-E0F25D448129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123AB55-6C81-4EFC-BFDF-D07D5D3DF74C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7303873E-042A-4E75-A1ED-DB26A7EB1C1F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FB8B6D-A666-4B70-ACCA-67188080F1DF}"/>
              </a:ext>
            </a:extLst>
          </p:cNvPr>
          <p:cNvGrpSpPr/>
          <p:nvPr/>
        </p:nvGrpSpPr>
        <p:grpSpPr>
          <a:xfrm>
            <a:off x="5539019" y="2258419"/>
            <a:ext cx="257117" cy="2702183"/>
            <a:chOff x="4376801" y="3006057"/>
            <a:chExt cx="342822" cy="3602911"/>
          </a:xfrm>
        </p:grpSpPr>
        <p:pic>
          <p:nvPicPr>
            <p:cNvPr id="101" name="Picture 100" descr="Shape, arrow&#10;&#10;Description automatically generated">
              <a:extLst>
                <a:ext uri="{FF2B5EF4-FFF2-40B4-BE49-F238E27FC236}">
                  <a16:creationId xmlns:a16="http://schemas.microsoft.com/office/drawing/2014/main" id="{7216A23C-D5B4-469C-B5D2-681DFFED1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102" name="Picture 101" descr="Shape, arrow&#10;&#10;Description automatically generated">
              <a:extLst>
                <a:ext uri="{FF2B5EF4-FFF2-40B4-BE49-F238E27FC236}">
                  <a16:creationId xmlns:a16="http://schemas.microsoft.com/office/drawing/2014/main" id="{4752263F-78AD-4AAB-AD4B-95B832454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103" name="Picture 102" descr="Shape, arrow&#10;&#10;Description automatically generated">
              <a:extLst>
                <a:ext uri="{FF2B5EF4-FFF2-40B4-BE49-F238E27FC236}">
                  <a16:creationId xmlns:a16="http://schemas.microsoft.com/office/drawing/2014/main" id="{A71191D4-4780-4CD0-BC56-195CDCF7A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104" name="Picture 103" descr="Shape, arrow&#10;&#10;Description automatically generated">
              <a:extLst>
                <a:ext uri="{FF2B5EF4-FFF2-40B4-BE49-F238E27FC236}">
                  <a16:creationId xmlns:a16="http://schemas.microsoft.com/office/drawing/2014/main" id="{56B5576A-51C4-4964-8DB0-FAE6E3E57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105" name="Picture 104" descr="Shape, arrow&#10;&#10;Description automatically generated">
              <a:extLst>
                <a:ext uri="{FF2B5EF4-FFF2-40B4-BE49-F238E27FC236}">
                  <a16:creationId xmlns:a16="http://schemas.microsoft.com/office/drawing/2014/main" id="{DA350388-EE51-43DD-A734-5C601DF3F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106" name="Picture 105" descr="Shape, arrow&#10;&#10;Description automatically generated">
              <a:extLst>
                <a:ext uri="{FF2B5EF4-FFF2-40B4-BE49-F238E27FC236}">
                  <a16:creationId xmlns:a16="http://schemas.microsoft.com/office/drawing/2014/main" id="{E84D6A80-7240-4993-87C8-7E1741CA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107" name="Picture 106" descr="Shape, arrow&#10;&#10;Description automatically generated">
              <a:extLst>
                <a:ext uri="{FF2B5EF4-FFF2-40B4-BE49-F238E27FC236}">
                  <a16:creationId xmlns:a16="http://schemas.microsoft.com/office/drawing/2014/main" id="{5945BD7A-294C-447E-91A7-F27C68A8D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108" name="Picture 107" descr="Shape, arrow&#10;&#10;Description automatically generated">
              <a:extLst>
                <a:ext uri="{FF2B5EF4-FFF2-40B4-BE49-F238E27FC236}">
                  <a16:creationId xmlns:a16="http://schemas.microsoft.com/office/drawing/2014/main" id="{C27F3CC4-D593-4A1E-A241-73DD43BA3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109" name="Picture 108" descr="Shape, arrow&#10;&#10;Description automatically generated">
              <a:extLst>
                <a:ext uri="{FF2B5EF4-FFF2-40B4-BE49-F238E27FC236}">
                  <a16:creationId xmlns:a16="http://schemas.microsoft.com/office/drawing/2014/main" id="{20E70439-8B4A-4CDA-8064-93BDB3686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110" name="Picture 109" descr="Shape, arrow&#10;&#10;Description automatically generated">
              <a:extLst>
                <a:ext uri="{FF2B5EF4-FFF2-40B4-BE49-F238E27FC236}">
                  <a16:creationId xmlns:a16="http://schemas.microsoft.com/office/drawing/2014/main" id="{50BD5EF5-08BA-4CB6-A830-0078AD6D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516B2F-369A-B8B6-20DF-BF61D966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A73DB-7285-C8DA-0B14-A7017F254768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C1438-DC13-28E0-8014-51E2025B2AFC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7590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23900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7418837-DA63-40CB-99F4-9BF9ADA03007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2CC18BB-5B3B-4F7E-BCCD-AC03D0E02C14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A24BF2B1-B9E4-4C5F-AA39-DE4B00C486B5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D17A137A-4253-4969-AEF4-EDD189B98C2B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ED85295D-CB66-4567-ABB9-79BB77B6791B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AAD1828F-7408-4449-BFEE-3F9C345B8358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63AB4F64-6D06-4E83-A29D-FF9369B71F88}"/>
              </a:ext>
            </a:extLst>
          </p:cNvPr>
          <p:cNvSpPr/>
          <p:nvPr/>
        </p:nvSpPr>
        <p:spPr>
          <a:xfrm>
            <a:off x="5466972" y="3061166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7F8AA-4395-F028-66D3-4425E4BD4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8A3980-9381-C387-CB2A-09166D7EE4C3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16DF-AD0F-D345-3885-55BB2EC9C462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38630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5472607" cy="331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ViMMS fully controls scan specifications in real time and allows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Evaluation of existing methods and settings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Develop, evaluate and test new methods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 MS in real time via an API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Evaluate current tools, e.g. MS-dial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Currently real time control is limited to </a:t>
            </a:r>
            <a:r>
              <a:rPr lang="en-GB" sz="1800" dirty="0" err="1">
                <a:solidFill>
                  <a:srgbClr val="003560"/>
                </a:solidFill>
              </a:rPr>
              <a:t>Thermo</a:t>
            </a:r>
            <a:r>
              <a:rPr lang="en-GB" sz="1800" dirty="0">
                <a:solidFill>
                  <a:srgbClr val="003560"/>
                </a:solidFill>
              </a:rPr>
              <a:t> Fisher machines with IAPI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is the point of ViMMS?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7" name="Picture 2" descr="ViMMS Logo">
            <a:extLst>
              <a:ext uri="{FF2B5EF4-FFF2-40B4-BE49-F238E27FC236}">
                <a16:creationId xmlns:a16="http://schemas.microsoft.com/office/drawing/2014/main" id="{1A26E2DB-4EE6-4A26-8996-357EAF4A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99" y="1438564"/>
            <a:ext cx="3572175" cy="27317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6545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57225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B7F9CA08-DDE3-4E89-B555-D49195779EDF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00CF3511-003F-43AA-B787-86A00D47ED40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4F703460-0E73-49C6-9D6B-4B626BAD8951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F0194C1F-E1FB-43B6-B2C9-18FDE0413ABE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2588E0D-F281-444F-BB69-55DF5D486856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63560DE-124C-4F75-B895-EFE0575140C9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E5D9247-3C09-475B-A7C8-D559A0111330}"/>
              </a:ext>
            </a:extLst>
          </p:cNvPr>
          <p:cNvGrpSpPr/>
          <p:nvPr/>
        </p:nvGrpSpPr>
        <p:grpSpPr>
          <a:xfrm>
            <a:off x="5827051" y="2261491"/>
            <a:ext cx="257117" cy="2702183"/>
            <a:chOff x="4376801" y="3006057"/>
            <a:chExt cx="342822" cy="3602911"/>
          </a:xfrm>
        </p:grpSpPr>
        <p:pic>
          <p:nvPicPr>
            <p:cNvPr id="90" name="Picture 89" descr="Shape, arrow&#10;&#10;Description automatically generated">
              <a:extLst>
                <a:ext uri="{FF2B5EF4-FFF2-40B4-BE49-F238E27FC236}">
                  <a16:creationId xmlns:a16="http://schemas.microsoft.com/office/drawing/2014/main" id="{C186A1AF-47B8-4F22-9905-07E104DCC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91" name="Picture 90" descr="Shape, arrow&#10;&#10;Description automatically generated">
              <a:extLst>
                <a:ext uri="{FF2B5EF4-FFF2-40B4-BE49-F238E27FC236}">
                  <a16:creationId xmlns:a16="http://schemas.microsoft.com/office/drawing/2014/main" id="{F19FC36C-8DD4-4D96-8FC3-464AB86D4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92" name="Picture 91" descr="Shape, arrow&#10;&#10;Description automatically generated">
              <a:extLst>
                <a:ext uri="{FF2B5EF4-FFF2-40B4-BE49-F238E27FC236}">
                  <a16:creationId xmlns:a16="http://schemas.microsoft.com/office/drawing/2014/main" id="{7A852846-DCA9-45C6-A89A-CF6E0AF4E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93" name="Picture 92" descr="Shape, arrow&#10;&#10;Description automatically generated">
              <a:extLst>
                <a:ext uri="{FF2B5EF4-FFF2-40B4-BE49-F238E27FC236}">
                  <a16:creationId xmlns:a16="http://schemas.microsoft.com/office/drawing/2014/main" id="{DDDA6BA6-D4ED-4F42-84BF-88D1A3A5F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94" name="Picture 93" descr="Shape, arrow&#10;&#10;Description automatically generated">
              <a:extLst>
                <a:ext uri="{FF2B5EF4-FFF2-40B4-BE49-F238E27FC236}">
                  <a16:creationId xmlns:a16="http://schemas.microsoft.com/office/drawing/2014/main" id="{72271F8E-6B82-4E69-AB14-1AB1C939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95" name="Picture 94" descr="Shape, arrow&#10;&#10;Description automatically generated">
              <a:extLst>
                <a:ext uri="{FF2B5EF4-FFF2-40B4-BE49-F238E27FC236}">
                  <a16:creationId xmlns:a16="http://schemas.microsoft.com/office/drawing/2014/main" id="{F1AA781F-ED19-41FD-8C97-D6C1ECFD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96" name="Picture 95" descr="Shape, arrow&#10;&#10;Description automatically generated">
              <a:extLst>
                <a:ext uri="{FF2B5EF4-FFF2-40B4-BE49-F238E27FC236}">
                  <a16:creationId xmlns:a16="http://schemas.microsoft.com/office/drawing/2014/main" id="{D4EF285B-73DE-4EA5-8FCC-194F6CCBE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97" name="Picture 96" descr="Shape, arrow&#10;&#10;Description automatically generated">
              <a:extLst>
                <a:ext uri="{FF2B5EF4-FFF2-40B4-BE49-F238E27FC236}">
                  <a16:creationId xmlns:a16="http://schemas.microsoft.com/office/drawing/2014/main" id="{7F58378E-A80B-420D-8532-6CFEB97C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98" name="Picture 97" descr="Shape, arrow&#10;&#10;Description automatically generated">
              <a:extLst>
                <a:ext uri="{FF2B5EF4-FFF2-40B4-BE49-F238E27FC236}">
                  <a16:creationId xmlns:a16="http://schemas.microsoft.com/office/drawing/2014/main" id="{54D03E86-0129-4ADF-956C-F49FAA030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99" name="Picture 98" descr="Shape, arrow&#10;&#10;Description automatically generated">
              <a:extLst>
                <a:ext uri="{FF2B5EF4-FFF2-40B4-BE49-F238E27FC236}">
                  <a16:creationId xmlns:a16="http://schemas.microsoft.com/office/drawing/2014/main" id="{0DA31EF9-74FE-4D41-AE26-9B5F0E70F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7FEBE402-1106-45AA-9195-105C429E11C4}"/>
              </a:ext>
            </a:extLst>
          </p:cNvPr>
          <p:cNvSpPr/>
          <p:nvPr/>
        </p:nvSpPr>
        <p:spPr>
          <a:xfrm>
            <a:off x="5466972" y="3061166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824FF-FEF1-0C94-92EE-CB1869AE7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FAEBF-0247-2F26-354D-30918D6B6766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E44F2-B357-F4A1-7A7A-E4D191120B73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65081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61547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3CDE3FEB-55DE-4CAB-836D-A1144C28998D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A1CD25F-CDD0-48E9-B01E-24F6A7D14B41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BE5530D9-CB2A-4B65-A60D-82728E240CBB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C0AD89AB-47AA-449A-A4B2-1267641FA75D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4988625-39F5-4854-AFDF-099C7978F6F4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79F4F55E-9792-419D-A240-EF93EF73A231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2C591B-FBC6-41FF-9822-E5C823DDAD37}"/>
              </a:ext>
            </a:extLst>
          </p:cNvPr>
          <p:cNvSpPr/>
          <p:nvPr/>
        </p:nvSpPr>
        <p:spPr>
          <a:xfrm>
            <a:off x="5764890" y="3088328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97B7CE66-DEE6-40AB-A34F-C82EEDEE8328}"/>
              </a:ext>
            </a:extLst>
          </p:cNvPr>
          <p:cNvSpPr/>
          <p:nvPr/>
        </p:nvSpPr>
        <p:spPr>
          <a:xfrm>
            <a:off x="5465589" y="305963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DFD3E-BE59-3DC6-77DB-E4EC7E66E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F5975-9565-2B83-9F5E-B5AC135FB68F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44104-BDC0-FD85-7F11-47C9F69DCFDC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97428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79262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CF3C4E16-C4FA-43AD-8039-85BCDC5B6A44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22593581-530C-4439-B3A1-776357118473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002A74A8-1A9B-4449-B6C1-A31A0DB45F78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1CC51291-F3A3-4EFB-BC74-D52D9B3ACAAC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A8B2A1B-A3D5-4964-8C8B-AAC543B63FA2}"/>
              </a:ext>
            </a:extLst>
          </p:cNvPr>
          <p:cNvSpPr/>
          <p:nvPr/>
        </p:nvSpPr>
        <p:spPr>
          <a:xfrm>
            <a:off x="5465589" y="305963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B98532DC-D061-4E4C-955E-7850686E6875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EC3BC6BD-7290-44B1-A0D4-8AA2D2F26702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5DCEB-FB6A-D267-4C1D-9D7D6AE95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E509FB-95AA-661F-EA1E-7F56B7D1B582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are the rules of metabolomics Battleships?!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B10F3-2C3B-BCC7-C567-076939092241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2094966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5472607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A few different DDA methods are currently implemented within ViMMS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use the simulated environment to test different parameter settings on a previously collected sample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Advantage: No machine time or sample costs. Optimised performance for next DDA acquisition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Optimising DDA acquisition</a:t>
            </a:r>
            <a:endParaRPr lang="en-GB" sz="1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80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3528391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compared performance of our ViMMS Top-N controller (simulated chemicals) vs machine Top-N (same real sample)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Results show simulations in ViMMS closely match the real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Optimising Top-N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074" name="Picture 2" descr="Metabolites 09 00219 g006 550">
            <a:extLst>
              <a:ext uri="{FF2B5EF4-FFF2-40B4-BE49-F238E27FC236}">
                <a16:creationId xmlns:a16="http://schemas.microsoft.com/office/drawing/2014/main" id="{049A9C30-D1E3-4AFD-AD0E-D179B0154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46" y="1102593"/>
            <a:ext cx="52387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EA0B4D-701B-41D2-A168-CE54BF72B85B}"/>
              </a:ext>
            </a:extLst>
          </p:cNvPr>
          <p:cNvSpPr txBox="1"/>
          <p:nvPr/>
        </p:nvSpPr>
        <p:spPr>
          <a:xfrm>
            <a:off x="5796136" y="4155926"/>
            <a:ext cx="3188382" cy="830997"/>
          </a:xfrm>
          <a:prstGeom prst="rect">
            <a:avLst/>
          </a:prstGeom>
          <a:noFill/>
          <a:ln w="44450">
            <a:solidFill>
              <a:srgbClr val="00355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Wandy, J., </a:t>
            </a:r>
            <a:r>
              <a:rPr lang="en-GB" sz="1200" b="1" u="sng" dirty="0"/>
              <a:t>Davies, V.,</a:t>
            </a:r>
            <a:r>
              <a:rPr lang="en-GB" sz="1200" dirty="0"/>
              <a:t> et al. (2019). In silico optimization of mass spectrometry fragmentation strategies in metabolomics. </a:t>
            </a:r>
            <a:r>
              <a:rPr lang="en-GB" sz="1200" i="1" dirty="0"/>
              <a:t>Metabolites</a:t>
            </a:r>
            <a:r>
              <a:rPr lang="en-GB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927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1203598"/>
            <a:ext cx="8568951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also develop new methods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motivated our methods to avoid repeated fragmentation events (e.g. below)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then compare them against Top-N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Developing new DDA methods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2EBB1-2336-4066-A8C3-E5060D4D3585}"/>
              </a:ext>
            </a:extLst>
          </p:cNvPr>
          <p:cNvSpPr txBox="1"/>
          <p:nvPr/>
        </p:nvSpPr>
        <p:spPr>
          <a:xfrm>
            <a:off x="5868144" y="4371950"/>
            <a:ext cx="3113420" cy="646331"/>
          </a:xfrm>
          <a:prstGeom prst="rect">
            <a:avLst/>
          </a:prstGeom>
          <a:noFill/>
          <a:ln w="44450">
            <a:solidFill>
              <a:srgbClr val="00355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u="sng" dirty="0"/>
              <a:t>Davies, V.</a:t>
            </a:r>
            <a:r>
              <a:rPr lang="en-GB" sz="1200" dirty="0"/>
              <a:t>, et al. (2021). Rapid development of improved data-dependent acquisition strategies. </a:t>
            </a:r>
            <a:r>
              <a:rPr lang="en-GB" sz="1200" i="1" dirty="0"/>
              <a:t>Analytical chemistry</a:t>
            </a:r>
            <a:r>
              <a:rPr lang="en-GB" sz="12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A172C2-DDBC-49E4-95A7-A40E5FAE3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873394"/>
            <a:ext cx="8375576" cy="129223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5F2434D-0F71-482C-9770-E3D0DCCA18E1}"/>
              </a:ext>
            </a:extLst>
          </p:cNvPr>
          <p:cNvSpPr/>
          <p:nvPr/>
        </p:nvSpPr>
        <p:spPr>
          <a:xfrm rot="16200000">
            <a:off x="966291" y="3441155"/>
            <a:ext cx="442664" cy="432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629E7C-5305-4FAE-BA94-E4D6247F1152}"/>
              </a:ext>
            </a:extLst>
          </p:cNvPr>
          <p:cNvSpPr/>
          <p:nvPr/>
        </p:nvSpPr>
        <p:spPr>
          <a:xfrm rot="16200000">
            <a:off x="6357532" y="3394514"/>
            <a:ext cx="442664" cy="432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55B8EF-0C25-442D-A3FE-A786C0430BDC}"/>
              </a:ext>
            </a:extLst>
          </p:cNvPr>
          <p:cNvSpPr/>
          <p:nvPr/>
        </p:nvSpPr>
        <p:spPr>
          <a:xfrm rot="16200000">
            <a:off x="3198539" y="3372223"/>
            <a:ext cx="442664" cy="432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9DA951-81B3-4EB2-8239-2E5641F173A3}"/>
              </a:ext>
            </a:extLst>
          </p:cNvPr>
          <p:cNvSpPr/>
          <p:nvPr/>
        </p:nvSpPr>
        <p:spPr>
          <a:xfrm rot="16200000">
            <a:off x="8383116" y="3372223"/>
            <a:ext cx="442664" cy="432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F0BC7C-FE91-4635-8468-F314822F4111}"/>
              </a:ext>
            </a:extLst>
          </p:cNvPr>
          <p:cNvSpPr/>
          <p:nvPr/>
        </p:nvSpPr>
        <p:spPr>
          <a:xfrm rot="16200000">
            <a:off x="7419545" y="3388527"/>
            <a:ext cx="442664" cy="432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347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799288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 err="1">
                <a:solidFill>
                  <a:srgbClr val="003560"/>
                </a:solidFill>
              </a:rPr>
              <a:t>SmartROI</a:t>
            </a:r>
            <a:r>
              <a:rPr lang="en-GB" sz="1800" dirty="0">
                <a:solidFill>
                  <a:srgbClr val="003560"/>
                </a:solidFill>
              </a:rPr>
              <a:t> constructs ROIs in real time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Uses rises and falls in intensity to determine if an MS2 scan is allowed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560"/>
                </a:solidFill>
              </a:rPr>
              <a:t>SmartROI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5418E-4627-4851-BF84-FC1D97066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361" y="2139702"/>
            <a:ext cx="5809243" cy="274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42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 err="1">
                <a:solidFill>
                  <a:srgbClr val="003560"/>
                </a:solidFill>
              </a:rPr>
              <a:t>WeightedDEW</a:t>
            </a:r>
            <a:r>
              <a:rPr lang="en-GB" sz="1800" dirty="0">
                <a:solidFill>
                  <a:srgbClr val="003560"/>
                </a:solidFill>
              </a:rPr>
              <a:t> constructs a new type of Dynamic Exclusion Window (DEW)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560"/>
                </a:solidFill>
              </a:rPr>
              <a:t>WeightedDEW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55282-557D-4207-B442-057C78286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29" y="1779662"/>
            <a:ext cx="6144542" cy="3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16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5040559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allowed us to develop and debug these methods before ever using samples or machine time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then optimised the parameters of the methods to maximise peak coverage (or any other metric you choose)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In-Silico Development in ViMMS</a:t>
            </a:r>
            <a:endParaRPr lang="en-GB" sz="1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37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5040559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then tested them out in different simulated scenarios in ViMMS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Big increase in performance when there are a large number of metabolites (peaks)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In-Silico Validation in ViMMS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9B360-9D71-4F13-9A69-EB55A0909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1"/>
          <a:stretch/>
        </p:blipFill>
        <p:spPr>
          <a:xfrm>
            <a:off x="5220072" y="1322437"/>
            <a:ext cx="3528392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494963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has two environments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Simulated (blue)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Real (green)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virtual MS (Python code) and real MS (an actual instrument) are interchangeable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Controllers (which schedule scans) are identical in both environments</a:t>
            </a:r>
          </a:p>
          <a:p>
            <a:pPr lvl="4">
              <a:spcBef>
                <a:spcPts val="0"/>
              </a:spcBef>
              <a:spcAft>
                <a:spcPts val="500"/>
              </a:spcAft>
            </a:pP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Samples are either real or virtual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does ViMMS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C2F31-62F2-4E59-BA0F-C527FF4D1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032447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then tested the methods on real samples (beer and serum)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Results showed a 50%+ increase in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Real Experimental Validation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39999-0D85-4B8B-A77F-FBFE654124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9" b="29257"/>
          <a:stretch/>
        </p:blipFill>
        <p:spPr>
          <a:xfrm>
            <a:off x="4312318" y="1779662"/>
            <a:ext cx="4695825" cy="20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3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20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Under the same principles, we can also develop multi-sample DDA methods and test existing ones, e.g. </a:t>
            </a:r>
            <a:r>
              <a:rPr lang="en-GB" sz="1800" dirty="0" err="1">
                <a:solidFill>
                  <a:srgbClr val="003560"/>
                </a:solidFill>
              </a:rPr>
              <a:t>DsDA</a:t>
            </a:r>
            <a:r>
              <a:rPr lang="en-GB" sz="1800" dirty="0">
                <a:solidFill>
                  <a:srgbClr val="003560"/>
                </a:solidFill>
              </a:rPr>
              <a:t>, </a:t>
            </a:r>
            <a:r>
              <a:rPr lang="en-GB" sz="1800" dirty="0" err="1">
                <a:solidFill>
                  <a:srgbClr val="003560"/>
                </a:solidFill>
              </a:rPr>
              <a:t>MSplanner</a:t>
            </a:r>
            <a:endParaRPr lang="en-GB" sz="18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about multi sample DDA methods?</a:t>
            </a:r>
            <a:endParaRPr lang="en-GB" sz="1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31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208911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 err="1">
                <a:solidFill>
                  <a:srgbClr val="003560"/>
                </a:solidFill>
              </a:rPr>
              <a:t>TopNEXt</a:t>
            </a:r>
            <a:r>
              <a:rPr lang="en-GB" sz="1800" dirty="0">
                <a:solidFill>
                  <a:srgbClr val="003560"/>
                </a:solidFill>
              </a:rPr>
              <a:t> is a modular framework for multi-sample acquisition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It scores possible MS2 scans based on previously observed scans in the current and previous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560"/>
                </a:solidFill>
              </a:rPr>
              <a:t>TopNEXt</a:t>
            </a:r>
            <a:r>
              <a:rPr lang="en-GB" b="1" dirty="0">
                <a:solidFill>
                  <a:srgbClr val="003560"/>
                </a:solidFill>
              </a:rPr>
              <a:t>: Automated Exclusion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E4411-2950-4572-8FD2-8A5A2A4B3B29}"/>
              </a:ext>
            </a:extLst>
          </p:cNvPr>
          <p:cNvSpPr txBox="1"/>
          <p:nvPr/>
        </p:nvSpPr>
        <p:spPr>
          <a:xfrm>
            <a:off x="4355976" y="4299942"/>
            <a:ext cx="4553580" cy="646331"/>
          </a:xfrm>
          <a:prstGeom prst="rect">
            <a:avLst/>
          </a:prstGeom>
          <a:noFill/>
          <a:ln w="44450">
            <a:solidFill>
              <a:srgbClr val="00355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McBride, R., …, </a:t>
            </a:r>
            <a:r>
              <a:rPr lang="en-GB" sz="1200" b="1" u="sng" dirty="0"/>
              <a:t>Davies, V.</a:t>
            </a:r>
            <a:r>
              <a:rPr lang="en-GB" sz="1200" dirty="0"/>
              <a:t>, … et al. (2023). </a:t>
            </a:r>
            <a:r>
              <a:rPr lang="en-US" sz="1200" dirty="0" err="1"/>
              <a:t>TopNEXt</a:t>
            </a:r>
            <a:r>
              <a:rPr lang="en-US" sz="1200" dirty="0"/>
              <a:t>: Automatic DDA Exclusion Framework for Multi-Sample Mass Spectrometry Experiments.</a:t>
            </a:r>
            <a:r>
              <a:rPr lang="en-US" sz="1200" i="1" dirty="0"/>
              <a:t> </a:t>
            </a:r>
            <a:r>
              <a:rPr lang="en-US" sz="1200" i="1" dirty="0" err="1"/>
              <a:t>bioRxiv</a:t>
            </a:r>
            <a:r>
              <a:rPr lang="en-US" sz="1200" i="1" dirty="0"/>
              <a:t> (submitted to Bioinformatics).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1021140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79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It contains a number of different options and can easily be extended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560"/>
                </a:solidFill>
              </a:rPr>
              <a:t>TopNEXt</a:t>
            </a:r>
            <a:r>
              <a:rPr lang="en-GB" b="1" dirty="0">
                <a:solidFill>
                  <a:srgbClr val="003560"/>
                </a:solidFill>
              </a:rPr>
              <a:t>: Automated Exclusion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6948B-0B30-439B-AA42-D678AB848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2067694"/>
            <a:ext cx="7867650" cy="214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FF59AB-6334-A05A-3AC0-9FAE6A11127A}"/>
              </a:ext>
            </a:extLst>
          </p:cNvPr>
          <p:cNvSpPr txBox="1"/>
          <p:nvPr/>
        </p:nvSpPr>
        <p:spPr>
          <a:xfrm>
            <a:off x="4355976" y="4299942"/>
            <a:ext cx="4553580" cy="646331"/>
          </a:xfrm>
          <a:prstGeom prst="rect">
            <a:avLst/>
          </a:prstGeom>
          <a:noFill/>
          <a:ln w="44450">
            <a:solidFill>
              <a:srgbClr val="00355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McBride, R., …, </a:t>
            </a:r>
            <a:r>
              <a:rPr lang="en-GB" sz="1200" b="1" u="sng" dirty="0"/>
              <a:t>Davies, V.</a:t>
            </a:r>
            <a:r>
              <a:rPr lang="en-GB" sz="1200" dirty="0"/>
              <a:t>, … et al. (2023). </a:t>
            </a:r>
            <a:r>
              <a:rPr lang="en-US" sz="1200" dirty="0" err="1"/>
              <a:t>TopNEXt</a:t>
            </a:r>
            <a:r>
              <a:rPr lang="en-US" sz="1200" dirty="0"/>
              <a:t>: Automatic DDA Exclusion Framework for Multi-Sample Mass Spectrometry Experiments.</a:t>
            </a:r>
            <a:r>
              <a:rPr lang="en-US" sz="1200" i="1" dirty="0"/>
              <a:t> </a:t>
            </a:r>
            <a:r>
              <a:rPr lang="en-US" sz="1200" i="1" dirty="0" err="1"/>
              <a:t>bioRxiv</a:t>
            </a:r>
            <a:r>
              <a:rPr lang="en-US" sz="1200" i="1" dirty="0"/>
              <a:t> (submitted to Bioinformatics).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494668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B5141F-CB12-4986-8A07-8A3AF23E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673875"/>
            <a:ext cx="6238676" cy="246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712967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Beyond the framework, it also introduces the concept of (non-)overlap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It looks at how much a current ROI (black) overlaps with a previous ROI (blue) and scores it based on how much they overlap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more it overlaps with a fragmented previous ROI, the lower it will be scored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There is also a version based on the intensity of the previous MS2 scans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Non-Overlap</a:t>
            </a:r>
            <a:endParaRPr lang="en-GB" sz="1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06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560"/>
                </a:solidFill>
              </a:rPr>
              <a:t>TopNEXt</a:t>
            </a:r>
            <a:r>
              <a:rPr lang="en-GB" b="1" dirty="0">
                <a:solidFill>
                  <a:srgbClr val="003560"/>
                </a:solidFill>
              </a:rPr>
              <a:t>: Automated Exclusion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1DEEB-2CA1-4120-8760-441038C26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35" y="1528871"/>
            <a:ext cx="7587330" cy="32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74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560"/>
                </a:solidFill>
              </a:rPr>
              <a:t>TopNEXt</a:t>
            </a:r>
            <a:r>
              <a:rPr lang="en-GB" b="1" dirty="0">
                <a:solidFill>
                  <a:srgbClr val="003560"/>
                </a:solidFill>
              </a:rPr>
              <a:t>: Automated Exclusion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FD023-1E90-42FE-97A7-12725943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2" y="1491010"/>
            <a:ext cx="74961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18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56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similarly implement DIA in ViMMS (and eventually </a:t>
            </a:r>
            <a:r>
              <a:rPr lang="en-GB" sz="1800" dirty="0" err="1">
                <a:solidFill>
                  <a:srgbClr val="003560"/>
                </a:solidFill>
              </a:rPr>
              <a:t>TopNEXt</a:t>
            </a:r>
            <a:r>
              <a:rPr lang="en-GB" sz="1800" dirty="0">
                <a:solidFill>
                  <a:srgbClr val="003560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about DIA?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463EA-4C9F-4068-B3BE-2AC41348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684" y="1697028"/>
            <a:ext cx="5688632" cy="33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85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784975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have implemented SWATH and AIF within ViMMS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Compared them against DDA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DIA vs DDA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F3DF27-7B91-46CB-B1ED-13BD3BDF1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16" y="1923678"/>
            <a:ext cx="7274768" cy="32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97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64095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construct our own DIA methods or even hybrid DDA-DIA methods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Limitation appears to be the deconvolution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Generally inflexible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Low accuracy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Overly correlated predicted spectra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allows us to properly evaluate deconvolution and we have began designing our own method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I see this as the immediate application of ViMMS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Bottleneck of DIA?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1C3A1-E269-417F-A911-5D02F06ACE0F}"/>
              </a:ext>
            </a:extLst>
          </p:cNvPr>
          <p:cNvSpPr txBox="1"/>
          <p:nvPr/>
        </p:nvSpPr>
        <p:spPr>
          <a:xfrm>
            <a:off x="5148064" y="4299942"/>
            <a:ext cx="3761492" cy="646331"/>
          </a:xfrm>
          <a:prstGeom prst="rect">
            <a:avLst/>
          </a:prstGeom>
          <a:noFill/>
          <a:ln w="44450">
            <a:solidFill>
              <a:srgbClr val="00355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Wandy, J., ... &amp; </a:t>
            </a:r>
            <a:r>
              <a:rPr lang="en-GB" sz="1200" b="1" u="sng" dirty="0"/>
              <a:t>Davies, V</a:t>
            </a:r>
            <a:r>
              <a:rPr lang="en-GB" sz="1200" dirty="0"/>
              <a:t>. (2023). Simulated-to-real Benchmarking of Acquisition Methods in Untargeted Metabolomics. </a:t>
            </a:r>
            <a:r>
              <a:rPr lang="en-GB" sz="1200" i="1" dirty="0"/>
              <a:t>Frontiers in Molecular Biosciences</a:t>
            </a:r>
            <a:r>
              <a:rPr lang="en-GB" sz="1200" dirty="0"/>
              <a:t>.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33545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44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388941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Take an </a:t>
            </a:r>
            <a:r>
              <a:rPr lang="en-GB" sz="1800" dirty="0" err="1">
                <a:solidFill>
                  <a:srgbClr val="003560"/>
                </a:solidFill>
              </a:rPr>
              <a:t>mzml</a:t>
            </a:r>
            <a:r>
              <a:rPr lang="en-GB" sz="1800" dirty="0">
                <a:solidFill>
                  <a:srgbClr val="003560"/>
                </a:solidFill>
              </a:rPr>
              <a:t> and construct Regions of Interest (ROIs)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ROIs are converted into ViMMS chemicals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simulations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44269-8D75-407C-B285-2539F07B7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F544001-E47B-4A4A-BA17-18FE7ECEBF80}"/>
              </a:ext>
            </a:extLst>
          </p:cNvPr>
          <p:cNvSpPr/>
          <p:nvPr/>
        </p:nvSpPr>
        <p:spPr>
          <a:xfrm>
            <a:off x="4499992" y="1308660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Metabolites 09 00219 g002 550">
            <a:extLst>
              <a:ext uri="{FF2B5EF4-FFF2-40B4-BE49-F238E27FC236}">
                <a16:creationId xmlns:a16="http://schemas.microsoft.com/office/drawing/2014/main" id="{61825C61-AA0C-459F-9F96-89BCDB8C0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 b="10612"/>
          <a:stretch/>
        </p:blipFill>
        <p:spPr bwMode="auto">
          <a:xfrm>
            <a:off x="899592" y="2892258"/>
            <a:ext cx="3150518" cy="19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86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280919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Big thank you to all my collaborators: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University of Glasgow: Joe Wandy, </a:t>
            </a:r>
            <a:r>
              <a:rPr lang="en-GB" sz="1800" dirty="0" err="1">
                <a:solidFill>
                  <a:srgbClr val="003560"/>
                </a:solidFill>
              </a:rPr>
              <a:t>Rónán</a:t>
            </a:r>
            <a:r>
              <a:rPr lang="en-GB" sz="1800" dirty="0">
                <a:solidFill>
                  <a:srgbClr val="003560"/>
                </a:solidFill>
              </a:rPr>
              <a:t> Daly, Simon Rogers, Ross McBride, Kevin Bryson, Stefan </a:t>
            </a:r>
            <a:r>
              <a:rPr lang="en-GB" sz="1800" dirty="0" err="1">
                <a:solidFill>
                  <a:srgbClr val="003560"/>
                </a:solidFill>
              </a:rPr>
              <a:t>Weidt</a:t>
            </a:r>
            <a:r>
              <a:rPr lang="en-GB" sz="1800" dirty="0">
                <a:solidFill>
                  <a:srgbClr val="003560"/>
                </a:solidFill>
              </a:rPr>
              <a:t>, Nikolaos Terzis, Alice Miller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 Wageningen University: Justin J.J. van der Hooft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Ideas for ViMMS or any further questions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Email: </a:t>
            </a:r>
            <a:r>
              <a:rPr lang="en-GB" sz="1800" dirty="0">
                <a:solidFill>
                  <a:srgbClr val="003560"/>
                </a:solidFill>
                <a:hlinkClick r:id="rId4"/>
              </a:rPr>
              <a:t>vinny.davies@glasgow.ac.uk</a:t>
            </a:r>
            <a:endParaRPr lang="en-GB" sz="1800" dirty="0">
              <a:solidFill>
                <a:srgbClr val="003560"/>
              </a:solidFill>
            </a:endParaRP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Twitter: vinny_davies89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Slides available at: 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  <a:hlinkClick r:id="rId5"/>
              </a:rPr>
              <a:t>https://github.com/vinnydavies</a:t>
            </a:r>
            <a:r>
              <a:rPr lang="en-GB" sz="1800">
                <a:solidFill>
                  <a:srgbClr val="003560"/>
                </a:solidFill>
                <a:hlinkClick r:id="rId5"/>
              </a:rPr>
              <a:t>/presentations</a:t>
            </a:r>
            <a:r>
              <a:rPr lang="en-GB" sz="1800">
                <a:solidFill>
                  <a:srgbClr val="003560"/>
                </a:solidFill>
              </a:rPr>
              <a:t> </a:t>
            </a:r>
            <a:endParaRPr lang="en-GB" sz="1800" dirty="0">
              <a:solidFill>
                <a:srgbClr val="003560"/>
              </a:solidFill>
            </a:endParaRP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Any questions?</a:t>
            </a:r>
            <a:endParaRPr lang="en-GB" sz="1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3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44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388941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Timings for MS1 and MS2 scans are taken directly from the </a:t>
            </a:r>
            <a:r>
              <a:rPr lang="en-GB" sz="1800" dirty="0" err="1">
                <a:solidFill>
                  <a:srgbClr val="003560"/>
                </a:solidFill>
              </a:rPr>
              <a:t>mzml</a:t>
            </a: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MS2 spectra are fully synthetic, (e.g. we cannot get new real results)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Standard methods such as Top-N are implemented within ViMMS as controllers (these determine scans)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Results are extracted as </a:t>
            </a:r>
            <a:r>
              <a:rPr lang="en-GB" sz="1800" dirty="0" err="1">
                <a:solidFill>
                  <a:srgbClr val="003560"/>
                </a:solidFill>
              </a:rPr>
              <a:t>mzmls</a:t>
            </a:r>
            <a:r>
              <a:rPr lang="en-GB" sz="1800" dirty="0">
                <a:solidFill>
                  <a:srgbClr val="003560"/>
                </a:solidFill>
              </a:rPr>
              <a:t> and can analysed in terms of </a:t>
            </a:r>
            <a:r>
              <a:rPr lang="en-GB" sz="1800" dirty="0" err="1">
                <a:solidFill>
                  <a:srgbClr val="003560"/>
                </a:solidFill>
              </a:rPr>
              <a:t>perfomance</a:t>
            </a:r>
            <a:endParaRPr lang="en-GB" sz="18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simulations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44269-8D75-407C-B285-2539F07B7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F544001-E47B-4A4A-BA17-18FE7ECEBF80}"/>
              </a:ext>
            </a:extLst>
          </p:cNvPr>
          <p:cNvSpPr/>
          <p:nvPr/>
        </p:nvSpPr>
        <p:spPr>
          <a:xfrm>
            <a:off x="4499992" y="1308660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5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17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real experiments works in exactly the same way except using a sample rather than simulated ViMMS chemicals</a:t>
            </a:r>
            <a:endParaRPr lang="en-GB" sz="20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real experiments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4499992" y="2715766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18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176463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Controllers remain consistent across simulated and real experiments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Works through use of </a:t>
            </a:r>
            <a:r>
              <a:rPr lang="en-GB" sz="1800" dirty="0" err="1">
                <a:solidFill>
                  <a:srgbClr val="003560"/>
                </a:solidFill>
              </a:rPr>
              <a:t>Thermo</a:t>
            </a:r>
            <a:r>
              <a:rPr lang="en-GB" sz="1800" dirty="0">
                <a:solidFill>
                  <a:srgbClr val="003560"/>
                </a:solidFill>
              </a:rPr>
              <a:t> IAPI to control scans in real time (via Python and C# bridging code)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use any ViMMS controller on real samples in this manner</a:t>
            </a:r>
            <a:endParaRPr lang="en-GB" sz="20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real experiments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308304" y="2283718"/>
            <a:ext cx="1475657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5B7893-A487-4CEB-8279-28E5055D7327}"/>
              </a:ext>
            </a:extLst>
          </p:cNvPr>
          <p:cNvSpPr/>
          <p:nvPr/>
        </p:nvSpPr>
        <p:spPr>
          <a:xfrm>
            <a:off x="5148064" y="3723878"/>
            <a:ext cx="1475657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761511-A91E-472E-86B2-2F4F3D27A371}"/>
              </a:ext>
            </a:extLst>
          </p:cNvPr>
          <p:cNvCxnSpPr>
            <a:cxnSpLocks/>
          </p:cNvCxnSpPr>
          <p:nvPr/>
        </p:nvCxnSpPr>
        <p:spPr>
          <a:xfrm flipV="1">
            <a:off x="6372200" y="2787774"/>
            <a:ext cx="1296143" cy="936104"/>
          </a:xfrm>
          <a:prstGeom prst="straightConnector1">
            <a:avLst/>
          </a:prstGeom>
          <a:ln w="63500" cap="flat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2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352927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Optimise existing methods</a:t>
            </a:r>
          </a:p>
          <a:p>
            <a:pPr marL="1200150" lvl="2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Develop new single-sample DDA methods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Test / develop multi-sample DDA methods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Compare DDA and DIA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Develop new DIA deconvolution methods (ongoing)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Future plans: there are a lots of options. Suggestions very welcome!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have we used ViMMS to do?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7" name="Picture 2" descr="ViMMS Logo">
            <a:extLst>
              <a:ext uri="{FF2B5EF4-FFF2-40B4-BE49-F238E27FC236}">
                <a16:creationId xmlns:a16="http://schemas.microsoft.com/office/drawing/2014/main" id="{FB8F66A2-C60C-4266-8459-E8243236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97273"/>
            <a:ext cx="3049694" cy="233221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30266162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4868</TotalTime>
  <Words>2380</Words>
  <Application>Microsoft Office PowerPoint</Application>
  <PresentationFormat>On-screen Show (16:9)</PresentationFormat>
  <Paragraphs>667</Paragraphs>
  <Slides>50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UoG_PowerPoint_16.9</vt:lpstr>
      <vt:lpstr>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Vinny Davies</cp:lastModifiedBy>
  <cp:revision>162</cp:revision>
  <dcterms:created xsi:type="dcterms:W3CDTF">2016-02-16T11:44:26Z</dcterms:created>
  <dcterms:modified xsi:type="dcterms:W3CDTF">2023-03-30T13:10:33Z</dcterms:modified>
  <cp:category/>
</cp:coreProperties>
</file>