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92" r:id="rId3"/>
    <p:sldId id="493" r:id="rId4"/>
    <p:sldId id="494" r:id="rId5"/>
    <p:sldId id="495" r:id="rId6"/>
    <p:sldId id="496" r:id="rId7"/>
    <p:sldId id="497" r:id="rId8"/>
    <p:sldId id="508" r:id="rId9"/>
    <p:sldId id="498" r:id="rId10"/>
    <p:sldId id="507" r:id="rId11"/>
    <p:sldId id="514" r:id="rId12"/>
    <p:sldId id="500" r:id="rId13"/>
    <p:sldId id="513" r:id="rId14"/>
    <p:sldId id="512" r:id="rId15"/>
    <p:sldId id="511" r:id="rId16"/>
    <p:sldId id="510" r:id="rId17"/>
    <p:sldId id="509" r:id="rId18"/>
    <p:sldId id="506" r:id="rId19"/>
    <p:sldId id="501" r:id="rId20"/>
    <p:sldId id="502" r:id="rId21"/>
    <p:sldId id="503" r:id="rId22"/>
    <p:sldId id="504" r:id="rId23"/>
    <p:sldId id="505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6327"/>
  </p:normalViewPr>
  <p:slideViewPr>
    <p:cSldViewPr snapToGrid="0">
      <p:cViewPr varScale="1">
        <p:scale>
          <a:sx n="57" d="100"/>
          <a:sy n="57" d="100"/>
        </p:scale>
        <p:origin x="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78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9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9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31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3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9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72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5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39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9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84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7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7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645" y="1657926"/>
            <a:ext cx="8638639" cy="146627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SPAR-Forest – A spatial autoregressive random forest algorithm for small-area spatial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87645" y="2591708"/>
            <a:ext cx="6962239" cy="771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Dr Vinny Davies, University of Glasgow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Joint work with Prof Duncan Lee and Cara MacBride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4D720-FD8B-FE06-ABD0-85A9AF034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7" y="3540458"/>
            <a:ext cx="3079746" cy="30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SPAR-Forest aims to combine random forests with CAR/SAR models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Based on the idea that the observed data is a noisy version of true values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 true values can be estimated using a random forest and decomposed to: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spcAft>
                <a:spcPts val="667"/>
              </a:spcAft>
              <a:buNone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 difference between true values and estimate are likely to be autocorrelated, so can be replaced with spatial correlated random effects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709E4-619D-F26B-BB78-940F9C96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7" y="2634343"/>
            <a:ext cx="6409663" cy="506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0073B-600F-0DEE-3290-FC16946B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32" y="4234162"/>
            <a:ext cx="10229336" cy="640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2BB96-72CB-0386-849A-41273192F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597" y="6043301"/>
            <a:ext cx="7891920" cy="64090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83BE54F-28AD-1B23-0E3E-09550FEC3036}"/>
              </a:ext>
            </a:extLst>
          </p:cNvPr>
          <p:cNvSpPr/>
          <p:nvPr/>
        </p:nvSpPr>
        <p:spPr>
          <a:xfrm>
            <a:off x="4082143" y="4144204"/>
            <a:ext cx="3603171" cy="895882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89E62-5F35-E6B5-CAA8-C20B8A9AB705}"/>
              </a:ext>
            </a:extLst>
          </p:cNvPr>
          <p:cNvSpPr/>
          <p:nvPr/>
        </p:nvSpPr>
        <p:spPr>
          <a:xfrm>
            <a:off x="4974774" y="6110412"/>
            <a:ext cx="1077686" cy="640905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0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</p:spTree>
    <p:extLst>
      <p:ext uri="{BB962C8B-B14F-4D97-AF65-F5344CB8AC3E}">
        <p14:creationId xmlns:p14="http://schemas.microsoft.com/office/powerpoint/2010/main" val="99236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</p:spTree>
    <p:extLst>
      <p:ext uri="{BB962C8B-B14F-4D97-AF65-F5344CB8AC3E}">
        <p14:creationId xmlns:p14="http://schemas.microsoft.com/office/powerpoint/2010/main" val="257434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Iterate the following steps to optimise the algorithm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</p:spTree>
    <p:extLst>
      <p:ext uri="{BB962C8B-B14F-4D97-AF65-F5344CB8AC3E}">
        <p14:creationId xmlns:p14="http://schemas.microsoft.com/office/powerpoint/2010/main" val="148283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Iterate the following steps to optimise the algorithm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Compute the decorrelated target variable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C5FA-8D57-8D6B-063E-1B2287B2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05" y="3113314"/>
            <a:ext cx="3127162" cy="4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8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Iterate the following steps to optimise the algorithm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Compute the decorrelated target variable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</a:t>
            </a:r>
            <a:r>
              <a:rPr lang="en-GB" sz="2300" kern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C5FA-8D57-8D6B-063E-1B2287B2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05" y="3113314"/>
            <a:ext cx="3127162" cy="42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C3BF8-C076-F9EF-3DB2-31DBBC8D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23" y="3956759"/>
            <a:ext cx="2287354" cy="42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8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Iterate the following steps to optimise the algorithm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Compute the decorrelated target variable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C5FA-8D57-8D6B-063E-1B2287B2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05" y="3113314"/>
            <a:ext cx="3127162" cy="42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C3BF8-C076-F9EF-3DB2-31DBBC8D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23" y="3956759"/>
            <a:ext cx="2287354" cy="422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919B4-C3A8-3C8E-7AE3-C6B574A49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737" y="5083052"/>
            <a:ext cx="8320525" cy="5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7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– Algorithm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Stage 0 – Initialise the random effects to be 0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dirty="0"/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1 – Iterate the following steps to optimise the algorithm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– Compute the decorrelated target variable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 – Fit the random forest to the decorrelated target variables, producing estimates for out-of-sample predictions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C – Fit the spatial random effects model using INLA, with the spatial random effects represented by either a CAR or SAR model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Stage 2 – Produce out-of-sample estimates and 95% prediction intervals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7C5FA-8D57-8D6B-063E-1B2287B2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05" y="3113314"/>
            <a:ext cx="3127162" cy="422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C3BF8-C076-F9EF-3DB2-31DBBC8D0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23" y="3956759"/>
            <a:ext cx="2287354" cy="422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919B4-C3A8-3C8E-7AE3-C6B574A49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737" y="5083052"/>
            <a:ext cx="8320525" cy="5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4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Parameter </a:t>
            </a:r>
            <a:r>
              <a:rPr lang="en-US" dirty="0" err="1"/>
              <a:t>Optimisation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We split the data into Train, Validation, and Test sets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do this split 5 times, to avoid unfair comparison from outliers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Parameters for each method are optimised by Grid Search and Cross Validation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Results are not shown for Neural Networks, GCNN</a:t>
            </a: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, or SPAR-NN, as all methods were comparatively poorer than those proposed and use as comparison</a:t>
            </a: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6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Results – Simulation Study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We showed through simulation studies that the SPAR-Forest models worked consistently multiple alternative scenarios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44FFD-3222-D046-C906-73E59DC9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607" y="2366521"/>
            <a:ext cx="7509986" cy="44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Data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Data is Scottish Government data on median property areas in different areas of Scotland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Areas are split into Data Zones (N=6,881) which are nested within Local Authorities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For each area, we have variables that represented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Small area characteristics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Average property features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For all models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 prices are logged</a:t>
            </a:r>
          </a:p>
          <a:p>
            <a:pPr marL="838190" lvl="1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Groups of variables are replaced with low dimensional PCA representations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1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Results – House Price Data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We compared the methods in terms of RMSE and MAE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The SPAR-Forest methods gave the best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00AC6-EC7A-087E-1F2B-853303377F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15"/>
          <a:stretch/>
        </p:blipFill>
        <p:spPr>
          <a:xfrm>
            <a:off x="2139633" y="2650970"/>
            <a:ext cx="8169139" cy="3934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AFD024-FE32-5B5C-6BAB-F38E3574C478}"/>
              </a:ext>
            </a:extLst>
          </p:cNvPr>
          <p:cNvSpPr/>
          <p:nvPr/>
        </p:nvSpPr>
        <p:spPr>
          <a:xfrm>
            <a:off x="2830286" y="4691747"/>
            <a:ext cx="6651171" cy="217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01336-D3DD-4086-FBCC-7CAE7C1CC8B4}"/>
              </a:ext>
            </a:extLst>
          </p:cNvPr>
          <p:cNvSpPr/>
          <p:nvPr/>
        </p:nvSpPr>
        <p:spPr>
          <a:xfrm>
            <a:off x="2830286" y="6129648"/>
            <a:ext cx="6651171" cy="217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97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Results – House Price Data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We also compared their 95% Coverage Probabilities (CP) and their Average Interval Widths (AIW)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11B7D9-6D42-8468-DD0B-50232746D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42" b="8728"/>
          <a:stretch/>
        </p:blipFill>
        <p:spPr>
          <a:xfrm>
            <a:off x="2139633" y="3222172"/>
            <a:ext cx="8169139" cy="3518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38D0DB-B1BF-F99F-FBC9-7A13958C1FD5}"/>
              </a:ext>
            </a:extLst>
          </p:cNvPr>
          <p:cNvSpPr/>
          <p:nvPr/>
        </p:nvSpPr>
        <p:spPr>
          <a:xfrm>
            <a:off x="2824844" y="4299862"/>
            <a:ext cx="6651171" cy="4136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C940D-CE24-7167-3094-45B0146224E5}"/>
              </a:ext>
            </a:extLst>
          </p:cNvPr>
          <p:cNvSpPr/>
          <p:nvPr/>
        </p:nvSpPr>
        <p:spPr>
          <a:xfrm>
            <a:off x="2830286" y="6335493"/>
            <a:ext cx="6651171" cy="2177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Results – Unobserved Households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33F9B-8866-BA81-D076-BC559BF2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97" y="1638912"/>
            <a:ext cx="6706206" cy="49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5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72CA52-EF2B-EEDF-7600-CCF363BEBC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1" y="2612584"/>
            <a:ext cx="3537858" cy="353785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 Paper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76941AA-3932-972D-B2B5-9A10E6D93018}"/>
              </a:ext>
            </a:extLst>
          </p:cNvPr>
          <p:cNvSpPr txBox="1">
            <a:spLocks/>
          </p:cNvSpPr>
          <p:nvPr/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The paper is currently under submission, but is available on </a:t>
            </a:r>
            <a:r>
              <a:rPr lang="en-GB" sz="2300" dirty="0" err="1"/>
              <a:t>ArXiv</a:t>
            </a: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 code is available on GitHub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D8452-0EB9-DD94-BEF6-401BC6BD8E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5" y="2623117"/>
            <a:ext cx="3537857" cy="3537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E3193F-320C-F1EB-8530-A1984F18DFBA}"/>
              </a:ext>
            </a:extLst>
          </p:cNvPr>
          <p:cNvSpPr txBox="1"/>
          <p:nvPr/>
        </p:nvSpPr>
        <p:spPr>
          <a:xfrm>
            <a:off x="2503713" y="5922767"/>
            <a:ext cx="2416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</a:rPr>
              <a:t>Paper</a:t>
            </a:r>
            <a:endParaRPr lang="en-GB" b="1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8EA96-DA5E-C1EE-F802-1ECA61812F6E}"/>
              </a:ext>
            </a:extLst>
          </p:cNvPr>
          <p:cNvSpPr txBox="1"/>
          <p:nvPr/>
        </p:nvSpPr>
        <p:spPr>
          <a:xfrm>
            <a:off x="9209311" y="5899364"/>
            <a:ext cx="1436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</a:rPr>
              <a:t>Code</a:t>
            </a:r>
            <a:endParaRPr lang="en-GB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21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he University at sunset">
            <a:extLst>
              <a:ext uri="{FF2B5EF4-FFF2-40B4-BE49-F238E27FC236}">
                <a16:creationId xmlns:a16="http://schemas.microsoft.com/office/drawing/2014/main" id="{778F38A2-01CF-7145-BA22-B7FAA6519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699" y="1798637"/>
            <a:ext cx="8048065" cy="3293316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If you have any questions, then please feel free to ask.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You can also contact me at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Vinny.Davies@Glasgow.ac.uk</a:t>
            </a: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Slides available at </a:t>
            </a:r>
            <a:r>
              <a:rPr lang="en-GB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https://github.com/vinnydavies/presentations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77A0E5-549A-BC91-DEEA-0282CA765B3E}"/>
              </a:ext>
            </a:extLst>
          </p:cNvPr>
          <p:cNvGrpSpPr/>
          <p:nvPr/>
        </p:nvGrpSpPr>
        <p:grpSpPr>
          <a:xfrm>
            <a:off x="8385228" y="5699322"/>
            <a:ext cx="3413095" cy="854153"/>
            <a:chOff x="8385228" y="5699322"/>
            <a:chExt cx="3413095" cy="8541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027333-D376-8095-D480-C95605F92C16}"/>
                </a:ext>
              </a:extLst>
            </p:cNvPr>
            <p:cNvSpPr txBox="1"/>
            <p:nvPr/>
          </p:nvSpPr>
          <p:spPr>
            <a:xfrm>
              <a:off x="8385228" y="5699322"/>
              <a:ext cx="3413095" cy="461665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UofGWorldChangers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1E5887-E6BE-B326-1A05-24C609BDC1E3}"/>
                </a:ext>
              </a:extLst>
            </p:cNvPr>
            <p:cNvSpPr txBox="1"/>
            <p:nvPr/>
          </p:nvSpPr>
          <p:spPr>
            <a:xfrm>
              <a:off x="9098531" y="6091810"/>
              <a:ext cx="2699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@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UofGlasgow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79CF5E-39C3-D417-DE0C-B790AD9E8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7917" y="6223335"/>
              <a:ext cx="244208" cy="24420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297A9E-56B2-F647-5569-74999B3B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1252" y="6221142"/>
              <a:ext cx="239106" cy="239106"/>
            </a:xfrm>
            <a:prstGeom prst="rect">
              <a:avLst/>
            </a:prstGeom>
          </p:spPr>
        </p:pic>
        <p:pic>
          <p:nvPicPr>
            <p:cNvPr id="8" name="Picture 7" descr="A white x on a black background&#10;&#10;Description automatically generated">
              <a:extLst>
                <a:ext uri="{FF2B5EF4-FFF2-40B4-BE49-F238E27FC236}">
                  <a16:creationId xmlns:a16="http://schemas.microsoft.com/office/drawing/2014/main" id="{D64DA782-C230-59AF-4E16-4746579C0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476" y="6222382"/>
              <a:ext cx="244208" cy="244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Data – Glasgow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F7CD0-E3A6-1639-DF9D-2BB3245E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34" y="1595369"/>
            <a:ext cx="7476531" cy="51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3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Spatial Smoothing Models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Spatial smoothing models are commonly used to deal with this data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Residual correlation between areas are accounted for through autocorrelated random effects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Models traditionally take the following form:</a:t>
            </a: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D4C5E-9365-517F-2503-C3073AE0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29" y="3559550"/>
            <a:ext cx="8598342" cy="8191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A66189-998D-5CCA-41E0-AF92F91B8A6C}"/>
              </a:ext>
            </a:extLst>
          </p:cNvPr>
          <p:cNvCxnSpPr>
            <a:cxnSpLocks/>
          </p:cNvCxnSpPr>
          <p:nvPr/>
        </p:nvCxnSpPr>
        <p:spPr>
          <a:xfrm flipV="1">
            <a:off x="3145971" y="4378742"/>
            <a:ext cx="2481945" cy="8413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80143E-777E-B929-56FB-593C4E54EAF7}"/>
              </a:ext>
            </a:extLst>
          </p:cNvPr>
          <p:cNvCxnSpPr>
            <a:cxnSpLocks/>
          </p:cNvCxnSpPr>
          <p:nvPr/>
        </p:nvCxnSpPr>
        <p:spPr>
          <a:xfrm flipV="1">
            <a:off x="7302157" y="4388173"/>
            <a:ext cx="861050" cy="86502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24C6D5-2986-1974-8237-A38C4D941989}"/>
              </a:ext>
            </a:extLst>
          </p:cNvPr>
          <p:cNvSpPr txBox="1"/>
          <p:nvPr/>
        </p:nvSpPr>
        <p:spPr>
          <a:xfrm>
            <a:off x="1250210" y="5392960"/>
            <a:ext cx="325647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Features / Covariates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C2E48-CB7C-159A-0775-47344294FB05}"/>
              </a:ext>
            </a:extLst>
          </p:cNvPr>
          <p:cNvSpPr txBox="1"/>
          <p:nvPr/>
        </p:nvSpPr>
        <p:spPr>
          <a:xfrm>
            <a:off x="5511996" y="5388360"/>
            <a:ext cx="44413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Autocorrelated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116444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CAR and SAR Models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Conditional autoregressive (CAR) and spatial autoregressive (SAR) models are commonly specified for the random effects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use both CAR and SAR as competitor models and also as part of SPAR-Forest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We use the CAR prior of Leroux, Lei, and Breslow (2000), which has a joint prior of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GB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For the SAR model, we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4FF40-0E19-AB90-8E42-2C6B93B5A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59" y="3948358"/>
            <a:ext cx="5915481" cy="580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ABB51-F098-343F-30F8-532E745D0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917" y="5540829"/>
            <a:ext cx="4906284" cy="4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Random Forests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77800" y="1604800"/>
                <a:ext cx="5667829" cy="5126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Random Forest are a decision tree-based machine learning method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endParaRPr lang="en-GB" sz="2300" dirty="0"/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endParaRPr lang="en-GB" sz="2300" kern="0" dirty="0">
                  <a:solidFill>
                    <a:srgbClr val="00356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300" b="0" i="0" kern="0" smtClean="0">
                            <a:solidFill>
                              <a:srgbClr val="00356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300" b="0" i="1" kern="0" smtClean="0">
                            <a:solidFill>
                              <a:srgbClr val="00356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300" b="0" i="0" kern="0" smtClean="0">
                            <a:solidFill>
                              <a:srgbClr val="003560"/>
                            </a:solidFill>
                            <a:latin typeface="Cambria Math" panose="02040503050406030204" pitchFamily="18" charset="0"/>
                            <a:ea typeface="Arial" charset="0"/>
                            <a:cs typeface="Arial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300" kern="0" dirty="0">
                    <a:solidFill>
                      <a:srgbClr val="003560"/>
                    </a:solidFill>
                    <a:latin typeface="Arial" charset="0"/>
                    <a:ea typeface="Arial" charset="0"/>
                    <a:cs typeface="Arial" charset="0"/>
                  </a:rPr>
                  <a:t> decision trees are created, with each tree fitted on a bootstrapped sample (with replacement)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endParaRPr lang="en-US" sz="2300" kern="0" dirty="0">
                  <a:solidFill>
                    <a:srgbClr val="00356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US" sz="2300" kern="0" dirty="0">
                    <a:solidFill>
                      <a:srgbClr val="003560"/>
                    </a:solidFill>
                    <a:latin typeface="Arial" charset="0"/>
                    <a:ea typeface="Arial" charset="0"/>
                    <a:cs typeface="Arial" charset="0"/>
                  </a:rPr>
                  <a:t>The trees make splits on different variables, allowing non-linear, non-smooth estimates 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77800" y="1604800"/>
                <a:ext cx="5667829" cy="5126200"/>
              </a:xfrm>
              <a:prstGeom prst="rect">
                <a:avLst/>
              </a:prstGeom>
              <a:blipFill>
                <a:blip r:embed="rId3"/>
                <a:stretch>
                  <a:fillRect l="-1290" t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6E6F57C7-79CC-E745-60C0-1CAD5991C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595369"/>
            <a:ext cx="6115347" cy="4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7C13326-FB18-0C6B-2E2F-96249CC0A0E7}"/>
              </a:ext>
            </a:extLst>
          </p:cNvPr>
          <p:cNvSpPr txBox="1">
            <a:spLocks/>
          </p:cNvSpPr>
          <p:nvPr/>
        </p:nvSpPr>
        <p:spPr>
          <a:xfrm>
            <a:off x="9321802" y="5747848"/>
            <a:ext cx="2510969" cy="403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67"/>
              </a:spcAft>
              <a:buNone/>
            </a:pPr>
            <a:r>
              <a:rPr lang="en-GB" sz="2000" dirty="0"/>
              <a:t>Image from Medium</a:t>
            </a:r>
            <a:endParaRPr lang="en-US" sz="20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E9C10-98F9-14AE-3185-AE7F568D6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00" y="2549470"/>
            <a:ext cx="5667829" cy="54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Other Competitor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77800" y="1604800"/>
                <a:ext cx="11785600" cy="5126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667"/>
                  </a:spcAft>
                  <a:buNone/>
                </a:pPr>
                <a:r>
                  <a:rPr lang="en-GB" sz="2300" dirty="0"/>
                  <a:t>Geographical Random Forests (</a:t>
                </a:r>
                <a:r>
                  <a:rPr lang="en-GB" sz="2300" dirty="0" err="1"/>
                  <a:t>Georganos</a:t>
                </a:r>
                <a:r>
                  <a:rPr lang="en-GB" sz="2300" dirty="0"/>
                  <a:t> et al., 2021)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An extension of geographically weighted regression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Trains local Random Forests based on the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300" dirty="0"/>
                  <a:t> nearest neighbours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Uses a weighted combination of a global random forest and the local one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endParaRPr lang="en-GB" sz="2300" dirty="0"/>
              </a:p>
              <a:p>
                <a:pPr marL="0" indent="0">
                  <a:spcAft>
                    <a:spcPts val="667"/>
                  </a:spcAft>
                  <a:buNone/>
                </a:pPr>
                <a:r>
                  <a:rPr lang="en-GB" sz="2300" kern="0" dirty="0">
                    <a:solidFill>
                      <a:srgbClr val="003560"/>
                    </a:solidFill>
                    <a:latin typeface="Arial" charset="0"/>
                    <a:ea typeface="Arial" charset="0"/>
                    <a:cs typeface="Arial" charset="0"/>
                  </a:rPr>
                  <a:t>Graph Convolutional Neural Network (Zhu et al., 2022)</a:t>
                </a:r>
                <a:endParaRPr lang="en-US" sz="2300" kern="0" dirty="0">
                  <a:solidFill>
                    <a:srgbClr val="003560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Similar to a Convolutional Neural Network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Used Graph Convolutions rather than traditional convolutions</a:t>
                </a:r>
              </a:p>
              <a:p>
                <a:pPr marL="380990" indent="-380990">
                  <a:spcAft>
                    <a:spcPts val="667"/>
                  </a:spcAft>
                  <a:buFont typeface="Arial" charset="0"/>
                  <a:buChar char="•"/>
                </a:pPr>
                <a:r>
                  <a:rPr lang="en-GB" sz="2300" dirty="0"/>
                  <a:t>Smooths covariates</a:t>
                </a:r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77800" y="1604800"/>
                <a:ext cx="11785600" cy="5126200"/>
              </a:xfrm>
              <a:prstGeom prst="rect">
                <a:avLst/>
              </a:prstGeom>
              <a:blipFill>
                <a:blip r:embed="rId3"/>
                <a:stretch>
                  <a:fillRect l="-724" t="-15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F5F479-E705-CDC0-E620-90DAF22F7E16}"/>
              </a:ext>
            </a:extLst>
          </p:cNvPr>
          <p:cNvSpPr txBox="1"/>
          <p:nvPr/>
        </p:nvSpPr>
        <p:spPr>
          <a:xfrm>
            <a:off x="7659914" y="6217211"/>
            <a:ext cx="4354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Georganos</a:t>
            </a:r>
            <a:r>
              <a:rPr lang="en-GB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S. et al. (2021). </a:t>
            </a:r>
            <a:r>
              <a:rPr lang="en-GB" sz="14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Geocarto</a:t>
            </a:r>
            <a:r>
              <a:rPr lang="en-GB" sz="1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Iinternational</a:t>
            </a:r>
            <a:r>
              <a:rPr lang="en-GB" sz="14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Zhu, D. (2022).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Geoinformatica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53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SPAR-Forest aims to combine random forests with CAR/SAR models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Based on the idea that the observed data is a noisy version of true values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709E4-619D-F26B-BB78-940F9C96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7" y="2634343"/>
            <a:ext cx="6409663" cy="50664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E218E6-2D83-0699-06F2-5FB2B1D5C1B5}"/>
              </a:ext>
            </a:extLst>
          </p:cNvPr>
          <p:cNvSpPr txBox="1">
            <a:spLocks/>
          </p:cNvSpPr>
          <p:nvPr/>
        </p:nvSpPr>
        <p:spPr>
          <a:xfrm>
            <a:off x="6212114" y="3818638"/>
            <a:ext cx="1966686" cy="50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67"/>
              </a:spcAft>
              <a:buNone/>
            </a:pPr>
            <a:r>
              <a:rPr lang="en-US" sz="2300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True values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FC94DB-9752-8660-6E6D-BE019E766CD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3233938"/>
            <a:ext cx="1785257" cy="48307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8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SPAR-Forest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dirty="0"/>
              <a:t>SPAR-Forest aims to combine random forests with CAR/SAR models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GB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Based on the idea that the observed data is a noisy version of true values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The true values can be estimated using a random forest and decomposed to: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709E4-619D-F26B-BB78-940F9C96E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7" y="2634343"/>
            <a:ext cx="6409663" cy="506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0073B-600F-0DEE-3290-FC16946BB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32" y="4234162"/>
            <a:ext cx="10229336" cy="6409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FF01E6-9249-9C7B-07BE-6B6E9159F64A}"/>
              </a:ext>
            </a:extLst>
          </p:cNvPr>
          <p:cNvSpPr txBox="1">
            <a:spLocks/>
          </p:cNvSpPr>
          <p:nvPr/>
        </p:nvSpPr>
        <p:spPr>
          <a:xfrm>
            <a:off x="5478428" y="6297847"/>
            <a:ext cx="1966686" cy="50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67"/>
              </a:spcAft>
              <a:buNone/>
            </a:pPr>
            <a:r>
              <a:rPr lang="en-US" sz="2300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True values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827BCA-BE02-41CA-BDE8-C98220CDEF28}"/>
              </a:ext>
            </a:extLst>
          </p:cNvPr>
          <p:cNvCxnSpPr>
            <a:cxnSpLocks/>
          </p:cNvCxnSpPr>
          <p:nvPr/>
        </p:nvCxnSpPr>
        <p:spPr>
          <a:xfrm flipH="1" flipV="1">
            <a:off x="4814620" y="4916119"/>
            <a:ext cx="1379351" cy="121936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AE718-4A39-7AA3-CFAC-23A8A97604CB}"/>
              </a:ext>
            </a:extLst>
          </p:cNvPr>
          <p:cNvCxnSpPr>
            <a:cxnSpLocks/>
          </p:cNvCxnSpPr>
          <p:nvPr/>
        </p:nvCxnSpPr>
        <p:spPr>
          <a:xfrm flipV="1">
            <a:off x="2393239" y="4845601"/>
            <a:ext cx="663024" cy="82585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5E759B-2EC6-8C30-4190-8FBF25648082}"/>
              </a:ext>
            </a:extLst>
          </p:cNvPr>
          <p:cNvCxnSpPr>
            <a:cxnSpLocks/>
          </p:cNvCxnSpPr>
          <p:nvPr/>
        </p:nvCxnSpPr>
        <p:spPr>
          <a:xfrm flipV="1">
            <a:off x="2752437" y="4884498"/>
            <a:ext cx="3604820" cy="100467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A2A439-9C3B-BD03-C9D8-FD14035FE2D3}"/>
              </a:ext>
            </a:extLst>
          </p:cNvPr>
          <p:cNvSpPr txBox="1">
            <a:spLocks/>
          </p:cNvSpPr>
          <p:nvPr/>
        </p:nvSpPr>
        <p:spPr>
          <a:xfrm>
            <a:off x="348343" y="5770351"/>
            <a:ext cx="2479469" cy="730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67"/>
              </a:spcAft>
              <a:buNone/>
            </a:pPr>
            <a:r>
              <a:rPr lang="en-US" sz="2300" kern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Random Forest model estimates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endParaRPr lang="en-US" sz="2300" kern="0" dirty="0">
              <a:solidFill>
                <a:srgbClr val="00356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9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3540</TotalTime>
  <Words>1195</Words>
  <Application>Microsoft Office PowerPoint</Application>
  <PresentationFormat>Widescreen</PresentationFormat>
  <Paragraphs>189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SPAR-Forest – A spatial autoregressive random forest algorithm for small-area spatial prediction</vt:lpstr>
      <vt:lpstr>Data</vt:lpstr>
      <vt:lpstr>Data – Glasgow </vt:lpstr>
      <vt:lpstr>Spatial Smoothing Models</vt:lpstr>
      <vt:lpstr>CAR and SAR Models</vt:lpstr>
      <vt:lpstr>Random Forests</vt:lpstr>
      <vt:lpstr>Other Competitor Models</vt:lpstr>
      <vt:lpstr>SPAR-Forest</vt:lpstr>
      <vt:lpstr>SPAR-Forest</vt:lpstr>
      <vt:lpstr>SPAR-Forest</vt:lpstr>
      <vt:lpstr>SPAR-Forest – Algorithm</vt:lpstr>
      <vt:lpstr>SPAR-Forest – Algorithm</vt:lpstr>
      <vt:lpstr>SPAR-Forest – Algorithm</vt:lpstr>
      <vt:lpstr>SPAR-Forest – Algorithm</vt:lpstr>
      <vt:lpstr>SPAR-Forest – Algorithm</vt:lpstr>
      <vt:lpstr>SPAR-Forest – Algorithm</vt:lpstr>
      <vt:lpstr>SPAR-Forest – Algorithm</vt:lpstr>
      <vt:lpstr>Parameter Optimisation</vt:lpstr>
      <vt:lpstr>Results – Simulation Study</vt:lpstr>
      <vt:lpstr>Results – House Price Data</vt:lpstr>
      <vt:lpstr>Results – House Price Data</vt:lpstr>
      <vt:lpstr>Results – Unobserved Households</vt:lpstr>
      <vt:lpstr>SPAR-Forest Paper</vt:lpstr>
      <vt:lpstr>If you have any questions, then please feel free to ask.  You can also contact me at  Vinny.Davies@Glasgow.ac.uk   Slides available at https://github.com/vinnydavies/presentations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Vinny Davies</cp:lastModifiedBy>
  <cp:revision>87</cp:revision>
  <dcterms:created xsi:type="dcterms:W3CDTF">2021-01-06T14:22:07Z</dcterms:created>
  <dcterms:modified xsi:type="dcterms:W3CDTF">2024-08-30T19:43:10Z</dcterms:modified>
</cp:coreProperties>
</file>