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23" r:id="rId3"/>
    <p:sldId id="532" r:id="rId4"/>
    <p:sldId id="533" r:id="rId5"/>
    <p:sldId id="534" r:id="rId6"/>
    <p:sldId id="535" r:id="rId7"/>
    <p:sldId id="536" r:id="rId8"/>
    <p:sldId id="529" r:id="rId9"/>
    <p:sldId id="539" r:id="rId10"/>
    <p:sldId id="540" r:id="rId11"/>
    <p:sldId id="537" r:id="rId12"/>
    <p:sldId id="542" r:id="rId13"/>
    <p:sldId id="541" r:id="rId14"/>
    <p:sldId id="543" r:id="rId15"/>
    <p:sldId id="5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6327"/>
  </p:normalViewPr>
  <p:slideViewPr>
    <p:cSldViewPr snapToGrid="0">
      <p:cViewPr varScale="1">
        <p:scale>
          <a:sx n="59" d="100"/>
          <a:sy n="59" d="100"/>
        </p:scale>
        <p:origin x="117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5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0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3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7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38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4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5.jpe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What is a Digital Twin?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0418" y="2569936"/>
            <a:ext cx="6528988" cy="859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Dr Vinny Davies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pic>
        <p:nvPicPr>
          <p:cNvPr id="2050" name="Picture 2" descr="Met Office issues new 21-hour 'danger to life' storm warning across 13 UK  regions – mapped | Weather | News | Express.co.uk">
            <a:extLst>
              <a:ext uri="{FF2B5EF4-FFF2-40B4-BE49-F238E27FC236}">
                <a16:creationId xmlns:a16="http://schemas.microsoft.com/office/drawing/2014/main" id="{B9240AED-030A-848B-1DCC-07B456F2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181" y="1241452"/>
            <a:ext cx="2430596" cy="14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ritain from the Air - Tewkesbury Floods">
            <a:extLst>
              <a:ext uri="{FF2B5EF4-FFF2-40B4-BE49-F238E27FC236}">
                <a16:creationId xmlns:a16="http://schemas.microsoft.com/office/drawing/2014/main" id="{D4205F5D-2CF0-F380-E543-0FFBB39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181" y="3155288"/>
            <a:ext cx="2492337" cy="16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BB317B-BC39-B75B-4477-BBC926DAEDE1}"/>
              </a:ext>
            </a:extLst>
          </p:cNvPr>
          <p:cNvSpPr txBox="1"/>
          <p:nvPr/>
        </p:nvSpPr>
        <p:spPr>
          <a:xfrm>
            <a:off x="9311713" y="2816734"/>
            <a:ext cx="1475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Flooding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423DC-2E18-05CE-B0D5-9591B4687AF4}"/>
              </a:ext>
            </a:extLst>
          </p:cNvPr>
          <p:cNvSpPr txBox="1"/>
          <p:nvPr/>
        </p:nvSpPr>
        <p:spPr>
          <a:xfrm>
            <a:off x="9296304" y="902898"/>
            <a:ext cx="217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Weather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DCD14-4752-EF79-FB27-100A83CF7066}"/>
              </a:ext>
            </a:extLst>
          </p:cNvPr>
          <p:cNvCxnSpPr>
            <a:cxnSpLocks/>
          </p:cNvCxnSpPr>
          <p:nvPr/>
        </p:nvCxnSpPr>
        <p:spPr>
          <a:xfrm flipH="1">
            <a:off x="7759337" y="3858849"/>
            <a:ext cx="1341120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EA9338-5F59-BE64-4B7D-6761E56517E5}"/>
              </a:ext>
            </a:extLst>
          </p:cNvPr>
          <p:cNvCxnSpPr>
            <a:cxnSpLocks/>
          </p:cNvCxnSpPr>
          <p:nvPr/>
        </p:nvCxnSpPr>
        <p:spPr>
          <a:xfrm flipH="1">
            <a:off x="7570962" y="2042435"/>
            <a:ext cx="1529495" cy="1110131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2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pic>
        <p:nvPicPr>
          <p:cNvPr id="2050" name="Picture 2" descr="Met Office issues new 21-hour 'danger to life' storm warning across 13 UK  regions – mapped | Weather | News | Express.co.uk">
            <a:extLst>
              <a:ext uri="{FF2B5EF4-FFF2-40B4-BE49-F238E27FC236}">
                <a16:creationId xmlns:a16="http://schemas.microsoft.com/office/drawing/2014/main" id="{B9240AED-030A-848B-1DCC-07B456F2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181" y="1241452"/>
            <a:ext cx="2430596" cy="14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ritain from the Air - Tewkesbury Floods">
            <a:extLst>
              <a:ext uri="{FF2B5EF4-FFF2-40B4-BE49-F238E27FC236}">
                <a16:creationId xmlns:a16="http://schemas.microsoft.com/office/drawing/2014/main" id="{D4205F5D-2CF0-F380-E543-0FFBB39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181" y="3155288"/>
            <a:ext cx="2492337" cy="16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ew Land Surface Temperature record available from the ESA CCI">
            <a:extLst>
              <a:ext uri="{FF2B5EF4-FFF2-40B4-BE49-F238E27FC236}">
                <a16:creationId xmlns:a16="http://schemas.microsoft.com/office/drawing/2014/main" id="{C292EFB9-4098-16C9-FF1A-E8518B14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04" y="5324203"/>
            <a:ext cx="2429949" cy="136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A4B5B7-4121-3F23-3C6D-F94A2A0D4148}"/>
              </a:ext>
            </a:extLst>
          </p:cNvPr>
          <p:cNvSpPr txBox="1"/>
          <p:nvPr/>
        </p:nvSpPr>
        <p:spPr>
          <a:xfrm>
            <a:off x="9281023" y="4985649"/>
            <a:ext cx="217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Temperature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B317B-BC39-B75B-4477-BBC926DAEDE1}"/>
              </a:ext>
            </a:extLst>
          </p:cNvPr>
          <p:cNvSpPr txBox="1"/>
          <p:nvPr/>
        </p:nvSpPr>
        <p:spPr>
          <a:xfrm>
            <a:off x="9311713" y="2816734"/>
            <a:ext cx="1475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Flooding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423DC-2E18-05CE-B0D5-9591B4687AF4}"/>
              </a:ext>
            </a:extLst>
          </p:cNvPr>
          <p:cNvSpPr txBox="1"/>
          <p:nvPr/>
        </p:nvSpPr>
        <p:spPr>
          <a:xfrm>
            <a:off x="9296304" y="902898"/>
            <a:ext cx="217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Weather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E3B23C-436E-75E8-8BDB-5FA6EEB5FE37}"/>
              </a:ext>
            </a:extLst>
          </p:cNvPr>
          <p:cNvCxnSpPr>
            <a:cxnSpLocks/>
          </p:cNvCxnSpPr>
          <p:nvPr/>
        </p:nvCxnSpPr>
        <p:spPr>
          <a:xfrm flipH="1" flipV="1">
            <a:off x="7506789" y="4815565"/>
            <a:ext cx="1672045" cy="1184641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DCD14-4752-EF79-FB27-100A83CF7066}"/>
              </a:ext>
            </a:extLst>
          </p:cNvPr>
          <p:cNvCxnSpPr>
            <a:cxnSpLocks/>
          </p:cNvCxnSpPr>
          <p:nvPr/>
        </p:nvCxnSpPr>
        <p:spPr>
          <a:xfrm flipH="1">
            <a:off x="7759337" y="3858849"/>
            <a:ext cx="1341120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EA9338-5F59-BE64-4B7D-6761E56517E5}"/>
              </a:ext>
            </a:extLst>
          </p:cNvPr>
          <p:cNvCxnSpPr>
            <a:cxnSpLocks/>
          </p:cNvCxnSpPr>
          <p:nvPr/>
        </p:nvCxnSpPr>
        <p:spPr>
          <a:xfrm flipH="1">
            <a:off x="7570962" y="2042435"/>
            <a:ext cx="1529495" cy="1110131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3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pic>
        <p:nvPicPr>
          <p:cNvPr id="2050" name="Picture 2" descr="Met Office issues new 21-hour 'danger to life' storm warning across 13 UK  regions – mapped | Weather | News | Express.co.uk">
            <a:extLst>
              <a:ext uri="{FF2B5EF4-FFF2-40B4-BE49-F238E27FC236}">
                <a16:creationId xmlns:a16="http://schemas.microsoft.com/office/drawing/2014/main" id="{B9240AED-030A-848B-1DCC-07B456F2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305" y="1711078"/>
            <a:ext cx="1507374" cy="8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ritain from the Air - Tewkesbury Floods">
            <a:extLst>
              <a:ext uri="{FF2B5EF4-FFF2-40B4-BE49-F238E27FC236}">
                <a16:creationId xmlns:a16="http://schemas.microsoft.com/office/drawing/2014/main" id="{D4205F5D-2CF0-F380-E543-0FFBB39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47" y="1601900"/>
            <a:ext cx="1592555" cy="10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ew Land Surface Temperature record available from the ESA CCI">
            <a:extLst>
              <a:ext uri="{FF2B5EF4-FFF2-40B4-BE49-F238E27FC236}">
                <a16:creationId xmlns:a16="http://schemas.microsoft.com/office/drawing/2014/main" id="{C292EFB9-4098-16C9-FF1A-E8518B14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25" y="2728732"/>
            <a:ext cx="2127363" cy="119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DCD14-4752-EF79-FB27-100A83CF70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32914" y="2655863"/>
            <a:ext cx="782120" cy="479223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B8BDA7-EF62-BAF7-E8A6-21E6E1126CF7}"/>
              </a:ext>
            </a:extLst>
          </p:cNvPr>
          <p:cNvSpPr/>
          <p:nvPr/>
        </p:nvSpPr>
        <p:spPr>
          <a:xfrm>
            <a:off x="8315034" y="1218696"/>
            <a:ext cx="3476626" cy="2874334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06290-A2E6-1DAA-D967-41E1ECE94F4E}"/>
              </a:ext>
            </a:extLst>
          </p:cNvPr>
          <p:cNvSpPr txBox="1"/>
          <p:nvPr/>
        </p:nvSpPr>
        <p:spPr>
          <a:xfrm>
            <a:off x="9759132" y="1218696"/>
            <a:ext cx="68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1628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pic>
        <p:nvPicPr>
          <p:cNvPr id="2050" name="Picture 2" descr="Met Office issues new 21-hour 'danger to life' storm warning across 13 UK  regions – mapped | Weather | News | Express.co.uk">
            <a:extLst>
              <a:ext uri="{FF2B5EF4-FFF2-40B4-BE49-F238E27FC236}">
                <a16:creationId xmlns:a16="http://schemas.microsoft.com/office/drawing/2014/main" id="{B9240AED-030A-848B-1DCC-07B456F2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305" y="1711078"/>
            <a:ext cx="1507374" cy="8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ritain from the Air - Tewkesbury Floods">
            <a:extLst>
              <a:ext uri="{FF2B5EF4-FFF2-40B4-BE49-F238E27FC236}">
                <a16:creationId xmlns:a16="http://schemas.microsoft.com/office/drawing/2014/main" id="{D4205F5D-2CF0-F380-E543-0FFBB39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47" y="1601900"/>
            <a:ext cx="1592555" cy="10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ew Land Surface Temperature record available from the ESA CCI">
            <a:extLst>
              <a:ext uri="{FF2B5EF4-FFF2-40B4-BE49-F238E27FC236}">
                <a16:creationId xmlns:a16="http://schemas.microsoft.com/office/drawing/2014/main" id="{C292EFB9-4098-16C9-FF1A-E8518B14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25" y="2728732"/>
            <a:ext cx="2127363" cy="119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DCD14-4752-EF79-FB27-100A83CF70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32914" y="2655863"/>
            <a:ext cx="782120" cy="479223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B8BDA7-EF62-BAF7-E8A6-21E6E1126CF7}"/>
              </a:ext>
            </a:extLst>
          </p:cNvPr>
          <p:cNvSpPr/>
          <p:nvPr/>
        </p:nvSpPr>
        <p:spPr>
          <a:xfrm>
            <a:off x="8315034" y="1218696"/>
            <a:ext cx="3476626" cy="2874334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06290-A2E6-1DAA-D967-41E1ECE94F4E}"/>
              </a:ext>
            </a:extLst>
          </p:cNvPr>
          <p:cNvSpPr txBox="1"/>
          <p:nvPr/>
        </p:nvSpPr>
        <p:spPr>
          <a:xfrm>
            <a:off x="4688648" y="1276150"/>
            <a:ext cx="29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solidFill>
                  <a:srgbClr val="080808"/>
                </a:solidFill>
              </a:rPr>
              <a:t>Training models and parameters</a:t>
            </a:r>
          </a:p>
          <a:p>
            <a:pPr algn="ctr"/>
            <a:r>
              <a:rPr lang="en-GB" sz="1400" dirty="0">
                <a:solidFill>
                  <a:srgbClr val="080808"/>
                </a:solidFill>
              </a:rPr>
              <a:t>We can use the combination of our digital twin and available data to train the models and parameters of the digital twin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A7682-8AD9-8760-4295-5702ECE92103}"/>
              </a:ext>
            </a:extLst>
          </p:cNvPr>
          <p:cNvSpPr/>
          <p:nvPr/>
        </p:nvSpPr>
        <p:spPr>
          <a:xfrm>
            <a:off x="4538029" y="1276150"/>
            <a:ext cx="3190240" cy="1223210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6C14C-3AE1-C3AE-3CC0-BB0D37954767}"/>
              </a:ext>
            </a:extLst>
          </p:cNvPr>
          <p:cNvSpPr txBox="1"/>
          <p:nvPr/>
        </p:nvSpPr>
        <p:spPr>
          <a:xfrm>
            <a:off x="9759132" y="1218696"/>
            <a:ext cx="68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4564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pic>
        <p:nvPicPr>
          <p:cNvPr id="2050" name="Picture 2" descr="Met Office issues new 21-hour 'danger to life' storm warning across 13 UK  regions – mapped | Weather | News | Express.co.uk">
            <a:extLst>
              <a:ext uri="{FF2B5EF4-FFF2-40B4-BE49-F238E27FC236}">
                <a16:creationId xmlns:a16="http://schemas.microsoft.com/office/drawing/2014/main" id="{B9240AED-030A-848B-1DCC-07B456F2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305" y="1711078"/>
            <a:ext cx="1507374" cy="8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ritain from the Air - Tewkesbury Floods">
            <a:extLst>
              <a:ext uri="{FF2B5EF4-FFF2-40B4-BE49-F238E27FC236}">
                <a16:creationId xmlns:a16="http://schemas.microsoft.com/office/drawing/2014/main" id="{D4205F5D-2CF0-F380-E543-0FFBB39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47" y="1601900"/>
            <a:ext cx="1592555" cy="10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ew Land Surface Temperature record available from the ESA CCI">
            <a:extLst>
              <a:ext uri="{FF2B5EF4-FFF2-40B4-BE49-F238E27FC236}">
                <a16:creationId xmlns:a16="http://schemas.microsoft.com/office/drawing/2014/main" id="{C292EFB9-4098-16C9-FF1A-E8518B14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25" y="2728732"/>
            <a:ext cx="2127363" cy="119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DCD14-4752-EF79-FB27-100A83CF70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32914" y="2655863"/>
            <a:ext cx="782120" cy="479223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B8BDA7-EF62-BAF7-E8A6-21E6E1126CF7}"/>
              </a:ext>
            </a:extLst>
          </p:cNvPr>
          <p:cNvSpPr/>
          <p:nvPr/>
        </p:nvSpPr>
        <p:spPr>
          <a:xfrm>
            <a:off x="8315034" y="1218696"/>
            <a:ext cx="3476626" cy="2874334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06290-A2E6-1DAA-D967-41E1ECE94F4E}"/>
              </a:ext>
            </a:extLst>
          </p:cNvPr>
          <p:cNvSpPr txBox="1"/>
          <p:nvPr/>
        </p:nvSpPr>
        <p:spPr>
          <a:xfrm>
            <a:off x="4688648" y="1276150"/>
            <a:ext cx="29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solidFill>
                  <a:srgbClr val="080808"/>
                </a:solidFill>
              </a:rPr>
              <a:t>Training models and parameters</a:t>
            </a:r>
          </a:p>
          <a:p>
            <a:pPr algn="ctr"/>
            <a:r>
              <a:rPr lang="en-GB" sz="1400" dirty="0">
                <a:solidFill>
                  <a:srgbClr val="080808"/>
                </a:solidFill>
              </a:rPr>
              <a:t>We can use the combination of our digital twin and available data to train the models and parameters of the digital twin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A7682-8AD9-8760-4295-5702ECE92103}"/>
              </a:ext>
            </a:extLst>
          </p:cNvPr>
          <p:cNvSpPr/>
          <p:nvPr/>
        </p:nvSpPr>
        <p:spPr>
          <a:xfrm>
            <a:off x="4538029" y="1276150"/>
            <a:ext cx="3190240" cy="1223210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6C14C-3AE1-C3AE-3CC0-BB0D37954767}"/>
              </a:ext>
            </a:extLst>
          </p:cNvPr>
          <p:cNvSpPr txBox="1"/>
          <p:nvPr/>
        </p:nvSpPr>
        <p:spPr>
          <a:xfrm>
            <a:off x="9759132" y="1218696"/>
            <a:ext cx="68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361BC7-2ABF-E785-70DE-DACA0F724A95}"/>
              </a:ext>
            </a:extLst>
          </p:cNvPr>
          <p:cNvSpPr/>
          <p:nvPr/>
        </p:nvSpPr>
        <p:spPr>
          <a:xfrm>
            <a:off x="8315034" y="4313143"/>
            <a:ext cx="3476626" cy="2392457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8B406-1B59-13AC-6BAF-83EE4E3FC842}"/>
              </a:ext>
            </a:extLst>
          </p:cNvPr>
          <p:cNvSpPr txBox="1"/>
          <p:nvPr/>
        </p:nvSpPr>
        <p:spPr>
          <a:xfrm>
            <a:off x="9149138" y="4313143"/>
            <a:ext cx="19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Scenario Planning</a:t>
            </a:r>
          </a:p>
        </p:txBody>
      </p:sp>
      <p:pic>
        <p:nvPicPr>
          <p:cNvPr id="12" name="Picture 2" descr="Comparing CMIP5 &amp; observations | Climate Lab Book">
            <a:extLst>
              <a:ext uri="{FF2B5EF4-FFF2-40B4-BE49-F238E27FC236}">
                <a16:creationId xmlns:a16="http://schemas.microsoft.com/office/drawing/2014/main" id="{74EF0EFB-8179-425E-5F00-9F6E3357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19" y="4871810"/>
            <a:ext cx="3122183" cy="152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BB4643-124D-A493-F9F6-FEF8F4A48F8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454537" y="4871810"/>
            <a:ext cx="860497" cy="637562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710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pic>
        <p:nvPicPr>
          <p:cNvPr id="2050" name="Picture 2" descr="Met Office issues new 21-hour 'danger to life' storm warning across 13 UK  regions – mapped | Weather | News | Express.co.uk">
            <a:extLst>
              <a:ext uri="{FF2B5EF4-FFF2-40B4-BE49-F238E27FC236}">
                <a16:creationId xmlns:a16="http://schemas.microsoft.com/office/drawing/2014/main" id="{B9240AED-030A-848B-1DCC-07B456F2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305" y="1711078"/>
            <a:ext cx="1507374" cy="8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ritain from the Air - Tewkesbury Floods">
            <a:extLst>
              <a:ext uri="{FF2B5EF4-FFF2-40B4-BE49-F238E27FC236}">
                <a16:creationId xmlns:a16="http://schemas.microsoft.com/office/drawing/2014/main" id="{D4205F5D-2CF0-F380-E543-0FFBB39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47" y="1601900"/>
            <a:ext cx="1592555" cy="106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ew Land Surface Temperature record available from the ESA CCI">
            <a:extLst>
              <a:ext uri="{FF2B5EF4-FFF2-40B4-BE49-F238E27FC236}">
                <a16:creationId xmlns:a16="http://schemas.microsoft.com/office/drawing/2014/main" id="{C292EFB9-4098-16C9-FF1A-E8518B14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825" y="2728732"/>
            <a:ext cx="2127363" cy="119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DCD14-4752-EF79-FB27-100A83CF706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532914" y="2655863"/>
            <a:ext cx="782120" cy="479223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B8BDA7-EF62-BAF7-E8A6-21E6E1126CF7}"/>
              </a:ext>
            </a:extLst>
          </p:cNvPr>
          <p:cNvSpPr/>
          <p:nvPr/>
        </p:nvSpPr>
        <p:spPr>
          <a:xfrm>
            <a:off x="8315034" y="1218696"/>
            <a:ext cx="3476626" cy="2874334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06290-A2E6-1DAA-D967-41E1ECE94F4E}"/>
              </a:ext>
            </a:extLst>
          </p:cNvPr>
          <p:cNvSpPr txBox="1"/>
          <p:nvPr/>
        </p:nvSpPr>
        <p:spPr>
          <a:xfrm>
            <a:off x="4688648" y="1276150"/>
            <a:ext cx="29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u="sng" dirty="0">
                <a:solidFill>
                  <a:srgbClr val="080808"/>
                </a:solidFill>
              </a:rPr>
              <a:t>Training models and parameters</a:t>
            </a:r>
          </a:p>
          <a:p>
            <a:pPr algn="ctr"/>
            <a:r>
              <a:rPr lang="en-GB" sz="1400" dirty="0">
                <a:solidFill>
                  <a:srgbClr val="080808"/>
                </a:solidFill>
              </a:rPr>
              <a:t>We can use the combination of our digital twin and available data to train the models and parameters of the digital twin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9A7682-8AD9-8760-4295-5702ECE92103}"/>
              </a:ext>
            </a:extLst>
          </p:cNvPr>
          <p:cNvSpPr/>
          <p:nvPr/>
        </p:nvSpPr>
        <p:spPr>
          <a:xfrm>
            <a:off x="4538029" y="1276150"/>
            <a:ext cx="3190240" cy="1223210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6C14C-3AE1-C3AE-3CC0-BB0D37954767}"/>
              </a:ext>
            </a:extLst>
          </p:cNvPr>
          <p:cNvSpPr txBox="1"/>
          <p:nvPr/>
        </p:nvSpPr>
        <p:spPr>
          <a:xfrm>
            <a:off x="9759132" y="1218696"/>
            <a:ext cx="682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361BC7-2ABF-E785-70DE-DACA0F724A95}"/>
              </a:ext>
            </a:extLst>
          </p:cNvPr>
          <p:cNvSpPr/>
          <p:nvPr/>
        </p:nvSpPr>
        <p:spPr>
          <a:xfrm>
            <a:off x="8315034" y="4313143"/>
            <a:ext cx="3476626" cy="2392457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8B406-1B59-13AC-6BAF-83EE4E3FC842}"/>
              </a:ext>
            </a:extLst>
          </p:cNvPr>
          <p:cNvSpPr txBox="1"/>
          <p:nvPr/>
        </p:nvSpPr>
        <p:spPr>
          <a:xfrm>
            <a:off x="9149138" y="4313143"/>
            <a:ext cx="19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Scenario Planning</a:t>
            </a:r>
          </a:p>
        </p:txBody>
      </p:sp>
      <p:pic>
        <p:nvPicPr>
          <p:cNvPr id="12" name="Picture 2" descr="Comparing CMIP5 &amp; observations | Climate Lab Book">
            <a:extLst>
              <a:ext uri="{FF2B5EF4-FFF2-40B4-BE49-F238E27FC236}">
                <a16:creationId xmlns:a16="http://schemas.microsoft.com/office/drawing/2014/main" id="{74EF0EFB-8179-425E-5F00-9F6E3357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19" y="4871810"/>
            <a:ext cx="3122183" cy="152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BB4643-124D-A493-F9F6-FEF8F4A48F8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454537" y="4871810"/>
            <a:ext cx="860497" cy="637562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8481CC-8618-6187-AE69-3AB15F17C9A8}"/>
              </a:ext>
            </a:extLst>
          </p:cNvPr>
          <p:cNvSpPr/>
          <p:nvPr/>
        </p:nvSpPr>
        <p:spPr>
          <a:xfrm>
            <a:off x="4177208" y="5517811"/>
            <a:ext cx="3494780" cy="1187790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2BA77-A097-D8CD-155C-C0DB29B72047}"/>
              </a:ext>
            </a:extLst>
          </p:cNvPr>
          <p:cNvSpPr txBox="1"/>
          <p:nvPr/>
        </p:nvSpPr>
        <p:spPr>
          <a:xfrm>
            <a:off x="5139865" y="5525055"/>
            <a:ext cx="190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Tool / Intervention</a:t>
            </a:r>
          </a:p>
        </p:txBody>
      </p:sp>
      <p:pic>
        <p:nvPicPr>
          <p:cNvPr id="4098" name="Picture 2" descr="Large-scale solar - Australian Renewable Energy Agency (ARENA)">
            <a:extLst>
              <a:ext uri="{FF2B5EF4-FFF2-40B4-BE49-F238E27FC236}">
                <a16:creationId xmlns:a16="http://schemas.microsoft.com/office/drawing/2014/main" id="{D3ABAE14-B942-3E8A-18BF-D247DE1A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693" y="5849961"/>
            <a:ext cx="2496609" cy="79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9F1AA0-BBB8-077D-2E52-CA79101F4197}"/>
              </a:ext>
            </a:extLst>
          </p:cNvPr>
          <p:cNvCxnSpPr>
            <a:cxnSpLocks/>
          </p:cNvCxnSpPr>
          <p:nvPr/>
        </p:nvCxnSpPr>
        <p:spPr>
          <a:xfrm flipV="1">
            <a:off x="4802870" y="4752567"/>
            <a:ext cx="540321" cy="756804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B36FD0A7-B6BA-C8A9-F91B-22E3C74B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</p:spTree>
    <p:extLst>
      <p:ext uri="{BB962C8B-B14F-4D97-AF65-F5344CB8AC3E}">
        <p14:creationId xmlns:p14="http://schemas.microsoft.com/office/powerpoint/2010/main" val="47623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5" y="1604800"/>
            <a:ext cx="6686985" cy="454661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What is a Digital Twin?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7800" y="1604800"/>
            <a:ext cx="11785600" cy="5126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A digital twin is essentially a digital replica of some real-life process</a:t>
            </a:r>
          </a:p>
          <a:p>
            <a:pPr marL="380990" indent="-380990">
              <a:spcAft>
                <a:spcPts val="667"/>
              </a:spcAft>
              <a:buFont typeface="Arial" charset="0"/>
              <a:buChar char="•"/>
            </a:pPr>
            <a:r>
              <a:rPr lang="en-US" sz="2300" kern="0" dirty="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rPr>
              <a:t>Generally, the digital twin will be a computerised version of the real-life process that allows us to simulate the process and understand what would happen in different situations</a:t>
            </a:r>
          </a:p>
        </p:txBody>
      </p:sp>
      <p:pic>
        <p:nvPicPr>
          <p:cNvPr id="1028" name="Picture 4" descr="Digital Twins Offer Unmatched Insights for Design Engineers | Mouser">
            <a:extLst>
              <a:ext uri="{FF2B5EF4-FFF2-40B4-BE49-F238E27FC236}">
                <a16:creationId xmlns:a16="http://schemas.microsoft.com/office/drawing/2014/main" id="{A37AE817-0218-A6A8-D338-7CDA1B5DC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696" y="3165605"/>
            <a:ext cx="5728607" cy="299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27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C739A-3683-D786-5AF2-EACFC236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953" y="2352403"/>
            <a:ext cx="278130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B509F-D535-37B6-185B-7C4C5914766A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C424-9B82-3C84-0285-21D8E5A732E1}"/>
              </a:ext>
            </a:extLst>
          </p:cNvPr>
          <p:cNvSpPr txBox="1"/>
          <p:nvPr/>
        </p:nvSpPr>
        <p:spPr>
          <a:xfrm>
            <a:off x="9881808" y="5270450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Real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0FE17-9196-28A1-F628-12420683A156}"/>
              </a:ext>
            </a:extLst>
          </p:cNvPr>
          <p:cNvCxnSpPr>
            <a:cxnSpLocks/>
          </p:cNvCxnSpPr>
          <p:nvPr/>
        </p:nvCxnSpPr>
        <p:spPr>
          <a:xfrm>
            <a:off x="7714735" y="3672839"/>
            <a:ext cx="1230218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25A1C3-48C6-1F79-52C2-E9F547946004}"/>
              </a:ext>
            </a:extLst>
          </p:cNvPr>
          <p:cNvCxnSpPr>
            <a:cxnSpLocks/>
          </p:cNvCxnSpPr>
          <p:nvPr/>
        </p:nvCxnSpPr>
        <p:spPr>
          <a:xfrm flipH="1">
            <a:off x="7714735" y="4171406"/>
            <a:ext cx="1159299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42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C739A-3683-D786-5AF2-EACFC236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953" y="2352403"/>
            <a:ext cx="2781300" cy="2971800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981CBA-0E83-9FD8-2859-65F407A48C5A}"/>
              </a:ext>
            </a:extLst>
          </p:cNvPr>
          <p:cNvCxnSpPr>
            <a:cxnSpLocks/>
          </p:cNvCxnSpPr>
          <p:nvPr/>
        </p:nvCxnSpPr>
        <p:spPr>
          <a:xfrm>
            <a:off x="3788229" y="2560320"/>
            <a:ext cx="1393371" cy="557349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B509F-D535-37B6-185B-7C4C5914766A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C424-9B82-3C84-0285-21D8E5A732E1}"/>
              </a:ext>
            </a:extLst>
          </p:cNvPr>
          <p:cNvSpPr txBox="1"/>
          <p:nvPr/>
        </p:nvSpPr>
        <p:spPr>
          <a:xfrm>
            <a:off x="9881808" y="5270450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Real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0FE17-9196-28A1-F628-12420683A156}"/>
              </a:ext>
            </a:extLst>
          </p:cNvPr>
          <p:cNvCxnSpPr>
            <a:cxnSpLocks/>
          </p:cNvCxnSpPr>
          <p:nvPr/>
        </p:nvCxnSpPr>
        <p:spPr>
          <a:xfrm>
            <a:off x="7714735" y="3672839"/>
            <a:ext cx="1230218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25A1C3-48C6-1F79-52C2-E9F547946004}"/>
              </a:ext>
            </a:extLst>
          </p:cNvPr>
          <p:cNvCxnSpPr>
            <a:cxnSpLocks/>
          </p:cNvCxnSpPr>
          <p:nvPr/>
        </p:nvCxnSpPr>
        <p:spPr>
          <a:xfrm flipH="1">
            <a:off x="7714735" y="4171406"/>
            <a:ext cx="1159299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88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C739A-3683-D786-5AF2-EACFC236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953" y="2352403"/>
            <a:ext cx="2781300" cy="2971800"/>
          </a:xfrm>
          <a:prstGeom prst="rect">
            <a:avLst/>
          </a:prstGeom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528D55-415E-1ADF-6EEC-9A61D6CE132A}"/>
              </a:ext>
            </a:extLst>
          </p:cNvPr>
          <p:cNvCxnSpPr>
            <a:cxnSpLocks/>
          </p:cNvCxnSpPr>
          <p:nvPr/>
        </p:nvCxnSpPr>
        <p:spPr>
          <a:xfrm flipV="1">
            <a:off x="3711815" y="4171406"/>
            <a:ext cx="1286905" cy="182416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B509F-D535-37B6-185B-7C4C5914766A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C424-9B82-3C84-0285-21D8E5A732E1}"/>
              </a:ext>
            </a:extLst>
          </p:cNvPr>
          <p:cNvSpPr txBox="1"/>
          <p:nvPr/>
        </p:nvSpPr>
        <p:spPr>
          <a:xfrm>
            <a:off x="9881808" y="5270450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Real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0FE17-9196-28A1-F628-12420683A156}"/>
              </a:ext>
            </a:extLst>
          </p:cNvPr>
          <p:cNvCxnSpPr>
            <a:cxnSpLocks/>
          </p:cNvCxnSpPr>
          <p:nvPr/>
        </p:nvCxnSpPr>
        <p:spPr>
          <a:xfrm>
            <a:off x="7714735" y="3672839"/>
            <a:ext cx="1230218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25A1C3-48C6-1F79-52C2-E9F547946004}"/>
              </a:ext>
            </a:extLst>
          </p:cNvPr>
          <p:cNvCxnSpPr>
            <a:cxnSpLocks/>
          </p:cNvCxnSpPr>
          <p:nvPr/>
        </p:nvCxnSpPr>
        <p:spPr>
          <a:xfrm flipH="1">
            <a:off x="7714735" y="4171406"/>
            <a:ext cx="1159299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2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C739A-3683-D786-5AF2-EACFC236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953" y="2352403"/>
            <a:ext cx="2781300" cy="2971800"/>
          </a:xfrm>
          <a:prstGeom prst="rect">
            <a:avLst/>
          </a:prstGeom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9D39D7-AB75-A851-CF8C-E0007B7F0655}"/>
              </a:ext>
            </a:extLst>
          </p:cNvPr>
          <p:cNvCxnSpPr>
            <a:cxnSpLocks/>
          </p:cNvCxnSpPr>
          <p:nvPr/>
        </p:nvCxnSpPr>
        <p:spPr>
          <a:xfrm flipV="1">
            <a:off x="3415012" y="4920343"/>
            <a:ext cx="1923342" cy="970832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B509F-D535-37B6-185B-7C4C5914766A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C424-9B82-3C84-0285-21D8E5A732E1}"/>
              </a:ext>
            </a:extLst>
          </p:cNvPr>
          <p:cNvSpPr txBox="1"/>
          <p:nvPr/>
        </p:nvSpPr>
        <p:spPr>
          <a:xfrm>
            <a:off x="9881808" y="5270450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Real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0FE17-9196-28A1-F628-12420683A156}"/>
              </a:ext>
            </a:extLst>
          </p:cNvPr>
          <p:cNvCxnSpPr>
            <a:cxnSpLocks/>
          </p:cNvCxnSpPr>
          <p:nvPr/>
        </p:nvCxnSpPr>
        <p:spPr>
          <a:xfrm>
            <a:off x="7714735" y="3672839"/>
            <a:ext cx="1230218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25A1C3-48C6-1F79-52C2-E9F547946004}"/>
              </a:ext>
            </a:extLst>
          </p:cNvPr>
          <p:cNvCxnSpPr>
            <a:cxnSpLocks/>
          </p:cNvCxnSpPr>
          <p:nvPr/>
        </p:nvCxnSpPr>
        <p:spPr>
          <a:xfrm flipH="1">
            <a:off x="7714735" y="4171406"/>
            <a:ext cx="1159299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9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C739A-3683-D786-5AF2-EACFC236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953" y="2352403"/>
            <a:ext cx="2781300" cy="2971800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981CBA-0E83-9FD8-2859-65F407A48C5A}"/>
              </a:ext>
            </a:extLst>
          </p:cNvPr>
          <p:cNvCxnSpPr>
            <a:cxnSpLocks/>
          </p:cNvCxnSpPr>
          <p:nvPr/>
        </p:nvCxnSpPr>
        <p:spPr>
          <a:xfrm>
            <a:off x="3788229" y="2560320"/>
            <a:ext cx="1393371" cy="557349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528D55-415E-1ADF-6EEC-9A61D6CE132A}"/>
              </a:ext>
            </a:extLst>
          </p:cNvPr>
          <p:cNvCxnSpPr>
            <a:cxnSpLocks/>
          </p:cNvCxnSpPr>
          <p:nvPr/>
        </p:nvCxnSpPr>
        <p:spPr>
          <a:xfrm flipV="1">
            <a:off x="3711815" y="4171406"/>
            <a:ext cx="1286905" cy="182416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9D39D7-AB75-A851-CF8C-E0007B7F0655}"/>
              </a:ext>
            </a:extLst>
          </p:cNvPr>
          <p:cNvCxnSpPr>
            <a:cxnSpLocks/>
          </p:cNvCxnSpPr>
          <p:nvPr/>
        </p:nvCxnSpPr>
        <p:spPr>
          <a:xfrm flipV="1">
            <a:off x="3415012" y="4920343"/>
            <a:ext cx="1923342" cy="970832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4B509F-D535-37B6-185B-7C4C5914766A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9C424-9B82-3C84-0285-21D8E5A732E1}"/>
              </a:ext>
            </a:extLst>
          </p:cNvPr>
          <p:cNvSpPr txBox="1"/>
          <p:nvPr/>
        </p:nvSpPr>
        <p:spPr>
          <a:xfrm>
            <a:off x="9881808" y="5270450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Real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30FE17-9196-28A1-F628-12420683A156}"/>
              </a:ext>
            </a:extLst>
          </p:cNvPr>
          <p:cNvCxnSpPr>
            <a:cxnSpLocks/>
          </p:cNvCxnSpPr>
          <p:nvPr/>
        </p:nvCxnSpPr>
        <p:spPr>
          <a:xfrm>
            <a:off x="7714735" y="3672839"/>
            <a:ext cx="1230218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25A1C3-48C6-1F79-52C2-E9F547946004}"/>
              </a:ext>
            </a:extLst>
          </p:cNvPr>
          <p:cNvCxnSpPr>
            <a:cxnSpLocks/>
          </p:cNvCxnSpPr>
          <p:nvPr/>
        </p:nvCxnSpPr>
        <p:spPr>
          <a:xfrm flipH="1">
            <a:off x="7714735" y="4171406"/>
            <a:ext cx="1159299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6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7C739A-3683-D786-5AF2-EACFC2367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953" y="2352403"/>
            <a:ext cx="2781300" cy="2971800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269E7-74E3-0942-B8A2-800D06C7449E}"/>
              </a:ext>
            </a:extLst>
          </p:cNvPr>
          <p:cNvSpPr txBox="1"/>
          <p:nvPr/>
        </p:nvSpPr>
        <p:spPr>
          <a:xfrm>
            <a:off x="9881808" y="5270450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Real System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062412-BD8C-9E59-2684-7C7617B4A320}"/>
              </a:ext>
            </a:extLst>
          </p:cNvPr>
          <p:cNvCxnSpPr>
            <a:cxnSpLocks/>
          </p:cNvCxnSpPr>
          <p:nvPr/>
        </p:nvCxnSpPr>
        <p:spPr>
          <a:xfrm>
            <a:off x="7714735" y="3672839"/>
            <a:ext cx="1230218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F7EB3F-AD96-6B43-DD66-5CA18AC78DBE}"/>
              </a:ext>
            </a:extLst>
          </p:cNvPr>
          <p:cNvCxnSpPr>
            <a:cxnSpLocks/>
          </p:cNvCxnSpPr>
          <p:nvPr/>
        </p:nvCxnSpPr>
        <p:spPr>
          <a:xfrm flipH="1">
            <a:off x="7714735" y="4171406"/>
            <a:ext cx="1159299" cy="0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4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52437" y="706583"/>
            <a:ext cx="9210963" cy="888786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/>
              <a:t>So, what actually is a Digital Twin?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82B71-6798-34CC-47D6-6D2C52576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8" y="1905952"/>
            <a:ext cx="3829050" cy="3533775"/>
          </a:xfrm>
          <a:prstGeom prst="rect">
            <a:avLst/>
          </a:prstGeom>
        </p:spPr>
      </p:pic>
      <p:pic>
        <p:nvPicPr>
          <p:cNvPr id="1026" name="Picture 2" descr="Math 577: Mathematical Modeling">
            <a:extLst>
              <a:ext uri="{FF2B5EF4-FFF2-40B4-BE49-F238E27FC236}">
                <a16:creationId xmlns:a16="http://schemas.microsoft.com/office/drawing/2014/main" id="{CB44E08A-A076-40B6-9468-9AE4991C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964" y="1759462"/>
            <a:ext cx="2247622" cy="1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Neural Networks? | IBM">
            <a:extLst>
              <a:ext uri="{FF2B5EF4-FFF2-40B4-BE49-F238E27FC236}">
                <a16:creationId xmlns:a16="http://schemas.microsoft.com/office/drawing/2014/main" id="{B0BC93AB-BE8F-2C79-EC87-E3E06C82F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82" y="3479843"/>
            <a:ext cx="2247622" cy="15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8DE0779D-B13F-B0E6-0347-9DE6CF3A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04" y="5169209"/>
            <a:ext cx="1466142" cy="16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C51494-7552-420F-D680-8091D68D0EA8}"/>
              </a:ext>
            </a:extLst>
          </p:cNvPr>
          <p:cNvSpPr txBox="1"/>
          <p:nvPr/>
        </p:nvSpPr>
        <p:spPr>
          <a:xfrm>
            <a:off x="617931" y="2389813"/>
            <a:ext cx="107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Physical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D46D-425E-7BF1-5A9F-62EC6F63924A}"/>
              </a:ext>
            </a:extLst>
          </p:cNvPr>
          <p:cNvSpPr txBox="1"/>
          <p:nvPr/>
        </p:nvSpPr>
        <p:spPr>
          <a:xfrm>
            <a:off x="692943" y="3985427"/>
            <a:ext cx="9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ML / AI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DB45C-C55B-7415-A88D-BDF4196B37B4}"/>
              </a:ext>
            </a:extLst>
          </p:cNvPr>
          <p:cNvSpPr txBox="1"/>
          <p:nvPr/>
        </p:nvSpPr>
        <p:spPr>
          <a:xfrm>
            <a:off x="851160" y="5803298"/>
            <a:ext cx="67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7CF09A-AF53-1FA5-7EAA-DA3592DC8EE1}"/>
              </a:ext>
            </a:extLst>
          </p:cNvPr>
          <p:cNvSpPr/>
          <p:nvPr/>
        </p:nvSpPr>
        <p:spPr>
          <a:xfrm>
            <a:off x="465747" y="1436914"/>
            <a:ext cx="3476626" cy="5268686"/>
          </a:xfrm>
          <a:prstGeom prst="roundRect">
            <a:avLst/>
          </a:prstGeom>
          <a:noFill/>
          <a:ln w="38100">
            <a:solidFill>
              <a:srgbClr val="0808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30DE6-DECC-DEA0-7343-5FA81534E59A}"/>
              </a:ext>
            </a:extLst>
          </p:cNvPr>
          <p:cNvSpPr txBox="1"/>
          <p:nvPr/>
        </p:nvSpPr>
        <p:spPr>
          <a:xfrm>
            <a:off x="1689085" y="1420908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8F0EE1-7DFB-18D8-2DA2-18ED92C579F4}"/>
              </a:ext>
            </a:extLst>
          </p:cNvPr>
          <p:cNvCxnSpPr>
            <a:cxnSpLocks/>
          </p:cNvCxnSpPr>
          <p:nvPr/>
        </p:nvCxnSpPr>
        <p:spPr>
          <a:xfrm flipV="1">
            <a:off x="4057612" y="3848576"/>
            <a:ext cx="937842" cy="10273"/>
          </a:xfrm>
          <a:prstGeom prst="straightConnector1">
            <a:avLst/>
          </a:prstGeom>
          <a:ln w="63500">
            <a:solidFill>
              <a:srgbClr val="0808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03FCA9-60E7-4F02-2DB2-CD9FA4F8AE94}"/>
              </a:ext>
            </a:extLst>
          </p:cNvPr>
          <p:cNvSpPr txBox="1"/>
          <p:nvPr/>
        </p:nvSpPr>
        <p:spPr>
          <a:xfrm>
            <a:off x="5836677" y="5154926"/>
            <a:ext cx="1213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080808"/>
                </a:solidFill>
              </a:rPr>
              <a:t>Digital Twin</a:t>
            </a:r>
          </a:p>
        </p:txBody>
      </p:sp>
      <p:pic>
        <p:nvPicPr>
          <p:cNvPr id="2050" name="Picture 2" descr="Met Office issues new 21-hour 'danger to life' storm warning across 13 UK  regions – mapped | Weather | News | Express.co.uk">
            <a:extLst>
              <a:ext uri="{FF2B5EF4-FFF2-40B4-BE49-F238E27FC236}">
                <a16:creationId xmlns:a16="http://schemas.microsoft.com/office/drawing/2014/main" id="{B9240AED-030A-848B-1DCC-07B456F2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181" y="1241452"/>
            <a:ext cx="2430596" cy="14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C423DC-2E18-05CE-B0D5-9591B4687AF4}"/>
              </a:ext>
            </a:extLst>
          </p:cNvPr>
          <p:cNvSpPr txBox="1"/>
          <p:nvPr/>
        </p:nvSpPr>
        <p:spPr>
          <a:xfrm>
            <a:off x="9296304" y="902898"/>
            <a:ext cx="2173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80808"/>
                </a:solidFill>
              </a:rPr>
              <a:t>Weather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EA9338-5F59-BE64-4B7D-6761E56517E5}"/>
              </a:ext>
            </a:extLst>
          </p:cNvPr>
          <p:cNvCxnSpPr>
            <a:cxnSpLocks/>
          </p:cNvCxnSpPr>
          <p:nvPr/>
        </p:nvCxnSpPr>
        <p:spPr>
          <a:xfrm flipH="1">
            <a:off x="7570962" y="2042435"/>
            <a:ext cx="1529495" cy="1110131"/>
          </a:xfrm>
          <a:prstGeom prst="straightConnector1">
            <a:avLst/>
          </a:prstGeom>
          <a:ln w="63500">
            <a:solidFill>
              <a:srgbClr val="0808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02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415</Words>
  <Application>Microsoft Office PowerPoint</Application>
  <PresentationFormat>Widescreen</PresentationFormat>
  <Paragraphs>109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What is a Digital Twin?</vt:lpstr>
      <vt:lpstr>What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  <vt:lpstr>So, what actually is a Digital Twin?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Vinny Davies</cp:lastModifiedBy>
  <cp:revision>85</cp:revision>
  <dcterms:created xsi:type="dcterms:W3CDTF">2021-01-06T14:22:07Z</dcterms:created>
  <dcterms:modified xsi:type="dcterms:W3CDTF">2024-08-28T13:19:42Z</dcterms:modified>
</cp:coreProperties>
</file>