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2" r:id="rId2"/>
    <p:sldId id="509" r:id="rId3"/>
    <p:sldId id="257" r:id="rId4"/>
    <p:sldId id="258" r:id="rId5"/>
    <p:sldId id="266" r:id="rId6"/>
    <p:sldId id="259" r:id="rId7"/>
    <p:sldId id="261" r:id="rId8"/>
    <p:sldId id="262" r:id="rId9"/>
    <p:sldId id="508" r:id="rId10"/>
    <p:sldId id="510" r:id="rId11"/>
    <p:sldId id="50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3175B-9315-4CA1-899A-4BEC430FC29F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F75DF-E2CF-4064-8DD7-FB65C2B040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2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6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1305-045E-DD63-D567-27C748891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0900E7-3EB5-0C9D-F962-9FAE55219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901B2-4698-DC0C-DC30-3298CC738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7FB3-B1A9-4637-BEFA-56317F83638B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AB702-C7F3-1C70-0A80-7752828A0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5305C-6429-34C4-BEEC-5279CA07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406A-E90C-4F91-8489-D63F41B85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21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5D97D-77A4-9342-3597-F48CFF533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8B63E-22C1-8EA6-3D38-2842C4B5D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198E7-A0B2-CF94-FAD6-FABC354C3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7FB3-B1A9-4637-BEFA-56317F83638B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BCDC3-8559-8DDA-97F9-04A64F1DE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05CF0-8706-272E-6503-6F3F13C8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406A-E90C-4F91-8489-D63F41B85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656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1465A-7C49-7D49-433C-DEFD2F888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38ECAB-AB74-D879-06A8-717EDD540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E041A-3D6E-D788-1594-9C1A3DB5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7FB3-B1A9-4637-BEFA-56317F83638B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14956-DAA3-356F-9F44-500EAF8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FA4DF-8FCE-3C1D-3FDF-4A0A9D58F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406A-E90C-4F91-8489-D63F41B85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674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DB25-02DD-A90E-44D0-B6B338C6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FB27-85D4-98B1-E93E-651701377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EBBAA-6815-AD49-5E0C-F3DD70F7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7FB3-B1A9-4637-BEFA-56317F83638B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435E7-A976-C33C-44D2-09421E77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60C13-66F9-0E81-8012-F13F1D7B4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406A-E90C-4F91-8489-D63F41B85477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blue and white logo&#10;&#10;Description automatically generated">
            <a:extLst>
              <a:ext uri="{FF2B5EF4-FFF2-40B4-BE49-F238E27FC236}">
                <a16:creationId xmlns:a16="http://schemas.microsoft.com/office/drawing/2014/main" id="{0754E395-FE54-AA66-388E-711FA46BCD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47794"/>
            <a:ext cx="2077278" cy="111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9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1FCC-AD12-E11A-CF7E-E963E00F5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DD5A6-DCB7-7DAB-EBB9-08157DCAF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CDDC0-B3D2-57EA-8D63-FD1D17C11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7FB3-B1A9-4637-BEFA-56317F83638B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0D452-85E4-6CB1-A44C-5230827AC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F582E-1718-2A83-BE4D-34C38C60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406A-E90C-4F91-8489-D63F41B85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4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412A9-DC69-2C8E-4DD1-7EC9976BF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39CFB-69DF-52FC-ED5D-CCA14BFA3A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719C-F80F-5D2A-D8C6-684AC900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27AE6-AC9B-B48D-C73F-6643424E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7FB3-B1A9-4637-BEFA-56317F83638B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12EEC-E44E-E2DE-ADAC-56E73E2D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137FD-ECB7-DBA4-B09F-16897AAAE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406A-E90C-4F91-8489-D63F41B85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1143-026F-1302-A1FD-A9C0E01B6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F3FD6-8AAD-0820-D8E1-2612B3BF5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CF27D5-642C-1145-CC07-36E35817E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98782C-0070-61FC-A307-354B82A03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81613-3CFC-F010-A571-F9C5C8505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7BE05-8FE5-DAC7-403A-A8D3CE936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7FB3-B1A9-4637-BEFA-56317F83638B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93F1C-A14D-40BE-4BA4-98465525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18267-EB22-1147-7F45-381E243D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406A-E90C-4F91-8489-D63F41B85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82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1011B-F19C-859F-E42E-3FC3B1E0E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8A5DD-1E4C-A927-560C-B9E166E8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7FB3-B1A9-4637-BEFA-56317F83638B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49ADD-FDAC-D51F-98C0-B937BDCD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8314F-A678-B3E5-9C2A-D450E819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406A-E90C-4F91-8489-D63F41B85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45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5AB18-9A58-F051-C9A6-C92787125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7FB3-B1A9-4637-BEFA-56317F83638B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04AD7A-5922-7B00-0331-F7AC4E721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5E240-D8AC-E4D0-1E0B-E69B864C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406A-E90C-4F91-8489-D63F41B85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61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D4C0D-F753-C88C-D767-EE23FFE4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A4D5-E54E-9BD1-32CD-0A96CF720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F0823-D75A-B4E0-5975-E7D297F637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1E28B-7C77-2CEF-A854-58B1F5C37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7FB3-B1A9-4637-BEFA-56317F83638B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2D494-D957-C6F0-EC63-33AAE76B0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5FEF31-C798-FCA1-EF2B-8C66A9CA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406A-E90C-4F91-8489-D63F41B85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27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DB5B-17E9-2950-D4B1-4E195B9F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1B071-B422-2A43-F90B-CE0BB8D1C3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0B3A6-F762-93B7-AB19-81525CEB0D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AE86F-97C6-4F54-24CA-8A3AB672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97FB3-B1A9-4637-BEFA-56317F83638B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6DD7CE-D12F-10B8-D73E-2A8805D82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AE98C-CA01-95FC-68A2-2C23D7DEB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406A-E90C-4F91-8489-D63F41B85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540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F0D0B-1078-60A5-5E80-336EAE9A4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49419-AB2A-8913-FC7D-76D2921D7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485F4-A133-EBA4-2FE5-7D9593C9F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A97FB3-B1A9-4637-BEFA-56317F83638B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3519-AD6C-DADB-702F-37DFB9246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5A56D-7D43-857E-A3BC-8F837E9D7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36406A-E90C-4F91-8489-D63F41B854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436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Vinny.Davies@Glasgow.ac.uk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FF1A23DB-72C1-9274-CD20-393ED6169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69" y="1403603"/>
            <a:ext cx="7655723" cy="11838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0" i="0" dirty="0">
                <a:solidFill>
                  <a:srgbClr val="000000"/>
                </a:solidFill>
                <a:effectLst/>
              </a:rPr>
              <a:t>Redesigning Assessments in Times of Generative AI: a Python Example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90417" y="2868708"/>
            <a:ext cx="7350923" cy="118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Dr </a:t>
            </a:r>
            <a:r>
              <a:rPr lang="en-US" dirty="0"/>
              <a:t>Vinny Davies presenting for Dr Jenn Gaskell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University of Glasgow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AB314AB-54D7-203A-3AE4-7B85C7114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036" y="5195366"/>
            <a:ext cx="1450530" cy="145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067AD-3327-38F7-0C51-4F147627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Incorporating Generative AI</a:t>
            </a:r>
            <a:endParaRPr lang="en-GB" sz="5400" dirty="0"/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4CB975-8D6A-0FED-DD2C-B842AAECFB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E178E8D6-5436-6BA0-26B0-AC39CF449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737463" cy="3659732"/>
          </a:xfrm>
        </p:spPr>
        <p:txBody>
          <a:bodyPr>
            <a:normAutofit/>
          </a:bodyPr>
          <a:lstStyle/>
          <a:p>
            <a:r>
              <a:rPr lang="en-US" sz="2600" dirty="0"/>
              <a:t>Future plans to teach how to use generative AI</a:t>
            </a:r>
          </a:p>
          <a:p>
            <a:r>
              <a:rPr lang="en-US" sz="2600" dirty="0"/>
              <a:t>Incorporate into skills course as important for future jobs</a:t>
            </a:r>
          </a:p>
          <a:p>
            <a:r>
              <a:rPr lang="en-US" sz="2600" dirty="0"/>
              <a:t>How to use within assessment is less clear</a:t>
            </a:r>
          </a:p>
          <a:p>
            <a:endParaRPr lang="en-US" sz="2200" dirty="0"/>
          </a:p>
          <a:p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034005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he Gilbert Scott Building">
            <a:extLst>
              <a:ext uri="{FF2B5EF4-FFF2-40B4-BE49-F238E27FC236}">
                <a16:creationId xmlns:a16="http://schemas.microsoft.com/office/drawing/2014/main" id="{0A9F26CD-2426-514B-885A-BDDCCFCF9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53163" y="2987291"/>
            <a:ext cx="6984068" cy="2771258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3200" dirty="0"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 idx="4294967295"/>
          </p:nvPr>
        </p:nvSpPr>
        <p:spPr>
          <a:xfrm>
            <a:off x="753165" y="2987291"/>
            <a:ext cx="5577298" cy="672073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Thanks for Listening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4294967295"/>
          </p:nvPr>
        </p:nvSpPr>
        <p:spPr>
          <a:xfrm>
            <a:off x="753163" y="3563352"/>
            <a:ext cx="6984068" cy="210811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endParaRPr lang="en-US" kern="0" dirty="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Let me know if you have any questions</a:t>
            </a:r>
          </a:p>
          <a:p>
            <a:pPr marL="0" indent="0">
              <a:buNone/>
            </a:pPr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Or feel free to reach out to Jenn at: </a:t>
            </a:r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  <a:hlinkClick r:id="rId4"/>
              </a:rPr>
              <a:t>Jennifer.Gaskell@Glasgow.ac.uk</a:t>
            </a:r>
            <a:r>
              <a:rPr lang="en-US" kern="0" dirty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7014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he Gilbert Scott Building">
            <a:extLst>
              <a:ext uri="{FF2B5EF4-FFF2-40B4-BE49-F238E27FC236}">
                <a16:creationId xmlns:a16="http://schemas.microsoft.com/office/drawing/2014/main" id="{FF1A23DB-72C1-9274-CD20-393ED6169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69" y="1403603"/>
            <a:ext cx="7655723" cy="11838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0" i="0" dirty="0">
                <a:solidFill>
                  <a:srgbClr val="000000"/>
                </a:solidFill>
                <a:effectLst/>
              </a:rPr>
              <a:t>Redesigning Assessments in Times of Generative AI: a Python Example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690417" y="2868708"/>
            <a:ext cx="7350923" cy="118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Dr </a:t>
            </a:r>
            <a:r>
              <a:rPr lang="en-US" dirty="0"/>
              <a:t>Vinny Davies presenting for Dr Jenn Gaskell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University of Glasgow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AB314AB-54D7-203A-3AE4-7B85C7114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4036" y="5195366"/>
            <a:ext cx="1450530" cy="145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973426-21E3-973F-09ED-E783EDA77900}"/>
              </a:ext>
            </a:extLst>
          </p:cNvPr>
          <p:cNvSpPr/>
          <p:nvPr/>
        </p:nvSpPr>
        <p:spPr>
          <a:xfrm>
            <a:off x="3044450" y="4052595"/>
            <a:ext cx="5750607" cy="2209800"/>
          </a:xfrm>
          <a:prstGeom prst="roundRect">
            <a:avLst/>
          </a:prstGeom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2800" b="1" u="sng" dirty="0"/>
              <a:t>DISCLAIMER</a:t>
            </a:r>
            <a:endParaRPr lang="en-GB" sz="2800" dirty="0"/>
          </a:p>
          <a:p>
            <a:pPr algn="ctr"/>
            <a:r>
              <a:rPr lang="en-GB" sz="2800" dirty="0"/>
              <a:t>My total contribution was a 5min review. All work done by Dr Jenn Gaskell and Dr Andrew Elliott. Jenn just couldn’t make it today!</a:t>
            </a:r>
          </a:p>
        </p:txBody>
      </p:sp>
    </p:spTree>
    <p:extLst>
      <p:ext uri="{BB962C8B-B14F-4D97-AF65-F5344CB8AC3E}">
        <p14:creationId xmlns:p14="http://schemas.microsoft.com/office/powerpoint/2010/main" val="1902788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067AD-3327-38F7-0C51-4F1476278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The Rise of Transformers</a:t>
            </a:r>
            <a:endParaRPr lang="en-GB" sz="5400" dirty="0"/>
          </a:p>
        </p:txBody>
      </p:sp>
      <p:sp>
        <p:nvSpPr>
          <p:cNvPr id="10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4CB975-8D6A-0FED-DD2C-B842AAECFB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tGPT in education: how much work ...">
            <a:extLst>
              <a:ext uri="{FF2B5EF4-FFF2-40B4-BE49-F238E27FC236}">
                <a16:creationId xmlns:a16="http://schemas.microsoft.com/office/drawing/2014/main" id="{98AC4D83-22C7-345B-4871-3A01B9235A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856" y="3699669"/>
            <a:ext cx="27432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35E4D2BE-A5F0-E681-5A31-91BD79448396}"/>
              </a:ext>
            </a:extLst>
          </p:cNvPr>
          <p:cNvSpPr/>
          <p:nvPr/>
        </p:nvSpPr>
        <p:spPr>
          <a:xfrm>
            <a:off x="3093395" y="4808765"/>
            <a:ext cx="194554" cy="330741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942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641C-23C1-E5A8-FB50-D0EBDEFE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ODL Python Assessment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44E4-B982-D0DD-6A4E-8C8941A32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Our Online Distance Learning (ODL) course covers Statistics and Data Analytics</a:t>
            </a:r>
          </a:p>
          <a:p>
            <a:r>
              <a:rPr lang="en-US" dirty="0"/>
              <a:t>Assignments are</a:t>
            </a:r>
          </a:p>
          <a:p>
            <a:pPr lvl="1"/>
            <a:r>
              <a:rPr lang="en-US" dirty="0"/>
              <a:t>Take-Home</a:t>
            </a:r>
          </a:p>
          <a:p>
            <a:pPr lvl="1"/>
            <a:r>
              <a:rPr lang="en-US" dirty="0"/>
              <a:t>Open Book</a:t>
            </a:r>
          </a:p>
          <a:p>
            <a:pPr lvl="1"/>
            <a:r>
              <a:rPr lang="en-US" dirty="0"/>
              <a:t>Generous Time Window</a:t>
            </a:r>
          </a:p>
          <a:p>
            <a:r>
              <a:rPr lang="en-US" dirty="0"/>
              <a:t>Python Assessment aim to test programming skills and must be suitable for people with mixed levels of programming skill</a:t>
            </a:r>
          </a:p>
        </p:txBody>
      </p:sp>
    </p:spTree>
    <p:extLst>
      <p:ext uri="{BB962C8B-B14F-4D97-AF65-F5344CB8AC3E}">
        <p14:creationId xmlns:p14="http://schemas.microsoft.com/office/powerpoint/2010/main" val="276011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E4208-AEB0-E0AD-5296-0718657D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(ChatGPT 3.5)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A3D473-A781-6E8F-AB1D-0B253105B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Excellent, well-written code</a:t>
            </a:r>
          </a:p>
          <a:p>
            <a:r>
              <a:rPr lang="en-US" dirty="0"/>
              <a:t>Scored full marks for most questions in a few seconds</a:t>
            </a:r>
          </a:p>
          <a:p>
            <a:r>
              <a:rPr lang="en-US" dirty="0"/>
              <a:t>Neater than the lecturer</a:t>
            </a:r>
          </a:p>
          <a:p>
            <a:r>
              <a:rPr lang="en-US" dirty="0"/>
              <a:t>Adds professional comments if asked</a:t>
            </a:r>
          </a:p>
          <a:p>
            <a:r>
              <a:rPr lang="en-US" dirty="0"/>
              <a:t>For some questions, the lecturers learnt new coding techniques!</a:t>
            </a:r>
          </a:p>
        </p:txBody>
      </p:sp>
    </p:spTree>
    <p:extLst>
      <p:ext uri="{BB962C8B-B14F-4D97-AF65-F5344CB8AC3E}">
        <p14:creationId xmlns:p14="http://schemas.microsoft.com/office/powerpoint/2010/main" val="2676775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BC3E6-7106-2C66-A9C0-6B3A9307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Problems &amp; Opportunites</a:t>
            </a:r>
            <a:endParaRPr lang="en-GB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B492340-BE41-155B-8BD8-970E386E83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-3"/>
          <a:stretch/>
        </p:blipFill>
        <p:spPr bwMode="auto">
          <a:xfrm>
            <a:off x="186223" y="1964239"/>
            <a:ext cx="3387771" cy="3387771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A09CC6-A2F2-17AA-5EA1-41935EC48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880" y="1825625"/>
            <a:ext cx="7491919" cy="4351338"/>
          </a:xfrm>
        </p:spPr>
        <p:txBody>
          <a:bodyPr/>
          <a:lstStyle/>
          <a:p>
            <a:r>
              <a:rPr lang="en-US" dirty="0"/>
              <a:t>Can solve the old assignments!</a:t>
            </a:r>
          </a:p>
          <a:p>
            <a:r>
              <a:rPr lang="en-US" dirty="0"/>
              <a:t>Be aware of errors, bias &amp; limitations</a:t>
            </a:r>
          </a:p>
          <a:p>
            <a:r>
              <a:rPr lang="en-US" dirty="0"/>
              <a:t>Must have checks</a:t>
            </a:r>
          </a:p>
          <a:p>
            <a:r>
              <a:rPr lang="en-US" dirty="0"/>
              <a:t>User error or hallucinations</a:t>
            </a:r>
          </a:p>
          <a:p>
            <a:r>
              <a:rPr lang="en-US" dirty="0"/>
              <a:t>Opportunity to update our assessments and learning outcomes to match the modern working world</a:t>
            </a:r>
          </a:p>
          <a:p>
            <a:r>
              <a:rPr lang="en-US" dirty="0"/>
              <a:t>Saves time on easier tasks so we can do higher-level thinking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8787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B055-99DA-666E-C362-37F0B9DFB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assessment options?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970C4-AA86-833A-8120-046E7909A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question longer – not ideal</a:t>
            </a:r>
          </a:p>
          <a:p>
            <a:r>
              <a:rPr lang="en-US" dirty="0"/>
              <a:t>Make uncopiable – not good for accessibility </a:t>
            </a:r>
          </a:p>
          <a:p>
            <a:pPr lvl="1"/>
            <a:r>
              <a:rPr lang="en-US" dirty="0"/>
              <a:t>ChatGPT 4.0 is fine with this anyways</a:t>
            </a:r>
          </a:p>
          <a:p>
            <a:r>
              <a:rPr lang="en-US" dirty="0"/>
              <a:t>Ask ChatGPT: </a:t>
            </a:r>
          </a:p>
          <a:p>
            <a:r>
              <a:rPr lang="en-US" dirty="0"/>
              <a:t>Integrate </a:t>
            </a:r>
            <a:r>
              <a:rPr lang="en-US" dirty="0" err="1"/>
              <a:t>GenAI</a:t>
            </a:r>
            <a:r>
              <a:rPr lang="en-US" dirty="0"/>
              <a:t> into                                                                                            assessment</a:t>
            </a:r>
          </a:p>
          <a:p>
            <a:pPr lvl="1"/>
            <a:r>
              <a:rPr lang="en-US" dirty="0"/>
              <a:t>Maybe one for future?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5A241-4016-6885-D8A1-E747F1E17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85" y="3299791"/>
            <a:ext cx="6658560" cy="3558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17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AFA3E-5780-9A70-641E-4B2F92E1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ODL Python Assignment: Buffalo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6D177-BF78-309C-CF6E-2626DBF5C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new Python library, with many functions and files, hosted on GitHub</a:t>
            </a:r>
          </a:p>
          <a:p>
            <a:r>
              <a:rPr lang="en-US" dirty="0"/>
              <a:t>Hosted documentation on a separate </a:t>
            </a:r>
          </a:p>
          <a:p>
            <a:pPr marL="0" indent="0">
              <a:buNone/>
            </a:pPr>
            <a:r>
              <a:rPr lang="en-US" dirty="0"/>
              <a:t>   website</a:t>
            </a:r>
          </a:p>
          <a:p>
            <a:r>
              <a:rPr lang="en-US" dirty="0"/>
              <a:t>Writing a class, subclass and plotting</a:t>
            </a:r>
          </a:p>
          <a:p>
            <a:r>
              <a:rPr lang="en-US" dirty="0"/>
              <a:t>GitHub repository is not in ChatGPT                                                     database</a:t>
            </a:r>
          </a:p>
          <a:p>
            <a:pPr lvl="1"/>
            <a:r>
              <a:rPr lang="en-US" dirty="0"/>
              <a:t>Can be downloaded and queried manually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F06F41A-BDE7-C87B-CD06-D1984AA84E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3738" y="2362199"/>
            <a:ext cx="4306957" cy="430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83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3A7FB7-F71E-3114-4C35-D77B818B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Conclusions &amp; Results</a:t>
            </a:r>
            <a:endParaRPr lang="en-GB" sz="5400" dirty="0"/>
          </a:p>
        </p:txBody>
      </p:sp>
      <p:sp>
        <p:nvSpPr>
          <p:cNvPr id="820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E8170-F026-0899-DE71-F496D0A23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737463" cy="3659732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Higher start-up cost</a:t>
            </a:r>
          </a:p>
          <a:p>
            <a:r>
              <a:rPr lang="en-US" sz="2600" dirty="0"/>
              <a:t>Similar grades to previous years</a:t>
            </a:r>
          </a:p>
          <a:p>
            <a:r>
              <a:rPr lang="en-US" sz="2600" dirty="0"/>
              <a:t>Students learnt new skills: GitHub integration, using external libraries, reading docs</a:t>
            </a:r>
          </a:p>
          <a:p>
            <a:r>
              <a:rPr lang="en-US" sz="2600" dirty="0"/>
              <a:t>Still tested basic Python</a:t>
            </a:r>
          </a:p>
          <a:p>
            <a:r>
              <a:rPr lang="en-US" sz="2600" dirty="0"/>
              <a:t>Genuinely written by students</a:t>
            </a:r>
          </a:p>
          <a:p>
            <a:endParaRPr lang="en-US" sz="2200" dirty="0"/>
          </a:p>
          <a:p>
            <a:endParaRPr lang="en-GB" sz="22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C39702D-753C-9260-FC67-D4E46E422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3"/>
          <a:stretch/>
        </p:blipFill>
        <p:spPr bwMode="auto">
          <a:xfrm>
            <a:off x="5648762" y="10"/>
            <a:ext cx="654171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810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385</Words>
  <Application>Microsoft Office PowerPoint</Application>
  <PresentationFormat>Widescreen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Redesigning Assessments in Times of Generative AI: a Python Example</vt:lpstr>
      <vt:lpstr>Redesigning Assessments in Times of Generative AI: a Python Example</vt:lpstr>
      <vt:lpstr>The Rise of Transformers</vt:lpstr>
      <vt:lpstr>ODL Python Assessment</vt:lpstr>
      <vt:lpstr>Performance (ChatGPT 3.5)</vt:lpstr>
      <vt:lpstr>Problems &amp; Opportunites</vt:lpstr>
      <vt:lpstr>What are the assessment options?</vt:lpstr>
      <vt:lpstr>ODL Python Assignment: Buffalo</vt:lpstr>
      <vt:lpstr>Conclusions &amp; Results</vt:lpstr>
      <vt:lpstr>Incorporating Generative AI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Redesigning Assessments in Times of Generative AI: a Python Example</dc:title>
  <dc:creator>Jennifer Gaskell</dc:creator>
  <cp:lastModifiedBy>Vinny Davies</cp:lastModifiedBy>
  <cp:revision>11</cp:revision>
  <dcterms:created xsi:type="dcterms:W3CDTF">2024-06-10T08:36:46Z</dcterms:created>
  <dcterms:modified xsi:type="dcterms:W3CDTF">2024-08-28T14:04:30Z</dcterms:modified>
</cp:coreProperties>
</file>