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69" r:id="rId2"/>
    <p:sldMasterId id="2147483882" r:id="rId3"/>
  </p:sldMasterIdLst>
  <p:notesMasterIdLst>
    <p:notesMasterId r:id="rId54"/>
  </p:notesMasterIdLst>
  <p:sldIdLst>
    <p:sldId id="256" r:id="rId4"/>
    <p:sldId id="564" r:id="rId5"/>
    <p:sldId id="566" r:id="rId6"/>
    <p:sldId id="567" r:id="rId7"/>
    <p:sldId id="570" r:id="rId8"/>
    <p:sldId id="575" r:id="rId9"/>
    <p:sldId id="579" r:id="rId10"/>
    <p:sldId id="627" r:id="rId11"/>
    <p:sldId id="451" r:id="rId12"/>
    <p:sldId id="475" r:id="rId13"/>
    <p:sldId id="453" r:id="rId14"/>
    <p:sldId id="476" r:id="rId15"/>
    <p:sldId id="455" r:id="rId16"/>
    <p:sldId id="477" r:id="rId17"/>
    <p:sldId id="562" r:id="rId18"/>
    <p:sldId id="457" r:id="rId19"/>
    <p:sldId id="478" r:id="rId20"/>
    <p:sldId id="459" r:id="rId21"/>
    <p:sldId id="479" r:id="rId22"/>
    <p:sldId id="461" r:id="rId23"/>
    <p:sldId id="481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629" r:id="rId33"/>
    <p:sldId id="471" r:id="rId34"/>
    <p:sldId id="628" r:id="rId35"/>
    <p:sldId id="614" r:id="rId36"/>
    <p:sldId id="412" r:id="rId37"/>
    <p:sldId id="413" r:id="rId38"/>
    <p:sldId id="422" r:id="rId39"/>
    <p:sldId id="421" r:id="rId40"/>
    <p:sldId id="433" r:id="rId41"/>
    <p:sldId id="617" r:id="rId42"/>
    <p:sldId id="618" r:id="rId43"/>
    <p:sldId id="615" r:id="rId44"/>
    <p:sldId id="622" r:id="rId45"/>
    <p:sldId id="623" r:id="rId46"/>
    <p:sldId id="624" r:id="rId47"/>
    <p:sldId id="625" r:id="rId48"/>
    <p:sldId id="626" r:id="rId49"/>
    <p:sldId id="505" r:id="rId50"/>
    <p:sldId id="427" r:id="rId51"/>
    <p:sldId id="438" r:id="rId52"/>
    <p:sldId id="507" r:id="rId5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3255B-E7E0-4CCD-92E2-4EE8500A2BFF}">
          <p14:sldIdLst>
            <p14:sldId id="256"/>
          </p14:sldIdLst>
        </p14:section>
        <p14:section name="Metabolomics" id="{5867151F-1868-415B-832E-E1AE2972304E}">
          <p14:sldIdLst>
            <p14:sldId id="564"/>
            <p14:sldId id="566"/>
            <p14:sldId id="567"/>
            <p14:sldId id="570"/>
            <p14:sldId id="575"/>
          </p14:sldIdLst>
        </p14:section>
        <p14:section name="LC-MS/MS" id="{D69AADF4-97CC-4093-9F1A-F43472D6B18E}">
          <p14:sldIdLst>
            <p14:sldId id="579"/>
            <p14:sldId id="627"/>
            <p14:sldId id="451"/>
            <p14:sldId id="475"/>
            <p14:sldId id="453"/>
            <p14:sldId id="476"/>
            <p14:sldId id="455"/>
            <p14:sldId id="477"/>
            <p14:sldId id="562"/>
            <p14:sldId id="457"/>
            <p14:sldId id="478"/>
            <p14:sldId id="459"/>
            <p14:sldId id="479"/>
            <p14:sldId id="461"/>
            <p14:sldId id="481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629"/>
            <p14:sldId id="471"/>
            <p14:sldId id="628"/>
          </p14:sldIdLst>
        </p14:section>
        <p14:section name="MS Digital Twin" id="{971F239C-0919-403F-AC18-5C392741FBA6}">
          <p14:sldIdLst>
            <p14:sldId id="614"/>
            <p14:sldId id="412"/>
            <p14:sldId id="413"/>
            <p14:sldId id="422"/>
            <p14:sldId id="421"/>
            <p14:sldId id="433"/>
            <p14:sldId id="617"/>
            <p14:sldId id="618"/>
          </p14:sldIdLst>
        </p14:section>
        <p14:section name="Developing New Methods" id="{F2C54957-84FB-40C0-920E-AAA2FFFCFFB3}">
          <p14:sldIdLst>
            <p14:sldId id="615"/>
            <p14:sldId id="622"/>
            <p14:sldId id="623"/>
            <p14:sldId id="624"/>
            <p14:sldId id="625"/>
            <p14:sldId id="626"/>
            <p14:sldId id="505"/>
            <p14:sldId id="427"/>
            <p14:sldId id="438"/>
          </p14:sldIdLst>
        </p14:section>
        <p14:section name="Any Questions?" id="{C5902475-C7B7-4403-96BF-4862AA94AD8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0067A7"/>
    <a:srgbClr val="00355F"/>
    <a:srgbClr val="032952"/>
    <a:srgbClr val="003865"/>
    <a:srgbClr val="00213B"/>
    <a:srgbClr val="003560"/>
    <a:srgbClr val="284F76"/>
    <a:srgbClr val="39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5226" autoAdjust="0"/>
  </p:normalViewPr>
  <p:slideViewPr>
    <p:cSldViewPr>
      <p:cViewPr varScale="1">
        <p:scale>
          <a:sx n="84" d="100"/>
          <a:sy n="84" d="100"/>
        </p:scale>
        <p:origin x="7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8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24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67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76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98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93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392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6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6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87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5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41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1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635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0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1E938-F603-48E7-AA05-1FED072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719D-C0AF-4E3B-BC90-967BC7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4B22-FBF8-4D24-B1C5-6914B6F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162-1627-40C9-A9DC-F3CDE4F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540-CFEC-49A1-8A98-E7D6327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B39-C171-4659-BA7E-3BB0E0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5C-89B7-4518-BB26-2B630BC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2B6-95F5-4F5A-8660-C3753C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2551-D0E9-44EB-A184-826C63A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7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6FB-DEA8-45C8-8474-F09F5AB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D2E-ED55-4832-9E70-864D3FD3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6C0F-DA90-47D1-ADAC-089EAD54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C4A-037D-4916-8A1D-3BCF2F80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DC69-42DC-49DA-8542-6719176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CEC6-80BC-446A-83DE-42E1E1F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2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A2C-0FCF-485B-84E2-0FAC518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6C9C-5432-40AA-9F31-808A297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460-C762-488B-97BE-759FF37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20E-D7A6-413F-9DF3-636F29B1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B2DF-A3AA-4705-BA65-9777E4D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7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E48E-7246-44AE-9CBB-679C1232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4EEA-5BA1-42C3-B8FC-D0FE5D19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CDF3-8917-41E6-9893-561DBC5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98A-9702-4221-A243-D10973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09D-BE04-45BD-BDCB-8CA1CB2F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2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1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312" y="1220391"/>
            <a:ext cx="8605838" cy="3455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7" y="273844"/>
            <a:ext cx="6535223" cy="7802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6500"/>
            <a:ext cx="3886200" cy="34262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6500"/>
            <a:ext cx="3886200" cy="34262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003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87" y="273844"/>
            <a:ext cx="6526754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669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23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1592757"/>
            <a:ext cx="3020377" cy="1200150"/>
          </a:xfrm>
        </p:spPr>
        <p:txBody>
          <a:bodyPr anchor="t">
            <a:normAutofit/>
          </a:bodyPr>
          <a:lstStyle>
            <a:lvl1pPr algn="l">
              <a:defRPr sz="21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" y="2950669"/>
            <a:ext cx="3022759" cy="145107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601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03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676" y="1279007"/>
            <a:ext cx="8325473" cy="35553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1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2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B9B-65A2-48CA-B2C8-898A04AB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205B-7647-4979-BC1D-CE8EE951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B326-2E63-46E1-B0A0-1D6354C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BA31-B243-4C34-B01B-F38B017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1959-E07D-4E2F-875D-B712426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DA3-A814-4225-BCE3-5C8E759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C84E-7FF1-43FC-8522-3DCF5E2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E3F-6898-4385-B02E-0274EAE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7118-9133-4E45-8D51-ADBCE40C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C1AC-018D-4B0C-B6A3-90ECBC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65A-EACD-412D-A055-53DE36F8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4C64-FFDF-4671-8567-33814F9A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631-E85B-4B55-9617-3BEBA67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BD1-F87E-40AD-8943-C2DFCB9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EB5F-9551-4523-908A-D0F9A4C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6A-A020-4E99-9984-3E9AE06A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7454-A077-4865-938E-9CAFB980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189BB-8675-416D-BCC8-885A209B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5C91-80A9-460E-AE68-CFB3E66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699-2D95-4059-BF6B-2705D7F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533-6E68-4240-86CD-2402020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B04-AE28-493B-BAB2-9D81AED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BD61-C34C-432C-8508-8B7F7809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79A5-D734-4B3E-BC6A-F60AC09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9D50-2EFF-4ADC-8E4D-885A8184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C062-39CD-4B7E-8402-33D7CFA6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6CF6-9982-47F2-9110-BE9C0CD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BA08-4D22-4D99-8F1B-F3DB24D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8ADF-B9E9-4C22-8D27-0E47D2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915-79AF-4026-BA7D-DE965E7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5A05-9F3D-4B1D-928E-03932BC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B71A-8582-4071-95A8-CBA7F4C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0537-CF99-447E-A52B-03D2C0F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A743-2093-45C9-8342-5C55951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2A58-4076-4360-BD2A-124166C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0FA-C9E3-4BBB-A5E7-82362905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120D-DBF4-4EA2-8079-036B075AD90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33D-EC60-4424-ADEA-C18B2DC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AFCA-4E65-4FE6-8D07-E5185E6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3850" y="510778"/>
            <a:ext cx="4381500" cy="757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3"/>
            <a:ext cx="914400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517814" y="1243444"/>
            <a:ext cx="6084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560"/>
                </a:solidFill>
              </a:rPr>
              <a:t>ViMMS: Improved Real-Time Data Acquisition Methods for Metabolomics LC-MS/MS Experiments</a:t>
            </a:r>
          </a:p>
          <a:p>
            <a:endParaRPr lang="en-US" sz="1600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B9B65976-86A8-4C84-A26D-02260E629E0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DF19CDB-4D69-4305-8BDB-BE4ABCCA6ED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E1ED43-C5D1-4AD2-8CF4-45B211F4A7A1}"/>
              </a:ext>
            </a:extLst>
          </p:cNvPr>
          <p:cNvSpPr/>
          <p:nvPr/>
        </p:nvSpPr>
        <p:spPr>
          <a:xfrm rot="16200000">
            <a:off x="1734269" y="3228353"/>
            <a:ext cx="3369077" cy="43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4AF67E-8056-4025-AD81-4A9F12292D6D}"/>
              </a:ext>
            </a:extLst>
          </p:cNvPr>
          <p:cNvCxnSpPr>
            <a:cxnSpLocks/>
          </p:cNvCxnSpPr>
          <p:nvPr/>
        </p:nvCxnSpPr>
        <p:spPr>
          <a:xfrm>
            <a:off x="1981200" y="3375219"/>
            <a:ext cx="1219595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D878B24-77A3-411C-BC2B-B9B03EBE0CA4}"/>
              </a:ext>
            </a:extLst>
          </p:cNvPr>
          <p:cNvSpPr txBox="1">
            <a:spLocks/>
          </p:cNvSpPr>
          <p:nvPr/>
        </p:nvSpPr>
        <p:spPr>
          <a:xfrm rot="19869647">
            <a:off x="504567" y="2963283"/>
            <a:ext cx="2758148" cy="45900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radar sees nothing, so we do another radar scan next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B45F7-FBD0-B8BA-8BC3-6E484894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36B82-0D6C-74EA-4E9A-C0C8E48EE40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4A273-0479-BD60-469B-E0F5871B9C6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6754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5125DF2-928D-45E3-A6F5-11D3A82DF9DA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8683B0F7-8003-42CF-89EC-02D9B7764E1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7979EE-A5AD-4F01-9B65-CE7A84ACAA00}"/>
              </a:ext>
            </a:extLst>
          </p:cNvPr>
          <p:cNvGrpSpPr/>
          <p:nvPr/>
        </p:nvGrpSpPr>
        <p:grpSpPr>
          <a:xfrm>
            <a:off x="3560843" y="2250273"/>
            <a:ext cx="257117" cy="2702183"/>
            <a:chOff x="4376801" y="3006057"/>
            <a:chExt cx="342822" cy="3602911"/>
          </a:xfrm>
        </p:grpSpPr>
        <p:pic>
          <p:nvPicPr>
            <p:cNvPr id="23" name="Picture 22" descr="Shape, arrow&#10;&#10;Description automatically generated">
              <a:extLst>
                <a:ext uri="{FF2B5EF4-FFF2-40B4-BE49-F238E27FC236}">
                  <a16:creationId xmlns:a16="http://schemas.microsoft.com/office/drawing/2014/main" id="{5C1A07FB-E243-491D-8D78-EE58DC3C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25" name="Picture 24" descr="Shape, arrow&#10;&#10;Description automatically generated">
              <a:extLst>
                <a:ext uri="{FF2B5EF4-FFF2-40B4-BE49-F238E27FC236}">
                  <a16:creationId xmlns:a16="http://schemas.microsoft.com/office/drawing/2014/main" id="{4DA7B6B3-B94C-479A-AA0E-831CBA5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26" name="Picture 25" descr="Shape, arrow&#10;&#10;Description automatically generated">
              <a:extLst>
                <a:ext uri="{FF2B5EF4-FFF2-40B4-BE49-F238E27FC236}">
                  <a16:creationId xmlns:a16="http://schemas.microsoft.com/office/drawing/2014/main" id="{792546F5-0B3E-4A87-A7BF-F39AAF79A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28" name="Picture 27" descr="Shape, arrow&#10;&#10;Description automatically generated">
              <a:extLst>
                <a:ext uri="{FF2B5EF4-FFF2-40B4-BE49-F238E27FC236}">
                  <a16:creationId xmlns:a16="http://schemas.microsoft.com/office/drawing/2014/main" id="{E54A29E4-0FAA-4A39-B1F4-A3AB14E3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29" name="Picture 28" descr="Shape, arrow&#10;&#10;Description automatically generated">
              <a:extLst>
                <a:ext uri="{FF2B5EF4-FFF2-40B4-BE49-F238E27FC236}">
                  <a16:creationId xmlns:a16="http://schemas.microsoft.com/office/drawing/2014/main" id="{3E535D1F-FF5A-45D1-B888-A95CC27E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30" name="Picture 29" descr="Shape, arrow&#10;&#10;Description automatically generated">
              <a:extLst>
                <a:ext uri="{FF2B5EF4-FFF2-40B4-BE49-F238E27FC236}">
                  <a16:creationId xmlns:a16="http://schemas.microsoft.com/office/drawing/2014/main" id="{212B0969-B2E0-4438-9894-2727EC902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31" name="Picture 30" descr="Shape, arrow&#10;&#10;Description automatically generated">
              <a:extLst>
                <a:ext uri="{FF2B5EF4-FFF2-40B4-BE49-F238E27FC236}">
                  <a16:creationId xmlns:a16="http://schemas.microsoft.com/office/drawing/2014/main" id="{7D21EDA7-60AA-495D-9C48-3DB44BC6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32" name="Picture 31" descr="Shape, arrow&#10;&#10;Description automatically generated">
              <a:extLst>
                <a:ext uri="{FF2B5EF4-FFF2-40B4-BE49-F238E27FC236}">
                  <a16:creationId xmlns:a16="http://schemas.microsoft.com/office/drawing/2014/main" id="{08882C24-158F-4E02-985D-BF319831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24051F4D-7DEA-4035-81C6-4802A752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7" name="Picture 26" descr="Shape, arrow&#10;&#10;Description automatically generated">
              <a:extLst>
                <a:ext uri="{FF2B5EF4-FFF2-40B4-BE49-F238E27FC236}">
                  <a16:creationId xmlns:a16="http://schemas.microsoft.com/office/drawing/2014/main" id="{6158FC3C-4C19-48F9-B782-FD7A26E5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B1EF4B2-8156-E6B6-9ECC-76B396C13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88A03-65FD-A85A-5CD6-19F48F475979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E14B5-5B36-E9CB-4459-DB8396A81A5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40716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172AE1-5524-41B5-84A2-FECD70F7734B}"/>
              </a:ext>
            </a:extLst>
          </p:cNvPr>
          <p:cNvSpPr/>
          <p:nvPr/>
        </p:nvSpPr>
        <p:spPr>
          <a:xfrm>
            <a:off x="3574353" y="3375603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91B5B44-767C-49B4-8DD4-3A530E7BD2C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0BEEC554-6CDA-4105-8525-625A5A592656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98C5-F1B4-46B7-B123-E97BD23929D6}"/>
              </a:ext>
            </a:extLst>
          </p:cNvPr>
          <p:cNvSpPr/>
          <p:nvPr/>
        </p:nvSpPr>
        <p:spPr>
          <a:xfrm>
            <a:off x="3574353" y="2533755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7603A-A7F7-4D23-8722-13FD4143C669}"/>
              </a:ext>
            </a:extLst>
          </p:cNvPr>
          <p:cNvCxnSpPr>
            <a:cxnSpLocks/>
          </p:cNvCxnSpPr>
          <p:nvPr/>
        </p:nvCxnSpPr>
        <p:spPr>
          <a:xfrm flipV="1">
            <a:off x="1981201" y="2742667"/>
            <a:ext cx="1510145" cy="63255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67B6FC5-97AB-4FB7-B0F9-78657127656A}"/>
              </a:ext>
            </a:extLst>
          </p:cNvPr>
          <p:cNvSpPr txBox="1">
            <a:spLocks/>
          </p:cNvSpPr>
          <p:nvPr/>
        </p:nvSpPr>
        <p:spPr>
          <a:xfrm rot="19869647">
            <a:off x="441520" y="2718082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radar sees 2 ships, so we will schedule 2 bombs for our next times.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72AA87-77F6-4376-B07E-B8876E2F31D4}"/>
              </a:ext>
            </a:extLst>
          </p:cNvPr>
          <p:cNvCxnSpPr>
            <a:cxnSpLocks/>
          </p:cNvCxnSpPr>
          <p:nvPr/>
        </p:nvCxnSpPr>
        <p:spPr>
          <a:xfrm flipV="1">
            <a:off x="1683327" y="3489519"/>
            <a:ext cx="1784261" cy="876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8411770-BB10-BCD5-535D-DADBBDAB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F999B-28CF-20DE-007B-C6E406DC67EB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DEBF5-3D06-FC3F-E441-E35F7C7E91F8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4748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D1408791-A0F1-4850-847D-BF4ED147621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96CC8A4F-6909-4ACA-A6CD-636D984AE9F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C4F96-3C8D-359B-1AC7-2A2550AEE01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6C66C-084E-5FCA-3A83-9422EF02E4D1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BB6003-B743-1AEE-C762-7CAC0154A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16B62D9-FD66-9E1B-E9D3-2B4021F08694}"/>
              </a:ext>
            </a:extLst>
          </p:cNvPr>
          <p:cNvGrpSpPr/>
          <p:nvPr/>
        </p:nvGrpSpPr>
        <p:grpSpPr>
          <a:xfrm>
            <a:off x="3851920" y="2250273"/>
            <a:ext cx="257117" cy="2702183"/>
            <a:chOff x="4376801" y="3006057"/>
            <a:chExt cx="342822" cy="3602911"/>
          </a:xfrm>
        </p:grpSpPr>
        <p:pic>
          <p:nvPicPr>
            <p:cNvPr id="11" name="Picture 10" descr="Shape, arrow&#10;&#10;Description automatically generated">
              <a:extLst>
                <a:ext uri="{FF2B5EF4-FFF2-40B4-BE49-F238E27FC236}">
                  <a16:creationId xmlns:a16="http://schemas.microsoft.com/office/drawing/2014/main" id="{F5175397-A31B-4690-C4E5-245A8C0A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6B06BBF4-F290-C80E-5BF5-00503A22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C4A5B317-727E-BC38-1A2F-FE8DFE34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2EA49E01-6707-31FF-6230-1AB66E68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E9305411-142B-8353-F892-8CB0BCF8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5FEBBF98-6518-B257-46D7-34779C03A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01ED21B5-DB8C-D762-0706-4A304599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F7A488AE-66DD-C876-D143-6682A2E8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97502491-85A1-C93D-D0F4-6006A938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4056429A-8703-D207-D612-8F74DBF3B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8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BD1A75DC-F47C-4E21-B1B9-9F2F2C6B8D56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1776685-8279-4B72-8178-637F939680E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E1CA50C-7DE0-4A4D-BE39-CDDFE9D5E1C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B3628-D0DF-4F48-BF65-A0FC0C72F26A}"/>
              </a:ext>
            </a:extLst>
          </p:cNvPr>
          <p:cNvCxnSpPr>
            <a:cxnSpLocks/>
          </p:cNvCxnSpPr>
          <p:nvPr/>
        </p:nvCxnSpPr>
        <p:spPr>
          <a:xfrm flipV="1">
            <a:off x="1981200" y="2660073"/>
            <a:ext cx="1766455" cy="7151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CCE526-C151-4E4A-AC9E-4F74AA0EA47D}"/>
              </a:ext>
            </a:extLst>
          </p:cNvPr>
          <p:cNvSpPr txBox="1">
            <a:spLocks/>
          </p:cNvSpPr>
          <p:nvPr/>
        </p:nvSpPr>
        <p:spPr>
          <a:xfrm rot="19869647">
            <a:off x="226840" y="2758534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drop a bomb on our first ship – we do not know (in real time) if it hits (it has and sinks)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68AC4-0E38-FB6B-B8B5-3ED711199425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922498-A073-2BFC-3CC6-73197E1177CD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8BD00-A41A-7C14-801F-71B56488F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128818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8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4438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BD1A75DC-F47C-4E21-B1B9-9F2F2C6B8D56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1776685-8279-4B72-8178-637F939680EF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CE1CA50C-7DE0-4A4D-BE39-CDDFE9D5E1C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B3628-D0DF-4F48-BF65-A0FC0C72F26A}"/>
              </a:ext>
            </a:extLst>
          </p:cNvPr>
          <p:cNvCxnSpPr>
            <a:cxnSpLocks/>
          </p:cNvCxnSpPr>
          <p:nvPr/>
        </p:nvCxnSpPr>
        <p:spPr>
          <a:xfrm flipV="1">
            <a:off x="2240956" y="2660073"/>
            <a:ext cx="1506699" cy="5831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FFD4D9B-9C87-47E2-95A4-104DFEED2531}"/>
              </a:ext>
            </a:extLst>
          </p:cNvPr>
          <p:cNvGrpSpPr/>
          <p:nvPr/>
        </p:nvGrpSpPr>
        <p:grpSpPr>
          <a:xfrm>
            <a:off x="134356" y="2299027"/>
            <a:ext cx="1969789" cy="2280313"/>
            <a:chOff x="7512229" y="3411175"/>
            <a:chExt cx="2626385" cy="3040417"/>
          </a:xfrm>
        </p:grpSpPr>
        <p:sp>
          <p:nvSpPr>
            <p:cNvPr id="23" name="Google Shape;66;p14">
              <a:extLst>
                <a:ext uri="{FF2B5EF4-FFF2-40B4-BE49-F238E27FC236}">
                  <a16:creationId xmlns:a16="http://schemas.microsoft.com/office/drawing/2014/main" id="{44D844DF-FF0B-4C9B-B867-1CD650C27F58}"/>
                </a:ext>
              </a:extLst>
            </p:cNvPr>
            <p:cNvSpPr/>
            <p:nvPr/>
          </p:nvSpPr>
          <p:spPr>
            <a:xfrm>
              <a:off x="7548360" y="3411175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cxnSp>
          <p:nvCxnSpPr>
            <p:cNvPr id="24" name="Google Shape;67;p14">
              <a:extLst>
                <a:ext uri="{FF2B5EF4-FFF2-40B4-BE49-F238E27FC236}">
                  <a16:creationId xmlns:a16="http://schemas.microsoft.com/office/drawing/2014/main" id="{412E3592-F421-4BCD-A34C-94E541FE59A4}"/>
                </a:ext>
              </a:extLst>
            </p:cNvPr>
            <p:cNvCxnSpPr/>
            <p:nvPr/>
          </p:nvCxnSpPr>
          <p:spPr>
            <a:xfrm flipH="1">
              <a:off x="8077279" y="3999399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8;p14">
              <a:extLst>
                <a:ext uri="{FF2B5EF4-FFF2-40B4-BE49-F238E27FC236}">
                  <a16:creationId xmlns:a16="http://schemas.microsoft.com/office/drawing/2014/main" id="{B29592DB-1F4B-458A-8AA9-9130D0551866}"/>
                </a:ext>
              </a:extLst>
            </p:cNvPr>
            <p:cNvCxnSpPr/>
            <p:nvPr/>
          </p:nvCxnSpPr>
          <p:spPr>
            <a:xfrm>
              <a:off x="8065234" y="5555848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9;p14">
              <a:extLst>
                <a:ext uri="{FF2B5EF4-FFF2-40B4-BE49-F238E27FC236}">
                  <a16:creationId xmlns:a16="http://schemas.microsoft.com/office/drawing/2014/main" id="{E3B3BA66-6F4C-410A-A54C-6275686D4928}"/>
                </a:ext>
              </a:extLst>
            </p:cNvPr>
            <p:cNvCxnSpPr/>
            <p:nvPr/>
          </p:nvCxnSpPr>
          <p:spPr>
            <a:xfrm>
              <a:off x="8329680" y="4872179"/>
              <a:ext cx="0" cy="683778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70;p14">
              <a:extLst>
                <a:ext uri="{FF2B5EF4-FFF2-40B4-BE49-F238E27FC236}">
                  <a16:creationId xmlns:a16="http://schemas.microsoft.com/office/drawing/2014/main" id="{EF8FB78C-E94B-4F91-BA7C-F7A86613A2E0}"/>
                </a:ext>
              </a:extLst>
            </p:cNvPr>
            <p:cNvCxnSpPr/>
            <p:nvPr/>
          </p:nvCxnSpPr>
          <p:spPr>
            <a:xfrm>
              <a:off x="8702356" y="4493956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71;p14">
              <a:extLst>
                <a:ext uri="{FF2B5EF4-FFF2-40B4-BE49-F238E27FC236}">
                  <a16:creationId xmlns:a16="http://schemas.microsoft.com/office/drawing/2014/main" id="{581C774F-C0AC-4098-9362-08AA98C36FE2}"/>
                </a:ext>
              </a:extLst>
            </p:cNvPr>
            <p:cNvCxnSpPr/>
            <p:nvPr/>
          </p:nvCxnSpPr>
          <p:spPr>
            <a:xfrm>
              <a:off x="9315334" y="4857636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74;p14">
              <a:extLst>
                <a:ext uri="{FF2B5EF4-FFF2-40B4-BE49-F238E27FC236}">
                  <a16:creationId xmlns:a16="http://schemas.microsoft.com/office/drawing/2014/main" id="{21BB6F7B-B221-4332-9CD2-827DA39E9BAB}"/>
                </a:ext>
              </a:extLst>
            </p:cNvPr>
            <p:cNvSpPr txBox="1"/>
            <p:nvPr/>
          </p:nvSpPr>
          <p:spPr>
            <a:xfrm>
              <a:off x="7891065" y="5686791"/>
              <a:ext cx="2247549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Mass (per unit charge)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sp>
          <p:nvSpPr>
            <p:cNvPr id="31" name="Google Shape;73;p14">
              <a:extLst>
                <a:ext uri="{FF2B5EF4-FFF2-40B4-BE49-F238E27FC236}">
                  <a16:creationId xmlns:a16="http://schemas.microsoft.com/office/drawing/2014/main" id="{2D76106C-3FF2-4545-AB4E-D99F540200A3}"/>
                </a:ext>
              </a:extLst>
            </p:cNvPr>
            <p:cNvSpPr txBox="1"/>
            <p:nvPr/>
          </p:nvSpPr>
          <p:spPr>
            <a:xfrm rot="16200000">
              <a:off x="6494191" y="4639969"/>
              <a:ext cx="2487649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Intensity (how much)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CF5045F-5ACF-4DA5-9F28-A82024FB80F2}"/>
              </a:ext>
            </a:extLst>
          </p:cNvPr>
          <p:cNvSpPr txBox="1">
            <a:spLocks/>
          </p:cNvSpPr>
          <p:nvPr/>
        </p:nvSpPr>
        <p:spPr>
          <a:xfrm>
            <a:off x="6445264" y="2276000"/>
            <a:ext cx="2280253" cy="2303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Bombing a ship is equivalent to getting a fragmentation spectra for a metabolite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helps us identify the metabolite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1095D-A325-87A3-B7A0-B96AFC6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E4CAE-92D9-6B6A-F56C-791F7274E39A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7276F-F9A3-5FDC-1D34-9EC9CA684A66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284077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E0BEC78-E157-4C12-A571-3BE3CA97187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39CBA36-DB58-41A6-AF46-177A5519074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04D73-56A1-4B33-9169-5BCF38119B0F}"/>
              </a:ext>
            </a:extLst>
          </p:cNvPr>
          <p:cNvGrpSpPr/>
          <p:nvPr/>
        </p:nvGrpSpPr>
        <p:grpSpPr>
          <a:xfrm>
            <a:off x="4139952" y="2250273"/>
            <a:ext cx="257117" cy="2702183"/>
            <a:chOff x="4376801" y="3006057"/>
            <a:chExt cx="342822" cy="3602911"/>
          </a:xfrm>
        </p:grpSpPr>
        <p:pic>
          <p:nvPicPr>
            <p:cNvPr id="35" name="Picture 34" descr="Shape, arrow&#10;&#10;Description automatically generated">
              <a:extLst>
                <a:ext uri="{FF2B5EF4-FFF2-40B4-BE49-F238E27FC236}">
                  <a16:creationId xmlns:a16="http://schemas.microsoft.com/office/drawing/2014/main" id="{1532B996-44B3-41DE-AF38-2FF535FE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36" name="Picture 35" descr="Shape, arrow&#10;&#10;Description automatically generated">
              <a:extLst>
                <a:ext uri="{FF2B5EF4-FFF2-40B4-BE49-F238E27FC236}">
                  <a16:creationId xmlns:a16="http://schemas.microsoft.com/office/drawing/2014/main" id="{EF3AEC91-2A5B-4288-BD14-72BFEE02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37" name="Picture 36" descr="Shape, arrow&#10;&#10;Description automatically generated">
              <a:extLst>
                <a:ext uri="{FF2B5EF4-FFF2-40B4-BE49-F238E27FC236}">
                  <a16:creationId xmlns:a16="http://schemas.microsoft.com/office/drawing/2014/main" id="{E3AA23EA-12D6-4C84-994D-A5117535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2910BE17-FB96-4890-8202-7663EFEF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39" name="Picture 38" descr="Shape, arrow&#10;&#10;Description automatically generated">
              <a:extLst>
                <a:ext uri="{FF2B5EF4-FFF2-40B4-BE49-F238E27FC236}">
                  <a16:creationId xmlns:a16="http://schemas.microsoft.com/office/drawing/2014/main" id="{918B7F1A-29EC-4FB7-A8E4-FDD72375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40" name="Picture 39" descr="Shape, arrow&#10;&#10;Description automatically generated">
              <a:extLst>
                <a:ext uri="{FF2B5EF4-FFF2-40B4-BE49-F238E27FC236}">
                  <a16:creationId xmlns:a16="http://schemas.microsoft.com/office/drawing/2014/main" id="{025C20DE-63C5-457C-BC09-5CEEBC5B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41" name="Picture 40" descr="Shape, arrow&#10;&#10;Description automatically generated">
              <a:extLst>
                <a:ext uri="{FF2B5EF4-FFF2-40B4-BE49-F238E27FC236}">
                  <a16:creationId xmlns:a16="http://schemas.microsoft.com/office/drawing/2014/main" id="{1218FAAB-4740-4BE3-95D5-CFC7E5EA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42" name="Picture 41" descr="Shape, arrow&#10;&#10;Description automatically generated">
              <a:extLst>
                <a:ext uri="{FF2B5EF4-FFF2-40B4-BE49-F238E27FC236}">
                  <a16:creationId xmlns:a16="http://schemas.microsoft.com/office/drawing/2014/main" id="{4EA74121-E80A-46EC-AE7C-E8369EA3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43" name="Picture 42" descr="Shape, arrow&#10;&#10;Description automatically generated">
              <a:extLst>
                <a:ext uri="{FF2B5EF4-FFF2-40B4-BE49-F238E27FC236}">
                  <a16:creationId xmlns:a16="http://schemas.microsoft.com/office/drawing/2014/main" id="{431842DC-823A-4C33-945C-5BD40649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44" name="Picture 43" descr="Shape, arrow&#10;&#10;Description automatically generated">
              <a:extLst>
                <a:ext uri="{FF2B5EF4-FFF2-40B4-BE49-F238E27FC236}">
                  <a16:creationId xmlns:a16="http://schemas.microsoft.com/office/drawing/2014/main" id="{DECA4BDC-958A-4AAC-9AEE-A6102084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EB442452-BC6A-49F2-9B73-F2CF19CC571C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8C99B-6D48-1804-6BF6-2E3C30CE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875CD2-C8E6-F1EE-2F11-F9E15F88278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540C0-C188-3C5F-062C-3C1018990EE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41672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6"/>
          <a:ext cx="3093563" cy="3000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51118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F35AE94-55DA-45DD-AF7F-B37DFCFCB405}"/>
              </a:ext>
            </a:extLst>
          </p:cNvPr>
          <p:cNvSpPr/>
          <p:nvPr/>
        </p:nvSpPr>
        <p:spPr>
          <a:xfrm>
            <a:off x="4091715" y="333722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5B8A38F9-15D9-4089-A9AC-451E73E694E3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1C2342A-4844-4F68-8C77-26199D4BEA8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371B344-0329-4F72-9D82-F184B4D1A57B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3701C4-B3E4-44EE-BD16-B6AAC731A28E}"/>
              </a:ext>
            </a:extLst>
          </p:cNvPr>
          <p:cNvCxnSpPr>
            <a:cxnSpLocks/>
            <a:endCxn id="256" idx="3"/>
          </p:cNvCxnSpPr>
          <p:nvPr/>
        </p:nvCxnSpPr>
        <p:spPr>
          <a:xfrm>
            <a:off x="1981200" y="3375219"/>
            <a:ext cx="2071894" cy="9752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AA189E-7AF1-476B-9740-896BB4FC86A1}"/>
              </a:ext>
            </a:extLst>
          </p:cNvPr>
          <p:cNvSpPr txBox="1">
            <a:spLocks/>
          </p:cNvSpPr>
          <p:nvPr/>
        </p:nvSpPr>
        <p:spPr>
          <a:xfrm rot="19869647">
            <a:off x="338286" y="2884337"/>
            <a:ext cx="2758148" cy="720416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drop a bomb on our second ship – we do not know if it hits (it hasn’t, the ship was too small)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A6C48-9E41-3DDC-8805-7C268A20B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413A46-6979-BBD7-7DEE-972F3FC190D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FC339-D5A9-AE94-604D-C0883FAD1AE6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82463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A8D0E08-F49A-408E-AC24-E98BD4D7B0C3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C038FA-95F4-46FC-ADE5-4DDDE19520C2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72A8F5BF-87B8-44E4-A5AD-850D1AB1C0AA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B49122A4-6FE7-4A74-889F-32320CBE65B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E23A0-51FC-4C51-80E3-6516E9BB34DA}"/>
              </a:ext>
            </a:extLst>
          </p:cNvPr>
          <p:cNvGrpSpPr/>
          <p:nvPr/>
        </p:nvGrpSpPr>
        <p:grpSpPr>
          <a:xfrm>
            <a:off x="4427984" y="2254543"/>
            <a:ext cx="257117" cy="2702183"/>
            <a:chOff x="4376801" y="3006057"/>
            <a:chExt cx="342822" cy="3602911"/>
          </a:xfrm>
        </p:grpSpPr>
        <p:pic>
          <p:nvPicPr>
            <p:cNvPr id="46" name="Picture 45" descr="Shape, arrow&#10;&#10;Description automatically generated">
              <a:extLst>
                <a:ext uri="{FF2B5EF4-FFF2-40B4-BE49-F238E27FC236}">
                  <a16:creationId xmlns:a16="http://schemas.microsoft.com/office/drawing/2014/main" id="{5015EB53-471C-4C5B-A0F0-AD20B2E3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47" name="Picture 46" descr="Shape, arrow&#10;&#10;Description automatically generated">
              <a:extLst>
                <a:ext uri="{FF2B5EF4-FFF2-40B4-BE49-F238E27FC236}">
                  <a16:creationId xmlns:a16="http://schemas.microsoft.com/office/drawing/2014/main" id="{791F69F1-D359-4668-8605-F7075607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48" name="Picture 47" descr="Shape, arrow&#10;&#10;Description automatically generated">
              <a:extLst>
                <a:ext uri="{FF2B5EF4-FFF2-40B4-BE49-F238E27FC236}">
                  <a16:creationId xmlns:a16="http://schemas.microsoft.com/office/drawing/2014/main" id="{6971D870-DAD4-4B1A-A7EC-846CCB80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49" name="Picture 48" descr="Shape, arrow&#10;&#10;Description automatically generated">
              <a:extLst>
                <a:ext uri="{FF2B5EF4-FFF2-40B4-BE49-F238E27FC236}">
                  <a16:creationId xmlns:a16="http://schemas.microsoft.com/office/drawing/2014/main" id="{D9E042A1-1D44-4E27-BDAE-806C8D047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50" name="Picture 49" descr="Shape, arrow&#10;&#10;Description automatically generated">
              <a:extLst>
                <a:ext uri="{FF2B5EF4-FFF2-40B4-BE49-F238E27FC236}">
                  <a16:creationId xmlns:a16="http://schemas.microsoft.com/office/drawing/2014/main" id="{71D993B9-B79F-40D9-AD1E-4A71A63B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51" name="Picture 50" descr="Shape, arrow&#10;&#10;Description automatically generated">
              <a:extLst>
                <a:ext uri="{FF2B5EF4-FFF2-40B4-BE49-F238E27FC236}">
                  <a16:creationId xmlns:a16="http://schemas.microsoft.com/office/drawing/2014/main" id="{9EF840C4-48A4-4DCC-BBFB-FA0D2F07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52" name="Picture 51" descr="Shape, arrow&#10;&#10;Description automatically generated">
              <a:extLst>
                <a:ext uri="{FF2B5EF4-FFF2-40B4-BE49-F238E27FC236}">
                  <a16:creationId xmlns:a16="http://schemas.microsoft.com/office/drawing/2014/main" id="{21795627-43FF-4DC7-9E30-204D36B4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53" name="Picture 52" descr="Shape, arrow&#10;&#10;Description automatically generated">
              <a:extLst>
                <a:ext uri="{FF2B5EF4-FFF2-40B4-BE49-F238E27FC236}">
                  <a16:creationId xmlns:a16="http://schemas.microsoft.com/office/drawing/2014/main" id="{F0DD7E68-64C6-45D2-9F5A-A9DBFF99C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54" name="Picture 53" descr="Shape, arrow&#10;&#10;Description automatically generated">
              <a:extLst>
                <a:ext uri="{FF2B5EF4-FFF2-40B4-BE49-F238E27FC236}">
                  <a16:creationId xmlns:a16="http://schemas.microsoft.com/office/drawing/2014/main" id="{3D94C95A-4651-4487-8B69-F54479641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55" name="Picture 54" descr="Shape, arrow&#10;&#10;Description automatically generated">
              <a:extLst>
                <a:ext uri="{FF2B5EF4-FFF2-40B4-BE49-F238E27FC236}">
                  <a16:creationId xmlns:a16="http://schemas.microsoft.com/office/drawing/2014/main" id="{0129D0D6-3219-4726-9199-276F2CCCF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C7A6BDE-6638-39BA-A477-6A79D00CF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AE2FBD-B714-5BEB-4E5C-3F729D08C60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5BF84-A3A0-839D-FFD9-489B20C79615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1011764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E2C336-226F-4211-A22F-B79A622969FD}"/>
              </a:ext>
            </a:extLst>
          </p:cNvPr>
          <p:cNvSpPr/>
          <p:nvPr/>
        </p:nvSpPr>
        <p:spPr>
          <a:xfrm>
            <a:off x="4395066" y="39144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B9FB9-FC52-4E09-9101-EE90D1C6921F}"/>
              </a:ext>
            </a:extLst>
          </p:cNvPr>
          <p:cNvSpPr/>
          <p:nvPr/>
        </p:nvSpPr>
        <p:spPr>
          <a:xfrm>
            <a:off x="4396824" y="446619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94F339D-6917-47D0-8E3C-3FB2351A8A3B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943C785-18BA-4D2F-B78F-9879988224C5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08FE2F95-02DB-4FD6-8B92-5DBAB0E97F6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421EF7C-AAAF-4BDF-8F9E-2BBFBCD0D2C3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961A86-797F-4969-85EA-02462779BC2F}"/>
              </a:ext>
            </a:extLst>
          </p:cNvPr>
          <p:cNvSpPr/>
          <p:nvPr/>
        </p:nvSpPr>
        <p:spPr>
          <a:xfrm>
            <a:off x="4401993" y="253175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34BC00-A51C-43F0-8047-3C397F6AE240}"/>
              </a:ext>
            </a:extLst>
          </p:cNvPr>
          <p:cNvSpPr/>
          <p:nvPr/>
        </p:nvSpPr>
        <p:spPr>
          <a:xfrm rot="16200000">
            <a:off x="2813715" y="3254735"/>
            <a:ext cx="3369077" cy="43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4CE145-B5B2-4D46-BCD1-F69530069E24}"/>
              </a:ext>
            </a:extLst>
          </p:cNvPr>
          <p:cNvCxnSpPr>
            <a:cxnSpLocks/>
          </p:cNvCxnSpPr>
          <p:nvPr/>
        </p:nvCxnSpPr>
        <p:spPr>
          <a:xfrm flipV="1">
            <a:off x="1981201" y="3192784"/>
            <a:ext cx="2248877" cy="1824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F136BB0-5B7D-430B-874C-12EDD9C10778}"/>
              </a:ext>
            </a:extLst>
          </p:cNvPr>
          <p:cNvSpPr txBox="1">
            <a:spLocks/>
          </p:cNvSpPr>
          <p:nvPr/>
        </p:nvSpPr>
        <p:spPr>
          <a:xfrm rot="19869647">
            <a:off x="333591" y="2561962"/>
            <a:ext cx="2758148" cy="1068902"/>
          </a:xfrm>
          <a:prstGeom prst="rect">
            <a:avLst/>
          </a:prstGeom>
        </p:spPr>
        <p:txBody>
          <a:bodyPr vert="horz" lIns="68580" tIns="34290" rIns="68580" bIns="3429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completed 2 bomb drops, so we go back to a radar scan.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see 3 ships and we schedule our next 2 bombs (max 2 bombs dropped per radar scan)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0E3DA-06B1-DE04-EAE8-4C213DF3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E55D0-01D0-3147-4D62-8C5E636CEB8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965FC-71FD-586B-65DA-F79BAE0553A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85048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06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19460A5-0E50-4080-90AD-AEE4F9EE8537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F37127F-DA3D-4A45-8A7F-E705AA2DC3E3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F81AA49A-CC98-4C4B-BEBB-010DA56B5EC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38F4D2-ADE9-4F5C-8160-17EFE4EA979A}"/>
              </a:ext>
            </a:extLst>
          </p:cNvPr>
          <p:cNvGrpSpPr/>
          <p:nvPr/>
        </p:nvGrpSpPr>
        <p:grpSpPr>
          <a:xfrm>
            <a:off x="4674923" y="2261491"/>
            <a:ext cx="257117" cy="2702183"/>
            <a:chOff x="4376801" y="3006057"/>
            <a:chExt cx="342822" cy="3602911"/>
          </a:xfrm>
        </p:grpSpPr>
        <p:pic>
          <p:nvPicPr>
            <p:cNvPr id="57" name="Picture 56" descr="Shape, arrow&#10;&#10;Description automatically generated">
              <a:extLst>
                <a:ext uri="{FF2B5EF4-FFF2-40B4-BE49-F238E27FC236}">
                  <a16:creationId xmlns:a16="http://schemas.microsoft.com/office/drawing/2014/main" id="{5AA1F3E5-EF34-477F-938F-B705E038B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58" name="Picture 57" descr="Shape, arrow&#10;&#10;Description automatically generated">
              <a:extLst>
                <a:ext uri="{FF2B5EF4-FFF2-40B4-BE49-F238E27FC236}">
                  <a16:creationId xmlns:a16="http://schemas.microsoft.com/office/drawing/2014/main" id="{CC501D63-E708-4014-9CA6-D2A231569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59" name="Picture 58" descr="Shape, arrow&#10;&#10;Description automatically generated">
              <a:extLst>
                <a:ext uri="{FF2B5EF4-FFF2-40B4-BE49-F238E27FC236}">
                  <a16:creationId xmlns:a16="http://schemas.microsoft.com/office/drawing/2014/main" id="{D54C2AA0-441D-4A2E-8E66-678D1011B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60" name="Picture 59" descr="Shape, arrow&#10;&#10;Description automatically generated">
              <a:extLst>
                <a:ext uri="{FF2B5EF4-FFF2-40B4-BE49-F238E27FC236}">
                  <a16:creationId xmlns:a16="http://schemas.microsoft.com/office/drawing/2014/main" id="{4718E5BE-3783-4409-9775-67967730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61" name="Picture 60" descr="Shape, arrow&#10;&#10;Description automatically generated">
              <a:extLst>
                <a:ext uri="{FF2B5EF4-FFF2-40B4-BE49-F238E27FC236}">
                  <a16:creationId xmlns:a16="http://schemas.microsoft.com/office/drawing/2014/main" id="{65C6F06C-CB73-4DCD-B405-EF235E129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62" name="Picture 61" descr="Shape, arrow&#10;&#10;Description automatically generated">
              <a:extLst>
                <a:ext uri="{FF2B5EF4-FFF2-40B4-BE49-F238E27FC236}">
                  <a16:creationId xmlns:a16="http://schemas.microsoft.com/office/drawing/2014/main" id="{51F6F7A3-B6DB-4F5A-844F-B81F4C1B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63" name="Picture 62" descr="Shape, arrow&#10;&#10;Description automatically generated">
              <a:extLst>
                <a:ext uri="{FF2B5EF4-FFF2-40B4-BE49-F238E27FC236}">
                  <a16:creationId xmlns:a16="http://schemas.microsoft.com/office/drawing/2014/main" id="{8AA0A63C-A1FD-4E68-A291-FD2DAEFE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64" name="Picture 63" descr="Shape, arrow&#10;&#10;Description automatically generated">
              <a:extLst>
                <a:ext uri="{FF2B5EF4-FFF2-40B4-BE49-F238E27FC236}">
                  <a16:creationId xmlns:a16="http://schemas.microsoft.com/office/drawing/2014/main" id="{44393483-04AB-4D6A-ACAA-8B5DE1E6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65" name="Picture 64" descr="Shape, arrow&#10;&#10;Description automatically generated">
              <a:extLst>
                <a:ext uri="{FF2B5EF4-FFF2-40B4-BE49-F238E27FC236}">
                  <a16:creationId xmlns:a16="http://schemas.microsoft.com/office/drawing/2014/main" id="{9B356A25-7412-4281-B659-FB96275F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66" name="Picture 65" descr="Shape, arrow&#10;&#10;Description automatically generated">
              <a:extLst>
                <a:ext uri="{FF2B5EF4-FFF2-40B4-BE49-F238E27FC236}">
                  <a16:creationId xmlns:a16="http://schemas.microsoft.com/office/drawing/2014/main" id="{2C2ADCA6-CC32-4D80-9222-7A79B509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A77B1A9-9321-49D6-A092-542F0E216B36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13B8D-5F2E-878E-FF4A-739A5FE65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D83CE-EB6F-2C82-4B2E-0AC10B0FB9E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B72B7-D47A-8E15-E4DB-3F95177467A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408577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1262771E-8DDC-409D-B89F-5D17FA4E71BD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6700B50B-E908-4309-B9F0-5B42610104DD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D581B46-2684-47EC-9AE0-AF39876321B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957B6CEC-144D-4487-BB66-0AB7A0CB113D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44BD57C-6CE3-4CFE-A50D-4942148C32E5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774FEC-ECB7-426D-9AFF-A5B073449E3D}"/>
              </a:ext>
            </a:extLst>
          </p:cNvPr>
          <p:cNvSpPr/>
          <p:nvPr/>
        </p:nvSpPr>
        <p:spPr>
          <a:xfrm rot="16200000">
            <a:off x="3985855" y="1803761"/>
            <a:ext cx="526473" cy="16987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DE0D1-B599-4648-B5A5-60458B8CB0FA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967345" y="2653146"/>
            <a:ext cx="1432362" cy="58881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AA24D89-EBA4-48C5-8405-73F6F1C11EEA}"/>
              </a:ext>
            </a:extLst>
          </p:cNvPr>
          <p:cNvSpPr txBox="1">
            <a:spLocks/>
          </p:cNvSpPr>
          <p:nvPr/>
        </p:nvSpPr>
        <p:spPr>
          <a:xfrm rot="19652491">
            <a:off x="411091" y="2658334"/>
            <a:ext cx="2758148" cy="106890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Generally, hitting a ship twice does not help 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0BD78-9673-DDAA-E9B5-91B86929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5D05-5464-2855-DE4B-E1F599B10534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76F07-826C-77FB-B851-DC8780D142B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7879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1B989CE-8F5B-4AB6-A462-C6192A2658B8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51BD982-C6CC-4A2D-B509-51C73381DBD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931C2C1-EEA5-441A-B9E8-C7BDDED02954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83563443-B364-46F3-86AF-CBC8BBE78897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3608566-459B-4F18-9951-5E72F51A2E63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3AE6C1-E103-4B5A-9C8A-05DCD927517E}"/>
              </a:ext>
            </a:extLst>
          </p:cNvPr>
          <p:cNvGrpSpPr/>
          <p:nvPr/>
        </p:nvGrpSpPr>
        <p:grpSpPr>
          <a:xfrm>
            <a:off x="4962955" y="2254543"/>
            <a:ext cx="257117" cy="2702183"/>
            <a:chOff x="4376801" y="3006057"/>
            <a:chExt cx="342822" cy="3602911"/>
          </a:xfrm>
        </p:grpSpPr>
        <p:pic>
          <p:nvPicPr>
            <p:cNvPr id="68" name="Picture 67" descr="Shape, arrow&#10;&#10;Description automatically generated">
              <a:extLst>
                <a:ext uri="{FF2B5EF4-FFF2-40B4-BE49-F238E27FC236}">
                  <a16:creationId xmlns:a16="http://schemas.microsoft.com/office/drawing/2014/main" id="{4A4000F3-53C9-435A-901C-D84939ED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69" name="Picture 68" descr="Shape, arrow&#10;&#10;Description automatically generated">
              <a:extLst>
                <a:ext uri="{FF2B5EF4-FFF2-40B4-BE49-F238E27FC236}">
                  <a16:creationId xmlns:a16="http://schemas.microsoft.com/office/drawing/2014/main" id="{52518AD8-86BB-476E-AFE5-3B576F2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70" name="Picture 69" descr="Shape, arrow&#10;&#10;Description automatically generated">
              <a:extLst>
                <a:ext uri="{FF2B5EF4-FFF2-40B4-BE49-F238E27FC236}">
                  <a16:creationId xmlns:a16="http://schemas.microsoft.com/office/drawing/2014/main" id="{4E6DB7A1-058B-4580-8583-BA626A6BB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71" name="Picture 70" descr="Shape, arrow&#10;&#10;Description automatically generated">
              <a:extLst>
                <a:ext uri="{FF2B5EF4-FFF2-40B4-BE49-F238E27FC236}">
                  <a16:creationId xmlns:a16="http://schemas.microsoft.com/office/drawing/2014/main" id="{7E17AC4E-2898-44CC-842B-D81558AD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72" name="Picture 71" descr="Shape, arrow&#10;&#10;Description automatically generated">
              <a:extLst>
                <a:ext uri="{FF2B5EF4-FFF2-40B4-BE49-F238E27FC236}">
                  <a16:creationId xmlns:a16="http://schemas.microsoft.com/office/drawing/2014/main" id="{A2F01300-5238-4517-925A-7FCFDC20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73" name="Picture 72" descr="Shape, arrow&#10;&#10;Description automatically generated">
              <a:extLst>
                <a:ext uri="{FF2B5EF4-FFF2-40B4-BE49-F238E27FC236}">
                  <a16:creationId xmlns:a16="http://schemas.microsoft.com/office/drawing/2014/main" id="{54983C51-59CD-4EB2-B0DE-B2EAAB364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74" name="Picture 73" descr="Shape, arrow&#10;&#10;Description automatically generated">
              <a:extLst>
                <a:ext uri="{FF2B5EF4-FFF2-40B4-BE49-F238E27FC236}">
                  <a16:creationId xmlns:a16="http://schemas.microsoft.com/office/drawing/2014/main" id="{614B728A-6767-48E9-B8BA-BD63B53B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75" name="Picture 74" descr="Shape, arrow&#10;&#10;Description automatically generated">
              <a:extLst>
                <a:ext uri="{FF2B5EF4-FFF2-40B4-BE49-F238E27FC236}">
                  <a16:creationId xmlns:a16="http://schemas.microsoft.com/office/drawing/2014/main" id="{2C0F065D-F94B-4B05-89B0-2E70B1C6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76" name="Picture 75" descr="Shape, arrow&#10;&#10;Description automatically generated">
              <a:extLst>
                <a:ext uri="{FF2B5EF4-FFF2-40B4-BE49-F238E27FC236}">
                  <a16:creationId xmlns:a16="http://schemas.microsoft.com/office/drawing/2014/main" id="{997D7E3C-DCC1-42C0-96E6-BD8809B6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77" name="Picture 76" descr="Shape, arrow&#10;&#10;Description automatically generated">
              <a:extLst>
                <a:ext uri="{FF2B5EF4-FFF2-40B4-BE49-F238E27FC236}">
                  <a16:creationId xmlns:a16="http://schemas.microsoft.com/office/drawing/2014/main" id="{0A20CADF-1D91-4177-8254-DF878167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E5ED3B-1F09-31A0-C7F9-88ED855A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C2671-279A-74A6-B803-0F688035B80C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9E44F-D5D1-6D39-2602-9CCCF9DF491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92351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5089D9F-412B-408B-839C-788892B7889E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1DA573A5-2722-41CF-9805-213DE3172E42}"/>
              </a:ext>
            </a:extLst>
          </p:cNvPr>
          <p:cNvSpPr/>
          <p:nvPr/>
        </p:nvSpPr>
        <p:spPr>
          <a:xfrm>
            <a:off x="4925928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FD514788-6B0A-4FEC-BFA9-DD84974A5F72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4AF77D2C-E057-4E25-82A4-4BC7CB1E59C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3CDE3776-38CD-49EC-8F29-CF00DCB4C22F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848FA2C3-47A6-41B9-B296-D677560B6D6E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21BBE-06D5-A521-E01F-F8542279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D2EB1-A4A2-304A-A84D-2BF83C1B674A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C2BF3-BD5E-1731-1EDF-B741358A81B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52556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5DA8193E-900F-450A-8DAA-0E60D5699565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3DA11AA-2681-486D-96C5-4D95218B7696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4CFE29B-A34D-4E44-94F4-42F197CD5EB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6D3A3EE-0018-4320-92A2-49FC5766ED26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436B9C7-2C57-4A56-BC52-70465827868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EAEE8D5-ADEC-4F6B-9270-5E534803CA3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74DEEF-297C-4877-928F-0DE3B9783530}"/>
              </a:ext>
            </a:extLst>
          </p:cNvPr>
          <p:cNvGrpSpPr/>
          <p:nvPr/>
        </p:nvGrpSpPr>
        <p:grpSpPr>
          <a:xfrm>
            <a:off x="5250987" y="2261491"/>
            <a:ext cx="257117" cy="2702183"/>
            <a:chOff x="4376801" y="3006057"/>
            <a:chExt cx="342822" cy="3602911"/>
          </a:xfrm>
        </p:grpSpPr>
        <p:pic>
          <p:nvPicPr>
            <p:cNvPr id="79" name="Picture 78" descr="Shape, arrow&#10;&#10;Description automatically generated">
              <a:extLst>
                <a:ext uri="{FF2B5EF4-FFF2-40B4-BE49-F238E27FC236}">
                  <a16:creationId xmlns:a16="http://schemas.microsoft.com/office/drawing/2014/main" id="{1A86E27D-41EF-4F88-A0C0-8762FB2D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80" name="Picture 79" descr="Shape, arrow&#10;&#10;Description automatically generated">
              <a:extLst>
                <a:ext uri="{FF2B5EF4-FFF2-40B4-BE49-F238E27FC236}">
                  <a16:creationId xmlns:a16="http://schemas.microsoft.com/office/drawing/2014/main" id="{569203E2-2E79-4888-8D4B-E7DD2655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81" name="Picture 80" descr="Shape, arrow&#10;&#10;Description automatically generated">
              <a:extLst>
                <a:ext uri="{FF2B5EF4-FFF2-40B4-BE49-F238E27FC236}">
                  <a16:creationId xmlns:a16="http://schemas.microsoft.com/office/drawing/2014/main" id="{1FD294A8-E66C-4B48-A78B-077932936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82" name="Picture 81" descr="Shape, arrow&#10;&#10;Description automatically generated">
              <a:extLst>
                <a:ext uri="{FF2B5EF4-FFF2-40B4-BE49-F238E27FC236}">
                  <a16:creationId xmlns:a16="http://schemas.microsoft.com/office/drawing/2014/main" id="{184594C2-AF74-4456-BDBA-D7CD491F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83" name="Picture 82" descr="Shape, arrow&#10;&#10;Description automatically generated">
              <a:extLst>
                <a:ext uri="{FF2B5EF4-FFF2-40B4-BE49-F238E27FC236}">
                  <a16:creationId xmlns:a16="http://schemas.microsoft.com/office/drawing/2014/main" id="{86F5AC05-FB33-4372-A9A2-CDFAA2A3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84" name="Picture 83" descr="Shape, arrow&#10;&#10;Description automatically generated">
              <a:extLst>
                <a:ext uri="{FF2B5EF4-FFF2-40B4-BE49-F238E27FC236}">
                  <a16:creationId xmlns:a16="http://schemas.microsoft.com/office/drawing/2014/main" id="{B9352268-1892-4B9E-9DBF-AAEC189B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85" name="Picture 84" descr="Shape, arrow&#10;&#10;Description automatically generated">
              <a:extLst>
                <a:ext uri="{FF2B5EF4-FFF2-40B4-BE49-F238E27FC236}">
                  <a16:creationId xmlns:a16="http://schemas.microsoft.com/office/drawing/2014/main" id="{4F8ED3E9-87FD-414A-A6E5-1F69C97F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86" name="Picture 85" descr="Shape, arrow&#10;&#10;Description automatically generated">
              <a:extLst>
                <a:ext uri="{FF2B5EF4-FFF2-40B4-BE49-F238E27FC236}">
                  <a16:creationId xmlns:a16="http://schemas.microsoft.com/office/drawing/2014/main" id="{DE74797B-2314-46DC-A408-446CDD92C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87" name="Picture 86" descr="Shape, arrow&#10;&#10;Description automatically generated">
              <a:extLst>
                <a:ext uri="{FF2B5EF4-FFF2-40B4-BE49-F238E27FC236}">
                  <a16:creationId xmlns:a16="http://schemas.microsoft.com/office/drawing/2014/main" id="{B31B5634-7FF2-4F2C-883B-A60CC913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88" name="Picture 87" descr="Shape, arrow&#10;&#10;Description automatically generated">
              <a:extLst>
                <a:ext uri="{FF2B5EF4-FFF2-40B4-BE49-F238E27FC236}">
                  <a16:creationId xmlns:a16="http://schemas.microsoft.com/office/drawing/2014/main" id="{893D67ED-D787-4727-A909-9EDA82EA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8A4D2F-AFD6-4B05-861D-FBC50ABFA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55ED9-1C01-6083-3F61-BBA2F4B3DEB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4CFE1-F9DA-A230-2078-F227DE2A876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008614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1A6DEDDE-E23D-4F9D-AD85-D1423F7EC4A6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67A1B00-8F0E-43C5-A537-979D46F0B38C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D5E8620C-AB5E-4800-9D5E-2ABDC117F6E8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317424EA-EBFA-4C64-8C07-2B6D568602C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22C551B2-C430-452A-BF07-088BC6B8300F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C4138B8-50C5-4DCD-9B64-E3ACB5FB796F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43FC09-3352-47A2-A4F9-37B846D9BF0F}"/>
              </a:ext>
            </a:extLst>
          </p:cNvPr>
          <p:cNvSpPr/>
          <p:nvPr/>
        </p:nvSpPr>
        <p:spPr>
          <a:xfrm>
            <a:off x="5221953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CD31D-D20B-EAD8-404A-7A01E6B9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8B75C4-6652-1A80-3ACB-5ACBF4772535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8E4F2-151D-C600-3563-7F6ADF776A3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77432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2FCEF73-0608-4266-AC2B-CA327525542C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DD01FEF-6247-4F4E-B5F5-D32DE607514C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F78B195-7CB5-4E8B-964D-2F7B67E529B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1300AC6B-A946-43AA-A86B-E0F25D448129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123AB55-6C81-4EFC-BFDF-D07D5D3DF74C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7303873E-042A-4E75-A1ED-DB26A7EB1C1F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B8B6D-A666-4B70-ACCA-67188080F1DF}"/>
              </a:ext>
            </a:extLst>
          </p:cNvPr>
          <p:cNvGrpSpPr/>
          <p:nvPr/>
        </p:nvGrpSpPr>
        <p:grpSpPr>
          <a:xfrm>
            <a:off x="5539019" y="2258419"/>
            <a:ext cx="257117" cy="2702183"/>
            <a:chOff x="4376801" y="3006057"/>
            <a:chExt cx="342822" cy="3602911"/>
          </a:xfrm>
        </p:grpSpPr>
        <p:pic>
          <p:nvPicPr>
            <p:cNvPr id="101" name="Picture 100" descr="Shape, arrow&#10;&#10;Description automatically generated">
              <a:extLst>
                <a:ext uri="{FF2B5EF4-FFF2-40B4-BE49-F238E27FC236}">
                  <a16:creationId xmlns:a16="http://schemas.microsoft.com/office/drawing/2014/main" id="{7216A23C-D5B4-469C-B5D2-681DFFED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4752263F-78AD-4AAB-AD4B-95B832454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03" name="Picture 102" descr="Shape, arrow&#10;&#10;Description automatically generated">
              <a:extLst>
                <a:ext uri="{FF2B5EF4-FFF2-40B4-BE49-F238E27FC236}">
                  <a16:creationId xmlns:a16="http://schemas.microsoft.com/office/drawing/2014/main" id="{A71191D4-4780-4CD0-BC56-195CDCF7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04" name="Picture 103" descr="Shape, arrow&#10;&#10;Description automatically generated">
              <a:extLst>
                <a:ext uri="{FF2B5EF4-FFF2-40B4-BE49-F238E27FC236}">
                  <a16:creationId xmlns:a16="http://schemas.microsoft.com/office/drawing/2014/main" id="{56B5576A-51C4-4964-8DB0-FAE6E3E5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05" name="Picture 104" descr="Shape, arrow&#10;&#10;Description automatically generated">
              <a:extLst>
                <a:ext uri="{FF2B5EF4-FFF2-40B4-BE49-F238E27FC236}">
                  <a16:creationId xmlns:a16="http://schemas.microsoft.com/office/drawing/2014/main" id="{DA350388-EE51-43DD-A734-5C601DF3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06" name="Picture 105" descr="Shape, arrow&#10;&#10;Description automatically generated">
              <a:extLst>
                <a:ext uri="{FF2B5EF4-FFF2-40B4-BE49-F238E27FC236}">
                  <a16:creationId xmlns:a16="http://schemas.microsoft.com/office/drawing/2014/main" id="{E84D6A80-7240-4993-87C8-7E1741CA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07" name="Picture 106" descr="Shape, arrow&#10;&#10;Description automatically generated">
              <a:extLst>
                <a:ext uri="{FF2B5EF4-FFF2-40B4-BE49-F238E27FC236}">
                  <a16:creationId xmlns:a16="http://schemas.microsoft.com/office/drawing/2014/main" id="{5945BD7A-294C-447E-91A7-F27C68A8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08" name="Picture 107" descr="Shape, arrow&#10;&#10;Description automatically generated">
              <a:extLst>
                <a:ext uri="{FF2B5EF4-FFF2-40B4-BE49-F238E27FC236}">
                  <a16:creationId xmlns:a16="http://schemas.microsoft.com/office/drawing/2014/main" id="{C27F3CC4-D593-4A1E-A241-73DD43BA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09" name="Picture 108" descr="Shape, arrow&#10;&#10;Description automatically generated">
              <a:extLst>
                <a:ext uri="{FF2B5EF4-FFF2-40B4-BE49-F238E27FC236}">
                  <a16:creationId xmlns:a16="http://schemas.microsoft.com/office/drawing/2014/main" id="{20E70439-8B4A-4CDA-8064-93BDB368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10" name="Picture 109" descr="Shape, arrow&#10;&#10;Description automatically generated">
              <a:extLst>
                <a:ext uri="{FF2B5EF4-FFF2-40B4-BE49-F238E27FC236}">
                  <a16:creationId xmlns:a16="http://schemas.microsoft.com/office/drawing/2014/main" id="{50BD5EF5-08BA-4CB6-A830-0078AD6D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516B2F-369A-B8B6-20DF-BF61D966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8A73DB-7285-C8DA-0B14-A7017F254768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C1438-DC13-28E0-8014-51E2025B2AF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759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57418837-DA63-40CB-99F4-9BF9ADA03007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22CC18BB-5B3B-4F7E-BCCD-AC03D0E02C14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24BF2B1-B9E4-4C5F-AA39-DE4B00C486B5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D17A137A-4253-4969-AEF4-EDD189B98C2B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ED85295D-CB66-4567-ABB9-79BB77B6791B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AAD1828F-7408-4449-BFEE-3F9C345B8358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63AB4F64-6D06-4E83-A29D-FF9369B71F88}"/>
              </a:ext>
            </a:extLst>
          </p:cNvPr>
          <p:cNvSpPr/>
          <p:nvPr/>
        </p:nvSpPr>
        <p:spPr>
          <a:xfrm>
            <a:off x="5466972" y="306116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87F8AA-4395-F028-66D3-4425E4BD4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A3980-9381-C387-CB2A-09166D7EE4C3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16DF-AD0F-D345-3885-55BB2EC9C462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386303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7F9CA08-DDE3-4E89-B555-D49195779EDF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0CF3511-003F-43AA-B787-86A00D47ED40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4F703460-0E73-49C6-9D6B-4B626BAD8951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F0194C1F-E1FB-43B6-B2C9-18FDE0413ABE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2588E0D-F281-444F-BB69-55DF5D48685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63560DE-124C-4F75-B895-EFE0575140C9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5D9247-3C09-475B-A7C8-D559A0111330}"/>
              </a:ext>
            </a:extLst>
          </p:cNvPr>
          <p:cNvGrpSpPr/>
          <p:nvPr/>
        </p:nvGrpSpPr>
        <p:grpSpPr>
          <a:xfrm>
            <a:off x="5827051" y="2261491"/>
            <a:ext cx="257117" cy="2702183"/>
            <a:chOff x="4376801" y="3006057"/>
            <a:chExt cx="342822" cy="3602911"/>
          </a:xfrm>
        </p:grpSpPr>
        <p:pic>
          <p:nvPicPr>
            <p:cNvPr id="90" name="Picture 89" descr="Shape, arrow&#10;&#10;Description automatically generated">
              <a:extLst>
                <a:ext uri="{FF2B5EF4-FFF2-40B4-BE49-F238E27FC236}">
                  <a16:creationId xmlns:a16="http://schemas.microsoft.com/office/drawing/2014/main" id="{C186A1AF-47B8-4F22-9905-07E104DC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91" name="Picture 90" descr="Shape, arrow&#10;&#10;Description automatically generated">
              <a:extLst>
                <a:ext uri="{FF2B5EF4-FFF2-40B4-BE49-F238E27FC236}">
                  <a16:creationId xmlns:a16="http://schemas.microsoft.com/office/drawing/2014/main" id="{F19FC36C-8DD4-4D96-8FC3-464AB86D4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92" name="Picture 91" descr="Shape, arrow&#10;&#10;Description automatically generated">
              <a:extLst>
                <a:ext uri="{FF2B5EF4-FFF2-40B4-BE49-F238E27FC236}">
                  <a16:creationId xmlns:a16="http://schemas.microsoft.com/office/drawing/2014/main" id="{7A852846-DCA9-45C6-A89A-CF6E0AF4E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93" name="Picture 92" descr="Shape, arrow&#10;&#10;Description automatically generated">
              <a:extLst>
                <a:ext uri="{FF2B5EF4-FFF2-40B4-BE49-F238E27FC236}">
                  <a16:creationId xmlns:a16="http://schemas.microsoft.com/office/drawing/2014/main" id="{DDDA6BA6-D4ED-4F42-84BF-88D1A3A5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94" name="Picture 93" descr="Shape, arrow&#10;&#10;Description automatically generated">
              <a:extLst>
                <a:ext uri="{FF2B5EF4-FFF2-40B4-BE49-F238E27FC236}">
                  <a16:creationId xmlns:a16="http://schemas.microsoft.com/office/drawing/2014/main" id="{72271F8E-6B82-4E69-AB14-1AB1C939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95" name="Picture 94" descr="Shape, arrow&#10;&#10;Description automatically generated">
              <a:extLst>
                <a:ext uri="{FF2B5EF4-FFF2-40B4-BE49-F238E27FC236}">
                  <a16:creationId xmlns:a16="http://schemas.microsoft.com/office/drawing/2014/main" id="{F1AA781F-ED19-41FD-8C97-D6C1ECFD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96" name="Picture 95" descr="Shape, arrow&#10;&#10;Description automatically generated">
              <a:extLst>
                <a:ext uri="{FF2B5EF4-FFF2-40B4-BE49-F238E27FC236}">
                  <a16:creationId xmlns:a16="http://schemas.microsoft.com/office/drawing/2014/main" id="{D4EF285B-73DE-4EA5-8FCC-194F6CCBE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97" name="Picture 96" descr="Shape, arrow&#10;&#10;Description automatically generated">
              <a:extLst>
                <a:ext uri="{FF2B5EF4-FFF2-40B4-BE49-F238E27FC236}">
                  <a16:creationId xmlns:a16="http://schemas.microsoft.com/office/drawing/2014/main" id="{7F58378E-A80B-420D-8532-6CFEB97C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98" name="Picture 97" descr="Shape, arrow&#10;&#10;Description automatically generated">
              <a:extLst>
                <a:ext uri="{FF2B5EF4-FFF2-40B4-BE49-F238E27FC236}">
                  <a16:creationId xmlns:a16="http://schemas.microsoft.com/office/drawing/2014/main" id="{54D03E86-0129-4ADF-956C-F49FAA03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99" name="Picture 98" descr="Shape, arrow&#10;&#10;Description automatically generated">
              <a:extLst>
                <a:ext uri="{FF2B5EF4-FFF2-40B4-BE49-F238E27FC236}">
                  <a16:creationId xmlns:a16="http://schemas.microsoft.com/office/drawing/2014/main" id="{0DA31EF9-74FE-4D41-AE26-9B5F0E70F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7FEBE402-1106-45AA-9195-105C429E11C4}"/>
              </a:ext>
            </a:extLst>
          </p:cNvPr>
          <p:cNvSpPr/>
          <p:nvPr/>
        </p:nvSpPr>
        <p:spPr>
          <a:xfrm>
            <a:off x="5466972" y="306116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824FF-FEF1-0C94-92EE-CB1869AE7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CFAEBF-0247-2F26-354D-30918D6B6766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E44F2-B357-F4A1-7A7A-E4D191120B7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6508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CDE3FEB-55DE-4CAB-836D-A1144C28998D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1CD25F-CDD0-48E9-B01E-24F6A7D14B41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E5530D9-CB2A-4B65-A60D-82728E240CBB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0AD89AB-47AA-449A-A4B2-1267641FA75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4988625-39F5-4854-AFDF-099C7978F6F4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9F4F55E-9792-419D-A240-EF93EF73A231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2C591B-FBC6-41FF-9822-E5C823DDAD37}"/>
              </a:ext>
            </a:extLst>
          </p:cNvPr>
          <p:cNvSpPr/>
          <p:nvPr/>
        </p:nvSpPr>
        <p:spPr>
          <a:xfrm>
            <a:off x="5764890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7B7CE66-DEE6-40AB-A34F-C82EEDEE8328}"/>
              </a:ext>
            </a:extLst>
          </p:cNvPr>
          <p:cNvSpPr/>
          <p:nvPr/>
        </p:nvSpPr>
        <p:spPr>
          <a:xfrm>
            <a:off x="5465589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DFD3E-BE59-3DC6-77DB-E4EC7E66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F5975-9565-2B83-9F5E-B5AC135FB68F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4104-BDC0-FD85-7F11-47C9F69DCFD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9742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0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F3C4E16-C4FA-43AD-8039-85BCDC5B6A44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593581-530C-4439-B3A1-776357118473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02A74A8-1A9B-4449-B6C1-A31A0DB45F7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CC51291-F3A3-4EFB-BC74-D52D9B3ACAA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8B2A1B-A3D5-4964-8C8B-AAC543B63FA2}"/>
              </a:ext>
            </a:extLst>
          </p:cNvPr>
          <p:cNvSpPr/>
          <p:nvPr/>
        </p:nvSpPr>
        <p:spPr>
          <a:xfrm>
            <a:off x="5465589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98532DC-D061-4E4C-955E-7850686E6875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C3BC6BD-7290-44B1-A0D4-8AA2D2F26702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DCEB-FB6A-D267-4C1D-9D7D6AE9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E509FB-95AA-661F-EA1E-7F56B7D1B582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49338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F3C4E16-C4FA-43AD-8039-85BCDC5B6A44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593581-530C-4439-B3A1-776357118473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02A74A8-1A9B-4449-B6C1-A31A0DB45F78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CC51291-F3A3-4EFB-BC74-D52D9B3ACAA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8B2A1B-A3D5-4964-8C8B-AAC543B63FA2}"/>
              </a:ext>
            </a:extLst>
          </p:cNvPr>
          <p:cNvSpPr/>
          <p:nvPr/>
        </p:nvSpPr>
        <p:spPr>
          <a:xfrm>
            <a:off x="5465589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98532DC-D061-4E4C-955E-7850686E6875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C3BC6BD-7290-44B1-A0D4-8AA2D2F26702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DCEB-FB6A-D267-4C1D-9D7D6AE9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Traditional methods struggle to optimally place the MS2 Scans (  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DB920-BA70-AFBB-8EA4-D386404E91EA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Scans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BB88E232-4204-41CA-D744-2FD1C982FFFF}"/>
              </a:ext>
            </a:extLst>
          </p:cNvPr>
          <p:cNvSpPr/>
          <p:nvPr/>
        </p:nvSpPr>
        <p:spPr>
          <a:xfrm>
            <a:off x="6973060" y="1460038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966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0007"/>
              </p:ext>
            </p:extLst>
          </p:nvPr>
        </p:nvGraphicFramePr>
        <p:xfrm>
          <a:off x="611560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1738064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2017774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1188376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F3C4E16-C4FA-43AD-8039-85BCDC5B6A44}"/>
              </a:ext>
            </a:extLst>
          </p:cNvPr>
          <p:cNvSpPr/>
          <p:nvPr/>
        </p:nvSpPr>
        <p:spPr>
          <a:xfrm>
            <a:off x="1726520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593581-530C-4439-B3A1-776357118473}"/>
              </a:ext>
            </a:extLst>
          </p:cNvPr>
          <p:cNvSpPr/>
          <p:nvPr/>
        </p:nvSpPr>
        <p:spPr>
          <a:xfrm>
            <a:off x="2553806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02A74A8-1A9B-4449-B6C1-A31A0DB45F78}"/>
              </a:ext>
            </a:extLst>
          </p:cNvPr>
          <p:cNvSpPr/>
          <p:nvPr/>
        </p:nvSpPr>
        <p:spPr>
          <a:xfrm>
            <a:off x="1192749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CC51291-F3A3-4EFB-BC74-D52D9B3ACAAC}"/>
              </a:ext>
            </a:extLst>
          </p:cNvPr>
          <p:cNvSpPr/>
          <p:nvPr/>
        </p:nvSpPr>
        <p:spPr>
          <a:xfrm>
            <a:off x="2574925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8B2A1B-A3D5-4964-8C8B-AAC543B63FA2}"/>
              </a:ext>
            </a:extLst>
          </p:cNvPr>
          <p:cNvSpPr/>
          <p:nvPr/>
        </p:nvSpPr>
        <p:spPr>
          <a:xfrm>
            <a:off x="3086540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98532DC-D061-4E4C-955E-7850686E6875}"/>
              </a:ext>
            </a:extLst>
          </p:cNvPr>
          <p:cNvSpPr/>
          <p:nvPr/>
        </p:nvSpPr>
        <p:spPr>
          <a:xfrm>
            <a:off x="2264072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C3BC6BD-7290-44B1-A0D4-8AA2D2F26702}"/>
              </a:ext>
            </a:extLst>
          </p:cNvPr>
          <p:cNvSpPr/>
          <p:nvPr/>
        </p:nvSpPr>
        <p:spPr>
          <a:xfrm>
            <a:off x="143121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DCEB-FB6A-D267-4C1D-9D7D6AE9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ViMMS provides a way of </a:t>
            </a:r>
            <a:r>
              <a:rPr lang="en-GB" sz="1800" dirty="0">
                <a:solidFill>
                  <a:srgbClr val="003560"/>
                </a:solidFill>
              </a:rPr>
              <a:t>designing methods to intelligently schedule scans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DB920-BA70-AFBB-8EA4-D386404E91EA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The Aims of ViMMS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graphicFrame>
        <p:nvGraphicFramePr>
          <p:cNvPr id="4" name="Table 62">
            <a:extLst>
              <a:ext uri="{FF2B5EF4-FFF2-40B4-BE49-F238E27FC236}">
                <a16:creationId xmlns:a16="http://schemas.microsoft.com/office/drawing/2014/main" id="{4B8DA4E3-B778-BCE4-73A3-E6262278A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72318"/>
              </p:ext>
            </p:extLst>
          </p:nvPr>
        </p:nvGraphicFramePr>
        <p:xfrm>
          <a:off x="5438877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7C913F6-B8DB-1237-FFF7-105EAF112229}"/>
              </a:ext>
            </a:extLst>
          </p:cNvPr>
          <p:cNvSpPr/>
          <p:nvPr/>
        </p:nvSpPr>
        <p:spPr>
          <a:xfrm rot="10800000">
            <a:off x="6565381" y="3914428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DCD9650-11EA-767E-E2DE-99227DE334EA}"/>
              </a:ext>
            </a:extLst>
          </p:cNvPr>
          <p:cNvSpPr/>
          <p:nvPr/>
        </p:nvSpPr>
        <p:spPr>
          <a:xfrm>
            <a:off x="6845091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EA535BC-45FB-CCAE-CBF9-3881CC9C9A8B}"/>
              </a:ext>
            </a:extLst>
          </p:cNvPr>
          <p:cNvSpPr/>
          <p:nvPr/>
        </p:nvSpPr>
        <p:spPr>
          <a:xfrm>
            <a:off x="6015693" y="3368291"/>
            <a:ext cx="485669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BA7E4E9-2D12-0FDF-1FF5-1E1BFC2E90DD}"/>
              </a:ext>
            </a:extLst>
          </p:cNvPr>
          <p:cNvSpPr/>
          <p:nvPr/>
        </p:nvSpPr>
        <p:spPr>
          <a:xfrm>
            <a:off x="6228184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DCC7AA8-678C-A0E8-A3B9-08147E317224}"/>
              </a:ext>
            </a:extLst>
          </p:cNvPr>
          <p:cNvSpPr/>
          <p:nvPr/>
        </p:nvSpPr>
        <p:spPr>
          <a:xfrm>
            <a:off x="7381123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AB87B87-7E5B-0C25-B6A7-5099072438BA}"/>
              </a:ext>
            </a:extLst>
          </p:cNvPr>
          <p:cNvSpPr/>
          <p:nvPr/>
        </p:nvSpPr>
        <p:spPr>
          <a:xfrm>
            <a:off x="6020066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EF89C0EC-0004-6B22-1665-98DD71AD1E95}"/>
              </a:ext>
            </a:extLst>
          </p:cNvPr>
          <p:cNvSpPr/>
          <p:nvPr/>
        </p:nvSpPr>
        <p:spPr>
          <a:xfrm>
            <a:off x="7402242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BC593AB-E9C4-AAEC-24B1-C3B4FFCDCD71}"/>
              </a:ext>
            </a:extLst>
          </p:cNvPr>
          <p:cNvSpPr/>
          <p:nvPr/>
        </p:nvSpPr>
        <p:spPr>
          <a:xfrm>
            <a:off x="7913857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6677992-A773-182C-433A-4053D81E16B9}"/>
              </a:ext>
            </a:extLst>
          </p:cNvPr>
          <p:cNvSpPr/>
          <p:nvPr/>
        </p:nvSpPr>
        <p:spPr>
          <a:xfrm>
            <a:off x="7091389" y="3892689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9435BF5-15A8-DFE5-35D2-707B05AD4F9C}"/>
              </a:ext>
            </a:extLst>
          </p:cNvPr>
          <p:cNvSpPr/>
          <p:nvPr/>
        </p:nvSpPr>
        <p:spPr>
          <a:xfrm>
            <a:off x="6588224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8986BD-6B10-73C0-93CA-C259AC6D648B}"/>
              </a:ext>
            </a:extLst>
          </p:cNvPr>
          <p:cNvCxnSpPr>
            <a:cxnSpLocks/>
          </p:cNvCxnSpPr>
          <p:nvPr/>
        </p:nvCxnSpPr>
        <p:spPr bwMode="auto">
          <a:xfrm>
            <a:off x="3851920" y="3435846"/>
            <a:ext cx="14401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775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8BF18-ABC8-14A5-D11D-36F4E006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5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2AA56A8F-2284-3FA1-FD23-14C4F325F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948939" y="1459739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531726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8782622E-2498-14EC-FE17-B78C057C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15702"/>
            <a:ext cx="2448982" cy="18728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440EF0B-45F1-C26D-9874-E0C18BEF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506992">
            <a:off x="4204496" y="3514586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6FD48-061E-6BA1-9320-9F478785B7B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ViMMS is essentially a mass spectrometer simulator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A2AC-0A36-AAED-EE0F-FF34944B77BD}"/>
              </a:ext>
            </a:extLst>
          </p:cNvPr>
          <p:cNvSpPr txBox="1"/>
          <p:nvPr/>
        </p:nvSpPr>
        <p:spPr>
          <a:xfrm>
            <a:off x="2195736" y="38189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ViMMS – A Mass Spectrometer Digital Twin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268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5472607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fully controls scan specifications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Crucially, experiments can be run via computer simulations rather than on a real 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Some Applications of ViMMS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100" b="1" u="sng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Evaluation of existing methods and settings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Develop, evaluate and test new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 MS in real time via an API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Evaluate current tools</a:t>
            </a: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1A26E2DB-4EE6-4A26-8996-357EAF4A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1438564"/>
            <a:ext cx="3572175" cy="2731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70AA1-C118-D6F2-953D-3167540CFADF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is the point of ViMMS?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B5D93-3965-1D71-3896-7FC597447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1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494963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7F140-F9F3-A0C7-6FD7-1803B2115976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does ViMMS work?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116F6-3D08-2C75-6280-5BB72A2B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38894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Construct peaks from previously observed data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Take average scan timings from previous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Metabolites 09 00219 g002 550">
            <a:extLst>
              <a:ext uri="{FF2B5EF4-FFF2-40B4-BE49-F238E27FC236}">
                <a16:creationId xmlns:a16="http://schemas.microsoft.com/office/drawing/2014/main" id="{61825C61-AA0C-459F-9F96-89BCDB8C0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899592" y="2892258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26FF9-3773-AC38-6B06-2D25BD41D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experiments works in exactly the same way except using a sample rather than simulated ViMMS chemicals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DB532-D21F-47EC-95EE-C280EBC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2159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score different scan options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Advanced controllers can be developed and tested using the ViMMS framework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 consistent across simulated and real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Controlling the Scans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2387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DD16A-276A-8E9B-8CDD-818D6C34E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simulator uses the virtual mass spectrometer digital twin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972752" y="1995686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924943" cy="360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39619-1B44-1F33-AD61-496287D7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34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mass spectrometer is used for the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 code is linked to the real mass spec via C# bridging code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Crucially: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controllers remain the same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bridging code is the same for all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164288" y="3363838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204863" cy="165618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ED3771-0665-76AF-5529-89588B964C8D}"/>
              </a:ext>
            </a:extLst>
          </p:cNvPr>
          <p:cNvSpPr/>
          <p:nvPr/>
        </p:nvSpPr>
        <p:spPr>
          <a:xfrm>
            <a:off x="5459518" y="3348960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77035-877E-E114-9C20-7863C3631789}"/>
              </a:ext>
            </a:extLst>
          </p:cNvPr>
          <p:cNvCxnSpPr>
            <a:cxnSpLocks/>
          </p:cNvCxnSpPr>
          <p:nvPr/>
        </p:nvCxnSpPr>
        <p:spPr bwMode="auto">
          <a:xfrm>
            <a:off x="2960859" y="2794457"/>
            <a:ext cx="2441748" cy="6413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4D79-E60E-1016-B40A-B8422F35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6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75289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2B14E8-CF3A-0BFB-36A5-6C3D9DB5A0ED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101411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8E1C0D-7ADE-AE39-F140-F51D80E05275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3961617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5AAF18-DE50-1083-3CC0-35AE5A02A9C3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49601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87FE04-BB6A-7DB5-EEE8-A1A7A301CF86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815218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73076-5B79-9D47-82F9-FC2627F9F0E9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7341578" y="4161212"/>
            <a:ext cx="794762" cy="4572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3885AE-51DF-443B-DB06-0EDED5B85632}"/>
              </a:ext>
            </a:extLst>
          </p:cNvPr>
          <p:cNvCxnSpPr>
            <a:cxnSpLocks/>
          </p:cNvCxnSpPr>
          <p:nvPr/>
        </p:nvCxnSpPr>
        <p:spPr bwMode="auto">
          <a:xfrm>
            <a:off x="7572333" y="3054194"/>
            <a:ext cx="564007" cy="5193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CB68CB-2E36-697F-6BF5-0A0A5FC3570B}"/>
              </a:ext>
            </a:extLst>
          </p:cNvPr>
          <p:cNvCxnSpPr>
            <a:cxnSpLocks/>
            <a:stCxn id="9" idx="3"/>
            <a:endCxn id="73" idx="1"/>
          </p:cNvCxnSpPr>
          <p:nvPr/>
        </p:nvCxnSpPr>
        <p:spPr bwMode="auto">
          <a:xfrm flipV="1">
            <a:off x="7341577" y="3868814"/>
            <a:ext cx="549928" cy="52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BCE391-61A7-A84C-F3D7-AA8C3E815885}"/>
              </a:ext>
            </a:extLst>
          </p:cNvPr>
          <p:cNvSpPr/>
          <p:nvPr/>
        </p:nvSpPr>
        <p:spPr bwMode="auto">
          <a:xfrm>
            <a:off x="7891505" y="3574992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044EB2-6D0C-9E37-83F1-98D4FBC2018A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518334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FFF2D-27F5-8467-5ADE-485BD137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15566"/>
            <a:ext cx="4644008" cy="219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15CB3-EC5C-0EA2-B335-D67EC1A4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05CFF-1545-CE30-D6D4-34A7068C18E2}"/>
              </a:ext>
            </a:extLst>
          </p:cNvPr>
          <p:cNvSpPr txBox="1"/>
          <p:nvPr/>
        </p:nvSpPr>
        <p:spPr>
          <a:xfrm>
            <a:off x="2195736" y="41151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Our New Methods (Controllers)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ED28CF-513F-0F79-21E3-2552147A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340587"/>
            <a:ext cx="4876906" cy="25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6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see an almost 50% improvement in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Real Experimental Validation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9" b="29257"/>
          <a:stretch/>
        </p:blipFill>
        <p:spPr>
          <a:xfrm>
            <a:off x="1904205" y="2139702"/>
            <a:ext cx="5335590" cy="231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942D7-1194-5D38-E25F-C4AC725D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0D905-1F9C-DC28-5A18-7762AA26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New Methods for Multiple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81" y="2211710"/>
            <a:ext cx="6228437" cy="2833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93BBA-64EF-A6A9-1271-3AA9E70E3D03}"/>
              </a:ext>
            </a:extLst>
          </p:cNvPr>
          <p:cNvSpPr txBox="1"/>
          <p:nvPr/>
        </p:nvSpPr>
        <p:spPr>
          <a:xfrm>
            <a:off x="107505" y="1203598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extend the concept to more advanced controllers, although the improvement </a:t>
            </a:r>
            <a:r>
              <a:rPr lang="en-GB" sz="1800" dirty="0">
                <a:solidFill>
                  <a:srgbClr val="003560"/>
                </a:solidFill>
              </a:rPr>
              <a:t>is less drastic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511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 Gilbert Scott Building">
            <a:extLst>
              <a:ext uri="{FF2B5EF4-FFF2-40B4-BE49-F238E27FC236}">
                <a16:creationId xmlns:a16="http://schemas.microsoft.com/office/drawing/2014/main" id="{0A9F26CD-2426-514B-885A-BDDCCFCF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64872" y="1203600"/>
            <a:ext cx="5238051" cy="33596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 eaLnBrk="0" hangingPunct="0"/>
            <a:endParaRPr lang="en-US">
              <a:solidFill>
                <a:srgbClr val="003865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64874" y="1203600"/>
            <a:ext cx="4182974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64872" y="1635646"/>
            <a:ext cx="5238051" cy="29275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 me know if you have any questions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 feel free to reach out at: 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Vinny.Davies@Glasgow.ac.uk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Slides available at:</a:t>
            </a: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https://github.com/vinnydavies/presentations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701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2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254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Aim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how we identify metabolites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542"/>
                </a:solidFill>
              </a:rPr>
              <a:t>Often we do not collect all the information needed                               for downstream analyses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BD04B70-5395-FC6C-F317-2D4BD947F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6408529" y="2894627"/>
            <a:ext cx="2592288" cy="204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640A65-8F5C-7E83-10C4-06086A05AAE6}"/>
              </a:ext>
            </a:extLst>
          </p:cNvPr>
          <p:cNvSpPr txBox="1"/>
          <p:nvPr/>
        </p:nvSpPr>
        <p:spPr>
          <a:xfrm>
            <a:off x="6796630" y="2616640"/>
            <a:ext cx="231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4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There are two main types of scan in LC-MS/MS (DDA)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2542"/>
                </a:solidFill>
              </a:rPr>
              <a:t>We switch between these scans to collect data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002542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MS1 Scans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542"/>
                </a:solidFill>
              </a:rPr>
              <a:t>Identify the presence of metabolite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Quantify the about of metabolite in the sample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002542"/>
                </a:solidFill>
              </a:rPr>
              <a:t>MS2 scans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Collect individual metabolite spectra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Allows metabolite identification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00254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542"/>
                </a:solidFill>
              </a:rPr>
              <a:t>I like to treat it like a game of Battleships…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5B772-DA89-8022-002A-E80FB9314AE4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Types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4C30B-8D9C-6153-11D8-726A99A762EB}"/>
              </a:ext>
            </a:extLst>
          </p:cNvPr>
          <p:cNvGrpSpPr/>
          <p:nvPr/>
        </p:nvGrpSpPr>
        <p:grpSpPr>
          <a:xfrm>
            <a:off x="6660232" y="2323959"/>
            <a:ext cx="2227214" cy="2336023"/>
            <a:chOff x="7791065" y="3424371"/>
            <a:chExt cx="2626357" cy="3040417"/>
          </a:xfrm>
        </p:grpSpPr>
        <p:sp>
          <p:nvSpPr>
            <p:cNvPr id="8" name="Google Shape;66;p14">
              <a:extLst>
                <a:ext uri="{FF2B5EF4-FFF2-40B4-BE49-F238E27FC236}">
                  <a16:creationId xmlns:a16="http://schemas.microsoft.com/office/drawing/2014/main" id="{689D6726-8D7D-CC2F-D137-B32D9607E63C}"/>
                </a:ext>
              </a:extLst>
            </p:cNvPr>
            <p:cNvSpPr/>
            <p:nvPr/>
          </p:nvSpPr>
          <p:spPr>
            <a:xfrm>
              <a:off x="7827196" y="3424371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cxnSp>
          <p:nvCxnSpPr>
            <p:cNvPr id="9" name="Google Shape;67;p14">
              <a:extLst>
                <a:ext uri="{FF2B5EF4-FFF2-40B4-BE49-F238E27FC236}">
                  <a16:creationId xmlns:a16="http://schemas.microsoft.com/office/drawing/2014/main" id="{8732AE8A-B2A1-C95A-BF35-6CE17491EA6C}"/>
                </a:ext>
              </a:extLst>
            </p:cNvPr>
            <p:cNvCxnSpPr/>
            <p:nvPr/>
          </p:nvCxnSpPr>
          <p:spPr>
            <a:xfrm flipH="1">
              <a:off x="8356115" y="4012595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8;p14">
              <a:extLst>
                <a:ext uri="{FF2B5EF4-FFF2-40B4-BE49-F238E27FC236}">
                  <a16:creationId xmlns:a16="http://schemas.microsoft.com/office/drawing/2014/main" id="{5EBF231E-3486-632A-E193-FA9EE6C95423}"/>
                </a:ext>
              </a:extLst>
            </p:cNvPr>
            <p:cNvCxnSpPr/>
            <p:nvPr/>
          </p:nvCxnSpPr>
          <p:spPr>
            <a:xfrm>
              <a:off x="8344070" y="5569044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69;p14">
              <a:extLst>
                <a:ext uri="{FF2B5EF4-FFF2-40B4-BE49-F238E27FC236}">
                  <a16:creationId xmlns:a16="http://schemas.microsoft.com/office/drawing/2014/main" id="{619C4DA2-0673-F32F-470A-AE964E055F78}"/>
                </a:ext>
              </a:extLst>
            </p:cNvPr>
            <p:cNvCxnSpPr>
              <a:cxnSpLocks/>
            </p:cNvCxnSpPr>
            <p:nvPr/>
          </p:nvCxnSpPr>
          <p:spPr>
            <a:xfrm>
              <a:off x="8608516" y="4230255"/>
              <a:ext cx="0" cy="133889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70;p14">
              <a:extLst>
                <a:ext uri="{FF2B5EF4-FFF2-40B4-BE49-F238E27FC236}">
                  <a16:creationId xmlns:a16="http://schemas.microsoft.com/office/drawing/2014/main" id="{F1613BDB-2699-2BD7-1D5C-657AE2D85FF6}"/>
                </a:ext>
              </a:extLst>
            </p:cNvPr>
            <p:cNvCxnSpPr/>
            <p:nvPr/>
          </p:nvCxnSpPr>
          <p:spPr>
            <a:xfrm>
              <a:off x="8981192" y="4507152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71;p14">
              <a:extLst>
                <a:ext uri="{FF2B5EF4-FFF2-40B4-BE49-F238E27FC236}">
                  <a16:creationId xmlns:a16="http://schemas.microsoft.com/office/drawing/2014/main" id="{947D00F8-6F4E-205A-6769-FA41FA95F6B8}"/>
                </a:ext>
              </a:extLst>
            </p:cNvPr>
            <p:cNvCxnSpPr/>
            <p:nvPr/>
          </p:nvCxnSpPr>
          <p:spPr>
            <a:xfrm>
              <a:off x="9594170" y="4870832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Google Shape;74;p14">
              <a:extLst>
                <a:ext uri="{FF2B5EF4-FFF2-40B4-BE49-F238E27FC236}">
                  <a16:creationId xmlns:a16="http://schemas.microsoft.com/office/drawing/2014/main" id="{F3FB5BA2-1E3E-646E-4EDB-2BE7DC246B8B}"/>
                </a:ext>
              </a:extLst>
            </p:cNvPr>
            <p:cNvSpPr txBox="1"/>
            <p:nvPr/>
          </p:nvSpPr>
          <p:spPr>
            <a:xfrm>
              <a:off x="8922572" y="5699987"/>
              <a:ext cx="1016220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m/z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5" name="Google Shape;73;p14">
              <a:extLst>
                <a:ext uri="{FF2B5EF4-FFF2-40B4-BE49-F238E27FC236}">
                  <a16:creationId xmlns:a16="http://schemas.microsoft.com/office/drawing/2014/main" id="{F8D82222-0B98-E9F6-75A4-5A182CBFC4A6}"/>
                </a:ext>
              </a:extLst>
            </p:cNvPr>
            <p:cNvSpPr txBox="1"/>
            <p:nvPr/>
          </p:nvSpPr>
          <p:spPr>
            <a:xfrm rot="16200000">
              <a:off x="7384889" y="4674037"/>
              <a:ext cx="1263925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Intensity 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14300-5819-1CD8-0D31-EF8694F647EC}"/>
              </a:ext>
            </a:extLst>
          </p:cNvPr>
          <p:cNvCxnSpPr>
            <a:cxnSpLocks/>
          </p:cNvCxnSpPr>
          <p:nvPr/>
        </p:nvCxnSpPr>
        <p:spPr bwMode="auto">
          <a:xfrm>
            <a:off x="5220072" y="3547589"/>
            <a:ext cx="115212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0976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13F5D-F1F6-4D2E-8C40-0D85724130B7}"/>
              </a:ext>
            </a:extLst>
          </p:cNvPr>
          <p:cNvGrpSpPr/>
          <p:nvPr/>
        </p:nvGrpSpPr>
        <p:grpSpPr>
          <a:xfrm>
            <a:off x="3282601" y="2254543"/>
            <a:ext cx="257117" cy="2702183"/>
            <a:chOff x="4376801" y="3006057"/>
            <a:chExt cx="342822" cy="3602911"/>
          </a:xfrm>
        </p:grpSpPr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D5C9A5D6-B65C-4217-834B-2EBB2D2B2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3A1AA183-644D-491D-9672-1307A512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9BCDF71C-0DF6-46CC-BD5B-D2D8BE63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26247592-7250-41FC-B90B-0C8187F0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8F50B42C-D54D-45C6-B1FD-C86F3681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2B0A4FE9-DB74-4E1E-A550-4EB72226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6403F9A2-7E8A-4227-A4C6-B554E498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1B5D9B2E-8C71-442D-9AB6-1B38FB20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660C2DE9-7C3D-41C6-AFF6-751190CD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21" name="Picture 20" descr="Shape, arrow&#10;&#10;Description automatically generated">
              <a:extLst>
                <a:ext uri="{FF2B5EF4-FFF2-40B4-BE49-F238E27FC236}">
                  <a16:creationId xmlns:a16="http://schemas.microsoft.com/office/drawing/2014/main" id="{2C37461C-DD3F-42CD-A9E6-FFA83199C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13EDA8D-9A21-475D-A640-4D1F9A86C9F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D7D20BE3-4B01-4EA7-8CC6-42189BC3ED8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494A5-8DB0-2012-9757-95EB038B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13484-DE72-001D-725F-593717E52186}"/>
              </a:ext>
            </a:extLst>
          </p:cNvPr>
          <p:cNvSpPr txBox="1"/>
          <p:nvPr/>
        </p:nvSpPr>
        <p:spPr>
          <a:xfrm>
            <a:off x="2195736" y="267494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are the rules of metabolomics Battleships?!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715F3-1DC4-F111-9223-9A2A3518BAA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mix radar scans (MS1 scans) with dropping a single bomb (MS2 scan)</a:t>
            </a:r>
          </a:p>
        </p:txBody>
      </p:sp>
    </p:spTree>
    <p:extLst>
      <p:ext uri="{BB962C8B-B14F-4D97-AF65-F5344CB8AC3E}">
        <p14:creationId xmlns:p14="http://schemas.microsoft.com/office/powerpoint/2010/main" val="309874743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5669</TotalTime>
  <Words>1965</Words>
  <Application>Microsoft Office PowerPoint</Application>
  <PresentationFormat>On-screen Show (16:9)</PresentationFormat>
  <Paragraphs>733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Cambria Math</vt:lpstr>
      <vt:lpstr>Times New Roman</vt:lpstr>
      <vt:lpstr>UoG_PowerPoint_16.9</vt:lpstr>
      <vt:lpstr>Office Theme</vt:lpstr>
      <vt:lpstr>1_Office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170</cp:revision>
  <dcterms:created xsi:type="dcterms:W3CDTF">2016-02-16T11:44:26Z</dcterms:created>
  <dcterms:modified xsi:type="dcterms:W3CDTF">2024-08-29T15:00:31Z</dcterms:modified>
  <cp:category/>
</cp:coreProperties>
</file>