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411" r:id="rId3"/>
    <p:sldId id="412" r:id="rId4"/>
    <p:sldId id="413" r:id="rId5"/>
    <p:sldId id="422" r:id="rId6"/>
    <p:sldId id="432" r:id="rId7"/>
    <p:sldId id="421" r:id="rId8"/>
    <p:sldId id="433" r:id="rId9"/>
    <p:sldId id="420" r:id="rId10"/>
    <p:sldId id="414" r:id="rId11"/>
    <p:sldId id="423" r:id="rId12"/>
    <p:sldId id="416" r:id="rId13"/>
    <p:sldId id="425" r:id="rId14"/>
    <p:sldId id="424" r:id="rId15"/>
    <p:sldId id="426" r:id="rId16"/>
    <p:sldId id="434" r:id="rId17"/>
    <p:sldId id="427" r:id="rId18"/>
    <p:sldId id="415" r:id="rId19"/>
    <p:sldId id="429" r:id="rId20"/>
    <p:sldId id="436" r:id="rId21"/>
    <p:sldId id="435" r:id="rId22"/>
    <p:sldId id="437" r:id="rId23"/>
    <p:sldId id="438" r:id="rId24"/>
    <p:sldId id="428" r:id="rId25"/>
    <p:sldId id="439" r:id="rId26"/>
    <p:sldId id="440" r:id="rId27"/>
    <p:sldId id="430" r:id="rId2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23255B-E7E0-4CCD-92E2-4EE8500A2BFF}">
          <p14:sldIdLst>
            <p14:sldId id="256"/>
          </p14:sldIdLst>
        </p14:section>
        <p14:section name="ViMMS" id="{9B7546D0-4A7E-41D1-AF9D-67A284AA6EE3}">
          <p14:sldIdLst>
            <p14:sldId id="411"/>
            <p14:sldId id="412"/>
            <p14:sldId id="413"/>
            <p14:sldId id="422"/>
            <p14:sldId id="432"/>
            <p14:sldId id="421"/>
            <p14:sldId id="433"/>
            <p14:sldId id="420"/>
          </p14:sldIdLst>
        </p14:section>
        <p14:section name="Optimising Existing Methods" id="{05F85B74-BE9D-45E4-BF8F-9EAB60D3D7B4}">
          <p14:sldIdLst>
            <p14:sldId id="414"/>
            <p14:sldId id="423"/>
          </p14:sldIdLst>
        </p14:section>
        <p14:section name="Developing Single Sample Data Acquisition" id="{909E2376-A7F7-4B89-BD27-7AA091D73555}">
          <p14:sldIdLst>
            <p14:sldId id="416"/>
            <p14:sldId id="425"/>
            <p14:sldId id="424"/>
            <p14:sldId id="426"/>
            <p14:sldId id="434"/>
            <p14:sldId id="427"/>
          </p14:sldIdLst>
        </p14:section>
        <p14:section name="Developing Multi-Sample Data Acquisition" id="{AA54803A-4DDC-49ED-AC3A-681BD8E14B37}">
          <p14:sldIdLst>
            <p14:sldId id="415"/>
            <p14:sldId id="429"/>
            <p14:sldId id="436"/>
            <p14:sldId id="435"/>
            <p14:sldId id="437"/>
            <p14:sldId id="438"/>
          </p14:sldIdLst>
        </p14:section>
        <p14:section name="DDA vs DIA" id="{871FA448-090A-4083-B797-FB0516524D3A}">
          <p14:sldIdLst>
            <p14:sldId id="428"/>
            <p14:sldId id="439"/>
            <p14:sldId id="440"/>
          </p14:sldIdLst>
        </p14:section>
        <p14:section name="Any questions?" id="{E3546023-65DA-41A6-A7FA-D10BD65D539D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55F"/>
    <a:srgbClr val="032952"/>
    <a:srgbClr val="0067A7"/>
    <a:srgbClr val="003865"/>
    <a:srgbClr val="00213B"/>
    <a:srgbClr val="003560"/>
    <a:srgbClr val="284F76"/>
    <a:srgbClr val="394753"/>
    <a:srgbClr val="3E474E"/>
    <a:srgbClr val="5B53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62014-2515-4D7C-ADC7-6EEA46861A64}" v="77" dt="2023-02-01T11:14:4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7" autoAdjust="0"/>
    <p:restoredTop sz="81030" autoAdjust="0"/>
  </p:normalViewPr>
  <p:slideViewPr>
    <p:cSldViewPr>
      <p:cViewPr varScale="1">
        <p:scale>
          <a:sx n="92" d="100"/>
          <a:sy n="92" d="100"/>
        </p:scale>
        <p:origin x="1181" y="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751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466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853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3320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497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43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41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24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7140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02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314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280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08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3688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9797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620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680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4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1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9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1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78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0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glasgowcompbio/vimms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innydavies/presentations" TargetMode="External"/><Relationship Id="rId4" Type="http://schemas.openxmlformats.org/officeDocument/2006/relationships/hyperlink" Target="mailto:vinny.davies@glasgow.ac.u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Gilbert Scott Building">
            <a:extLst>
              <a:ext uri="{FF2B5EF4-FFF2-40B4-BE49-F238E27FC236}">
                <a16:creationId xmlns:a16="http://schemas.microsoft.com/office/drawing/2014/main" id="{E1048C9E-FD83-5065-AB12-61A24A125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-8013"/>
            <a:ext cx="9252520" cy="5204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4"/>
            <a:ext cx="5566354" cy="1184289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dirty="0"/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D4B5D-42CE-4231-8E29-1383C4683473}"/>
              </a:ext>
            </a:extLst>
          </p:cNvPr>
          <p:cNvSpPr txBox="1"/>
          <p:nvPr/>
        </p:nvSpPr>
        <p:spPr>
          <a:xfrm>
            <a:off x="661830" y="1243444"/>
            <a:ext cx="5566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560"/>
                </a:solidFill>
              </a:rPr>
              <a:t>ViMMS 2.0: A framework to develop, test and </a:t>
            </a:r>
            <a:r>
              <a:rPr lang="en-US" b="1" dirty="0" err="1">
                <a:solidFill>
                  <a:srgbClr val="003560"/>
                </a:solidFill>
              </a:rPr>
              <a:t>optimise</a:t>
            </a:r>
            <a:r>
              <a:rPr lang="en-US" b="1" dirty="0">
                <a:solidFill>
                  <a:srgbClr val="003560"/>
                </a:solidFill>
              </a:rPr>
              <a:t> fragmentation strategies in LC-MS metabolomics</a:t>
            </a:r>
          </a:p>
          <a:p>
            <a:endParaRPr lang="en-US" b="1" dirty="0">
              <a:solidFill>
                <a:srgbClr val="003560"/>
              </a:solidFill>
            </a:endParaRPr>
          </a:p>
          <a:p>
            <a:r>
              <a:rPr lang="en-US" sz="2000" b="1" dirty="0">
                <a:solidFill>
                  <a:srgbClr val="003560"/>
                </a:solidFill>
              </a:rPr>
              <a:t>Dr Vinny Davies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472607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A few different DDA methods are currently implemented within ViMMS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use the simulated environment to test different parameter settings on a previously collected sample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Advantage: No machine time or sample costs. Optimised performance for next DDA acquisition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Optimising DDA acquisition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80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3528391" cy="271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compared performance of our ViMMS Top-N controller (simulated chemicals) vs machine Top-N (same real sample)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Results show simulations in ViMMS closely match the real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Optimising Top-N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074" name="Picture 2" descr="Metabolites 09 00219 g006 550">
            <a:extLst>
              <a:ext uri="{FF2B5EF4-FFF2-40B4-BE49-F238E27FC236}">
                <a16:creationId xmlns:a16="http://schemas.microsoft.com/office/drawing/2014/main" id="{049A9C30-D1E3-4AFD-AD0E-D179B0154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746" y="1102593"/>
            <a:ext cx="52387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EA0B4D-701B-41D2-A168-CE54BF72B85B}"/>
              </a:ext>
            </a:extLst>
          </p:cNvPr>
          <p:cNvSpPr txBox="1"/>
          <p:nvPr/>
        </p:nvSpPr>
        <p:spPr>
          <a:xfrm>
            <a:off x="5796136" y="4155926"/>
            <a:ext cx="3188382" cy="830997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Wandy, J., </a:t>
            </a:r>
            <a:r>
              <a:rPr lang="en-GB" sz="1200" b="1" u="sng" dirty="0"/>
              <a:t>Davies, V.,</a:t>
            </a:r>
            <a:r>
              <a:rPr lang="en-GB" sz="1200" dirty="0"/>
              <a:t> et al. (2019). In silico optimization of mass spectrometry fragmentation strategies in metabolomics. </a:t>
            </a:r>
            <a:r>
              <a:rPr lang="en-GB" sz="1200" i="1" dirty="0"/>
              <a:t>Metabolites</a:t>
            </a:r>
            <a:r>
              <a:rPr lang="en-GB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892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4" y="1203598"/>
            <a:ext cx="8568951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also develop new methods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motivated our methods to avoid repeated fragmentation events (e.g. below)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then compare them against Top-N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Developing new DDA methods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52EBB1-2336-4066-A8C3-E5060D4D3585}"/>
              </a:ext>
            </a:extLst>
          </p:cNvPr>
          <p:cNvSpPr txBox="1"/>
          <p:nvPr/>
        </p:nvSpPr>
        <p:spPr>
          <a:xfrm>
            <a:off x="5868144" y="4371950"/>
            <a:ext cx="3113420" cy="646331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b="1" u="sng" dirty="0"/>
              <a:t>Davies, V.</a:t>
            </a:r>
            <a:r>
              <a:rPr lang="en-GB" sz="1200" dirty="0"/>
              <a:t>, et al. (2021). Rapid development of improved data-dependent acquisition strategies. </a:t>
            </a:r>
            <a:r>
              <a:rPr lang="en-GB" sz="1200" i="1" dirty="0"/>
              <a:t>Analytical chemistry</a:t>
            </a:r>
            <a:r>
              <a:rPr lang="en-GB" sz="1200" dirty="0"/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A172C2-DDBC-49E4-95A7-A40E5FAE3A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2873394"/>
            <a:ext cx="8375576" cy="1292231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5F2434D-0F71-482C-9770-E3D0DCCA18E1}"/>
              </a:ext>
            </a:extLst>
          </p:cNvPr>
          <p:cNvSpPr/>
          <p:nvPr/>
        </p:nvSpPr>
        <p:spPr>
          <a:xfrm rot="16200000">
            <a:off x="966291" y="3441155"/>
            <a:ext cx="442664" cy="432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7629E7C-5305-4FAE-BA94-E4D6247F1152}"/>
              </a:ext>
            </a:extLst>
          </p:cNvPr>
          <p:cNvSpPr/>
          <p:nvPr/>
        </p:nvSpPr>
        <p:spPr>
          <a:xfrm rot="16200000">
            <a:off x="6357532" y="3394514"/>
            <a:ext cx="442664" cy="432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55B8EF-0C25-442D-A3FE-A786C0430BDC}"/>
              </a:ext>
            </a:extLst>
          </p:cNvPr>
          <p:cNvSpPr/>
          <p:nvPr/>
        </p:nvSpPr>
        <p:spPr>
          <a:xfrm rot="16200000">
            <a:off x="3198539" y="3372223"/>
            <a:ext cx="442664" cy="432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29DA951-81B3-4EB2-8239-2E5641F173A3}"/>
              </a:ext>
            </a:extLst>
          </p:cNvPr>
          <p:cNvSpPr/>
          <p:nvPr/>
        </p:nvSpPr>
        <p:spPr>
          <a:xfrm rot="16200000">
            <a:off x="8383116" y="3372223"/>
            <a:ext cx="442664" cy="432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F0BC7C-FE91-4635-8468-F314822F4111}"/>
              </a:ext>
            </a:extLst>
          </p:cNvPr>
          <p:cNvSpPr/>
          <p:nvPr/>
        </p:nvSpPr>
        <p:spPr>
          <a:xfrm rot="16200000">
            <a:off x="7419545" y="3388527"/>
            <a:ext cx="442664" cy="4320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9347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799288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 err="1">
                <a:solidFill>
                  <a:srgbClr val="003560"/>
                </a:solidFill>
              </a:rPr>
              <a:t>SmartROI</a:t>
            </a:r>
            <a:r>
              <a:rPr lang="en-GB" sz="1800" dirty="0">
                <a:solidFill>
                  <a:srgbClr val="003560"/>
                </a:solidFill>
              </a:rPr>
              <a:t> constructs ROIs in real time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Uses rises and falls in intensity to determine if an MS2 scan is allowed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SmartROI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F5418E-4627-4851-BF84-FC1D97066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361" y="2139702"/>
            <a:ext cx="5809243" cy="27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42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 err="1">
                <a:solidFill>
                  <a:srgbClr val="003560"/>
                </a:solidFill>
              </a:rPr>
              <a:t>WeightedDEW</a:t>
            </a:r>
            <a:r>
              <a:rPr lang="en-GB" sz="1800" dirty="0">
                <a:solidFill>
                  <a:srgbClr val="003560"/>
                </a:solidFill>
              </a:rPr>
              <a:t> constructs a new type of Dynamic Exclusion Window (DEW)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WeightedDEW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55282-557D-4207-B442-057C782862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729" y="1779662"/>
            <a:ext cx="6144542" cy="323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16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040559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allowed us to develop and debug these methods before ever using samples or machine time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then optimised the parameters of the methods to maximise peak coverage (or any other metric you choose)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In-Silico Development in ViMMS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37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040559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then tested them out in different simulated scenarios in ViMMS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Big increase in performance when there are a large number of metabolites (peaks)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In-Silico Validation in ViMMS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29B360-9D71-4F13-9A69-EB55A0909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21"/>
          <a:stretch/>
        </p:blipFill>
        <p:spPr>
          <a:xfrm>
            <a:off x="5220072" y="1322437"/>
            <a:ext cx="3528392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36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032447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then tested the methods on real samples (beer and serum)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Results showed a 50%+ increase in performance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Real Experimental Validation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39999-0D85-4B8B-A77F-FBFE654124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389" b="29257"/>
          <a:stretch/>
        </p:blipFill>
        <p:spPr>
          <a:xfrm>
            <a:off x="4312318" y="1779662"/>
            <a:ext cx="4695825" cy="20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3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208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Under the same principles, we can also develop multi-sample DDA methods and test existing ones, e.g. </a:t>
            </a:r>
            <a:r>
              <a:rPr lang="en-GB" sz="1800" dirty="0" err="1">
                <a:solidFill>
                  <a:srgbClr val="003560"/>
                </a:solidFill>
              </a:rPr>
              <a:t>DsDA</a:t>
            </a:r>
            <a:r>
              <a:rPr lang="en-GB" sz="1800" dirty="0">
                <a:solidFill>
                  <a:srgbClr val="003560"/>
                </a:solidFill>
              </a:rPr>
              <a:t>, </a:t>
            </a:r>
            <a:r>
              <a:rPr lang="en-GB" sz="1800" dirty="0" err="1">
                <a:solidFill>
                  <a:srgbClr val="003560"/>
                </a:solidFill>
              </a:rPr>
              <a:t>MSplanner</a:t>
            </a:r>
            <a:endParaRPr lang="en-GB" sz="18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about multi sample DDA methods?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931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208911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 err="1">
                <a:solidFill>
                  <a:srgbClr val="003560"/>
                </a:solidFill>
              </a:rPr>
              <a:t>TopNEXt</a:t>
            </a:r>
            <a:r>
              <a:rPr lang="en-GB" sz="1800" dirty="0">
                <a:solidFill>
                  <a:srgbClr val="003560"/>
                </a:solidFill>
              </a:rPr>
              <a:t> is a modular framework for multi-sample acquisition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It scores possible MS2 scans based on previously observed scans in the current and previous samples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TopNEXt</a:t>
            </a:r>
            <a:r>
              <a:rPr lang="en-GB" b="1" dirty="0">
                <a:solidFill>
                  <a:srgbClr val="003560"/>
                </a:solidFill>
              </a:rPr>
              <a:t>: Automated Exclusion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E4411-2950-4572-8FD2-8A5A2A4B3B29}"/>
              </a:ext>
            </a:extLst>
          </p:cNvPr>
          <p:cNvSpPr txBox="1"/>
          <p:nvPr/>
        </p:nvSpPr>
        <p:spPr>
          <a:xfrm>
            <a:off x="5148064" y="4299942"/>
            <a:ext cx="3761492" cy="646331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McBride, R., …, </a:t>
            </a:r>
            <a:r>
              <a:rPr lang="en-GB" sz="1200" b="1" u="sng" dirty="0"/>
              <a:t>Davies, V.</a:t>
            </a:r>
            <a:r>
              <a:rPr lang="en-GB" sz="1200" dirty="0"/>
              <a:t>, … et al. (2023). </a:t>
            </a:r>
            <a:r>
              <a:rPr lang="en-US" sz="1200" dirty="0" err="1"/>
              <a:t>TopNEXt</a:t>
            </a:r>
            <a:r>
              <a:rPr lang="en-US" sz="1200" dirty="0"/>
              <a:t>: Automatic DDA Exclusion Framework for Multi-Sample Mass Spectrometry Experiments.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1021140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ViMMS Logo">
            <a:extLst>
              <a:ext uri="{FF2B5EF4-FFF2-40B4-BE49-F238E27FC236}">
                <a16:creationId xmlns:a16="http://schemas.microsoft.com/office/drawing/2014/main" id="{2A5B7665-BBD8-40B2-A25F-6CCB3FCE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318" y="200014"/>
            <a:ext cx="3572175" cy="273177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040559" cy="3459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is a </a:t>
            </a:r>
            <a:r>
              <a:rPr lang="en-GB" sz="1800" b="1" dirty="0">
                <a:solidFill>
                  <a:srgbClr val="003560"/>
                </a:solidFill>
              </a:rPr>
              <a:t>Vi</a:t>
            </a:r>
            <a:r>
              <a:rPr lang="en-GB" sz="1800" dirty="0">
                <a:solidFill>
                  <a:srgbClr val="003560"/>
                </a:solidFill>
              </a:rPr>
              <a:t>rtual </a:t>
            </a:r>
            <a:r>
              <a:rPr lang="en-GB" sz="1800" b="1" dirty="0">
                <a:solidFill>
                  <a:srgbClr val="003560"/>
                </a:solidFill>
              </a:rPr>
              <a:t>M</a:t>
            </a:r>
            <a:r>
              <a:rPr lang="en-GB" sz="1800" dirty="0">
                <a:solidFill>
                  <a:srgbClr val="003560"/>
                </a:solidFill>
              </a:rPr>
              <a:t>etabolomics </a:t>
            </a:r>
            <a:r>
              <a:rPr lang="en-GB" sz="1800" b="1" dirty="0">
                <a:solidFill>
                  <a:srgbClr val="003560"/>
                </a:solidFill>
              </a:rPr>
              <a:t>M</a:t>
            </a:r>
            <a:r>
              <a:rPr lang="en-GB" sz="1800" dirty="0">
                <a:solidFill>
                  <a:srgbClr val="003560"/>
                </a:solidFill>
              </a:rPr>
              <a:t>ass </a:t>
            </a:r>
            <a:r>
              <a:rPr lang="en-GB" sz="1800" b="1" dirty="0">
                <a:solidFill>
                  <a:srgbClr val="003560"/>
                </a:solidFill>
              </a:rPr>
              <a:t>S</a:t>
            </a:r>
            <a:r>
              <a:rPr lang="en-GB" sz="1800" dirty="0">
                <a:solidFill>
                  <a:srgbClr val="003560"/>
                </a:solidFill>
              </a:rPr>
              <a:t>pectrometer</a:t>
            </a:r>
            <a:endParaRPr lang="en-GB" sz="1800" b="1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It allows you to simulate full metabolomics LC-MS/MS experiments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MS1 and MS2 capabilities, with potential for MSN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is implemented within Python and is full open source available at </a:t>
            </a:r>
            <a:r>
              <a:rPr lang="en-GB" sz="1800" dirty="0">
                <a:solidFill>
                  <a:srgbClr val="003560"/>
                </a:solidFill>
                <a:hlinkClick r:id="rId5"/>
              </a:rPr>
              <a:t>https://github.com/glasgowcompbio/vimms</a:t>
            </a:r>
            <a:r>
              <a:rPr lang="en-GB" sz="1800" dirty="0">
                <a:solidFill>
                  <a:srgbClr val="003560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7" y="411510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ViMMS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FBD06-2D4A-4B90-9919-4D80708889CD}"/>
              </a:ext>
            </a:extLst>
          </p:cNvPr>
          <p:cNvSpPr txBox="1"/>
          <p:nvPr/>
        </p:nvSpPr>
        <p:spPr>
          <a:xfrm>
            <a:off x="5724128" y="3193688"/>
            <a:ext cx="3188382" cy="1754326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Wandy, J., </a:t>
            </a:r>
            <a:r>
              <a:rPr lang="en-GB" sz="1200" b="1" u="sng" dirty="0"/>
              <a:t>Davies, V.,</a:t>
            </a:r>
            <a:r>
              <a:rPr lang="en-GB" sz="1200" dirty="0"/>
              <a:t> et al. (2019). In silico optimization of mass spectrometry fragmentation strategies in metabolomics. </a:t>
            </a:r>
            <a:r>
              <a:rPr lang="en-GB" sz="1200" i="1" dirty="0"/>
              <a:t>Metabolites</a:t>
            </a:r>
            <a:r>
              <a:rPr lang="en-GB" sz="1200" dirty="0"/>
              <a:t>.</a:t>
            </a:r>
          </a:p>
          <a:p>
            <a:endParaRPr lang="en-GB" sz="1200" dirty="0"/>
          </a:p>
          <a:p>
            <a:r>
              <a:rPr lang="en-GB" sz="1200" dirty="0"/>
              <a:t>Wandy, J., </a:t>
            </a:r>
            <a:r>
              <a:rPr lang="en-GB" sz="1200" b="1" u="sng" dirty="0"/>
              <a:t>Davies, V.</a:t>
            </a:r>
            <a:r>
              <a:rPr lang="en-GB" sz="1200" dirty="0"/>
              <a:t>, et al. (2022). ViMMS 2.0: A framework to develop, test and optimise fragmentation strategies in LC-MS metabolomics. </a:t>
            </a:r>
            <a:r>
              <a:rPr lang="en-GB" sz="1200" i="1" dirty="0"/>
              <a:t>JOSS</a:t>
            </a:r>
            <a:r>
              <a:rPr lang="en-GB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32377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7920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It contains a number of different options and can easily be extended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TopNEXt</a:t>
            </a:r>
            <a:r>
              <a:rPr lang="en-GB" b="1" dirty="0">
                <a:solidFill>
                  <a:srgbClr val="003560"/>
                </a:solidFill>
              </a:rPr>
              <a:t>: Automated Exclusion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3E4411-2950-4572-8FD2-8A5A2A4B3B29}"/>
              </a:ext>
            </a:extLst>
          </p:cNvPr>
          <p:cNvSpPr txBox="1"/>
          <p:nvPr/>
        </p:nvSpPr>
        <p:spPr>
          <a:xfrm>
            <a:off x="5148064" y="4299942"/>
            <a:ext cx="3761492" cy="646331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McBride, R., …, </a:t>
            </a:r>
            <a:r>
              <a:rPr lang="en-GB" sz="1200" b="1" u="sng" dirty="0"/>
              <a:t>Davies, V.</a:t>
            </a:r>
            <a:r>
              <a:rPr lang="en-GB" sz="1200" dirty="0"/>
              <a:t>, … et al. (2023). </a:t>
            </a:r>
            <a:r>
              <a:rPr lang="en-US" sz="1200" dirty="0" err="1"/>
              <a:t>TopNEXt</a:t>
            </a:r>
            <a:r>
              <a:rPr lang="en-US" sz="1200" dirty="0"/>
              <a:t>: Automatic DDA Exclusion Framework for Multi-Sample Mass Spectrometry Experiments.</a:t>
            </a:r>
            <a:endParaRPr lang="en-GB" sz="12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96948B-0B30-439B-AA42-D678AB848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2067694"/>
            <a:ext cx="78676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668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FB5141F-CB12-4986-8A07-8A3AF23E5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2673875"/>
            <a:ext cx="6238676" cy="24696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712967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Beyond the framework, it also introduces the concept of (non-)overlap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It looks at how much a current ROI (black) overlaps with a previous ROI (blue) and scores it based on how much they overlap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more it overlaps with a fragmented previous ROI, the lower it will be scored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There is also a version based on the intensity of the previous MS2 scans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Non-Overlap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06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TopNEXt</a:t>
            </a:r>
            <a:r>
              <a:rPr lang="en-GB" b="1" dirty="0">
                <a:solidFill>
                  <a:srgbClr val="003560"/>
                </a:solidFill>
              </a:rPr>
              <a:t>: Automated Exclusion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1DEEB-2CA1-4120-8760-441038C26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35" y="1528871"/>
            <a:ext cx="7587330" cy="320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374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040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003560"/>
                </a:solidFill>
              </a:rPr>
              <a:t>TopNEXt</a:t>
            </a:r>
            <a:r>
              <a:rPr lang="en-GB" b="1" dirty="0">
                <a:solidFill>
                  <a:srgbClr val="003560"/>
                </a:solidFill>
              </a:rPr>
              <a:t>: Automated Exclusion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FD023-1E90-42FE-97A7-12725943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912" y="1491010"/>
            <a:ext cx="74961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918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56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similarly implement DIA in ViMMS (and eventually </a:t>
            </a:r>
            <a:r>
              <a:rPr lang="en-GB" sz="1800" dirty="0" err="1">
                <a:solidFill>
                  <a:srgbClr val="003560"/>
                </a:solidFill>
              </a:rPr>
              <a:t>TopNEXt</a:t>
            </a:r>
            <a:r>
              <a:rPr lang="en-GB" sz="1800" dirty="0">
                <a:solidFill>
                  <a:srgbClr val="003560"/>
                </a:solidFill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about DIA?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463EA-4C9F-4068-B3BE-2AC41348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684" y="1697028"/>
            <a:ext cx="5688632" cy="33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85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784975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have implemented SWATH and AIF within ViMMS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Compared them against DDA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DIA vs DDA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F3DF27-7B91-46CB-B1ED-13BD3BDF1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16" y="1923678"/>
            <a:ext cx="7274768" cy="32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970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640959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construct our own DIA methods or even hybrid DDA-DIA methods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Limitation appears to be the deconvolution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Generally inflexible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Low accuracy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Overly correlated predicted spectra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allows us to properly evaluate deconvolution and we have began designing our own method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I see this as the immediate application of ViMMS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Bottleneck of DIA?</a:t>
            </a:r>
            <a:endParaRPr lang="en-GB" sz="1400" dirty="0">
              <a:solidFill>
                <a:srgbClr val="00356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81C3A1-E269-417F-A911-5D02F06ACE0F}"/>
              </a:ext>
            </a:extLst>
          </p:cNvPr>
          <p:cNvSpPr txBox="1"/>
          <p:nvPr/>
        </p:nvSpPr>
        <p:spPr>
          <a:xfrm>
            <a:off x="5580112" y="4299942"/>
            <a:ext cx="3329444" cy="646331"/>
          </a:xfrm>
          <a:prstGeom prst="rect">
            <a:avLst/>
          </a:prstGeom>
          <a:noFill/>
          <a:ln w="44450">
            <a:solidFill>
              <a:srgbClr val="00355F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Wandy, J., ... &amp; </a:t>
            </a:r>
            <a:r>
              <a:rPr lang="en-GB" sz="1200" b="1" u="sng" dirty="0"/>
              <a:t>Davies, V</a:t>
            </a:r>
            <a:r>
              <a:rPr lang="en-GB" sz="1200" dirty="0"/>
              <a:t>. (2023). Simulated-to-real Benchmarking of Acquisition Methods in Metabolomics. </a:t>
            </a:r>
            <a:r>
              <a:rPr lang="en-GB" sz="1200" dirty="0" err="1"/>
              <a:t>bioRxiv</a:t>
            </a:r>
            <a:r>
              <a:rPr lang="en-GB" sz="1200" dirty="0"/>
              <a:t>.</a:t>
            </a:r>
            <a:endParaRPr lang="en-GB" sz="1200" i="1" dirty="0"/>
          </a:p>
        </p:txBody>
      </p:sp>
    </p:spTree>
    <p:extLst>
      <p:ext uri="{BB962C8B-B14F-4D97-AF65-F5344CB8AC3E}">
        <p14:creationId xmlns:p14="http://schemas.microsoft.com/office/powerpoint/2010/main" val="233545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280919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Big thank you to all my collaborators: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University of Glasgow: Joe Wandy, </a:t>
            </a:r>
            <a:r>
              <a:rPr lang="en-GB" sz="1800" dirty="0" err="1">
                <a:solidFill>
                  <a:srgbClr val="003560"/>
                </a:solidFill>
              </a:rPr>
              <a:t>Rónán</a:t>
            </a:r>
            <a:r>
              <a:rPr lang="en-GB" sz="1800" dirty="0">
                <a:solidFill>
                  <a:srgbClr val="003560"/>
                </a:solidFill>
              </a:rPr>
              <a:t> Daly, Simon Rogers, Ross McBride, Kevin Bryson, Stefan </a:t>
            </a:r>
            <a:r>
              <a:rPr lang="en-GB" sz="1800" dirty="0" err="1">
                <a:solidFill>
                  <a:srgbClr val="003560"/>
                </a:solidFill>
              </a:rPr>
              <a:t>Weidt</a:t>
            </a:r>
            <a:r>
              <a:rPr lang="en-GB" sz="1800" dirty="0">
                <a:solidFill>
                  <a:srgbClr val="003560"/>
                </a:solidFill>
              </a:rPr>
              <a:t>, Nikolaos Terzis, Alice Miller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 Wageningen University: Justin J.J. van der Hooft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Ideas for ViMMS or any further questions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Email: </a:t>
            </a:r>
            <a:r>
              <a:rPr lang="en-GB" sz="1800" dirty="0">
                <a:solidFill>
                  <a:srgbClr val="003560"/>
                </a:solidFill>
                <a:hlinkClick r:id="rId4"/>
              </a:rPr>
              <a:t>vinny.davies@glasgow.ac.uk</a:t>
            </a:r>
            <a:endParaRPr lang="en-GB" sz="1800" dirty="0">
              <a:solidFill>
                <a:srgbClr val="003560"/>
              </a:solidFill>
            </a:endParaRP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Twitter: vinny_davies89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Slides available at: 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  <a:hlinkClick r:id="rId5"/>
              </a:rPr>
              <a:t>https://github.com/vinnydavies</a:t>
            </a:r>
            <a:r>
              <a:rPr lang="en-GB" sz="1800">
                <a:solidFill>
                  <a:srgbClr val="003560"/>
                </a:solidFill>
                <a:hlinkClick r:id="rId5"/>
              </a:rPr>
              <a:t>/presentations</a:t>
            </a:r>
            <a:r>
              <a:rPr lang="en-GB" sz="1800">
                <a:solidFill>
                  <a:srgbClr val="003560"/>
                </a:solidFill>
              </a:rPr>
              <a:t> </a:t>
            </a:r>
            <a:endParaRPr lang="en-GB" sz="1800" dirty="0">
              <a:solidFill>
                <a:srgbClr val="003560"/>
              </a:solidFill>
            </a:endParaRP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Any questions?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36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472607" cy="3311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ViMMS fully controls scan specifications in real time and allows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Evaluation of existing methods and settings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Develop, evaluate and test new methods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 MS in real time via an API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Evaluate current tools, e.g. MS-dial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Currently real time control is limited to </a:t>
            </a:r>
            <a:r>
              <a:rPr lang="en-GB" sz="1800" dirty="0" err="1">
                <a:solidFill>
                  <a:srgbClr val="003560"/>
                </a:solidFill>
              </a:rPr>
              <a:t>Thermo</a:t>
            </a:r>
            <a:r>
              <a:rPr lang="en-GB" sz="1800" dirty="0">
                <a:solidFill>
                  <a:srgbClr val="003560"/>
                </a:solidFill>
              </a:rPr>
              <a:t> Fisher machines with IAPI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is the point of ViMMS?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7" name="Picture 2" descr="ViMMS Logo">
            <a:extLst>
              <a:ext uri="{FF2B5EF4-FFF2-40B4-BE49-F238E27FC236}">
                <a16:creationId xmlns:a16="http://schemas.microsoft.com/office/drawing/2014/main" id="{1A26E2DB-4EE6-4A26-8996-357EAF4A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99" y="1438564"/>
            <a:ext cx="3572175" cy="27317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565451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494963" cy="4611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has two environments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Simulated (blue)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Real (green)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virtual MS (Python code) and real MS (an actual instrument) are interchangeable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Controllers (which schedule scans) are identical in both environments</a:t>
            </a:r>
          </a:p>
          <a:p>
            <a:pPr lvl="4">
              <a:spcBef>
                <a:spcPts val="0"/>
              </a:spcBef>
              <a:spcAft>
                <a:spcPts val="500"/>
              </a:spcAft>
            </a:pPr>
            <a:endParaRPr lang="en-GB" sz="14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Samples are either real or virtual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does ViMMS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C2F31-62F2-4E59-BA0F-C527FF4D1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44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388941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Take an </a:t>
            </a:r>
            <a:r>
              <a:rPr lang="en-GB" sz="1800" dirty="0" err="1">
                <a:solidFill>
                  <a:srgbClr val="003560"/>
                </a:solidFill>
              </a:rPr>
              <a:t>mzml</a:t>
            </a:r>
            <a:r>
              <a:rPr lang="en-GB" sz="1800" dirty="0">
                <a:solidFill>
                  <a:srgbClr val="003560"/>
                </a:solidFill>
              </a:rPr>
              <a:t> and construct Regions of Interest (ROIs)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ROIs are converted into ViMMS chemicals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simulations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44269-8D75-407C-B285-2539F07B7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544001-E47B-4A4A-BA17-18FE7ECEBF80}"/>
              </a:ext>
            </a:extLst>
          </p:cNvPr>
          <p:cNvSpPr/>
          <p:nvPr/>
        </p:nvSpPr>
        <p:spPr>
          <a:xfrm>
            <a:off x="4499992" y="1308660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Metabolites 09 00219 g002 550">
            <a:extLst>
              <a:ext uri="{FF2B5EF4-FFF2-40B4-BE49-F238E27FC236}">
                <a16:creationId xmlns:a16="http://schemas.microsoft.com/office/drawing/2014/main" id="{61825C61-AA0C-459F-9F96-89BCDB8C0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 b="10612"/>
          <a:stretch/>
        </p:blipFill>
        <p:spPr bwMode="auto">
          <a:xfrm>
            <a:off x="899592" y="2892258"/>
            <a:ext cx="3150518" cy="19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8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044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388941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Timings for MS1 and MS2 scans are taken directly from the </a:t>
            </a:r>
            <a:r>
              <a:rPr lang="en-GB" sz="1800" dirty="0" err="1">
                <a:solidFill>
                  <a:srgbClr val="003560"/>
                </a:solidFill>
              </a:rPr>
              <a:t>mzml</a:t>
            </a: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MS2 spectra are fully synthetic, (e.g. we cannot get new real results)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Standard methods such as Top-N are implemented within ViMMS as controllers (these determine scans)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Results are extracted as </a:t>
            </a:r>
            <a:r>
              <a:rPr lang="en-GB" sz="1800" dirty="0" err="1">
                <a:solidFill>
                  <a:srgbClr val="003560"/>
                </a:solidFill>
              </a:rPr>
              <a:t>mzmls</a:t>
            </a:r>
            <a:r>
              <a:rPr lang="en-GB" sz="1800" dirty="0">
                <a:solidFill>
                  <a:srgbClr val="003560"/>
                </a:solidFill>
              </a:rPr>
              <a:t> and can analysed in terms of </a:t>
            </a:r>
            <a:r>
              <a:rPr lang="en-GB" sz="1800" dirty="0" err="1">
                <a:solidFill>
                  <a:srgbClr val="003560"/>
                </a:solidFill>
              </a:rPr>
              <a:t>perfomance</a:t>
            </a:r>
            <a:endParaRPr lang="en-GB" sz="18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simulations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44269-8D75-407C-B285-2539F07B7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544001-E47B-4A4A-BA17-18FE7ECEBF80}"/>
              </a:ext>
            </a:extLst>
          </p:cNvPr>
          <p:cNvSpPr/>
          <p:nvPr/>
        </p:nvSpPr>
        <p:spPr>
          <a:xfrm>
            <a:off x="4499992" y="1308660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457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17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real experiments works in exactly the same way except using a sample rather than simulated ViMMS chemicals</a:t>
            </a:r>
            <a:endParaRPr lang="en-GB" sz="20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real experiments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4499992" y="2715766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181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176463" cy="284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Controllers remain consistent across simulated and real experiments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Works through use of </a:t>
            </a:r>
            <a:r>
              <a:rPr lang="en-GB" sz="1800" dirty="0" err="1">
                <a:solidFill>
                  <a:srgbClr val="003560"/>
                </a:solidFill>
              </a:rPr>
              <a:t>Thermo</a:t>
            </a:r>
            <a:r>
              <a:rPr lang="en-GB" sz="1800" dirty="0">
                <a:solidFill>
                  <a:srgbClr val="003560"/>
                </a:solidFill>
              </a:rPr>
              <a:t> IAPI to control scans in real time (via Python and C++ bridging code)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We can use any ViMMS controller on real samples in this manner</a:t>
            </a:r>
            <a:endParaRPr lang="en-GB" sz="20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real experiments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308304" y="2283718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5B7893-A487-4CEB-8279-28E5055D7327}"/>
              </a:ext>
            </a:extLst>
          </p:cNvPr>
          <p:cNvSpPr/>
          <p:nvPr/>
        </p:nvSpPr>
        <p:spPr>
          <a:xfrm>
            <a:off x="5148064" y="3723878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761511-A91E-472E-86B2-2F4F3D27A371}"/>
              </a:ext>
            </a:extLst>
          </p:cNvPr>
          <p:cNvCxnSpPr>
            <a:cxnSpLocks/>
          </p:cNvCxnSpPr>
          <p:nvPr/>
        </p:nvCxnSpPr>
        <p:spPr>
          <a:xfrm flipV="1">
            <a:off x="6372200" y="2787774"/>
            <a:ext cx="1296143" cy="936104"/>
          </a:xfrm>
          <a:prstGeom prst="straightConnector1">
            <a:avLst/>
          </a:prstGeom>
          <a:ln w="63500" cap="flat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026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352927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Optimise existing methods</a:t>
            </a:r>
          </a:p>
          <a:p>
            <a:pPr marL="1200150" lvl="2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Develop new single-sample DDA methods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Test / develop multi-sample DDA methods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Compare DDA and DIA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Develop new DIA deconvolution methods (ongoing)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Future plans: there are a lots of options. Suggestions very welcome!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What have we used ViMMS to do?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7" name="Picture 2" descr="ViMMS Logo">
            <a:extLst>
              <a:ext uri="{FF2B5EF4-FFF2-40B4-BE49-F238E27FC236}">
                <a16:creationId xmlns:a16="http://schemas.microsoft.com/office/drawing/2014/main" id="{FB8F66A2-C60C-4266-8459-E8243236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997273"/>
            <a:ext cx="3049694" cy="2332215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530266162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4719</TotalTime>
  <Words>1168</Words>
  <Application>Microsoft Office PowerPoint</Application>
  <PresentationFormat>On-screen Show (16:9)</PresentationFormat>
  <Paragraphs>167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UoG_PowerPoint_16.9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Vinny Davies</cp:lastModifiedBy>
  <cp:revision>160</cp:revision>
  <dcterms:created xsi:type="dcterms:W3CDTF">2016-02-16T11:44:26Z</dcterms:created>
  <dcterms:modified xsi:type="dcterms:W3CDTF">2023-02-01T11:18:23Z</dcterms:modified>
  <cp:category/>
</cp:coreProperties>
</file>