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523" r:id="rId3"/>
    <p:sldId id="530" r:id="rId4"/>
    <p:sldId id="524" r:id="rId5"/>
    <p:sldId id="527" r:id="rId6"/>
    <p:sldId id="536" r:id="rId7"/>
    <p:sldId id="528" r:id="rId8"/>
    <p:sldId id="538" r:id="rId9"/>
    <p:sldId id="539" r:id="rId10"/>
    <p:sldId id="540" r:id="rId11"/>
    <p:sldId id="549" r:id="rId12"/>
    <p:sldId id="529" r:id="rId13"/>
    <p:sldId id="541" r:id="rId14"/>
    <p:sldId id="543" r:id="rId15"/>
    <p:sldId id="544" r:id="rId16"/>
    <p:sldId id="542" r:id="rId17"/>
    <p:sldId id="545" r:id="rId18"/>
    <p:sldId id="526" r:id="rId19"/>
    <p:sldId id="548" r:id="rId20"/>
    <p:sldId id="532" r:id="rId21"/>
    <p:sldId id="535" r:id="rId22"/>
    <p:sldId id="534" r:id="rId23"/>
    <p:sldId id="50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37E3CF2-3A5E-47B8-956B-79528390E2E9}">
          <p14:sldIdLst>
            <p14:sldId id="256"/>
            <p14:sldId id="523"/>
            <p14:sldId id="530"/>
            <p14:sldId id="524"/>
            <p14:sldId id="527"/>
            <p14:sldId id="536"/>
            <p14:sldId id="528"/>
            <p14:sldId id="538"/>
            <p14:sldId id="539"/>
            <p14:sldId id="540"/>
            <p14:sldId id="549"/>
            <p14:sldId id="529"/>
            <p14:sldId id="541"/>
            <p14:sldId id="543"/>
            <p14:sldId id="544"/>
            <p14:sldId id="542"/>
            <p14:sldId id="545"/>
            <p14:sldId id="526"/>
            <p14:sldId id="548"/>
            <p14:sldId id="532"/>
            <p14:sldId id="535"/>
            <p14:sldId id="534"/>
            <p14:sldId id="5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61" autoAdjust="0"/>
    <p:restoredTop sz="96327"/>
  </p:normalViewPr>
  <p:slideViewPr>
    <p:cSldViewPr snapToGrid="0">
      <p:cViewPr varScale="1">
        <p:scale>
          <a:sx n="107" d="100"/>
          <a:sy n="107" d="100"/>
        </p:scale>
        <p:origin x="106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95AE2-43AC-144B-AE88-DCB376799F1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4E5BB-E6B0-B84A-ABCD-9A3E9C2D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42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55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44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1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17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8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48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28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75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59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74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19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89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071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89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61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38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54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89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03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58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65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4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3BB4406-02B4-284F-84C5-A21F22E6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5FEA054A-F191-E34B-8C26-BA11F3F0C0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1627188"/>
            <a:ext cx="11474450" cy="4606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170" y="365126"/>
            <a:ext cx="8713630" cy="1040342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252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048" y="365125"/>
            <a:ext cx="8702339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940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7420DD-2415-454D-AA0F-DBDA719C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28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2123676"/>
            <a:ext cx="4027169" cy="160020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680" y="3934224"/>
            <a:ext cx="4030345" cy="193476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03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418" y="1657926"/>
            <a:ext cx="6629400" cy="789709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90563" y="3016250"/>
            <a:ext cx="5680075" cy="6223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27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5A3FE5F-792E-894C-96F2-B918CA1BC6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567" y="1705342"/>
            <a:ext cx="11100631" cy="474042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Body text Arial 24pt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1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qu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79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A2E3E9-8DBB-5745-BD29-CD970B695C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24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1800" y="681037"/>
            <a:ext cx="5842000" cy="1009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4FB1-CB24-4B4C-BFD4-AD276D9A4059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262A0F-9E49-6B4D-94F3-647B33A2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9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2" r:id="rId2"/>
    <p:sldLayoutId id="2147483653" r:id="rId3"/>
    <p:sldLayoutId id="2147483654" r:id="rId4"/>
    <p:sldLayoutId id="2147483656" r:id="rId5"/>
    <p:sldLayoutId id="2147483649" r:id="rId6"/>
    <p:sldLayoutId id="2147483684" r:id="rId7"/>
    <p:sldLayoutId id="2147483691" r:id="rId8"/>
    <p:sldLayoutId id="2147483692" r:id="rId9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vinnydavies/presentations/blob/master/UKCOTS2024_VinnyDavies.pdf" TargetMode="External"/><Relationship Id="rId4" Type="http://schemas.openxmlformats.org/officeDocument/2006/relationships/hyperlink" Target="mailto:Vinny.Davies@Glasgow.ac.u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Gilbert Scott Building">
            <a:extLst>
              <a:ext uri="{FF2B5EF4-FFF2-40B4-BE49-F238E27FC236}">
                <a16:creationId xmlns:a16="http://schemas.microsoft.com/office/drawing/2014/main" id="{FF1A23DB-72C1-9274-CD20-393ED6169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417" y="1711716"/>
            <a:ext cx="7655723" cy="11838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Training the Trainers: How do we educate staff in modern technologies?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90417" y="2868708"/>
            <a:ext cx="7350923" cy="510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Dr Vinny Davies, University of Glasgow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28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A contagious approach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Staff educates PGR, or PGR educates Staff.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8CB025-CF59-B9F3-206E-2206FC346419}"/>
              </a:ext>
            </a:extLst>
          </p:cNvPr>
          <p:cNvGrpSpPr/>
          <p:nvPr/>
        </p:nvGrpSpPr>
        <p:grpSpPr>
          <a:xfrm>
            <a:off x="3628464" y="1600755"/>
            <a:ext cx="4368054" cy="4967521"/>
            <a:chOff x="3628464" y="1600755"/>
            <a:chExt cx="4368054" cy="4967521"/>
          </a:xfrm>
        </p:grpSpPr>
        <p:pic>
          <p:nvPicPr>
            <p:cNvPr id="3074" name="Picture 2" descr="a student and a member of staff, with arrows point between them">
              <a:extLst>
                <a:ext uri="{FF2B5EF4-FFF2-40B4-BE49-F238E27FC236}">
                  <a16:creationId xmlns:a16="http://schemas.microsoft.com/office/drawing/2014/main" id="{FFC0B679-1CC0-3AB0-EC70-D0A91C0409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8464" y="2200222"/>
              <a:ext cx="4368054" cy="4368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Cartoon Arrow Png Sale Online | lasersafety.com">
              <a:extLst>
                <a:ext uri="{FF2B5EF4-FFF2-40B4-BE49-F238E27FC236}">
                  <a16:creationId xmlns:a16="http://schemas.microsoft.com/office/drawing/2014/main" id="{741BF754-CFD6-F6D9-9219-9A36C34D6D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384320">
              <a:off x="4663520" y="3733325"/>
              <a:ext cx="1645995" cy="1912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Cartoon Arrow Png Sale Online | lasersafety.com">
              <a:extLst>
                <a:ext uri="{FF2B5EF4-FFF2-40B4-BE49-F238E27FC236}">
                  <a16:creationId xmlns:a16="http://schemas.microsoft.com/office/drawing/2014/main" id="{14A910E1-CD6F-64A0-6C66-2935C8A553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97870">
              <a:off x="4897129" y="1600755"/>
              <a:ext cx="1645995" cy="1912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21092F-F07D-61B0-74B6-B4F2FB25FEC2}"/>
                </a:ext>
              </a:extLst>
            </p:cNvPr>
            <p:cNvSpPr/>
            <p:nvPr/>
          </p:nvSpPr>
          <p:spPr>
            <a:xfrm>
              <a:off x="4692673" y="2962475"/>
              <a:ext cx="1783976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7200" b="1" cap="none" spc="0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9534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28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A contagious approach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Staff educates PGR, or PGR educates Staff. A network where everyone learns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8CB025-CF59-B9F3-206E-2206FC346419}"/>
              </a:ext>
            </a:extLst>
          </p:cNvPr>
          <p:cNvGrpSpPr/>
          <p:nvPr/>
        </p:nvGrpSpPr>
        <p:grpSpPr>
          <a:xfrm>
            <a:off x="786652" y="1604800"/>
            <a:ext cx="4368054" cy="4967521"/>
            <a:chOff x="3628464" y="1600755"/>
            <a:chExt cx="4368054" cy="4967521"/>
          </a:xfrm>
        </p:grpSpPr>
        <p:pic>
          <p:nvPicPr>
            <p:cNvPr id="3074" name="Picture 2" descr="a student and a member of staff, with arrows point between them">
              <a:extLst>
                <a:ext uri="{FF2B5EF4-FFF2-40B4-BE49-F238E27FC236}">
                  <a16:creationId xmlns:a16="http://schemas.microsoft.com/office/drawing/2014/main" id="{FFC0B679-1CC0-3AB0-EC70-D0A91C0409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8464" y="2200222"/>
              <a:ext cx="4368054" cy="4368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Cartoon Arrow Png Sale Online | lasersafety.com">
              <a:extLst>
                <a:ext uri="{FF2B5EF4-FFF2-40B4-BE49-F238E27FC236}">
                  <a16:creationId xmlns:a16="http://schemas.microsoft.com/office/drawing/2014/main" id="{741BF754-CFD6-F6D9-9219-9A36C34D6D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384320">
              <a:off x="4663520" y="3733325"/>
              <a:ext cx="1645995" cy="1912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Cartoon Arrow Png Sale Online | lasersafety.com">
              <a:extLst>
                <a:ext uri="{FF2B5EF4-FFF2-40B4-BE49-F238E27FC236}">
                  <a16:creationId xmlns:a16="http://schemas.microsoft.com/office/drawing/2014/main" id="{14A910E1-CD6F-64A0-6C66-2935C8A553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97870">
              <a:off x="4897129" y="1600755"/>
              <a:ext cx="1645995" cy="1912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21092F-F07D-61B0-74B6-B4F2FB25FEC2}"/>
                </a:ext>
              </a:extLst>
            </p:cNvPr>
            <p:cNvSpPr/>
            <p:nvPr/>
          </p:nvSpPr>
          <p:spPr>
            <a:xfrm>
              <a:off x="4692673" y="2962475"/>
              <a:ext cx="1783976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7200" b="1" cap="none" spc="0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OR</a:t>
              </a:r>
            </a:p>
          </p:txBody>
        </p:sp>
      </p:grpSp>
      <p:pic>
        <p:nvPicPr>
          <p:cNvPr id="2050" name="Picture 2" descr="What is Social Network Analysis? - Healthy Ageing through Innovation in  Rural Europe">
            <a:extLst>
              <a:ext uri="{FF2B5EF4-FFF2-40B4-BE49-F238E27FC236}">
                <a16:creationId xmlns:a16="http://schemas.microsoft.com/office/drawing/2014/main" id="{76CE3B7A-59A3-FB52-14EA-7207E0D80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454" y="2459481"/>
            <a:ext cx="51435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ategory:Arrow symbols - Wikimedia Commons">
            <a:extLst>
              <a:ext uri="{FF2B5EF4-FFF2-40B4-BE49-F238E27FC236}">
                <a16:creationId xmlns:a16="http://schemas.microsoft.com/office/drawing/2014/main" id="{2D332EBF-E5EF-0B64-C16B-6492ABDCC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475" y="3435974"/>
            <a:ext cx="2610266" cy="146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70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Multi Code Integration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For students to properly learn new technologies, they must be integrated into multiple courses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2" descr="a python snake twisted around a giant letter R">
            <a:extLst>
              <a:ext uri="{FF2B5EF4-FFF2-40B4-BE49-F238E27FC236}">
                <a16:creationId xmlns:a16="http://schemas.microsoft.com/office/drawing/2014/main" id="{F9573649-5ABA-6742-C931-C015E8B1F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412" y="2886635"/>
            <a:ext cx="3460376" cy="346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875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R-Python Integration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Our accessible notes now allow switching between languages or descriptions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We first used this in our Version Control course for GitHub Desktop vs command-line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We can also use it for R vs Python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738677-D401-354F-B43B-7D527FE04EDB}"/>
              </a:ext>
            </a:extLst>
          </p:cNvPr>
          <p:cNvSpPr txBox="1"/>
          <p:nvPr/>
        </p:nvSpPr>
        <p:spPr>
          <a:xfrm>
            <a:off x="7918824" y="231421"/>
            <a:ext cx="4044576" cy="11695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Jack, E., Alexander, C., McArthur, D., &amp; Mair, C. (2023). Reflections on designing and delivering an online distance learning </a:t>
            </a:r>
            <a:r>
              <a:rPr lang="en-US" sz="1400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programme</a:t>
            </a:r>
            <a:r>
              <a:rPr lang="en-US" sz="14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in the mathematical sciences. MSOR Connections, 21(2), 25-33.</a:t>
            </a:r>
            <a:endParaRPr lang="en-GB" sz="1400" b="1" i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779BD-054E-63AD-9B07-B2E06B0B1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7559"/>
            <a:ext cx="12192000" cy="341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30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R-Python Integration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Our accessible notes now allow switching between languages or descriptions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We first used this in our Version Control course for GitHub Desktop vs command-line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We can also use it for R vs Python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738677-D401-354F-B43B-7D527FE04EDB}"/>
              </a:ext>
            </a:extLst>
          </p:cNvPr>
          <p:cNvSpPr txBox="1"/>
          <p:nvPr/>
        </p:nvSpPr>
        <p:spPr>
          <a:xfrm>
            <a:off x="7918824" y="231421"/>
            <a:ext cx="4044576" cy="11695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Jack, E., Alexander, C., McArthur, D., &amp; Mair, C. (2023). Reflections on designing and delivering an online distance learning </a:t>
            </a:r>
            <a:r>
              <a:rPr lang="en-US" sz="1400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programme</a:t>
            </a:r>
            <a:r>
              <a:rPr lang="en-US" sz="14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in the mathematical sciences. MSOR Connections, 21(2), 25-33.</a:t>
            </a:r>
            <a:endParaRPr lang="en-GB" sz="1400" b="1" i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779BD-054E-63AD-9B07-B2E06B0B1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7559"/>
            <a:ext cx="12192000" cy="341902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5C7B2C4-60AF-3E40-70AE-EDFDC634126C}"/>
              </a:ext>
            </a:extLst>
          </p:cNvPr>
          <p:cNvSpPr/>
          <p:nvPr/>
        </p:nvSpPr>
        <p:spPr>
          <a:xfrm>
            <a:off x="9998635" y="3207559"/>
            <a:ext cx="2015565" cy="5939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830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R-Python Integration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Our accessible notes now allow switching between languages or descriptions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We first used this in our Version Control course for GitHub Desktop vs command-line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We can also use it for R vs Python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738677-D401-354F-B43B-7D527FE04EDB}"/>
              </a:ext>
            </a:extLst>
          </p:cNvPr>
          <p:cNvSpPr txBox="1"/>
          <p:nvPr/>
        </p:nvSpPr>
        <p:spPr>
          <a:xfrm>
            <a:off x="7918824" y="231421"/>
            <a:ext cx="4044576" cy="11695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Jack, E., Alexander, C., McArthur, D., &amp; Mair, C. (2023). Reflections on designing and delivering an online distance learning </a:t>
            </a:r>
            <a:r>
              <a:rPr lang="en-US" sz="1400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programme</a:t>
            </a:r>
            <a:r>
              <a:rPr lang="en-US" sz="14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in the mathematical sciences. MSOR Connections, 21(2), 25-33.</a:t>
            </a:r>
            <a:endParaRPr lang="en-GB" sz="1400" b="1" i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779BD-054E-63AD-9B07-B2E06B0B1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7559"/>
            <a:ext cx="12192000" cy="34190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776C15-E82E-6A04-99CA-763950517D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61"/>
          <a:stretch/>
        </p:blipFill>
        <p:spPr>
          <a:xfrm>
            <a:off x="-8965" y="3248392"/>
            <a:ext cx="12093389" cy="338038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5C7B2C4-60AF-3E40-70AE-EDFDC634126C}"/>
              </a:ext>
            </a:extLst>
          </p:cNvPr>
          <p:cNvSpPr/>
          <p:nvPr/>
        </p:nvSpPr>
        <p:spPr>
          <a:xfrm>
            <a:off x="9998635" y="3207559"/>
            <a:ext cx="2015565" cy="5939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223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Benefits and Problems of Multi Code Integration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Benefits – Students see the programming languages throughout the </a:t>
            </a:r>
            <a:r>
              <a:rPr lang="en-US" sz="2300" kern="0" dirty="0" err="1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programme</a:t>
            </a: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Problem – not many of our staff know Python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What are the impacts of multi code integration?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Does it force staff to learn basic Python? 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Do we need to teach them?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Not in my opinion, but we need to provide them support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Drop-in sessions? PGR support?</a:t>
            </a:r>
          </a:p>
        </p:txBody>
      </p:sp>
      <p:pic>
        <p:nvPicPr>
          <p:cNvPr id="2050" name="Picture 2" descr="a python snake twisted around a giant letter R">
            <a:extLst>
              <a:ext uri="{FF2B5EF4-FFF2-40B4-BE49-F238E27FC236}">
                <a16:creationId xmlns:a16="http://schemas.microsoft.com/office/drawing/2014/main" id="{909F6F30-CDBE-5A82-D16F-B77E9E020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588" y="2994212"/>
            <a:ext cx="3460376" cy="346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362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67C3EF8-D58B-D147-07DA-00DC23545E7D}"/>
              </a:ext>
            </a:extLst>
          </p:cNvPr>
          <p:cNvGrpSpPr/>
          <p:nvPr/>
        </p:nvGrpSpPr>
        <p:grpSpPr>
          <a:xfrm>
            <a:off x="4093322" y="2894013"/>
            <a:ext cx="3954556" cy="3963987"/>
            <a:chOff x="8059644" y="1150976"/>
            <a:chExt cx="3954556" cy="3963987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FD50233B-9E2A-EC17-568D-81C556CA8A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9644" y="1150976"/>
              <a:ext cx="3954556" cy="3954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61B25E-F78F-25E8-9B58-85FAD1317BCC}"/>
                </a:ext>
              </a:extLst>
            </p:cNvPr>
            <p:cNvSpPr txBox="1"/>
            <p:nvPr/>
          </p:nvSpPr>
          <p:spPr>
            <a:xfrm>
              <a:off x="8597154" y="4745631"/>
              <a:ext cx="308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Mentimeter</a:t>
              </a:r>
              <a:r>
                <a:rPr lang="en-GB" dirty="0"/>
                <a:t> Code: 6646 6100</a:t>
              </a:r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Do staff need to know both options?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What do you think about the concept of teaching a course in multiple languages?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Do you think that staff need to know both options?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Is it fine that code is available in 2 languages, but only taught in 1?</a:t>
            </a:r>
          </a:p>
        </p:txBody>
      </p:sp>
    </p:spTree>
    <p:extLst>
      <p:ext uri="{BB962C8B-B14F-4D97-AF65-F5344CB8AC3E}">
        <p14:creationId xmlns:p14="http://schemas.microsoft.com/office/powerpoint/2010/main" val="3031567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pair of weighing scales with a robot on one end and an abacus on the other">
            <a:extLst>
              <a:ext uri="{FF2B5EF4-FFF2-40B4-BE49-F238E27FC236}">
                <a16:creationId xmlns:a16="http://schemas.microsoft.com/office/drawing/2014/main" id="{CA5E827B-6B63-E4FF-E450-CC1C330D5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411" y="1927412"/>
            <a:ext cx="3989294" cy="39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Should we teach AI?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1" y="1604800"/>
            <a:ext cx="7702176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How much to teach AI in Statistics courses is a big question for universities currently?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Whether you integrate it depends on your course and your available staff?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How do we teach enough staff about AI to not be reliant on a small number of staff?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How do we ensure the course is up-to-date if we don’t have an in-depth knowledge of AI?</a:t>
            </a:r>
          </a:p>
        </p:txBody>
      </p:sp>
    </p:spTree>
    <p:extLst>
      <p:ext uri="{BB962C8B-B14F-4D97-AF65-F5344CB8AC3E}">
        <p14:creationId xmlns:p14="http://schemas.microsoft.com/office/powerpoint/2010/main" val="4007174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Teaching staff AI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How do we ensure we have enough trained staff to not get caught short?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Encourage research collaboration between staff with different skills?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Invite speakers that teach within AI disciplines?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Internal staff seminars?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Doesn’t seem possible with current workloads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Require specialist Computing Science teaching staff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Even harder to find than statisticians!</a:t>
            </a:r>
          </a:p>
        </p:txBody>
      </p:sp>
      <p:pic>
        <p:nvPicPr>
          <p:cNvPr id="5122" name="Picture 2" descr="a robot teaching adults coding">
            <a:extLst>
              <a:ext uri="{FF2B5EF4-FFF2-40B4-BE49-F238E27FC236}">
                <a16:creationId xmlns:a16="http://schemas.microsoft.com/office/drawing/2014/main" id="{B1F938A1-9EAA-55B7-58FE-C139D55A6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088" y="3309605"/>
            <a:ext cx="3207736" cy="320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54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Why do we need new technologies?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Should statistics adapt to new technologies?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Should we educate students around new technologies?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What about less trusted technologies, e.g., ChatGPT?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It depends if they are used in practice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Industry?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Academia?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Government?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04CA99-EA21-B677-9EF1-600C3C717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133" y="3272117"/>
            <a:ext cx="5278419" cy="329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72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Integrating Generative AI (ChatGPT)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Should we integrate ChatGPT?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How do we teach it when we don’t know how to use it?</a:t>
            </a:r>
          </a:p>
        </p:txBody>
      </p:sp>
      <p:pic>
        <p:nvPicPr>
          <p:cNvPr id="1028" name="Picture 4" descr="OpenAI and ChatGPT logos are seen in this illustration taken, February 3, 2023. REUTERS/Dado Ruvic/Illustration/">
            <a:extLst>
              <a:ext uri="{FF2B5EF4-FFF2-40B4-BE49-F238E27FC236}">
                <a16:creationId xmlns:a16="http://schemas.microsoft.com/office/drawing/2014/main" id="{FE8B84E2-A9AA-972D-2B61-990CF6280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6392"/>
            <a:ext cx="5780741" cy="392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776FA5A-80C7-FE78-6F8C-EC4B74A7A61E}"/>
              </a:ext>
            </a:extLst>
          </p:cNvPr>
          <p:cNvGrpSpPr/>
          <p:nvPr/>
        </p:nvGrpSpPr>
        <p:grpSpPr>
          <a:xfrm>
            <a:off x="7073527" y="2648082"/>
            <a:ext cx="3954556" cy="3963987"/>
            <a:chOff x="8059644" y="1150976"/>
            <a:chExt cx="3954556" cy="396398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34A319A-8876-18C0-7296-9E11B2EE3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9644" y="1150976"/>
              <a:ext cx="3954556" cy="3954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06CC4C-65CF-1F22-E752-A97F1EA91810}"/>
                </a:ext>
              </a:extLst>
            </p:cNvPr>
            <p:cNvSpPr txBox="1"/>
            <p:nvPr/>
          </p:nvSpPr>
          <p:spPr>
            <a:xfrm>
              <a:off x="8597154" y="4745631"/>
              <a:ext cx="308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Mentimeter</a:t>
              </a:r>
              <a:r>
                <a:rPr lang="en-GB" dirty="0"/>
                <a:t> Code: 6646 6100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4653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Taking generative AI seriously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How do we convince our school / department of its importance?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I demonstrated how quickly ChatGPT could get 95-100% on my Python assignment. Most people appeared completely surprised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Everything will change, people are starting to understand it, but they don’t understand quite how much things will need to change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It will also evolve as students learn more quickly than us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79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How do we teach generative AI?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It seems difficult to integrate into every course, but multi-course integration will almost certainly be necessary in the long run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We are addressing this with another skills course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No idea where we are finding this time…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Does every school have the skills to put this together?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Is there a need for training materials that are more applicable to statistics?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Yes, at least in my opinion</a:t>
            </a:r>
          </a:p>
        </p:txBody>
      </p:sp>
    </p:spTree>
    <p:extLst>
      <p:ext uri="{BB962C8B-B14F-4D97-AF65-F5344CB8AC3E}">
        <p14:creationId xmlns:p14="http://schemas.microsoft.com/office/powerpoint/2010/main" val="1616144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e Gilbert Scott Building">
            <a:extLst>
              <a:ext uri="{FF2B5EF4-FFF2-40B4-BE49-F238E27FC236}">
                <a16:creationId xmlns:a16="http://schemas.microsoft.com/office/drawing/2014/main" id="{0A9F26CD-2426-514B-885A-BDDCCFCF9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53163" y="1604799"/>
            <a:ext cx="6984068" cy="4479477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753165" y="1604800"/>
            <a:ext cx="5577298" cy="6720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Thanks for Listening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753163" y="2180861"/>
            <a:ext cx="6984068" cy="390341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endParaRPr lang="en-US" kern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kern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Let me know if you have any questions</a:t>
            </a:r>
          </a:p>
          <a:p>
            <a:pPr marL="0" indent="0">
              <a:buNone/>
            </a:pPr>
            <a:endParaRPr lang="en-US" kern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kern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Or feel free to reach out at: </a:t>
            </a:r>
            <a:r>
              <a:rPr lang="en-US" kern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hlinkClick r:id="rId4"/>
              </a:rPr>
              <a:t>Vinny.Davies@Glasgow.ac.uk</a:t>
            </a:r>
            <a:r>
              <a:rPr lang="en-US" kern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endParaRPr lang="en-US" kern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kern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Slides available at:</a:t>
            </a:r>
          </a:p>
          <a:p>
            <a:pPr marL="0" indent="0">
              <a:buNone/>
            </a:pPr>
            <a:r>
              <a:rPr lang="en-US" kern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hlinkClick r:id="rId5"/>
              </a:rPr>
              <a:t>https://github.com/vinnydavies/presentations/blob/master/UKCOTS2024_VinnyDavies.pdf</a:t>
            </a:r>
            <a:r>
              <a:rPr lang="en-US" kern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701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Past technologies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We have adapted in the past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What happened to Minitab?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Glasgow switched from Minitab to R around 2010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Most universities, presumably, now teach R as the core programming language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When I did my undergraduate (Lancaster) RStudio was just being introduced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What abut </a:t>
            </a:r>
            <a:r>
              <a:rPr lang="en-US" sz="2300" kern="0" dirty="0" err="1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tidyverse</a:t>
            </a: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?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What about Machine Learning?</a:t>
            </a:r>
          </a:p>
        </p:txBody>
      </p:sp>
      <p:pic>
        <p:nvPicPr>
          <p:cNvPr id="2050" name="Picture 2" descr="Tidyverse - Wikipedia">
            <a:extLst>
              <a:ext uri="{FF2B5EF4-FFF2-40B4-BE49-F238E27FC236}">
                <a16:creationId xmlns:a16="http://schemas.microsoft.com/office/drawing/2014/main" id="{5DE30E40-A095-BD31-B8D0-A4392F2E4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437" y="242045"/>
            <a:ext cx="2927505" cy="337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CC278F5-CE55-82FE-6A7E-FFFC5BA32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220" y="5253200"/>
            <a:ext cx="3753074" cy="131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9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Current &amp; Future technologies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What are technologies you adding / do you want to add?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At the University of Glasgow, we are now adding: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Python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Version Control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AI – essentially Deep Learning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ChatGPT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EE6E38-CA4F-8213-218D-FBEEBAD507FE}"/>
              </a:ext>
            </a:extLst>
          </p:cNvPr>
          <p:cNvGrpSpPr/>
          <p:nvPr/>
        </p:nvGrpSpPr>
        <p:grpSpPr>
          <a:xfrm>
            <a:off x="8059644" y="1150976"/>
            <a:ext cx="3954556" cy="3963987"/>
            <a:chOff x="8059644" y="1150976"/>
            <a:chExt cx="3954556" cy="396398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5EADD22-CBB8-3EAD-ADBE-3A9F338B68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9644" y="1150976"/>
              <a:ext cx="3954556" cy="3954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F9E989-6071-EBE3-731E-730DF1C3B9A0}"/>
                </a:ext>
              </a:extLst>
            </p:cNvPr>
            <p:cNvSpPr txBox="1"/>
            <p:nvPr/>
          </p:nvSpPr>
          <p:spPr>
            <a:xfrm>
              <a:off x="8597154" y="4745631"/>
              <a:ext cx="308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Mentimeter</a:t>
              </a:r>
              <a:r>
                <a:rPr lang="en-GB" dirty="0"/>
                <a:t> Code: 6646 6100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927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Upskilling Staff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Upskilling staff is an interesting problem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Do we have the time?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Will staff </a:t>
            </a:r>
            <a:r>
              <a:rPr lang="en-US" sz="2300" kern="0" dirty="0" err="1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prioritise</a:t>
            </a: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 it even if they do?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My best guess at what our staff know?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Machine Learning – around 50-60%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Python – around 20-25% (only 10% prepared to teach it)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Version Control – 15% well, 40% at all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AI – 7-12%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ChatGPT – 3% (Jenn) well, 7-10% basic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0AA85-5440-6672-DA1D-A20245E8197C}"/>
              </a:ext>
            </a:extLst>
          </p:cNvPr>
          <p:cNvSpPr txBox="1"/>
          <p:nvPr/>
        </p:nvSpPr>
        <p:spPr>
          <a:xfrm>
            <a:off x="6606988" y="2967571"/>
            <a:ext cx="5047129" cy="12003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i="1" dirty="0">
                <a:solidFill>
                  <a:srgbClr val="FF0000"/>
                </a:solidFill>
              </a:rPr>
              <a:t>This is my personal best guess… no uncertainty quantification… a bad attempt at an ordinal scale…</a:t>
            </a:r>
          </a:p>
        </p:txBody>
      </p:sp>
    </p:spTree>
    <p:extLst>
      <p:ext uri="{BB962C8B-B14F-4D97-AF65-F5344CB8AC3E}">
        <p14:creationId xmlns:p14="http://schemas.microsoft.com/office/powerpoint/2010/main" val="429386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Why upskill Staff?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Teaching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Teaching will change, so staff need to know about new technologies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Can’t just rely on a small number of staff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For students to learn effectively the technologies must appear in more courses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Student projects will also change, staff will struggle to help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Research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Research is changing like teaching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Upskilling our staff helps with research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Train better future staff (PGRs) and leaders</a:t>
            </a:r>
          </a:p>
        </p:txBody>
      </p:sp>
    </p:spTree>
    <p:extLst>
      <p:ext uri="{BB962C8B-B14F-4D97-AF65-F5344CB8AC3E}">
        <p14:creationId xmlns:p14="http://schemas.microsoft.com/office/powerpoint/2010/main" val="205326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Skills Courses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What are we doing to upskill staff? One approach is skills courses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Staff don’t have time to take long courses, e.g. existing modules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They will engage is shorter training sessions / seminars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They will learn if their PGRs begin using it</a:t>
            </a:r>
          </a:p>
        </p:txBody>
      </p:sp>
    </p:spTree>
    <p:extLst>
      <p:ext uri="{BB962C8B-B14F-4D97-AF65-F5344CB8AC3E}">
        <p14:creationId xmlns:p14="http://schemas.microsoft.com/office/powerpoint/2010/main" val="52510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Skills Courses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595369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Version Control, ChatGPT (in development)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Detailed information in course materials, combined with regular (6 monthly) training sessions / seminars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We aim to teach staff, PGRs, PGTs and UGs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Aiming the course at multiple level makes the time investments worthwhile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A contagious approach – you will learn it if others around you use it</a:t>
            </a:r>
          </a:p>
          <a:p>
            <a:pPr marL="457200" lvl="1" indent="0">
              <a:spcAft>
                <a:spcPts val="667"/>
              </a:spcAft>
              <a:buNone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7FE0D1-7B7C-4C75-28A3-2786A8ADDE62}"/>
              </a:ext>
            </a:extLst>
          </p:cNvPr>
          <p:cNvSpPr txBox="1"/>
          <p:nvPr/>
        </p:nvSpPr>
        <p:spPr>
          <a:xfrm>
            <a:off x="1792942" y="4875646"/>
            <a:ext cx="5782235" cy="12003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i="1" dirty="0">
                <a:solidFill>
                  <a:srgbClr val="FF0000"/>
                </a:solidFill>
              </a:rPr>
              <a:t>I’m sure there is a proper pedagogical term for this, but I couldn’t quite find the right thing… ChatGPT just lied to me…</a:t>
            </a:r>
          </a:p>
        </p:txBody>
      </p:sp>
    </p:spTree>
    <p:extLst>
      <p:ext uri="{BB962C8B-B14F-4D97-AF65-F5344CB8AC3E}">
        <p14:creationId xmlns:p14="http://schemas.microsoft.com/office/powerpoint/2010/main" val="3623563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28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A contagious approach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This was the best Microsoft Designer could manage…</a:t>
            </a:r>
          </a:p>
        </p:txBody>
      </p:sp>
      <p:pic>
        <p:nvPicPr>
          <p:cNvPr id="3074" name="Picture 2" descr="a student and a member of staff, with arrows point between them">
            <a:extLst>
              <a:ext uri="{FF2B5EF4-FFF2-40B4-BE49-F238E27FC236}">
                <a16:creationId xmlns:a16="http://schemas.microsoft.com/office/drawing/2014/main" id="{FFC0B679-1CC0-3AB0-EC70-D0A91C040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64" y="2200222"/>
            <a:ext cx="4368054" cy="436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64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ofG colours">
      <a:dk1>
        <a:srgbClr val="003865"/>
      </a:dk1>
      <a:lt1>
        <a:srgbClr val="FFFFFE"/>
      </a:lt1>
      <a:dk2>
        <a:srgbClr val="000000"/>
      </a:dk2>
      <a:lt2>
        <a:srgbClr val="7D2238"/>
      </a:lt2>
      <a:accent1>
        <a:srgbClr val="0075B0"/>
      </a:accent1>
      <a:accent2>
        <a:srgbClr val="5B4D93"/>
      </a:accent2>
      <a:accent3>
        <a:srgbClr val="CF1C20"/>
      </a:accent3>
      <a:accent4>
        <a:srgbClr val="00833C"/>
      </a:accent4>
      <a:accent5>
        <a:srgbClr val="BE4D00"/>
      </a:accent5>
      <a:accent6>
        <a:srgbClr val="951271"/>
      </a:accent6>
      <a:hlink>
        <a:srgbClr val="584B3D"/>
      </a:hlink>
      <a:folHlink>
        <a:srgbClr val="0068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61AF5F2-503D-2641-86A1-09AD8919EA9C}" vid="{A816E7D6-9491-074F-A4D5-6596497DAC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3936</TotalTime>
  <Words>1265</Words>
  <Application>Microsoft Office PowerPoint</Application>
  <PresentationFormat>Widescreen</PresentationFormat>
  <Paragraphs>172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Training the Trainers: How do we educate staff in modern technologies?</vt:lpstr>
      <vt:lpstr>Why do we need new technologies?</vt:lpstr>
      <vt:lpstr>Past technologies</vt:lpstr>
      <vt:lpstr>Current &amp; Future technologies</vt:lpstr>
      <vt:lpstr>Upskilling Staff</vt:lpstr>
      <vt:lpstr>Why upskill Staff?</vt:lpstr>
      <vt:lpstr>Skills Courses</vt:lpstr>
      <vt:lpstr>Skills Courses</vt:lpstr>
      <vt:lpstr>A contagious approach</vt:lpstr>
      <vt:lpstr>A contagious approach</vt:lpstr>
      <vt:lpstr>A contagious approach</vt:lpstr>
      <vt:lpstr>Multi Code Integration</vt:lpstr>
      <vt:lpstr>R-Python Integration</vt:lpstr>
      <vt:lpstr>R-Python Integration</vt:lpstr>
      <vt:lpstr>R-Python Integration</vt:lpstr>
      <vt:lpstr>Benefits and Problems of Multi Code Integration</vt:lpstr>
      <vt:lpstr>Do staff need to know both options?</vt:lpstr>
      <vt:lpstr>Should we teach AI?</vt:lpstr>
      <vt:lpstr>Teaching staff AI</vt:lpstr>
      <vt:lpstr>Integrating Generative AI (ChatGPT)</vt:lpstr>
      <vt:lpstr>Taking generative AI seriously</vt:lpstr>
      <vt:lpstr>How do we teach generative AI?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 Howard</dc:creator>
  <cp:lastModifiedBy>Vinny Davies</cp:lastModifiedBy>
  <cp:revision>88</cp:revision>
  <dcterms:created xsi:type="dcterms:W3CDTF">2021-01-06T14:22:07Z</dcterms:created>
  <dcterms:modified xsi:type="dcterms:W3CDTF">2024-06-10T17:05:45Z</dcterms:modified>
</cp:coreProperties>
</file>