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818E8-497F-4D40-8417-DD240CA88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5D76D9-A7CF-43DB-8D88-734C093F4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9042D2-2E90-471A-8B04-1A823EBC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BCF9-1604-496C-8E37-C275D818741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92D2F9-731C-46EC-AE6E-DE96B67A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F37D5-FDD8-4DD8-9C5C-751C27C68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5BD9-742E-41FB-BCF9-C7BA1A25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38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81C37-E6B4-46F7-A238-C15BB57F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0268F0-A61B-4212-A023-ADAF469DA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9DAE6-4445-4862-8A0F-1CAC9C19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BCF9-1604-496C-8E37-C275D818741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201AC-457B-4FAC-9698-A66F0C16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D796C-11EB-493A-9BF8-7E529C5A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5BD9-742E-41FB-BCF9-C7BA1A25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3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2689AB-AD8A-4B0F-B8BB-A1650B604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B85C43-24BD-4E26-8592-10EF5A2D2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35AAE9-440E-4913-B370-5B69EED95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BCF9-1604-496C-8E37-C275D818741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27782-2383-416E-915E-53325CBD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84C7A-A093-4314-B67F-674E7A89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5BD9-742E-41FB-BCF9-C7BA1A25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B10D0-0421-4531-97A8-532E6AC1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980E00-A54D-49A9-BD57-C10D7D4E1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6BDDAC-7287-407C-AE41-3989373A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BCF9-1604-496C-8E37-C275D818741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A7ACAC-D072-4106-BF95-73993053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6CCDB4-4752-4A5E-AC65-3B8D115B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5BD9-742E-41FB-BCF9-C7BA1A25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9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49525-DF75-45D4-91B1-C828781FA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923957-CA65-4FD3-BF64-1BC55C6C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E7A1A-ACBA-468D-870C-E9458A9D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BCF9-1604-496C-8E37-C275D818741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D1468B-BA80-4CC0-B951-9CB0C7C5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CEF2EA-CE7A-4EFA-A930-9AD231D59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5BD9-742E-41FB-BCF9-C7BA1A25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7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00559-A50C-47AF-B235-7237A5411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776D59-3EE3-4C80-8B83-6793C4E38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95B884-5CB2-4679-B644-7F28C6A79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3F8CF1-4151-43DA-B7CE-1A14768F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BCF9-1604-496C-8E37-C275D818741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3B78D6-8640-4319-99C4-8BBCFFBC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77467B-30B9-4A62-9EAE-93AF85B4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5BD9-742E-41FB-BCF9-C7BA1A25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1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90D54-7D43-46D8-A2FA-F094F7AB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FD2FCA-C304-4907-A0EB-DAD8C3079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9EA560-F55D-4C39-9D8C-EECB58E6D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887A67-A8FA-4AC0-9786-E3176F2EF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1A2869-4669-48C1-8479-D7E63D39B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A261D0-0411-4D76-A142-71856CB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BCF9-1604-496C-8E37-C275D818741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CD1BC9-D1AC-4048-98C9-EE9F1753B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4B5819-F553-4DE3-831E-5EEE7FBF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5BD9-742E-41FB-BCF9-C7BA1A25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2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6E587-1E0A-4855-8BF8-E3E07F55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5C40C9-7E7D-4443-8E80-4AB26C73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BCF9-1604-496C-8E37-C275D818741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973723-8850-4C6F-AF67-B4DEE805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3BF8A1-F38B-4BAC-A726-9903CD67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5BD9-742E-41FB-BCF9-C7BA1A25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3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EAA10A-E4BE-434B-BCA0-B870922E2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BCF9-1604-496C-8E37-C275D818741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FEAF0A-3469-402A-808D-3EB72856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573A22-180C-4113-B3CF-BDCB0691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5BD9-742E-41FB-BCF9-C7BA1A25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3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F90A3-BE61-4BB5-BFA0-DDB8FE2C0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8C7468-2AA8-42EA-A4A6-5611DA5FB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10EB3A-119E-476D-A0E0-F353652DF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910358-7146-4C54-A7B8-D7D91F93E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BCF9-1604-496C-8E37-C275D818741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00B9FD-0CA0-4BB0-B886-DD41430F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A1BE4C-31AB-4162-94D0-3199BBA18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5BD9-742E-41FB-BCF9-C7BA1A25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2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4B239-DE46-4F49-8673-570F0A22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668BA7-A54A-464B-A168-F89909F76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B34003-BD74-4DB2-BF3B-A76BF65B1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653510-D391-4C42-AF76-1CF5B218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EBCF9-1604-496C-8E37-C275D818741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15EB28-9E0C-462B-A138-A5EAA7F3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0E4BF4-F0D2-495B-9708-1B26678C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5BD9-742E-41FB-BCF9-C7BA1A25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1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C9D621-C1BD-452B-9883-DB194734D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760D1B-6A9A-4813-B01A-3922BD09A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76CDB9-79B6-4A99-A659-D8B7E9DD2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EBCF9-1604-496C-8E37-C275D818741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588F4-A8E9-410C-BEFF-1591D7076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B8511D-DD40-4162-9A05-0510FE743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45BD9-742E-41FB-BCF9-C7BA1A255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6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0757E-C5B4-4982-A1DA-30FA433ECB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HW#03 Report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88E9FB-595E-44D5-A476-9155BF3BFB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컴퓨터소프트웨어학부</a:t>
            </a:r>
            <a:r>
              <a:rPr lang="ko-KR" altLang="en-US" dirty="0"/>
              <a:t> </a:t>
            </a:r>
            <a:r>
              <a:rPr lang="en-US" altLang="ko-KR" dirty="0"/>
              <a:t>2017029870 </a:t>
            </a:r>
            <a:r>
              <a:rPr lang="ko-KR" altLang="en-US" dirty="0"/>
              <a:t>신호중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90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69F35-A07E-4761-8ED4-6D2C85A1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distribution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5F808B-5F19-48DC-8EA6-707906B92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6571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dirty="0"/>
              <a:t>실험 과정 및 결과</a:t>
            </a:r>
            <a:endParaRPr lang="en-US" altLang="ko-KR" sz="1400" dirty="0"/>
          </a:p>
          <a:p>
            <a:pPr>
              <a:buFontTx/>
              <a:buChar char="-"/>
            </a:pPr>
            <a:r>
              <a:rPr lang="en-US" altLang="ko-KR" sz="1400" dirty="0"/>
              <a:t>Poisson distribution</a:t>
            </a:r>
            <a:r>
              <a:rPr lang="ko-KR" altLang="en-US" sz="1400" dirty="0"/>
              <a:t>은 단위시간당 발생하는 </a:t>
            </a:r>
            <a:r>
              <a:rPr lang="en-US" altLang="ko-KR" sz="1400" dirty="0"/>
              <a:t>Bernoulli event</a:t>
            </a:r>
            <a:r>
              <a:rPr lang="ko-KR" altLang="en-US" sz="1400" dirty="0"/>
              <a:t>를 </a:t>
            </a:r>
            <a:r>
              <a:rPr lang="en-US" altLang="ko-KR" sz="1400" dirty="0"/>
              <a:t>K</a:t>
            </a:r>
            <a:r>
              <a:rPr lang="ko-KR" altLang="en-US" sz="1400" dirty="0"/>
              <a:t>번 관측할 확률의 분포이다</a:t>
            </a:r>
            <a:r>
              <a:rPr lang="en-US" altLang="ko-KR" sz="1400" dirty="0"/>
              <a:t>.</a:t>
            </a:r>
          </a:p>
          <a:p>
            <a:pPr>
              <a:buFontTx/>
              <a:buChar char="-"/>
            </a:pPr>
            <a:r>
              <a:rPr lang="ko-KR" altLang="en-US" sz="1400" dirty="0"/>
              <a:t>람다</a:t>
            </a:r>
            <a:r>
              <a:rPr lang="en-US" altLang="ko-KR" sz="1400" dirty="0"/>
              <a:t>(E(x))</a:t>
            </a:r>
            <a:r>
              <a:rPr lang="ko-KR" altLang="en-US" sz="1400" dirty="0"/>
              <a:t>는 단위시간당 해당 </a:t>
            </a:r>
            <a:r>
              <a:rPr lang="en-US" altLang="ko-KR" sz="1400" dirty="0"/>
              <a:t>event</a:t>
            </a:r>
            <a:r>
              <a:rPr lang="ko-KR" altLang="en-US" sz="1400" dirty="0"/>
              <a:t>가 몇 번 발생하는지 관측함으로써 구할 수 있음</a:t>
            </a:r>
            <a:endParaRPr lang="en-US" altLang="ko-KR" sz="1400" dirty="0"/>
          </a:p>
          <a:p>
            <a:pPr lvl="1">
              <a:buFontTx/>
              <a:buChar char="-"/>
            </a:pPr>
            <a:r>
              <a:rPr lang="ko-KR" altLang="en-US" sz="1000" dirty="0"/>
              <a:t>단위시간을 </a:t>
            </a:r>
            <a:r>
              <a:rPr lang="en-US" altLang="ko-KR" sz="1000" dirty="0"/>
              <a:t>1000</a:t>
            </a:r>
            <a:r>
              <a:rPr lang="ko-KR" altLang="en-US" sz="1000" dirty="0"/>
              <a:t>번 시행으로 잡았음</a:t>
            </a:r>
            <a:r>
              <a:rPr lang="en-US" altLang="ko-KR" sz="1000" dirty="0"/>
              <a:t>.</a:t>
            </a:r>
          </a:p>
          <a:p>
            <a:pPr lvl="1">
              <a:buFontTx/>
              <a:buChar char="-"/>
            </a:pPr>
            <a:r>
              <a:rPr lang="en-US" altLang="ko-KR" sz="1000" dirty="0"/>
              <a:t>1</a:t>
            </a:r>
            <a:r>
              <a:rPr lang="ko-KR" altLang="en-US" sz="1000" dirty="0"/>
              <a:t>부터 </a:t>
            </a:r>
            <a:r>
              <a:rPr lang="en-US" altLang="ko-KR" sz="1000" dirty="0"/>
              <a:t>20</a:t>
            </a:r>
            <a:r>
              <a:rPr lang="ko-KR" altLang="en-US" sz="1000" dirty="0"/>
              <a:t>까지의 수 중 </a:t>
            </a:r>
            <a:r>
              <a:rPr lang="en-US" altLang="ko-KR" sz="1000" dirty="0"/>
              <a:t>1</a:t>
            </a:r>
            <a:r>
              <a:rPr lang="ko-KR" altLang="en-US" sz="1000" dirty="0"/>
              <a:t>을 뽑았을 때 성공으로 간주하였음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r>
              <a:rPr lang="en-US" altLang="ko-KR" sz="1000" dirty="0"/>
              <a:t>(p = 0.05)</a:t>
            </a:r>
          </a:p>
          <a:p>
            <a:pPr lvl="1">
              <a:buFontTx/>
              <a:buChar char="-"/>
            </a:pPr>
            <a:r>
              <a:rPr lang="ko-KR" altLang="en-US" sz="1000" dirty="0"/>
              <a:t>컴퓨터에서 </a:t>
            </a:r>
            <a:r>
              <a:rPr lang="en-US" altLang="ko-KR" sz="1000" dirty="0"/>
              <a:t>Random number generation</a:t>
            </a:r>
            <a:r>
              <a:rPr lang="ko-KR" altLang="en-US" sz="1000" dirty="0"/>
              <a:t>은 독립적이고</a:t>
            </a:r>
            <a:r>
              <a:rPr lang="en-US" altLang="ko-KR" sz="1000" dirty="0"/>
              <a:t>, uniform distribution</a:t>
            </a:r>
            <a:r>
              <a:rPr lang="ko-KR" altLang="en-US" sz="1000" dirty="0"/>
              <a:t>을 따름 이는 베르누이 이벤트라고 볼 수 있음</a:t>
            </a:r>
            <a:r>
              <a:rPr lang="en-US" altLang="ko-KR" sz="1000" dirty="0"/>
              <a:t>.</a:t>
            </a:r>
            <a:endParaRPr lang="en-US" altLang="ko-KR" sz="600" dirty="0"/>
          </a:p>
          <a:p>
            <a:pPr lvl="1">
              <a:buFontTx/>
              <a:buChar char="-"/>
            </a:pPr>
            <a:r>
              <a:rPr lang="ko-KR" altLang="en-US" sz="1000" dirty="0"/>
              <a:t>확률에 따라 </a:t>
            </a:r>
            <a:r>
              <a:rPr lang="en-US" altLang="ko-KR" sz="1000" dirty="0"/>
              <a:t>1000</a:t>
            </a:r>
            <a:r>
              <a:rPr lang="ko-KR" altLang="en-US" sz="1000" dirty="0"/>
              <a:t>번 발생할 때 </a:t>
            </a:r>
            <a:r>
              <a:rPr lang="en-US" altLang="ko-KR" sz="1000" dirty="0"/>
              <a:t>50</a:t>
            </a:r>
            <a:r>
              <a:rPr lang="ko-KR" altLang="en-US" sz="1000" dirty="0"/>
              <a:t>번 발생하기에 람다</a:t>
            </a:r>
            <a:r>
              <a:rPr lang="en-US" altLang="ko-KR" sz="1000" dirty="0"/>
              <a:t>(E(x))</a:t>
            </a:r>
            <a:r>
              <a:rPr lang="ko-KR" altLang="en-US" sz="1000" dirty="0"/>
              <a:t>를 </a:t>
            </a:r>
            <a:r>
              <a:rPr lang="en-US" altLang="ko-KR" sz="1000" dirty="0"/>
              <a:t>50</a:t>
            </a:r>
            <a:r>
              <a:rPr lang="ko-KR" altLang="en-US" sz="1000" dirty="0"/>
              <a:t>으로 설정하였음</a:t>
            </a:r>
            <a:r>
              <a:rPr lang="en-US" altLang="ko-KR" sz="1000" dirty="0"/>
              <a:t>.</a:t>
            </a:r>
          </a:p>
          <a:p>
            <a:pPr>
              <a:buFontTx/>
              <a:buChar char="-"/>
            </a:pPr>
            <a:r>
              <a:rPr lang="ko-KR" altLang="en-US" sz="1400" dirty="0"/>
              <a:t>단위시간 </a:t>
            </a:r>
            <a:r>
              <a:rPr lang="en-US" altLang="ko-KR" sz="1400" dirty="0"/>
              <a:t>(1000</a:t>
            </a:r>
            <a:r>
              <a:rPr lang="ko-KR" altLang="en-US" sz="1400" dirty="0"/>
              <a:t>번 시행</a:t>
            </a:r>
            <a:r>
              <a:rPr lang="en-US" altLang="ko-KR" sz="1400" dirty="0"/>
              <a:t>)</a:t>
            </a:r>
            <a:r>
              <a:rPr lang="ko-KR" altLang="en-US" sz="1400" dirty="0"/>
              <a:t>을 </a:t>
            </a:r>
            <a:r>
              <a:rPr lang="en-US" altLang="ko-KR" sz="1400" dirty="0"/>
              <a:t>1000</a:t>
            </a:r>
            <a:r>
              <a:rPr lang="ko-KR" altLang="en-US" sz="1400" dirty="0"/>
              <a:t>번 반복하였음</a:t>
            </a:r>
            <a:endParaRPr lang="en-US" altLang="ko-KR" sz="1400" dirty="0"/>
          </a:p>
          <a:p>
            <a:pPr lvl="1">
              <a:buFontTx/>
              <a:buChar char="-"/>
            </a:pPr>
            <a:r>
              <a:rPr lang="ko-KR" altLang="en-US" sz="1000" dirty="0"/>
              <a:t>이때 단위시간 당 관측되었던 </a:t>
            </a:r>
            <a:r>
              <a:rPr lang="en-US" altLang="ko-KR" sz="1000" dirty="0"/>
              <a:t>Bernoulli event</a:t>
            </a:r>
            <a:r>
              <a:rPr lang="ko-KR" altLang="en-US" sz="1000" dirty="0"/>
              <a:t>를 기록하여 </a:t>
            </a:r>
            <a:r>
              <a:rPr lang="en-US" altLang="ko-KR" sz="1000" dirty="0"/>
              <a:t>histogram (Figure 1) </a:t>
            </a:r>
            <a:r>
              <a:rPr lang="ko-KR" altLang="en-US" sz="1000" dirty="0"/>
              <a:t>으로 표현하였음</a:t>
            </a:r>
            <a:r>
              <a:rPr lang="en-US" altLang="ko-KR" sz="1000" dirty="0"/>
              <a:t>.</a:t>
            </a:r>
          </a:p>
          <a:p>
            <a:pPr lvl="1">
              <a:buFontTx/>
              <a:buChar char="-"/>
            </a:pPr>
            <a:r>
              <a:rPr lang="en-US" altLang="ko-KR" sz="1000" dirty="0"/>
              <a:t>Figure 1</a:t>
            </a:r>
            <a:r>
              <a:rPr lang="ko-KR" altLang="en-US" sz="1000" dirty="0"/>
              <a:t>을 </a:t>
            </a:r>
            <a:r>
              <a:rPr lang="en-US" altLang="ko-KR" sz="1000" dirty="0"/>
              <a:t>Normalize</a:t>
            </a:r>
            <a:r>
              <a:rPr lang="ko-KR" altLang="en-US" sz="1000" dirty="0"/>
              <a:t>하여 확률 값으로 바꿔 주었음</a:t>
            </a:r>
            <a:r>
              <a:rPr lang="en-US" altLang="ko-KR" sz="1000" dirty="0"/>
              <a:t>.</a:t>
            </a:r>
          </a:p>
          <a:p>
            <a:pPr lvl="1">
              <a:buFontTx/>
              <a:buChar char="-"/>
            </a:pPr>
            <a:r>
              <a:rPr lang="en-US" altLang="ko-KR" sz="1000" dirty="0"/>
              <a:t>PMF: </a:t>
            </a:r>
            <a:r>
              <a:rPr lang="en-US" altLang="ko-KR" sz="1000" i="1" dirty="0"/>
              <a:t>P(X=k) = {((</a:t>
            </a:r>
            <a:r>
              <a:rPr lang="ko-KR" altLang="en-US" sz="1000" i="1" dirty="0"/>
              <a:t>람다</a:t>
            </a:r>
            <a:r>
              <a:rPr lang="en-US" altLang="ko-KR" sz="1000" i="1" dirty="0"/>
              <a:t>)^k) / k factorial} * e^( -</a:t>
            </a:r>
            <a:r>
              <a:rPr lang="ko-KR" altLang="en-US" sz="1000" i="1" dirty="0"/>
              <a:t>람다</a:t>
            </a:r>
            <a:r>
              <a:rPr lang="en-US" altLang="ko-KR" sz="1000" i="1" dirty="0"/>
              <a:t>)</a:t>
            </a:r>
            <a:r>
              <a:rPr lang="en-US" altLang="ko-KR" sz="1000" dirty="0"/>
              <a:t> </a:t>
            </a:r>
            <a:r>
              <a:rPr lang="ko-KR" altLang="en-US" sz="1000" dirty="0"/>
              <a:t>식을 그래프로 표현했을 때 그래프 </a:t>
            </a:r>
            <a:r>
              <a:rPr lang="en-US" altLang="ko-KR" sz="1000" dirty="0"/>
              <a:t>(Figure 2) </a:t>
            </a:r>
            <a:r>
              <a:rPr lang="ko-KR" altLang="en-US" sz="1000" dirty="0"/>
              <a:t>가 근사적으로 맞아 떨어지는 것을 볼 수 있음</a:t>
            </a:r>
            <a:endParaRPr lang="en-US" altLang="ko-KR" sz="1000" dirty="0"/>
          </a:p>
          <a:p>
            <a:pPr lvl="1">
              <a:buFontTx/>
              <a:buChar char="-"/>
            </a:pPr>
            <a:endParaRPr lang="en-US" altLang="ko-KR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BF0310-34D7-431E-8A73-D6B09D4EC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997" y="249383"/>
            <a:ext cx="4068328" cy="30512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031D47-EEF0-45BF-9E94-B8F082262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997" y="3441629"/>
            <a:ext cx="4068328" cy="30512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BFF7DB-1125-4D98-8315-ECBFF16BEA15}"/>
              </a:ext>
            </a:extLst>
          </p:cNvPr>
          <p:cNvSpPr txBox="1"/>
          <p:nvPr/>
        </p:nvSpPr>
        <p:spPr>
          <a:xfrm>
            <a:off x="9353550" y="3173667"/>
            <a:ext cx="1943100" cy="376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&lt;Figure 1&gt;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EA33ED-26AC-44FF-A45E-100AA3572683}"/>
              </a:ext>
            </a:extLst>
          </p:cNvPr>
          <p:cNvSpPr txBox="1"/>
          <p:nvPr/>
        </p:nvSpPr>
        <p:spPr>
          <a:xfrm>
            <a:off x="9353550" y="6304864"/>
            <a:ext cx="1943100" cy="376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&lt;Figure 2&gt;</a:t>
            </a:r>
          </a:p>
        </p:txBody>
      </p:sp>
    </p:spTree>
    <p:extLst>
      <p:ext uri="{BB962C8B-B14F-4D97-AF65-F5344CB8AC3E}">
        <p14:creationId xmlns:p14="http://schemas.microsoft.com/office/powerpoint/2010/main" val="2035959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69F35-A07E-4761-8ED4-6D2C85A1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distribution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5F808B-5F19-48DC-8EA6-707906B92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6571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dirty="0"/>
              <a:t>결과 분석</a:t>
            </a:r>
            <a:endParaRPr lang="en-US" altLang="ko-KR" sz="1400" dirty="0"/>
          </a:p>
          <a:p>
            <a:pPr>
              <a:buFontTx/>
              <a:buChar char="-"/>
            </a:pPr>
            <a:r>
              <a:rPr lang="en-US" altLang="ko-KR" sz="1400" dirty="0"/>
              <a:t>Figure 1 distribution</a:t>
            </a:r>
            <a:r>
              <a:rPr lang="ko-KR" altLang="en-US" sz="1400" dirty="0"/>
              <a:t>을 보면 관측 값이 </a:t>
            </a:r>
            <a:r>
              <a:rPr lang="en-US" altLang="ko-KR" sz="1400" dirty="0"/>
              <a:t>50 </a:t>
            </a:r>
            <a:r>
              <a:rPr lang="ko-KR" altLang="en-US" sz="1400" dirty="0"/>
              <a:t>근처에 분포하는 것을 볼 수 있음</a:t>
            </a:r>
            <a:r>
              <a:rPr lang="en-US" altLang="ko-KR" sz="1400" dirty="0"/>
              <a:t>.</a:t>
            </a:r>
          </a:p>
          <a:p>
            <a:pPr lvl="1">
              <a:buFontTx/>
              <a:buChar char="-"/>
            </a:pPr>
            <a:r>
              <a:rPr lang="ko-KR" altLang="en-US" sz="1000" dirty="0"/>
              <a:t>이는 우리가 앞에서 예상한 람다</a:t>
            </a:r>
            <a:r>
              <a:rPr lang="en-US" altLang="ko-KR" sz="1000" dirty="0"/>
              <a:t>(E(x)) = 50 </a:t>
            </a:r>
            <a:r>
              <a:rPr lang="ko-KR" altLang="en-US" sz="1000" dirty="0"/>
              <a:t>을 잘 반영한다고 볼 수 있음</a:t>
            </a:r>
            <a:r>
              <a:rPr lang="en-US" altLang="ko-KR" sz="1000" dirty="0"/>
              <a:t>.</a:t>
            </a:r>
          </a:p>
          <a:p>
            <a:pPr>
              <a:buFontTx/>
              <a:buChar char="-"/>
            </a:pPr>
            <a:r>
              <a:rPr lang="en-US" altLang="ko-KR" sz="1400" dirty="0"/>
              <a:t>Figure 1 distribution</a:t>
            </a:r>
            <a:r>
              <a:rPr lang="ko-KR" altLang="en-US" sz="1400" dirty="0"/>
              <a:t>의 </a:t>
            </a:r>
            <a:r>
              <a:rPr lang="en-US" altLang="ko-KR" sz="1400" dirty="0"/>
              <a:t>success </a:t>
            </a:r>
            <a:r>
              <a:rPr lang="ko-KR" altLang="en-US" sz="1400" dirty="0"/>
              <a:t>별 확률 값이 </a:t>
            </a:r>
            <a:r>
              <a:rPr lang="en-US" altLang="ko-KR" sz="1400" dirty="0"/>
              <a:t>Poisson distribution (Figure 2) </a:t>
            </a:r>
            <a:r>
              <a:rPr lang="ko-KR" altLang="en-US" sz="1400" dirty="0"/>
              <a:t>값과 아주 유사한 것을 볼 수 있음</a:t>
            </a:r>
            <a:r>
              <a:rPr lang="en-US" altLang="ko-KR" sz="1400" dirty="0"/>
              <a:t>.</a:t>
            </a:r>
          </a:p>
          <a:p>
            <a:pPr>
              <a:buFontTx/>
              <a:buChar char="-"/>
            </a:pPr>
            <a:r>
              <a:rPr lang="en-US" altLang="ko-KR" sz="1400" dirty="0"/>
              <a:t>Poisson distribution</a:t>
            </a:r>
            <a:r>
              <a:rPr lang="ko-KR" altLang="en-US" sz="1400" dirty="0"/>
              <a:t>의 </a:t>
            </a:r>
            <a:r>
              <a:rPr lang="en-US" altLang="ko-KR" sz="1400" dirty="0"/>
              <a:t>PMF</a:t>
            </a:r>
            <a:r>
              <a:rPr lang="ko-KR" altLang="en-US" sz="1400" dirty="0"/>
              <a:t>와 비교하였음</a:t>
            </a:r>
            <a:endParaRPr lang="en-US" altLang="ko-KR" sz="1400" dirty="0"/>
          </a:p>
          <a:p>
            <a:pPr lvl="1">
              <a:buFontTx/>
              <a:buChar char="-"/>
            </a:pPr>
            <a:r>
              <a:rPr lang="en-US" altLang="ko-KR" sz="1000" dirty="0"/>
              <a:t>Discrete</a:t>
            </a:r>
            <a:r>
              <a:rPr lang="ko-KR" altLang="en-US" sz="1000" dirty="0"/>
              <a:t>한 </a:t>
            </a:r>
            <a:r>
              <a:rPr lang="en-US" altLang="ko-KR" sz="1000" dirty="0"/>
              <a:t>Bernoulli event</a:t>
            </a:r>
            <a:r>
              <a:rPr lang="ko-KR" altLang="en-US" sz="1000" dirty="0"/>
              <a:t>들의 발생 확률을 </a:t>
            </a:r>
            <a:r>
              <a:rPr lang="en-US" altLang="ko-KR" sz="1000" dirty="0"/>
              <a:t>model </a:t>
            </a:r>
            <a:r>
              <a:rPr lang="ko-KR" altLang="en-US" sz="1000" dirty="0"/>
              <a:t>하였기에 </a:t>
            </a:r>
            <a:r>
              <a:rPr lang="en-US" altLang="ko-KR" sz="1000" dirty="0"/>
              <a:t>Poisson distribution</a:t>
            </a:r>
            <a:r>
              <a:rPr lang="ko-KR" altLang="en-US" sz="1000" dirty="0"/>
              <a:t>의 </a:t>
            </a:r>
            <a:r>
              <a:rPr lang="en-US" altLang="ko-KR" sz="1000" dirty="0"/>
              <a:t>PMF</a:t>
            </a:r>
            <a:r>
              <a:rPr lang="ko-KR" altLang="en-US" sz="1000" dirty="0"/>
              <a:t>와 비교하는 것이 적절하다고 판단했음</a:t>
            </a:r>
            <a:r>
              <a:rPr lang="en-US" altLang="ko-KR" sz="1000" dirty="0"/>
              <a:t>.</a:t>
            </a:r>
          </a:p>
          <a:p>
            <a:pPr lvl="1">
              <a:buFontTx/>
              <a:buChar char="-"/>
            </a:pPr>
            <a:r>
              <a:rPr lang="ko-KR" altLang="en-US" sz="1000" dirty="0"/>
              <a:t>적절한 선택이기에 </a:t>
            </a:r>
            <a:r>
              <a:rPr lang="en-US" altLang="ko-KR" sz="1000" dirty="0"/>
              <a:t>Figure 1, Figure 2 </a:t>
            </a:r>
            <a:r>
              <a:rPr lang="ko-KR" altLang="en-US" sz="1000" dirty="0"/>
              <a:t>가 아주 유사한 것을 볼 수 있음</a:t>
            </a:r>
            <a:r>
              <a:rPr lang="en-US" altLang="ko-KR" sz="10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BF0310-34D7-431E-8A73-D6B09D4EC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997" y="249383"/>
            <a:ext cx="4068328" cy="30512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031D47-EEF0-45BF-9E94-B8F082262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997" y="3441629"/>
            <a:ext cx="4068328" cy="30512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BFF7DB-1125-4D98-8315-ECBFF16BEA15}"/>
              </a:ext>
            </a:extLst>
          </p:cNvPr>
          <p:cNvSpPr txBox="1"/>
          <p:nvPr/>
        </p:nvSpPr>
        <p:spPr>
          <a:xfrm>
            <a:off x="9353550" y="3173667"/>
            <a:ext cx="1943100" cy="376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&lt;Figure 1&gt;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EA33ED-26AC-44FF-A45E-100AA3572683}"/>
              </a:ext>
            </a:extLst>
          </p:cNvPr>
          <p:cNvSpPr txBox="1"/>
          <p:nvPr/>
        </p:nvSpPr>
        <p:spPr>
          <a:xfrm>
            <a:off x="9353550" y="6304864"/>
            <a:ext cx="1943100" cy="376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&lt;Figure 2&gt;</a:t>
            </a:r>
          </a:p>
        </p:txBody>
      </p:sp>
    </p:spTree>
    <p:extLst>
      <p:ext uri="{BB962C8B-B14F-4D97-AF65-F5344CB8AC3E}">
        <p14:creationId xmlns:p14="http://schemas.microsoft.com/office/powerpoint/2010/main" val="2258388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E6D71-3A88-4D32-B2D0-5FC40A9F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DC57F-810A-4B24-9A82-9EA6F1F88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4960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dirty="0"/>
              <a:t>실험 과정 및 결과</a:t>
            </a:r>
            <a:endParaRPr lang="en-US" altLang="ko-KR" sz="1400" dirty="0"/>
          </a:p>
          <a:p>
            <a:pPr>
              <a:buFontTx/>
              <a:buChar char="-"/>
            </a:pPr>
            <a:r>
              <a:rPr lang="en-US" altLang="ko-KR" sz="1400" dirty="0"/>
              <a:t>Exponential distribution</a:t>
            </a:r>
            <a:r>
              <a:rPr lang="ko-KR" altLang="en-US" sz="1400" dirty="0"/>
              <a:t>은 두 발생한 </a:t>
            </a:r>
            <a:r>
              <a:rPr lang="en-US" altLang="ko-KR" sz="1400" dirty="0"/>
              <a:t>Bernoulli event</a:t>
            </a:r>
            <a:r>
              <a:rPr lang="ko-KR" altLang="en-US" sz="1400" dirty="0"/>
              <a:t>간의 시간이 </a:t>
            </a:r>
            <a:r>
              <a:rPr lang="en-US" altLang="ko-KR" sz="1400" dirty="0"/>
              <a:t>t</a:t>
            </a:r>
            <a:r>
              <a:rPr lang="ko-KR" altLang="en-US" sz="1400" dirty="0"/>
              <a:t>일 확률의 분포이다</a:t>
            </a:r>
            <a:r>
              <a:rPr lang="en-US" altLang="ko-KR" sz="1400" dirty="0"/>
              <a:t>.</a:t>
            </a:r>
          </a:p>
          <a:p>
            <a:pPr>
              <a:buFontTx/>
              <a:buChar char="-"/>
            </a:pPr>
            <a:r>
              <a:rPr lang="ko-KR" altLang="en-US" sz="1400" dirty="0"/>
              <a:t>람다는 단위시간당 해당 </a:t>
            </a:r>
            <a:r>
              <a:rPr lang="en-US" altLang="ko-KR" sz="1400" dirty="0"/>
              <a:t>event</a:t>
            </a:r>
            <a:r>
              <a:rPr lang="ko-KR" altLang="en-US" sz="1400" dirty="0"/>
              <a:t>가 몇 번 발생하는지 관측함으로써 구할 수 있다</a:t>
            </a:r>
            <a:r>
              <a:rPr lang="en-US" altLang="ko-KR" sz="1400" dirty="0"/>
              <a:t>.</a:t>
            </a:r>
          </a:p>
          <a:p>
            <a:pPr lvl="1">
              <a:buFontTx/>
              <a:buChar char="-"/>
            </a:pPr>
            <a:r>
              <a:rPr lang="ko-KR" altLang="en-US" sz="1000" dirty="0"/>
              <a:t>우리는 단위시간을 </a:t>
            </a:r>
            <a:r>
              <a:rPr lang="en-US" altLang="ko-KR" sz="1000" dirty="0"/>
              <a:t>[1, 20]</a:t>
            </a:r>
            <a:r>
              <a:rPr lang="ko-KR" altLang="en-US" sz="1000" dirty="0"/>
              <a:t>에서 한번 뽑는 경우로 정할 것이다</a:t>
            </a:r>
            <a:r>
              <a:rPr lang="en-US" altLang="ko-KR" sz="1000" dirty="0"/>
              <a:t>.</a:t>
            </a:r>
          </a:p>
          <a:p>
            <a:pPr lvl="1">
              <a:buFontTx/>
              <a:buChar char="-"/>
            </a:pPr>
            <a:r>
              <a:rPr lang="ko-KR" altLang="en-US" sz="1000" dirty="0"/>
              <a:t>한번 뽑을 때 </a:t>
            </a:r>
            <a:r>
              <a:rPr lang="en-US" altLang="ko-KR" sz="1000" dirty="0"/>
              <a:t>0.05</a:t>
            </a:r>
            <a:r>
              <a:rPr lang="ko-KR" altLang="en-US" sz="1000" dirty="0"/>
              <a:t>의 확률로 발생하기에 </a:t>
            </a:r>
            <a:r>
              <a:rPr lang="en-US" altLang="ko-KR" sz="1000" dirty="0"/>
              <a:t>0.05</a:t>
            </a:r>
            <a:r>
              <a:rPr lang="ko-KR" altLang="en-US" sz="1000" dirty="0"/>
              <a:t>번 발생한다고 간주하였다</a:t>
            </a:r>
            <a:r>
              <a:rPr lang="en-US" altLang="ko-KR" sz="1000" dirty="0"/>
              <a:t>.</a:t>
            </a:r>
          </a:p>
          <a:p>
            <a:pPr lvl="1">
              <a:buFontTx/>
              <a:buChar char="-"/>
            </a:pPr>
            <a:r>
              <a:rPr lang="ko-KR" altLang="en-US" sz="1000" dirty="0"/>
              <a:t>따라서 람다는 </a:t>
            </a:r>
            <a:r>
              <a:rPr lang="en-US" altLang="ko-KR" sz="1000" dirty="0"/>
              <a:t>0.05</a:t>
            </a:r>
            <a:r>
              <a:rPr lang="ko-KR" altLang="en-US" sz="1000" dirty="0"/>
              <a:t>이다</a:t>
            </a:r>
            <a:r>
              <a:rPr lang="en-US" altLang="ko-KR" sz="1000" dirty="0"/>
              <a:t>.</a:t>
            </a:r>
          </a:p>
          <a:p>
            <a:pPr>
              <a:buFontTx/>
              <a:buChar char="-"/>
            </a:pPr>
            <a:r>
              <a:rPr lang="ko-KR" altLang="en-US" sz="1400" dirty="0"/>
              <a:t>단위시간</a:t>
            </a:r>
            <a:r>
              <a:rPr lang="en-US" altLang="ko-KR" sz="1400" dirty="0"/>
              <a:t> (1</a:t>
            </a:r>
            <a:r>
              <a:rPr lang="ko-KR" altLang="en-US" sz="1400" dirty="0"/>
              <a:t>번 시행</a:t>
            </a:r>
            <a:r>
              <a:rPr lang="en-US" altLang="ko-KR" sz="1400" dirty="0"/>
              <a:t>)</a:t>
            </a:r>
            <a:r>
              <a:rPr lang="ko-KR" altLang="en-US" sz="1400" dirty="0"/>
              <a:t>을 </a:t>
            </a:r>
            <a:r>
              <a:rPr lang="en-US" altLang="ko-KR" sz="1400" dirty="0"/>
              <a:t>1,000,000</a:t>
            </a:r>
            <a:r>
              <a:rPr lang="ko-KR" altLang="en-US" sz="1400" dirty="0"/>
              <a:t>번 반복하였다</a:t>
            </a:r>
            <a:r>
              <a:rPr lang="en-US" altLang="ko-KR" sz="1400" dirty="0"/>
              <a:t>.</a:t>
            </a:r>
          </a:p>
          <a:p>
            <a:pPr lvl="1">
              <a:buFontTx/>
              <a:buChar char="-"/>
            </a:pPr>
            <a:r>
              <a:rPr lang="ko-KR" altLang="en-US" sz="1000" dirty="0"/>
              <a:t>사건과 사건 사이의 시행 횟수를 기록하여 </a:t>
            </a:r>
            <a:r>
              <a:rPr lang="en-US" altLang="ko-KR" sz="1000" dirty="0"/>
              <a:t>histogram (Figure 1) </a:t>
            </a:r>
            <a:r>
              <a:rPr lang="ko-KR" altLang="en-US" sz="1000" dirty="0"/>
              <a:t>으로 표현하였다</a:t>
            </a:r>
            <a:r>
              <a:rPr lang="en-US" altLang="ko-KR" sz="1000" dirty="0"/>
              <a:t>.</a:t>
            </a:r>
          </a:p>
          <a:p>
            <a:pPr lvl="1">
              <a:buFontTx/>
              <a:buChar char="-"/>
            </a:pPr>
            <a:r>
              <a:rPr lang="en-US" altLang="ko-KR" sz="1000" dirty="0"/>
              <a:t>Figure 1 </a:t>
            </a:r>
            <a:r>
              <a:rPr lang="ko-KR" altLang="en-US" sz="1000" dirty="0"/>
              <a:t>을 </a:t>
            </a:r>
            <a:r>
              <a:rPr lang="en-US" altLang="ko-KR" sz="1000" dirty="0"/>
              <a:t>Normalize </a:t>
            </a:r>
            <a:r>
              <a:rPr lang="ko-KR" altLang="en-US" sz="1000" dirty="0"/>
              <a:t>하여 확률 값으로 바꿔 주었다</a:t>
            </a:r>
            <a:r>
              <a:rPr lang="en-US" altLang="ko-KR" sz="1000" dirty="0"/>
              <a:t>.</a:t>
            </a:r>
          </a:p>
          <a:p>
            <a:pPr lvl="1">
              <a:buFontTx/>
              <a:buChar char="-"/>
            </a:pPr>
            <a:r>
              <a:rPr lang="en-US" altLang="ko-KR" sz="1000" dirty="0"/>
              <a:t>PDF: f(t) = </a:t>
            </a:r>
            <a:r>
              <a:rPr lang="en-US" altLang="ko-KR" sz="1000" i="1" dirty="0"/>
              <a:t>(</a:t>
            </a:r>
            <a:r>
              <a:rPr lang="ko-KR" altLang="en-US" sz="1000" i="1" dirty="0"/>
              <a:t>람다</a:t>
            </a:r>
            <a:r>
              <a:rPr lang="en-US" altLang="ko-KR" sz="1000" i="1" dirty="0"/>
              <a:t>) * e^(-</a:t>
            </a:r>
            <a:r>
              <a:rPr lang="ko-KR" altLang="en-US" sz="1000" i="1" dirty="0"/>
              <a:t>람다 </a:t>
            </a:r>
            <a:r>
              <a:rPr lang="en-US" altLang="ko-KR" sz="1000" i="1" dirty="0"/>
              <a:t>* t) </a:t>
            </a:r>
            <a:r>
              <a:rPr lang="ko-KR" altLang="en-US" sz="1000" dirty="0"/>
              <a:t>식을 그래프로 표현했을 때 그래프 </a:t>
            </a:r>
            <a:r>
              <a:rPr lang="en-US" altLang="ko-KR" sz="1000" dirty="0"/>
              <a:t>(Figure 2) </a:t>
            </a:r>
            <a:r>
              <a:rPr lang="ko-KR" altLang="en-US" sz="1000" dirty="0"/>
              <a:t>와 근사적으로 맞아 떨어지는 것을 확인할 수 있다</a:t>
            </a:r>
            <a:r>
              <a:rPr lang="en-US" altLang="ko-KR" sz="1000" dirty="0"/>
              <a:t>.</a:t>
            </a:r>
            <a:endParaRPr lang="en-US" altLang="ko-KR" sz="1000" i="1" dirty="0"/>
          </a:p>
          <a:p>
            <a:pPr lvl="1">
              <a:buFontTx/>
              <a:buChar char="-"/>
            </a:pPr>
            <a:endParaRPr lang="en-US" altLang="ko-KR" sz="1000" dirty="0"/>
          </a:p>
          <a:p>
            <a:pPr>
              <a:buFontTx/>
              <a:buChar char="-"/>
            </a:pPr>
            <a:endParaRPr lang="en-US" altLang="ko-KR" sz="1400" dirty="0"/>
          </a:p>
          <a:p>
            <a:pPr>
              <a:buFontTx/>
              <a:buChar char="-"/>
            </a:pP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5E04A4-A938-40D2-88E9-1FC1D43D7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625" y="95250"/>
            <a:ext cx="4254500" cy="31908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5157CF-2F2C-4FE5-93DA-9E692E5DF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858" y="3413125"/>
            <a:ext cx="4250267" cy="3187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B6B5BC-4173-4901-998C-A538DD9977B4}"/>
              </a:ext>
            </a:extLst>
          </p:cNvPr>
          <p:cNvSpPr txBox="1"/>
          <p:nvPr/>
        </p:nvSpPr>
        <p:spPr>
          <a:xfrm>
            <a:off x="9353550" y="3173667"/>
            <a:ext cx="1943100" cy="376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&lt;Figure 1&gt;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CB71C8-E374-4538-A2D9-E3B420003B8F}"/>
              </a:ext>
            </a:extLst>
          </p:cNvPr>
          <p:cNvSpPr txBox="1"/>
          <p:nvPr/>
        </p:nvSpPr>
        <p:spPr>
          <a:xfrm>
            <a:off x="9353550" y="6304864"/>
            <a:ext cx="1943100" cy="376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&lt;Figure 2&gt;</a:t>
            </a:r>
          </a:p>
        </p:txBody>
      </p:sp>
    </p:spTree>
    <p:extLst>
      <p:ext uri="{BB962C8B-B14F-4D97-AF65-F5344CB8AC3E}">
        <p14:creationId xmlns:p14="http://schemas.microsoft.com/office/powerpoint/2010/main" val="260649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E6D71-3A88-4D32-B2D0-5FC40A9F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DC57F-810A-4B24-9A82-9EA6F1F88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4960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dirty="0"/>
              <a:t>결과 분석</a:t>
            </a:r>
            <a:endParaRPr lang="en-US" altLang="ko-KR" sz="1400" dirty="0"/>
          </a:p>
          <a:p>
            <a:pPr>
              <a:buFontTx/>
              <a:buChar char="-"/>
            </a:pPr>
            <a:r>
              <a:rPr lang="en-US" altLang="ko-KR" sz="1400" dirty="0"/>
              <a:t>0</a:t>
            </a:r>
            <a:r>
              <a:rPr lang="ko-KR" altLang="en-US" sz="1400" dirty="0"/>
              <a:t>에 가까울 수록 확률이 높다</a:t>
            </a:r>
            <a:r>
              <a:rPr lang="en-US" altLang="ko-KR" sz="1400" dirty="0"/>
              <a:t>.</a:t>
            </a:r>
          </a:p>
          <a:p>
            <a:pPr lvl="1">
              <a:buFontTx/>
              <a:buChar char="-"/>
            </a:pPr>
            <a:r>
              <a:rPr lang="ko-KR" altLang="en-US" sz="1000" dirty="0"/>
              <a:t>이는 그 </a:t>
            </a:r>
            <a:r>
              <a:rPr lang="en-US" altLang="ko-KR" sz="1000" dirty="0"/>
              <a:t>event </a:t>
            </a:r>
            <a:r>
              <a:rPr lang="ko-KR" altLang="en-US" sz="1000" dirty="0"/>
              <a:t>시점에서 바로 다음에 그 </a:t>
            </a:r>
            <a:r>
              <a:rPr lang="en-US" altLang="ko-KR" sz="1000" dirty="0"/>
              <a:t>event</a:t>
            </a:r>
            <a:r>
              <a:rPr lang="ko-KR" altLang="en-US" sz="1000" dirty="0"/>
              <a:t>가 발생할 확률 </a:t>
            </a:r>
            <a:r>
              <a:rPr lang="en-US" altLang="ko-KR" sz="1000" dirty="0"/>
              <a:t>(0.05), 2</a:t>
            </a:r>
            <a:r>
              <a:rPr lang="ko-KR" altLang="en-US" sz="1000" dirty="0"/>
              <a:t>번째에 발생할 확률 </a:t>
            </a:r>
            <a:r>
              <a:rPr lang="en-US" altLang="ko-KR" sz="1000" dirty="0"/>
              <a:t>(0.95) * (0.05), 3</a:t>
            </a:r>
            <a:r>
              <a:rPr lang="ko-KR" altLang="en-US" sz="1000" dirty="0"/>
              <a:t>번째에 발생할 확률 </a:t>
            </a:r>
            <a:r>
              <a:rPr lang="en-US" altLang="ko-KR" sz="1000" dirty="0"/>
              <a:t>(0.95)^2 * (0.05) </a:t>
            </a:r>
            <a:r>
              <a:rPr lang="ko-KR" altLang="en-US" sz="1000" dirty="0"/>
              <a:t>이기에 </a:t>
            </a:r>
            <a:r>
              <a:rPr lang="en-US" altLang="ko-KR" sz="1000" dirty="0"/>
              <a:t>1</a:t>
            </a:r>
            <a:r>
              <a:rPr lang="ko-KR" altLang="en-US" sz="1000" dirty="0"/>
              <a:t>보다 작은 값을 계속 곱해가므로 확률이 점점 작아진다</a:t>
            </a:r>
            <a:r>
              <a:rPr lang="en-US" altLang="ko-KR" sz="1000" dirty="0"/>
              <a:t>.</a:t>
            </a:r>
          </a:p>
          <a:p>
            <a:pPr lvl="1">
              <a:buFontTx/>
              <a:buChar char="-"/>
            </a:pPr>
            <a:r>
              <a:rPr lang="ko-KR" altLang="en-US" sz="1000" dirty="0"/>
              <a:t>따라서 사건이 발생하고 바로 직후에 발생할 확률이 가장 높다고 할 수 있다</a:t>
            </a:r>
            <a:r>
              <a:rPr lang="en-US" altLang="ko-KR" sz="1000" dirty="0"/>
              <a:t>.</a:t>
            </a:r>
          </a:p>
          <a:p>
            <a:pPr>
              <a:buFontTx/>
              <a:buChar char="-"/>
            </a:pPr>
            <a:r>
              <a:rPr lang="en-US" altLang="ko-KR" sz="1400" dirty="0"/>
              <a:t>Exponential distribution</a:t>
            </a:r>
            <a:r>
              <a:rPr lang="ko-KR" altLang="en-US" sz="1400" dirty="0"/>
              <a:t>의 </a:t>
            </a:r>
            <a:r>
              <a:rPr lang="en-US" altLang="ko-KR" sz="1400" dirty="0"/>
              <a:t>pdf</a:t>
            </a:r>
            <a:r>
              <a:rPr lang="ko-KR" altLang="en-US" sz="1400" dirty="0"/>
              <a:t>와 비교하였음</a:t>
            </a:r>
            <a:r>
              <a:rPr lang="en-US" altLang="ko-KR" sz="1400" dirty="0"/>
              <a:t>.</a:t>
            </a:r>
          </a:p>
          <a:p>
            <a:pPr lvl="1">
              <a:buFontTx/>
              <a:buChar char="-"/>
            </a:pPr>
            <a:r>
              <a:rPr lang="en-US" altLang="ko-KR" sz="1000" dirty="0"/>
              <a:t>F(x + </a:t>
            </a:r>
            <a:r>
              <a:rPr lang="ko-KR" altLang="en-US" sz="1000" dirty="0"/>
              <a:t>델타</a:t>
            </a:r>
            <a:r>
              <a:rPr lang="en-US" altLang="ko-KR" sz="1000" dirty="0"/>
              <a:t>x) – F(x)</a:t>
            </a:r>
            <a:r>
              <a:rPr lang="ko-KR" altLang="en-US" sz="1000" dirty="0"/>
              <a:t>는 확률을 의미한다</a:t>
            </a:r>
            <a:r>
              <a:rPr lang="en-US" altLang="ko-KR" sz="1000" dirty="0"/>
              <a:t>. Pdf</a:t>
            </a:r>
            <a:r>
              <a:rPr lang="ko-KR" altLang="en-US" sz="1000" dirty="0"/>
              <a:t>의 아래 영역의 넓이는 </a:t>
            </a:r>
            <a:r>
              <a:rPr lang="en-US" altLang="ko-KR" sz="1000" dirty="0"/>
              <a:t>F(x + a) – F(x)</a:t>
            </a:r>
            <a:r>
              <a:rPr lang="ko-KR" altLang="en-US" sz="1000" dirty="0"/>
              <a:t>이다</a:t>
            </a:r>
            <a:r>
              <a:rPr lang="en-US" altLang="ko-KR" sz="1000" dirty="0"/>
              <a:t>. </a:t>
            </a:r>
            <a:r>
              <a:rPr lang="ko-KR" altLang="en-US" sz="1000" dirty="0"/>
              <a:t>따라서 확률을 의미한다고 볼 수 있다</a:t>
            </a:r>
            <a:r>
              <a:rPr lang="en-US" altLang="ko-KR" sz="1000" dirty="0"/>
              <a:t>.</a:t>
            </a:r>
          </a:p>
          <a:p>
            <a:pPr lvl="1">
              <a:buFontTx/>
              <a:buChar char="-"/>
            </a:pPr>
            <a:r>
              <a:rPr lang="en-US" altLang="ko-KR" sz="1000" dirty="0"/>
              <a:t>Figure 1</a:t>
            </a:r>
            <a:r>
              <a:rPr lang="ko-KR" altLang="en-US" sz="1000" dirty="0"/>
              <a:t>의 막대의 높이 또한 확률의 크기를 의미한다</a:t>
            </a:r>
            <a:r>
              <a:rPr lang="en-US" altLang="ko-KR" sz="1000" dirty="0"/>
              <a:t>.</a:t>
            </a:r>
          </a:p>
          <a:p>
            <a:pPr lvl="1">
              <a:buFontTx/>
              <a:buChar char="-"/>
            </a:pPr>
            <a:r>
              <a:rPr lang="en-US" altLang="ko-KR" sz="1000" dirty="0"/>
              <a:t>Figure 1 </a:t>
            </a:r>
            <a:r>
              <a:rPr lang="ko-KR" altLang="en-US" sz="1000" dirty="0"/>
              <a:t>막대들의 높이와 </a:t>
            </a:r>
            <a:r>
              <a:rPr lang="en-US" altLang="ko-KR" sz="1000" dirty="0"/>
              <a:t>Figure 2 </a:t>
            </a:r>
            <a:r>
              <a:rPr lang="ko-KR" altLang="en-US" sz="1000" dirty="0"/>
              <a:t>의 넓이 영역의 모습이 일치하는 것을 알 수 있다</a:t>
            </a:r>
            <a:r>
              <a:rPr lang="en-US" altLang="ko-KR" sz="1000" dirty="0"/>
              <a:t>.</a:t>
            </a:r>
          </a:p>
          <a:p>
            <a:pPr lvl="1">
              <a:buFontTx/>
              <a:buChar char="-"/>
            </a:pPr>
            <a:r>
              <a:rPr lang="en-US" altLang="ko-KR" sz="1000" dirty="0"/>
              <a:t>Figure 3 </a:t>
            </a:r>
            <a:r>
              <a:rPr lang="ko-KR" altLang="en-US" sz="1000" dirty="0"/>
              <a:t>는 </a:t>
            </a:r>
            <a:r>
              <a:rPr lang="en-US" altLang="ko-KR" sz="1000" dirty="0"/>
              <a:t>Exponential distribution</a:t>
            </a:r>
            <a:r>
              <a:rPr lang="ko-KR" altLang="en-US" sz="1000" dirty="0"/>
              <a:t>의 </a:t>
            </a:r>
            <a:r>
              <a:rPr lang="en-US" altLang="ko-KR" sz="1000" dirty="0"/>
              <a:t>CDF</a:t>
            </a:r>
            <a:r>
              <a:rPr lang="ko-KR" altLang="en-US" sz="1000" dirty="0"/>
              <a:t>이다</a:t>
            </a:r>
            <a:r>
              <a:rPr lang="en-US" altLang="ko-KR" sz="1000" dirty="0"/>
              <a:t>. </a:t>
            </a:r>
            <a:r>
              <a:rPr lang="ko-KR" altLang="en-US" sz="1000" dirty="0"/>
              <a:t>확실히 모양이 다른 것을 알 수 있다</a:t>
            </a:r>
            <a:r>
              <a:rPr lang="en-US" altLang="ko-KR" sz="1000" dirty="0"/>
              <a:t>.</a:t>
            </a:r>
          </a:p>
          <a:p>
            <a:pPr lvl="1">
              <a:buFontTx/>
              <a:buChar char="-"/>
            </a:pPr>
            <a:r>
              <a:rPr lang="en-US" altLang="ko-KR" sz="1000" dirty="0"/>
              <a:t>Figure 3</a:t>
            </a:r>
            <a:r>
              <a:rPr lang="ko-KR" altLang="en-US" sz="1000" dirty="0"/>
              <a:t> 는 </a:t>
            </a:r>
            <a:r>
              <a:rPr lang="en-US" altLang="ko-KR" sz="1000" dirty="0"/>
              <a:t>Figure 1</a:t>
            </a:r>
            <a:r>
              <a:rPr lang="ko-KR" altLang="en-US" sz="1000" dirty="0"/>
              <a:t>에서의 확률 값을 축적해서 더해 나간 것이기 때문에 </a:t>
            </a:r>
            <a:r>
              <a:rPr lang="en-US" altLang="ko-KR" sz="1000" dirty="0"/>
              <a:t>Figure 3</a:t>
            </a:r>
            <a:r>
              <a:rPr lang="ko-KR" altLang="en-US" sz="1000" dirty="0"/>
              <a:t>의 기울기가 가로축 값이 증가할 수록 가파르다가 줄어드는 것과 </a:t>
            </a:r>
            <a:r>
              <a:rPr lang="en-US" altLang="ko-KR" sz="1000" dirty="0"/>
              <a:t>Figure 1</a:t>
            </a:r>
            <a:r>
              <a:rPr lang="ko-KR" altLang="en-US" sz="1000" dirty="0"/>
              <a:t>의 값의 감소율이 처음엔 크다가 작아지는 것과 일치한다</a:t>
            </a:r>
            <a:r>
              <a:rPr lang="en-US" altLang="ko-KR" sz="1000" dirty="0"/>
              <a:t>.</a:t>
            </a:r>
            <a:endParaRPr lang="en-US" altLang="ko-KR" sz="1400" dirty="0"/>
          </a:p>
          <a:p>
            <a:pPr>
              <a:buFontTx/>
              <a:buChar char="-"/>
            </a:pP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5E04A4-A938-40D2-88E9-1FC1D43D7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625" y="95250"/>
            <a:ext cx="4254500" cy="31908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5157CF-2F2C-4FE5-93DA-9E692E5DF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858" y="3413125"/>
            <a:ext cx="4250267" cy="3187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B6B5BC-4173-4901-998C-A538DD9977B4}"/>
              </a:ext>
            </a:extLst>
          </p:cNvPr>
          <p:cNvSpPr txBox="1"/>
          <p:nvPr/>
        </p:nvSpPr>
        <p:spPr>
          <a:xfrm>
            <a:off x="9353550" y="3173667"/>
            <a:ext cx="1943100" cy="376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&lt;Figure 1&gt;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CB71C8-E374-4538-A2D9-E3B420003B8F}"/>
              </a:ext>
            </a:extLst>
          </p:cNvPr>
          <p:cNvSpPr txBox="1"/>
          <p:nvPr/>
        </p:nvSpPr>
        <p:spPr>
          <a:xfrm>
            <a:off x="9353550" y="6304864"/>
            <a:ext cx="1943100" cy="376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&lt;Figure 2&gt;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4B2A7E-6C94-49AB-AB66-E427DF9AA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528" y="4592894"/>
            <a:ext cx="3020141" cy="22651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0623F1-1605-4D92-950A-417987398E58}"/>
              </a:ext>
            </a:extLst>
          </p:cNvPr>
          <p:cNvSpPr txBox="1"/>
          <p:nvPr/>
        </p:nvSpPr>
        <p:spPr>
          <a:xfrm>
            <a:off x="4086224" y="6492874"/>
            <a:ext cx="1943100" cy="376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&lt;Figure 3&gt;</a:t>
            </a:r>
          </a:p>
        </p:txBody>
      </p:sp>
    </p:spTree>
    <p:extLst>
      <p:ext uri="{BB962C8B-B14F-4D97-AF65-F5344CB8AC3E}">
        <p14:creationId xmlns:p14="http://schemas.microsoft.com/office/powerpoint/2010/main" val="407063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56FD4-DAC7-42FB-A6A0-22D932458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</a:t>
            </a:r>
            <a:r>
              <a:rPr lang="ko-KR" altLang="en-US" dirty="0"/>
              <a:t>설명 생략</a:t>
            </a:r>
            <a:r>
              <a:rPr lang="en-US" altLang="ko-KR" dirty="0"/>
              <a:t>)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C1EC97-EEEB-439C-B82F-D8912DDF5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291" y="1690688"/>
            <a:ext cx="4639322" cy="47250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217725F-4538-447C-9BD1-67DDBAE81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913" y="1690687"/>
            <a:ext cx="3685301" cy="472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11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657</Words>
  <Application>Microsoft Office PowerPoint</Application>
  <PresentationFormat>와이드스크린</PresentationFormat>
  <Paragraphs>55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HW#03 Report</vt:lpstr>
      <vt:lpstr>Poisson distribution</vt:lpstr>
      <vt:lpstr>Poisson distribution</vt:lpstr>
      <vt:lpstr>Exponential distribution</vt:lpstr>
      <vt:lpstr>Exponential distribution</vt:lpstr>
      <vt:lpstr>Code (설명 생략)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HW#03 Report</dc:title>
  <dc:creator>Vinney</dc:creator>
  <cp:lastModifiedBy>Vinney</cp:lastModifiedBy>
  <cp:revision>1</cp:revision>
  <dcterms:created xsi:type="dcterms:W3CDTF">2022-04-20T10:52:44Z</dcterms:created>
  <dcterms:modified xsi:type="dcterms:W3CDTF">2022-04-20T12:52:54Z</dcterms:modified>
</cp:coreProperties>
</file>