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468" r:id="rId1"/>
  </p:sldMasterIdLst>
  <p:notesMasterIdLst>
    <p:notesMasterId r:id="rId14"/>
  </p:notesMasterIdLst>
  <p:sldIdLst>
    <p:sldId id="256" r:id="rId2"/>
    <p:sldId id="287" r:id="rId3"/>
    <p:sldId id="257" r:id="rId4"/>
    <p:sldId id="281" r:id="rId5"/>
    <p:sldId id="268" r:id="rId6"/>
    <p:sldId id="310" r:id="rId7"/>
    <p:sldId id="284" r:id="rId8"/>
    <p:sldId id="285" r:id="rId9"/>
    <p:sldId id="286" r:id="rId10"/>
    <p:sldId id="258" r:id="rId11"/>
    <p:sldId id="259" r:id="rId12"/>
    <p:sldId id="267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Varela Round" panose="020B0604020202020204" charset="-79"/>
      <p:regular r:id="rId25"/>
    </p:embeddedFont>
    <p:embeddedFont>
      <p:font typeface="Work Sans Light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F72587-3C95-419C-891D-F9E462DA6A58}">
  <a:tblStyle styleId="{ECF72587-3C95-419C-891D-F9E462DA6A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9AC5A-D887-4BBA-A788-E9C07B5326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4660"/>
  </p:normalViewPr>
  <p:slideViewPr>
    <p:cSldViewPr snapToGrid="0">
      <p:cViewPr varScale="1">
        <p:scale>
          <a:sx n="53" d="100"/>
          <a:sy n="53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012df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012df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0a5ef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0a5ef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012df1a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012df1a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63012df1a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63012df1a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63012df1a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63012df1a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012df1a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012df1a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76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63012df1a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63012df1a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63012df1a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63012df1a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63012df1a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63012df1a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CB83A897-5A04-4BE3-91D4-4EDDB86350D0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601178EE-CCC9-4E5C-9348-084599FA1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780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07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123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7592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017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950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203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967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714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 flipH="1">
            <a:off x="1954550" y="1315651"/>
            <a:ext cx="165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 flipH="1">
            <a:off x="1954545" y="3316109"/>
            <a:ext cx="16503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ctrTitle" idx="2"/>
          </p:nvPr>
        </p:nvSpPr>
        <p:spPr>
          <a:xfrm flipH="1">
            <a:off x="4151575" y="1315651"/>
            <a:ext cx="165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3"/>
          </p:nvPr>
        </p:nvSpPr>
        <p:spPr>
          <a:xfrm flipH="1">
            <a:off x="4274425" y="3316109"/>
            <a:ext cx="14046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 idx="4"/>
          </p:nvPr>
        </p:nvSpPr>
        <p:spPr>
          <a:xfrm rot="-5400000">
            <a:off x="-1023205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ctrTitle" idx="5"/>
          </p:nvPr>
        </p:nvSpPr>
        <p:spPr>
          <a:xfrm flipH="1">
            <a:off x="6348600" y="1315651"/>
            <a:ext cx="165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6"/>
          </p:nvPr>
        </p:nvSpPr>
        <p:spPr>
          <a:xfrm flipH="1">
            <a:off x="6471450" y="3316109"/>
            <a:ext cx="14046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6390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 flipH="1">
            <a:off x="3276600" y="3695902"/>
            <a:ext cx="25908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hasCustomPrompt="1"/>
          </p:nvPr>
        </p:nvSpPr>
        <p:spPr>
          <a:xfrm flipH="1">
            <a:off x="1304250" y="1310498"/>
            <a:ext cx="6535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5172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266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610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">
  <p:cSld name="Technology desig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 flipH="1">
            <a:off x="6444175" y="2909665"/>
            <a:ext cx="21216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944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2">
  <p:cSld name="Technology design 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1865207" y="1417571"/>
            <a:ext cx="18393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8099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 hasCustomPrompt="1"/>
          </p:nvPr>
        </p:nvSpPr>
        <p:spPr>
          <a:xfrm>
            <a:off x="3671775" y="88381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3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 hasCustomPrompt="1"/>
          </p:nvPr>
        </p:nvSpPr>
        <p:spPr>
          <a:xfrm>
            <a:off x="3673003" y="284366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 idx="6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7201626" y="897345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9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 hasCustomPrompt="1"/>
          </p:nvPr>
        </p:nvSpPr>
        <p:spPr>
          <a:xfrm>
            <a:off x="7201626" y="2842140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898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38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CB83A897-5A04-4BE3-91D4-4EDDB86350D0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01178EE-CCC9-4E5C-9348-084599FA1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2221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225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483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897-5A04-4BE3-91D4-4EDDB86350D0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78EE-CCC9-4E5C-9348-084599FA1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283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897-5A04-4BE3-91D4-4EDDB86350D0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78EE-CCC9-4E5C-9348-084599FA1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6727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252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897-5A04-4BE3-91D4-4EDDB86350D0}" type="datetimeFigureOut">
              <a:rPr lang="pt-BR" smtClean="0"/>
              <a:t>04/02/2022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78EE-CCC9-4E5C-9348-084599FA1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2017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  <p:sldLayoutId id="2147484480" r:id="rId12"/>
    <p:sldLayoutId id="2147484481" r:id="rId13"/>
    <p:sldLayoutId id="2147484482" r:id="rId14"/>
    <p:sldLayoutId id="2147484483" r:id="rId15"/>
    <p:sldLayoutId id="2147484484" r:id="rId16"/>
    <p:sldLayoutId id="2147484485" r:id="rId17"/>
    <p:sldLayoutId id="2147484486" r:id="rId18"/>
    <p:sldLayoutId id="2147484487" r:id="rId19"/>
    <p:sldLayoutId id="2147484489" r:id="rId20"/>
    <p:sldLayoutId id="2147484490" r:id="rId21"/>
    <p:sldLayoutId id="2147484491" r:id="rId22"/>
    <p:sldLayoutId id="2147484492" r:id="rId23"/>
    <p:sldLayoutId id="2147484499" r:id="rId24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jpeg"/><Relationship Id="rId5" Type="http://schemas.openxmlformats.org/officeDocument/2006/relationships/image" Target="../media/image13.jfif"/><Relationship Id="rId4" Type="http://schemas.openxmlformats.org/officeDocument/2006/relationships/image" Target="../media/image12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xwFfnOTikADr6xuyU7jbc8DsLd7Oh7nQGCKlbTOH5w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1040799" y="318675"/>
            <a:ext cx="5140876" cy="57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1495530" y="1794151"/>
            <a:ext cx="4686146" cy="1670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	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"/>
          </p:nvPr>
        </p:nvSpPr>
        <p:spPr>
          <a:xfrm>
            <a:off x="6336556" y="3033024"/>
            <a:ext cx="1865141" cy="6677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AFCF2"/>
                </a:solidFill>
              </a:rPr>
              <a:t>Conectando empreendedoras</a:t>
            </a:r>
            <a:endParaRPr dirty="0">
              <a:solidFill>
                <a:srgbClr val="3AFCF2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4944" y="1803162"/>
            <a:ext cx="1326459" cy="1240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4" name="Imagem 1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CDF343E-C1E2-4CD1-80D5-673105C077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261" y="314166"/>
            <a:ext cx="624841" cy="600457"/>
          </a:xfrm>
          <a:prstGeom prst="rect">
            <a:avLst/>
          </a:prstGeom>
        </p:spPr>
      </p:pic>
      <p:pic>
        <p:nvPicPr>
          <p:cNvPr id="4" name="Imagem 3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28079BA6-BB1D-42FF-B70E-0403D924B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7553" y="1424399"/>
            <a:ext cx="4347367" cy="23327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596" y="635593"/>
            <a:ext cx="5053166" cy="21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-268165" y="540008"/>
            <a:ext cx="8115299" cy="2101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IMPLEMENTAÇÕES FUTURAS!</a:t>
            </a:r>
            <a:endParaRPr sz="2400" dirty="0"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8296">
            <a:off x="611651" y="2303109"/>
            <a:ext cx="2594000" cy="267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41753">
            <a:off x="43175" y="6679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50125">
            <a:off x="-343280" y="26407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487265">
            <a:off x="928179" y="1830450"/>
            <a:ext cx="893400" cy="7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ctrTitle"/>
          </p:nvPr>
        </p:nvSpPr>
        <p:spPr>
          <a:xfrm flipH="1">
            <a:off x="3212410" y="893412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MENSAGENS</a:t>
            </a:r>
            <a:endParaRPr sz="1400" dirty="0"/>
          </a:p>
        </p:txBody>
      </p:sp>
      <p:sp>
        <p:nvSpPr>
          <p:cNvPr id="189" name="Google Shape;189;p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/>
              <a:t>Pretendemos implementar um sistema de mensagens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35"/>
          <p:cNvSpPr txBox="1">
            <a:spLocks noGrp="1"/>
          </p:cNvSpPr>
          <p:nvPr>
            <p:ph type="ctrTitle" idx="3"/>
          </p:nvPr>
        </p:nvSpPr>
        <p:spPr>
          <a:xfrm flipH="1">
            <a:off x="3098656" y="2837953"/>
            <a:ext cx="188550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Comentários</a:t>
            </a:r>
            <a:endParaRPr sz="14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4"/>
          </p:nvPr>
        </p:nvSpPr>
        <p:spPr>
          <a:xfrm flipH="1">
            <a:off x="3190873" y="3380766"/>
            <a:ext cx="1602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Iremos implementar uma maneira de interagir com as postagens</a:t>
            </a:r>
            <a:endParaRPr sz="1400" dirty="0"/>
          </a:p>
        </p:txBody>
      </p:sp>
      <p:sp>
        <p:nvSpPr>
          <p:cNvPr id="192" name="Google Shape;192;p35"/>
          <p:cNvSpPr txBox="1">
            <a:spLocks noGrp="1"/>
          </p:cNvSpPr>
          <p:nvPr>
            <p:ph type="ctrTitle" idx="6"/>
          </p:nvPr>
        </p:nvSpPr>
        <p:spPr>
          <a:xfrm flipH="1">
            <a:off x="6896047" y="77893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Algoritmo de recomendação</a:t>
            </a:r>
            <a:endParaRPr sz="1400" dirty="0"/>
          </a:p>
        </p:txBody>
      </p:sp>
      <p:sp>
        <p:nvSpPr>
          <p:cNvPr id="193" name="Google Shape;193;p35"/>
          <p:cNvSpPr txBox="1">
            <a:spLocks noGrp="1"/>
          </p:cNvSpPr>
          <p:nvPr>
            <p:ph type="subTitle" idx="7"/>
          </p:nvPr>
        </p:nvSpPr>
        <p:spPr>
          <a:xfrm flipH="1">
            <a:off x="6896047" y="1356733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Um sistema para recomendar postagens que interessem nossos usuários</a:t>
            </a:r>
            <a:endParaRPr sz="1400" dirty="0"/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1064074"/>
            <a:ext cx="1117253" cy="112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 rotWithShape="1">
          <a:blip r:embed="rId4">
            <a:alphaModFix/>
          </a:blip>
          <a:srcRect t="4636" b="4636"/>
          <a:stretch/>
        </p:blipFill>
        <p:spPr>
          <a:xfrm>
            <a:off x="2150902" y="1006051"/>
            <a:ext cx="966061" cy="12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39551" y="3120959"/>
            <a:ext cx="1139822" cy="114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 rotWithShape="1">
          <a:blip r:embed="rId5">
            <a:alphaModFix/>
          </a:blip>
          <a:srcRect t="6822" b="6822"/>
          <a:stretch/>
        </p:blipFill>
        <p:spPr>
          <a:xfrm>
            <a:off x="2011330" y="3107659"/>
            <a:ext cx="1087326" cy="117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871659" y="1036943"/>
            <a:ext cx="1139859" cy="114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 rotWithShape="1">
          <a:blip r:embed="rId6">
            <a:alphaModFix/>
          </a:blip>
          <a:srcRect t="6747" b="6747"/>
          <a:stretch/>
        </p:blipFill>
        <p:spPr>
          <a:xfrm>
            <a:off x="5674102" y="1025389"/>
            <a:ext cx="1087361" cy="117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868682" y="3114601"/>
            <a:ext cx="1145813" cy="1154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 rotWithShape="1">
          <a:blip r:embed="rId7">
            <a:alphaModFix/>
          </a:blip>
          <a:srcRect t="2705" b="2705"/>
          <a:stretch/>
        </p:blipFill>
        <p:spPr>
          <a:xfrm>
            <a:off x="5786090" y="3082690"/>
            <a:ext cx="1212175" cy="13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D29D680-43B9-4AFA-AE77-0680A97AAF09}"/>
              </a:ext>
            </a:extLst>
          </p:cNvPr>
          <p:cNvSpPr txBox="1"/>
          <p:nvPr/>
        </p:nvSpPr>
        <p:spPr>
          <a:xfrm>
            <a:off x="6998265" y="3095846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AMIGOS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A74745-DF9B-4A79-BC12-8B9EA736B1CB}"/>
              </a:ext>
            </a:extLst>
          </p:cNvPr>
          <p:cNvSpPr txBox="1"/>
          <p:nvPr/>
        </p:nvSpPr>
        <p:spPr>
          <a:xfrm>
            <a:off x="7068808" y="3432474"/>
            <a:ext cx="1477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+mj-lt"/>
              </a:rPr>
              <a:t>Poderão ser adicionados a uma lista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51" y="167974"/>
            <a:ext cx="6142574" cy="4494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 pela</a:t>
            </a:r>
            <a:br>
              <a:rPr lang="en" dirty="0"/>
            </a:br>
            <a:r>
              <a:rPr lang="en" dirty="0"/>
              <a:t>atenção !!!</a:t>
            </a:r>
            <a:endParaRPr dirty="0"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900" y="-3137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7776" y="44552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105642">
            <a:off x="-212687" y="220962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98421">
            <a:off x="923475" y="719695"/>
            <a:ext cx="855107" cy="85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298419">
            <a:off x="7930275" y="4493619"/>
            <a:ext cx="855107" cy="8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3"/>
          <p:cNvSpPr txBox="1">
            <a:spLocks noGrp="1"/>
          </p:cNvSpPr>
          <p:nvPr>
            <p:ph type="ctrTitle"/>
          </p:nvPr>
        </p:nvSpPr>
        <p:spPr>
          <a:xfrm flipH="1">
            <a:off x="195698" y="3345742"/>
            <a:ext cx="165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cap="none" dirty="0">
                <a:solidFill>
                  <a:schemeClr val="tx2"/>
                </a:solidFill>
                <a:latin typeface="Varela Round" panose="020B0604020202020204" charset="-79"/>
                <a:cs typeface="Varela Round" panose="020B0604020202020204" charset="-79"/>
              </a:rPr>
              <a:t>Vinicius</a:t>
            </a:r>
            <a:br>
              <a:rPr lang="pt-BR" cap="none" dirty="0">
                <a:solidFill>
                  <a:schemeClr val="tx2"/>
                </a:solidFill>
                <a:latin typeface="Varela Round" panose="020B0604020202020204" charset="-79"/>
                <a:cs typeface="Varela Round" panose="020B0604020202020204" charset="-79"/>
              </a:rPr>
            </a:br>
            <a:r>
              <a:rPr lang="pt-BR" cap="none" dirty="0">
                <a:solidFill>
                  <a:schemeClr val="tx2"/>
                </a:solidFill>
                <a:latin typeface="Varela Round" panose="020B0604020202020204" charset="-79"/>
                <a:cs typeface="Varela Round" panose="020B0604020202020204" charset="-79"/>
              </a:rPr>
              <a:t>Teixeira</a:t>
            </a:r>
            <a:br>
              <a:rPr lang="pt-BR" sz="1800" dirty="0">
                <a:solidFill>
                  <a:schemeClr val="tx2"/>
                </a:solidFill>
                <a:latin typeface="Varela Round" panose="020B0604020202020204" charset="-79"/>
                <a:cs typeface="Varela Round" panose="020B0604020202020204" charset="-79"/>
              </a:rPr>
            </a:br>
            <a:endParaRPr lang="pt-BR" sz="1800" dirty="0">
              <a:solidFill>
                <a:schemeClr val="tx2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18" name="Subtítulo 17">
            <a:extLst>
              <a:ext uri="{FF2B5EF4-FFF2-40B4-BE49-F238E27FC236}">
                <a16:creationId xmlns:a16="http://schemas.microsoft.com/office/drawing/2014/main" id="{7ECD02F9-DD32-4683-8615-3EE61CD9B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8611" y="2998709"/>
            <a:ext cx="1404600" cy="634800"/>
          </a:xfrm>
        </p:spPr>
        <p:txBody>
          <a:bodyPr/>
          <a:lstStyle/>
          <a:p>
            <a:r>
              <a:rPr lang="pt-BR" sz="1800" dirty="0">
                <a:solidFill>
                  <a:schemeClr val="tx2"/>
                </a:solidFill>
                <a:latin typeface="Varela Round" panose="020B0604020202020204" charset="-79"/>
                <a:cs typeface="Varela Round" panose="020B0604020202020204" charset="-79"/>
              </a:rPr>
              <a:t>Geisian</a:t>
            </a:r>
          </a:p>
          <a:p>
            <a:r>
              <a:rPr lang="pt-BR" sz="1800" dirty="0">
                <a:solidFill>
                  <a:schemeClr val="tx2"/>
                </a:solidFill>
                <a:latin typeface="Varela Round" panose="020B0604020202020204" charset="-79"/>
                <a:cs typeface="Varela Round" panose="020B0604020202020204" charset="-79"/>
              </a:rPr>
              <a:t>Reis</a:t>
            </a:r>
          </a:p>
        </p:txBody>
      </p:sp>
      <p:sp>
        <p:nvSpPr>
          <p:cNvPr id="831" name="Google Shape;831;p63"/>
          <p:cNvSpPr txBox="1">
            <a:spLocks noGrp="1"/>
          </p:cNvSpPr>
          <p:nvPr>
            <p:ph type="title" idx="4"/>
          </p:nvPr>
        </p:nvSpPr>
        <p:spPr>
          <a:xfrm>
            <a:off x="2743200" y="410711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Desenvolvedores</a:t>
            </a:r>
            <a:endParaRPr dirty="0"/>
          </a:p>
        </p:txBody>
      </p:sp>
      <p:pic>
        <p:nvPicPr>
          <p:cNvPr id="70" name="Google Shape;840;p63">
            <a:extLst>
              <a:ext uri="{FF2B5EF4-FFF2-40B4-BE49-F238E27FC236}">
                <a16:creationId xmlns:a16="http://schemas.microsoft.com/office/drawing/2014/main" id="{05D6BD30-6826-4F7C-944A-1CBBEA2019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63" y="1083506"/>
            <a:ext cx="2012487" cy="20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Pessoa de óculos fazendo careta&#10;&#10;Descrição gerada automaticamente">
            <a:extLst>
              <a:ext uri="{FF2B5EF4-FFF2-40B4-BE49-F238E27FC236}">
                <a16:creationId xmlns:a16="http://schemas.microsoft.com/office/drawing/2014/main" id="{81663867-8845-4C20-83C6-81ED53405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54" y="1514443"/>
            <a:ext cx="1159630" cy="11757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 descr="Homem com camiseta preta&#10;&#10;Descrição gerada automaticamente">
            <a:extLst>
              <a:ext uri="{FF2B5EF4-FFF2-40B4-BE49-F238E27FC236}">
                <a16:creationId xmlns:a16="http://schemas.microsoft.com/office/drawing/2014/main" id="{E72A9761-1095-4E38-AA8C-A3E34BE80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048" y="1440713"/>
            <a:ext cx="1088924" cy="10889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9" name="Google Shape;840;p63">
            <a:extLst>
              <a:ext uri="{FF2B5EF4-FFF2-40B4-BE49-F238E27FC236}">
                <a16:creationId xmlns:a16="http://schemas.microsoft.com/office/drawing/2014/main" id="{2923565E-834D-4232-8A73-5201B1DBCD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266" y="1039093"/>
            <a:ext cx="2012487" cy="20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3910A874-013B-4F3E-88C4-BA4AFCCAA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305" y="1465075"/>
            <a:ext cx="1175736" cy="11757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2" name="Google Shape;840;p63">
            <a:extLst>
              <a:ext uri="{FF2B5EF4-FFF2-40B4-BE49-F238E27FC236}">
                <a16:creationId xmlns:a16="http://schemas.microsoft.com/office/drawing/2014/main" id="{FC17E990-02AE-46A2-95BF-1CA6366475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650" y="1074657"/>
            <a:ext cx="2012487" cy="20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40;p63">
            <a:extLst>
              <a:ext uri="{FF2B5EF4-FFF2-40B4-BE49-F238E27FC236}">
                <a16:creationId xmlns:a16="http://schemas.microsoft.com/office/drawing/2014/main" id="{9E2E5AD6-E769-4165-8E58-D70A6179DE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129" y="1137700"/>
            <a:ext cx="2012487" cy="20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Homem em pé com camisa preta&#10;&#10;Descrição gerada automaticamente com confiança média">
            <a:extLst>
              <a:ext uri="{FF2B5EF4-FFF2-40B4-BE49-F238E27FC236}">
                <a16:creationId xmlns:a16="http://schemas.microsoft.com/office/drawing/2014/main" id="{12C11F52-46D2-4465-8A8F-0221A3323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6971" y="1627255"/>
            <a:ext cx="1034280" cy="10918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6" name="Google Shape;840;p63">
            <a:extLst>
              <a:ext uri="{FF2B5EF4-FFF2-40B4-BE49-F238E27FC236}">
                <a16:creationId xmlns:a16="http://schemas.microsoft.com/office/drawing/2014/main" id="{B3892A57-8A93-4D64-9603-4A1C76AFC6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169" y="1137700"/>
            <a:ext cx="2012487" cy="20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Pessoa de cabelo curto sorrindo&#10;&#10;Descrição gerada automaticamente">
            <a:extLst>
              <a:ext uri="{FF2B5EF4-FFF2-40B4-BE49-F238E27FC236}">
                <a16:creationId xmlns:a16="http://schemas.microsoft.com/office/drawing/2014/main" id="{CCA32AD7-8F33-490D-95F5-0BB30EB68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6993" y="1594923"/>
            <a:ext cx="1124198" cy="1124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6" name="CaixaDeTexto 95">
            <a:extLst>
              <a:ext uri="{FF2B5EF4-FFF2-40B4-BE49-F238E27FC236}">
                <a16:creationId xmlns:a16="http://schemas.microsoft.com/office/drawing/2014/main" id="{D68779DB-ABA7-42EF-BF30-3B5275FCEC84}"/>
              </a:ext>
            </a:extLst>
          </p:cNvPr>
          <p:cNvSpPr txBox="1"/>
          <p:nvPr/>
        </p:nvSpPr>
        <p:spPr>
          <a:xfrm>
            <a:off x="4234877" y="306537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/>
                </a:solidFill>
                <a:latin typeface="Varela Round" panose="020B0604020202020204" charset="-79"/>
                <a:cs typeface="Varela Round" panose="020B0604020202020204" charset="-79"/>
              </a:rPr>
              <a:t>Lucas </a:t>
            </a:r>
          </a:p>
          <a:p>
            <a:r>
              <a:rPr lang="pt-BR" sz="1800" dirty="0">
                <a:solidFill>
                  <a:schemeClr val="tx2"/>
                </a:solidFill>
                <a:latin typeface="Varela Round" panose="020B0604020202020204" charset="-79"/>
                <a:cs typeface="Varela Round" panose="020B0604020202020204" charset="-79"/>
              </a:rPr>
              <a:t>Silva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F35B2FF-E8C4-4B53-B63E-2BB392B7DC42}"/>
              </a:ext>
            </a:extLst>
          </p:cNvPr>
          <p:cNvSpPr txBox="1"/>
          <p:nvPr/>
        </p:nvSpPr>
        <p:spPr>
          <a:xfrm>
            <a:off x="5719948" y="3039992"/>
            <a:ext cx="1513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/>
                </a:solidFill>
                <a:latin typeface="Varela Round" panose="020B0604020202020204" charset="-79"/>
                <a:cs typeface="Varela Round" panose="020B0604020202020204" charset="-79"/>
              </a:rPr>
              <a:t>Eriky</a:t>
            </a:r>
          </a:p>
          <a:p>
            <a:r>
              <a:rPr lang="pt-BR" sz="1800" dirty="0">
                <a:solidFill>
                  <a:schemeClr val="tx2"/>
                </a:solidFill>
                <a:latin typeface="Varela Round" panose="020B0604020202020204" charset="-79"/>
                <a:cs typeface="Varela Round" panose="020B0604020202020204" charset="-79"/>
              </a:rPr>
              <a:t>Yamakawa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8639038E-DA59-4737-AC65-443AF17715A2}"/>
              </a:ext>
            </a:extLst>
          </p:cNvPr>
          <p:cNvSpPr txBox="1"/>
          <p:nvPr/>
        </p:nvSpPr>
        <p:spPr>
          <a:xfrm>
            <a:off x="7594573" y="3077168"/>
            <a:ext cx="1181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/>
                </a:solidFill>
                <a:latin typeface="Varela Round" panose="020B0604020202020204" charset="-79"/>
                <a:cs typeface="Varela Round" panose="020B0604020202020204" charset="-79"/>
              </a:rPr>
              <a:t>Rafael</a:t>
            </a:r>
          </a:p>
          <a:p>
            <a:r>
              <a:rPr lang="pt-BR" sz="1800" dirty="0">
                <a:solidFill>
                  <a:schemeClr val="tx2"/>
                </a:solidFill>
                <a:latin typeface="Varela Round" panose="020B0604020202020204" charset="-79"/>
                <a:cs typeface="Varela Round" panose="020B0604020202020204" charset="-79"/>
              </a:rPr>
              <a:t>Lemos</a:t>
            </a:r>
          </a:p>
        </p:txBody>
      </p:sp>
      <p:pic>
        <p:nvPicPr>
          <p:cNvPr id="20" name="Imagem 19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8409915C-E4BD-4668-B5BB-9023BE5D0B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261" y="314166"/>
            <a:ext cx="624841" cy="6004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1802400" y="2221897"/>
            <a:ext cx="5539200" cy="1279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endParaRPr lang="pt-BR" sz="1000" dirty="0"/>
          </a:p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endParaRPr lang="pt-BR" sz="1000" dirty="0"/>
          </a:p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pt-BR" sz="1600" dirty="0"/>
              <a:t>A mina empreendedora nasceu de um objetivo, fazer com que através das conexões realizadas em nossa rede, mulheres de todo o brasil possam se comunicar e realizar trocas de serviços, através de uma rede-social capaz de unifica-las.</a:t>
            </a:r>
          </a:p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endParaRPr lang="pt-BR" sz="1200" dirty="0"/>
          </a:p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pt-BR" sz="1200" dirty="0"/>
              <a:t> </a:t>
            </a:r>
            <a:endParaRPr sz="1200" dirty="0">
              <a:solidFill>
                <a:schemeClr val="accen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2504375" y="907325"/>
            <a:ext cx="413525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onde surgiu a ideia do</a:t>
            </a:r>
            <a:br>
              <a:rPr lang="en" dirty="0"/>
            </a:br>
            <a:r>
              <a:rPr lang="en" dirty="0"/>
              <a:t>mina empreendedora ?</a:t>
            </a:r>
            <a:endParaRPr dirty="0"/>
          </a:p>
        </p:txBody>
      </p:sp>
      <p:pic>
        <p:nvPicPr>
          <p:cNvPr id="5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DDCCA73B-E2DF-4594-BBE0-EC0921D42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" y="314166"/>
            <a:ext cx="624841" cy="6004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7"/>
          <p:cNvSpPr txBox="1">
            <a:spLocks noGrp="1"/>
          </p:cNvSpPr>
          <p:nvPr>
            <p:ph type="title"/>
          </p:nvPr>
        </p:nvSpPr>
        <p:spPr>
          <a:xfrm flipH="1">
            <a:off x="1301042" y="2168613"/>
            <a:ext cx="7127573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MAIS DE</a:t>
            </a:r>
            <a:br>
              <a:rPr lang="en" sz="2400" dirty="0"/>
            </a:br>
            <a:r>
              <a:rPr lang="en" sz="2400" dirty="0"/>
              <a:t>30,000,000</a:t>
            </a:r>
            <a:br>
              <a:rPr lang="en" sz="2400" dirty="0"/>
            </a:br>
            <a:r>
              <a:rPr lang="en" sz="2400" dirty="0"/>
              <a:t>DE</a:t>
            </a:r>
            <a:br>
              <a:rPr lang="en" sz="2400" dirty="0"/>
            </a:br>
            <a:r>
              <a:rPr lang="en" sz="2400" dirty="0"/>
              <a:t>MULHERES</a:t>
            </a:r>
            <a:br>
              <a:rPr lang="en" sz="2400" dirty="0"/>
            </a:br>
            <a:r>
              <a:rPr lang="en" sz="2400" dirty="0"/>
              <a:t>NO</a:t>
            </a:r>
            <a:br>
              <a:rPr lang="en" sz="2400" dirty="0"/>
            </a:br>
            <a:r>
              <a:rPr lang="en" sz="2400" dirty="0"/>
              <a:t>BRASIL</a:t>
            </a:r>
            <a:br>
              <a:rPr lang="en" sz="2400" dirty="0"/>
            </a:br>
            <a:r>
              <a:rPr lang="en" sz="2400" dirty="0"/>
              <a:t>SÃO</a:t>
            </a:r>
            <a:br>
              <a:rPr lang="en" sz="2400" dirty="0"/>
            </a:br>
            <a:r>
              <a:rPr lang="en" sz="2400" dirty="0"/>
              <a:t>EMPREENDEDORAS</a:t>
            </a:r>
            <a:endParaRPr sz="2400" dirty="0"/>
          </a:p>
        </p:txBody>
      </p:sp>
      <p:grpSp>
        <p:nvGrpSpPr>
          <p:cNvPr id="768" name="Google Shape;768;p57"/>
          <p:cNvGrpSpPr/>
          <p:nvPr/>
        </p:nvGrpSpPr>
        <p:grpSpPr>
          <a:xfrm>
            <a:off x="1840580" y="2033683"/>
            <a:ext cx="1599998" cy="847661"/>
            <a:chOff x="3730675" y="2581025"/>
            <a:chExt cx="2219753" cy="1176000"/>
          </a:xfrm>
        </p:grpSpPr>
        <p:cxnSp>
          <p:nvCxnSpPr>
            <p:cNvPr id="769" name="Google Shape;769;p57"/>
            <p:cNvCxnSpPr/>
            <p:nvPr/>
          </p:nvCxnSpPr>
          <p:spPr>
            <a:xfrm>
              <a:off x="5102031" y="3364882"/>
              <a:ext cx="551100" cy="1656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</p:cxnSp>
        <p:cxnSp>
          <p:nvCxnSpPr>
            <p:cNvPr id="770" name="Google Shape;770;p57"/>
            <p:cNvCxnSpPr/>
            <p:nvPr/>
          </p:nvCxnSpPr>
          <p:spPr>
            <a:xfrm rot="10800000" flipH="1">
              <a:off x="5054717" y="2634913"/>
              <a:ext cx="493500" cy="2940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</p:cxnSp>
        <p:cxnSp>
          <p:nvCxnSpPr>
            <p:cNvPr id="771" name="Google Shape;771;p57"/>
            <p:cNvCxnSpPr/>
            <p:nvPr/>
          </p:nvCxnSpPr>
          <p:spPr>
            <a:xfrm rot="10800000" flipH="1">
              <a:off x="5051328" y="3124715"/>
              <a:ext cx="899100" cy="36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</p:cxnSp>
        <p:cxnSp>
          <p:nvCxnSpPr>
            <p:cNvPr id="772" name="Google Shape;772;p57"/>
            <p:cNvCxnSpPr/>
            <p:nvPr/>
          </p:nvCxnSpPr>
          <p:spPr>
            <a:xfrm>
              <a:off x="5102031" y="3364882"/>
              <a:ext cx="551100" cy="165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57"/>
            <p:cNvCxnSpPr/>
            <p:nvPr/>
          </p:nvCxnSpPr>
          <p:spPr>
            <a:xfrm rot="10800000" flipH="1">
              <a:off x="5054717" y="2634913"/>
              <a:ext cx="493500" cy="2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57"/>
            <p:cNvCxnSpPr/>
            <p:nvPr/>
          </p:nvCxnSpPr>
          <p:spPr>
            <a:xfrm rot="10800000" flipH="1">
              <a:off x="5051328" y="3124715"/>
              <a:ext cx="899100" cy="3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75" name="Google Shape;775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30675" y="2581025"/>
              <a:ext cx="1153416" cy="1176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Imagem 12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C155B615-8AD0-44FF-8378-1F95591F7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61" y="314166"/>
            <a:ext cx="624841" cy="6004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257" y="754010"/>
            <a:ext cx="3989800" cy="38189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27A441F-DD43-4095-8022-71B11D950984}"/>
              </a:ext>
            </a:extLst>
          </p:cNvPr>
          <p:cNvSpPr txBox="1"/>
          <p:nvPr/>
        </p:nvSpPr>
        <p:spPr>
          <a:xfrm>
            <a:off x="6169670" y="1125056"/>
            <a:ext cx="2751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Segundo dados Sebrae e da Pesquisa Global Entrepreneurship Monitor 2020 (GEM), o Brasil é o sétimo país com o maior número de mulheres empreendedoras no mundo. Dos 52 milhões de empreendedores no país, 30 milhões (48%) são mulheres.</a:t>
            </a:r>
          </a:p>
        </p:txBody>
      </p:sp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27B526-1B60-4EB5-9D2F-74F7C5557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61" y="314166"/>
            <a:ext cx="624841" cy="6004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1837581" y="2127739"/>
            <a:ext cx="5468838" cy="1114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endParaRPr lang="pt-BR" sz="1000" dirty="0"/>
          </a:p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pt-BR" sz="1600" dirty="0"/>
              <a:t>Uma das principais motivações do mina empreendedora é criar um local onde mulheres empreendedoras de todo o pais, possam criar laços e se fortalecerem através de um ambiente acolhedor, onde poderão publicar suas ideias e entrar em contato com demais empreendedoras.</a:t>
            </a:r>
          </a:p>
        </p:txBody>
      </p:sp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2504375" y="923638"/>
            <a:ext cx="413525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nos motiva ?</a:t>
            </a:r>
            <a:endParaRPr dirty="0"/>
          </a:p>
        </p:txBody>
      </p:sp>
      <p:pic>
        <p:nvPicPr>
          <p:cNvPr id="5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03024E9C-C25B-459B-BC00-6BD6F9E82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" y="314166"/>
            <a:ext cx="624841" cy="6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5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0"/>
          <p:cNvSpPr txBox="1">
            <a:spLocks noGrp="1"/>
          </p:cNvSpPr>
          <p:nvPr>
            <p:ph type="title"/>
          </p:nvPr>
        </p:nvSpPr>
        <p:spPr>
          <a:xfrm>
            <a:off x="2205699" y="614394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MINA EMPREENDEDORA</a:t>
            </a:r>
            <a:br>
              <a:rPr lang="en" dirty="0"/>
            </a:br>
            <a:r>
              <a:rPr lang="en" dirty="0"/>
              <a:t>DESKTOP</a:t>
            </a:r>
            <a:endParaRPr dirty="0"/>
          </a:p>
        </p:txBody>
      </p:sp>
      <p:pic>
        <p:nvPicPr>
          <p:cNvPr id="808" name="Google Shape;8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348" y="1376039"/>
            <a:ext cx="5486400" cy="270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659C91C7-31C9-4B7F-8D27-64CCD29C4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61" y="314166"/>
            <a:ext cx="624841" cy="600457"/>
          </a:xfrm>
          <a:prstGeom prst="rect">
            <a:avLst/>
          </a:prstGeom>
        </p:spPr>
      </p:pic>
      <p:pic>
        <p:nvPicPr>
          <p:cNvPr id="5" name="Imagem 4" descr="Interface gráfica do usuário, Texto, chat ou mensagem de texto&#10;&#10;Descrição gerada automaticamente">
            <a:extLst>
              <a:ext uri="{FF2B5EF4-FFF2-40B4-BE49-F238E27FC236}">
                <a16:creationId xmlns:a16="http://schemas.microsoft.com/office/drawing/2014/main" id="{159A7507-7FE5-411D-A637-6BDDC7FA9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093" y="1678294"/>
            <a:ext cx="3869145" cy="1961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1"/>
          <p:cNvSpPr txBox="1">
            <a:spLocks noGrp="1"/>
          </p:cNvSpPr>
          <p:nvPr>
            <p:ph type="title"/>
          </p:nvPr>
        </p:nvSpPr>
        <p:spPr>
          <a:xfrm>
            <a:off x="3657374" y="227929"/>
            <a:ext cx="3657600" cy="600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Mina</a:t>
            </a:r>
            <a:r>
              <a:rPr lang="en" dirty="0"/>
              <a:t> empreendedora</a:t>
            </a:r>
            <a:br>
              <a:rPr lang="en" dirty="0"/>
            </a:br>
            <a:r>
              <a:rPr lang="en" dirty="0"/>
              <a:t>tablet</a:t>
            </a:r>
            <a:endParaRPr dirty="0"/>
          </a:p>
        </p:txBody>
      </p:sp>
      <p:pic>
        <p:nvPicPr>
          <p:cNvPr id="816" name="Google Shape;81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297" y="742950"/>
            <a:ext cx="2699754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B6274B4B-F8A1-4F97-973B-C2C77942E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78" y="524599"/>
            <a:ext cx="624841" cy="600457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47DD741-9025-4A90-8E17-FFFD23411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051" y="1187241"/>
            <a:ext cx="2086246" cy="27690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2"/>
          <p:cNvSpPr txBox="1">
            <a:spLocks noGrp="1"/>
          </p:cNvSpPr>
          <p:nvPr>
            <p:ph type="title"/>
          </p:nvPr>
        </p:nvSpPr>
        <p:spPr>
          <a:xfrm>
            <a:off x="3268782" y="291236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Mina empreendedora</a:t>
            </a:r>
            <a:br>
              <a:rPr lang="en" dirty="0"/>
            </a:br>
            <a:r>
              <a:rPr lang="en" dirty="0"/>
              <a:t>mobile</a:t>
            </a:r>
            <a:endParaRPr dirty="0"/>
          </a:p>
        </p:txBody>
      </p:sp>
      <p:pic>
        <p:nvPicPr>
          <p:cNvPr id="824" name="Google Shape;8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933" y="924087"/>
            <a:ext cx="1839300" cy="348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E46FF923-EB77-4018-9A5E-EDA8A72B7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78" y="524599"/>
            <a:ext cx="624841" cy="600457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D1D0792-C60B-435D-9D31-EEB5EF4AD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545" y="1567887"/>
            <a:ext cx="1242074" cy="22089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234</Words>
  <Application>Microsoft Office PowerPoint</Application>
  <PresentationFormat>Apresentação na tela (16:9)</PresentationFormat>
  <Paragraphs>36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Century Gothic</vt:lpstr>
      <vt:lpstr>Work Sans Light</vt:lpstr>
      <vt:lpstr>Arial</vt:lpstr>
      <vt:lpstr>Nunito Light</vt:lpstr>
      <vt:lpstr>Fira Sans Extra Condensed Medium</vt:lpstr>
      <vt:lpstr>Varela Round</vt:lpstr>
      <vt:lpstr>Trilha de Vapor</vt:lpstr>
      <vt:lpstr> </vt:lpstr>
      <vt:lpstr>Vinicius Teixeira </vt:lpstr>
      <vt:lpstr>De onde surgiu a ideia do mina empreendedora ?</vt:lpstr>
      <vt:lpstr>MAIS DE 30,000,000 DE MULHERES NO BRASIL SÃO EMPREENDEDORAS</vt:lpstr>
      <vt:lpstr>Apresentação do PowerPoint</vt:lpstr>
      <vt:lpstr>O que nos motiva ?</vt:lpstr>
      <vt:lpstr>MINA EMPREENDEDORA DESKTOP</vt:lpstr>
      <vt:lpstr>Mina empreendedora tablet</vt:lpstr>
      <vt:lpstr>Mina empreendedora mobile</vt:lpstr>
      <vt:lpstr>IMPLEMENTAÇÕES FUTURAS!</vt:lpstr>
      <vt:lpstr>MENSAGENS</vt:lpstr>
      <vt:lpstr>obrigado pela atenção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LUCAS DE JESUS SILVA</cp:lastModifiedBy>
  <cp:revision>6</cp:revision>
  <dcterms:modified xsi:type="dcterms:W3CDTF">2022-02-04T17:30:16Z</dcterms:modified>
</cp:coreProperties>
</file>