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60" r:id="rId2"/>
    <p:sldId id="262" r:id="rId3"/>
    <p:sldId id="261" r:id="rId4"/>
    <p:sldId id="280" r:id="rId5"/>
    <p:sldId id="374" r:id="rId6"/>
    <p:sldId id="380" r:id="rId7"/>
    <p:sldId id="375" r:id="rId8"/>
    <p:sldId id="381" r:id="rId9"/>
    <p:sldId id="376" r:id="rId10"/>
    <p:sldId id="382" r:id="rId11"/>
    <p:sldId id="377" r:id="rId12"/>
    <p:sldId id="383" r:id="rId13"/>
    <p:sldId id="378" r:id="rId14"/>
    <p:sldId id="384" r:id="rId15"/>
    <p:sldId id="379" r:id="rId16"/>
    <p:sldId id="360" r:id="rId17"/>
    <p:sldId id="361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3831" autoAdjust="0"/>
  </p:normalViewPr>
  <p:slideViewPr>
    <p:cSldViewPr snapToGrid="0">
      <p:cViewPr>
        <p:scale>
          <a:sx n="73" d="100"/>
          <a:sy n="73" d="100"/>
        </p:scale>
        <p:origin x="-181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14-07-2018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3BFAA-8F78-41C6-B509-0C6C82EDEDB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important: there is transimission. There will be both a sender and a receiver. Keep that in mind. The information is not store in ONE location, but at least two. That makes the problem much harder.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328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1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621D8-A2C7-41D4-9B44-243F21B4264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Traditionally information security provided by physical (</a:t>
            </a:r>
            <a:r>
              <a:rPr lang="en-US" dirty="0" err="1" smtClean="0"/>
              <a:t>eg</a:t>
            </a:r>
            <a:r>
              <a:rPr lang="en-US" dirty="0" smtClean="0"/>
              <a:t>. rugged filing cabinets with locks) and administrative mechanisms (</a:t>
            </a:r>
            <a:r>
              <a:rPr lang="en-US" dirty="0" err="1" smtClean="0"/>
              <a:t>eg</a:t>
            </a:r>
            <a:r>
              <a:rPr lang="en-US" dirty="0" smtClean="0"/>
              <a:t>. Personnel screening procedures during hiring process).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Growing computer use implies a need for automated tools for protecting files and other information stored on it. </a:t>
            </a:r>
          </a:p>
          <a:p>
            <a:pPr eaLnBrk="1" hangingPunct="1"/>
            <a:r>
              <a:rPr lang="en-US" dirty="0" smtClean="0"/>
              <a:t>This is especially the case for a shared system, such as a time-sharing system, and even more so for systems that can be</a:t>
            </a:r>
          </a:p>
          <a:p>
            <a:pPr eaLnBrk="1" hangingPunct="1"/>
            <a:r>
              <a:rPr lang="en-US" dirty="0" smtClean="0"/>
              <a:t>accessed over a public telephone network, data network, or the Internet.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1B59F-18D5-4AB7-89EF-561CA8D1999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term network security is sometimes misleading.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An Introduction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Aim</a:t>
            </a:r>
          </a:p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Background </a:t>
            </a:r>
          </a:p>
          <a:p>
            <a:pPr algn="just"/>
            <a:r>
              <a:rPr lang="en-US" dirty="0" smtClean="0"/>
              <a:t>Definitions</a:t>
            </a:r>
          </a:p>
          <a:p>
            <a:pPr lvl="1" algn="just"/>
            <a:r>
              <a:rPr lang="en-US" dirty="0" smtClean="0"/>
              <a:t>Computer </a:t>
            </a:r>
            <a:r>
              <a:rPr lang="en-US" dirty="0" smtClean="0"/>
              <a:t>Security</a:t>
            </a:r>
          </a:p>
          <a:p>
            <a:pPr lvl="1" algn="just"/>
            <a:r>
              <a:rPr lang="en-US" dirty="0" smtClean="0"/>
              <a:t>Personnel Security</a:t>
            </a:r>
          </a:p>
          <a:p>
            <a:pPr lvl="1" algn="just"/>
            <a:r>
              <a:rPr lang="en-US" dirty="0" smtClean="0"/>
              <a:t>Network </a:t>
            </a:r>
            <a:r>
              <a:rPr lang="en-US" dirty="0" smtClean="0"/>
              <a:t>Security</a:t>
            </a:r>
          </a:p>
          <a:p>
            <a:pPr algn="just"/>
            <a:r>
              <a:rPr lang="en-US" dirty="0" smtClean="0"/>
              <a:t>Internet security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15976" y="2552010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  <a:endParaRPr lang="en-AU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sz="2400" b="1" smtClean="0"/>
              <a:t>Computer Security</a:t>
            </a:r>
            <a:r>
              <a:rPr lang="en-US" sz="2400" smtClean="0"/>
              <a:t> - </a:t>
            </a:r>
            <a:r>
              <a:rPr lang="en-AU" sz="2400" smtClean="0"/>
              <a:t>generic name for the collection of tools designed to protect data and to thwart hackers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sz="2400" b="1" smtClean="0"/>
              <a:t>Network Security</a:t>
            </a:r>
            <a:r>
              <a:rPr lang="en-US" sz="2400" smtClean="0"/>
              <a:t> - </a:t>
            </a:r>
            <a:r>
              <a:rPr lang="en-AU" sz="2400" smtClean="0"/>
              <a:t>measures to protect data during their transmission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sz="2400" b="1" smtClean="0"/>
              <a:t>Internet Security</a:t>
            </a:r>
            <a:r>
              <a:rPr lang="en-US" sz="2400" smtClean="0"/>
              <a:t> - </a:t>
            </a:r>
            <a:r>
              <a:rPr lang="en-AU" sz="2400" smtClean="0"/>
              <a:t>measures to protect data during their transmission over a collection of interconnected networks</a:t>
            </a:r>
          </a:p>
          <a:p>
            <a:pPr algn="just" eaLnBrk="1" hangingPunct="1">
              <a:lnSpc>
                <a:spcPct val="140000"/>
              </a:lnSpc>
            </a:pPr>
            <a:endParaRPr lang="en-AU" sz="2400" smtClean="0"/>
          </a:p>
          <a:p>
            <a:pPr algn="just" eaLnBrk="1" hangingPunct="1">
              <a:lnSpc>
                <a:spcPct val="140000"/>
              </a:lnSpc>
            </a:pPr>
            <a:endParaRPr lang="en-AU" sz="240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Aim</a:t>
            </a:r>
          </a:p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Background </a:t>
            </a:r>
          </a:p>
          <a:p>
            <a:pPr algn="just"/>
            <a:r>
              <a:rPr lang="en-US" dirty="0" smtClean="0"/>
              <a:t>Definitions</a:t>
            </a:r>
          </a:p>
          <a:p>
            <a:pPr lvl="1" algn="just"/>
            <a:r>
              <a:rPr lang="en-US" dirty="0" smtClean="0"/>
              <a:t>Computer </a:t>
            </a:r>
            <a:r>
              <a:rPr lang="en-US" dirty="0" smtClean="0"/>
              <a:t>Security</a:t>
            </a:r>
          </a:p>
          <a:p>
            <a:pPr lvl="1" algn="just"/>
            <a:r>
              <a:rPr lang="en-US" dirty="0" smtClean="0"/>
              <a:t>Personnel Security</a:t>
            </a:r>
          </a:p>
          <a:p>
            <a:pPr lvl="1" algn="just"/>
            <a:r>
              <a:rPr lang="en-US" dirty="0" smtClean="0"/>
              <a:t>Network </a:t>
            </a:r>
            <a:r>
              <a:rPr lang="en-US" dirty="0" smtClean="0"/>
              <a:t>Security</a:t>
            </a:r>
          </a:p>
          <a:p>
            <a:pPr algn="just"/>
            <a:r>
              <a:rPr lang="en-US" dirty="0" smtClean="0"/>
              <a:t>Internet security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94354" y="4119554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 security</a:t>
            </a:r>
            <a:endParaRPr lang="en-AU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AU" smtClean="0"/>
              <a:t>our focus is on </a:t>
            </a:r>
            <a:r>
              <a:rPr lang="en-AU" b="1" smtClean="0"/>
              <a:t>Internet Security</a:t>
            </a:r>
            <a:endParaRPr lang="en-AU" smtClean="0"/>
          </a:p>
          <a:p>
            <a:pPr algn="just" eaLnBrk="1" hangingPunct="1"/>
            <a:r>
              <a:rPr lang="en-AU" smtClean="0"/>
              <a:t>consists of measures to deter, prevent, detect, and correct security violations that involve the transmission of information</a:t>
            </a:r>
          </a:p>
          <a:p>
            <a:pPr algn="just" eaLnBrk="1" hangingPunct="1"/>
            <a:endParaRPr lang="en-AU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Aim</a:t>
            </a:r>
          </a:p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Background </a:t>
            </a:r>
          </a:p>
          <a:p>
            <a:pPr algn="just"/>
            <a:r>
              <a:rPr lang="en-US" dirty="0" smtClean="0"/>
              <a:t>Definitions</a:t>
            </a:r>
          </a:p>
          <a:p>
            <a:pPr lvl="1" algn="just"/>
            <a:r>
              <a:rPr lang="en-US" dirty="0" smtClean="0"/>
              <a:t>Computer </a:t>
            </a:r>
            <a:r>
              <a:rPr lang="en-US" dirty="0" smtClean="0"/>
              <a:t>Security</a:t>
            </a:r>
          </a:p>
          <a:p>
            <a:pPr lvl="1" algn="just"/>
            <a:r>
              <a:rPr lang="en-US" dirty="0" smtClean="0"/>
              <a:t>Personnel Security</a:t>
            </a:r>
          </a:p>
          <a:p>
            <a:pPr lvl="1" algn="just"/>
            <a:r>
              <a:rPr lang="en-US" dirty="0" smtClean="0"/>
              <a:t>Network </a:t>
            </a:r>
            <a:r>
              <a:rPr lang="en-US" dirty="0" smtClean="0"/>
              <a:t>Security</a:t>
            </a:r>
          </a:p>
          <a:p>
            <a:pPr algn="just"/>
            <a:r>
              <a:rPr lang="en-US" dirty="0" smtClean="0"/>
              <a:t>Internet security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29040" y="4537565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Today’s lecture provides a general overview of the cryptography and network security.</a:t>
            </a:r>
          </a:p>
          <a:p>
            <a:pPr algn="just" eaLnBrk="1" hangingPunct="1"/>
            <a:r>
              <a:rPr lang="en-US" smtClean="0"/>
              <a:t>Next class we will discuss the network security services and mechanisms, and of the types of attacks they are designed for.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Define computer security.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What is network security?</a:t>
            </a:r>
            <a:endParaRPr lang="en-US" dirty="0" smtClean="0"/>
          </a:p>
          <a:p>
            <a:pPr marL="457200" indent="-45720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="" xmlns:a16="http://schemas.microsoft.com/office/drawing/2014/main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="" xmlns:a16="http://schemas.microsoft.com/office/drawing/2014/main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June 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="" xmlns:a16="http://schemas.microsoft.com/office/drawing/2014/main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="" xmlns:a16="http://schemas.microsoft.com/office/drawing/2014/main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="" xmlns:a16="http://schemas.microsoft.com/office/drawing/2014/main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Aim</a:t>
            </a:r>
          </a:p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Background </a:t>
            </a:r>
          </a:p>
          <a:p>
            <a:pPr algn="just"/>
            <a:r>
              <a:rPr lang="en-US" dirty="0" smtClean="0"/>
              <a:t>Definitions</a:t>
            </a:r>
          </a:p>
          <a:p>
            <a:pPr lvl="1" algn="just"/>
            <a:r>
              <a:rPr lang="en-US" dirty="0" smtClean="0"/>
              <a:t>Computer </a:t>
            </a:r>
            <a:r>
              <a:rPr lang="en-US" dirty="0" smtClean="0"/>
              <a:t>Security</a:t>
            </a:r>
          </a:p>
          <a:p>
            <a:pPr lvl="1" algn="just"/>
            <a:r>
              <a:rPr lang="en-US" dirty="0" smtClean="0"/>
              <a:t>Personnel Security</a:t>
            </a:r>
          </a:p>
          <a:p>
            <a:pPr lvl="1" algn="just"/>
            <a:r>
              <a:rPr lang="en-US" dirty="0" smtClean="0"/>
              <a:t>Network </a:t>
            </a:r>
            <a:r>
              <a:rPr lang="en-US" dirty="0" smtClean="0"/>
              <a:t>Security</a:t>
            </a:r>
          </a:p>
          <a:p>
            <a:pPr algn="just"/>
            <a:r>
              <a:rPr lang="en-US" dirty="0" smtClean="0"/>
              <a:t>Internet security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94354" y="1297976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80000"/>
              </a:lnSpc>
            </a:pPr>
            <a:r>
              <a:rPr lang="en-US" sz="2400" dirty="0" smtClean="0"/>
              <a:t>To understand the principles of encryption algorithms, conventional and public key cryptography.</a:t>
            </a:r>
          </a:p>
          <a:p>
            <a:pPr algn="just" eaLnBrk="1" hangingPunct="1">
              <a:lnSpc>
                <a:spcPct val="180000"/>
              </a:lnSpc>
            </a:pPr>
            <a:r>
              <a:rPr lang="en-US" sz="2400" dirty="0" smtClean="0"/>
              <a:t>To have a detailed knowledge about authentication, hash functions and application level security mechanisms. 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Aim</a:t>
            </a:r>
          </a:p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Background </a:t>
            </a:r>
          </a:p>
          <a:p>
            <a:pPr algn="just"/>
            <a:r>
              <a:rPr lang="en-US" dirty="0" smtClean="0"/>
              <a:t>Definitions</a:t>
            </a:r>
          </a:p>
          <a:p>
            <a:pPr lvl="1" algn="just"/>
            <a:r>
              <a:rPr lang="en-US" dirty="0" smtClean="0"/>
              <a:t>Computer </a:t>
            </a:r>
            <a:r>
              <a:rPr lang="en-US" dirty="0" smtClean="0"/>
              <a:t>Security</a:t>
            </a:r>
          </a:p>
          <a:p>
            <a:pPr lvl="1" algn="just"/>
            <a:r>
              <a:rPr lang="en-US" dirty="0" smtClean="0"/>
              <a:t>Personnel Security</a:t>
            </a:r>
          </a:p>
          <a:p>
            <a:pPr lvl="1" algn="just"/>
            <a:r>
              <a:rPr lang="en-US" dirty="0" smtClean="0"/>
              <a:t>Network </a:t>
            </a:r>
            <a:r>
              <a:rPr lang="en-US" dirty="0" smtClean="0"/>
              <a:t>Security</a:t>
            </a:r>
          </a:p>
          <a:p>
            <a:pPr algn="just"/>
            <a:r>
              <a:rPr lang="en-US" dirty="0" smtClean="0"/>
              <a:t>Internet security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07417" y="1702924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  <a:endParaRPr lang="en-AU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39893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AU" dirty="0" smtClean="0"/>
              <a:t>The art of war teaches us to rely not on the likelihood of the enemy's not coming, but on our own readiness to receive him; not on the chance of his not attacking, but rather on the fact that we have made our position unassailable. </a:t>
            </a:r>
          </a:p>
          <a:p>
            <a:pPr algn="just" eaLnBrk="1" hangingPunct="1">
              <a:buFontTx/>
              <a:buNone/>
            </a:pPr>
            <a:r>
              <a:rPr lang="en-AU" b="1" dirty="0" smtClean="0"/>
              <a:t>	—The Art of War, Sun Tzu</a:t>
            </a:r>
            <a:endParaRPr lang="en-AU" dirty="0" smtClean="0"/>
          </a:p>
          <a:p>
            <a:pPr algn="just" eaLnBrk="1" hangingPunct="1"/>
            <a:endParaRPr lang="en-AU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Aim</a:t>
            </a:r>
          </a:p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Background </a:t>
            </a:r>
          </a:p>
          <a:p>
            <a:pPr algn="just"/>
            <a:r>
              <a:rPr lang="en-US" dirty="0" smtClean="0"/>
              <a:t>Definitions</a:t>
            </a:r>
          </a:p>
          <a:p>
            <a:pPr lvl="1" algn="just"/>
            <a:r>
              <a:rPr lang="en-US" dirty="0" smtClean="0"/>
              <a:t>Computer </a:t>
            </a:r>
            <a:r>
              <a:rPr lang="en-US" dirty="0" smtClean="0"/>
              <a:t>Security</a:t>
            </a:r>
          </a:p>
          <a:p>
            <a:pPr lvl="1" algn="just"/>
            <a:r>
              <a:rPr lang="en-US" dirty="0" smtClean="0"/>
              <a:t>Personnel Security</a:t>
            </a:r>
          </a:p>
          <a:p>
            <a:pPr lvl="1" algn="just"/>
            <a:r>
              <a:rPr lang="en-US" dirty="0" smtClean="0"/>
              <a:t>Network </a:t>
            </a:r>
            <a:r>
              <a:rPr lang="en-US" dirty="0" smtClean="0"/>
              <a:t>Security</a:t>
            </a:r>
          </a:p>
          <a:p>
            <a:pPr algn="just"/>
            <a:r>
              <a:rPr lang="en-US" dirty="0" smtClean="0"/>
              <a:t>Internet security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94354" y="2107873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Background</a:t>
            </a:r>
            <a:endParaRPr lang="en-AU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0687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sz="2400" dirty="0" smtClean="0"/>
              <a:t>Information Security requirements have changed in recent times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 smtClean="0"/>
              <a:t>traditionally provided by physical and administrative mechanisms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 smtClean="0"/>
              <a:t>computer </a:t>
            </a:r>
            <a:r>
              <a:rPr lang="en-US" sz="2400" dirty="0" smtClean="0"/>
              <a:t>user </a:t>
            </a:r>
            <a:r>
              <a:rPr lang="en-US" sz="2400" dirty="0" smtClean="0"/>
              <a:t>requires </a:t>
            </a:r>
            <a:r>
              <a:rPr lang="en-AU" sz="2400" dirty="0" smtClean="0"/>
              <a:t>automated tools to protect files and other stored information</a:t>
            </a:r>
          </a:p>
          <a:p>
            <a:pPr algn="just" eaLnBrk="1" hangingPunct="1">
              <a:lnSpc>
                <a:spcPct val="110000"/>
              </a:lnSpc>
            </a:pPr>
            <a:r>
              <a:rPr lang="en-AU" sz="2400" dirty="0" smtClean="0"/>
              <a:t>use of networks and communications links requires measures to protect data during transmission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endParaRPr lang="en-AU" sz="2400" dirty="0" smtClean="0"/>
          </a:p>
          <a:p>
            <a:pPr algn="just" eaLnBrk="1" hangingPunct="1">
              <a:lnSpc>
                <a:spcPct val="110000"/>
              </a:lnSpc>
            </a:pPr>
            <a:endParaRPr lang="en-AU" sz="2400" dirty="0" smtClean="0"/>
          </a:p>
          <a:p>
            <a:pPr algn="just" eaLnBrk="1" hangingPunct="1">
              <a:lnSpc>
                <a:spcPct val="110000"/>
              </a:lnSpc>
            </a:pPr>
            <a:endParaRPr lang="en-AU" sz="2400" dirty="0" smtClean="0"/>
          </a:p>
          <a:p>
            <a:pPr algn="just" eaLnBrk="1" hangingPunct="1">
              <a:lnSpc>
                <a:spcPct val="110000"/>
              </a:lnSpc>
            </a:pPr>
            <a:endParaRPr lang="en-AU" sz="24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575</Words>
  <Application>Microsoft Office PowerPoint</Application>
  <PresentationFormat>On-screen Show (4:3)</PresentationFormat>
  <Paragraphs>143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SASEPresentation</vt:lpstr>
      <vt:lpstr>Cryptography and Network Security </vt:lpstr>
      <vt:lpstr>Session Meta Data</vt:lpstr>
      <vt:lpstr>Revision History</vt:lpstr>
      <vt:lpstr>Agenda</vt:lpstr>
      <vt:lpstr>Aim</vt:lpstr>
      <vt:lpstr>Agenda</vt:lpstr>
      <vt:lpstr>Introduction</vt:lpstr>
      <vt:lpstr>Agenda</vt:lpstr>
      <vt:lpstr>Background</vt:lpstr>
      <vt:lpstr>Agenda</vt:lpstr>
      <vt:lpstr>Definitions</vt:lpstr>
      <vt:lpstr>Agenda</vt:lpstr>
      <vt:lpstr>Internet security</vt:lpstr>
      <vt:lpstr>Agenda</vt:lpstr>
      <vt:lpstr>Summary</vt:lpstr>
      <vt:lpstr>Test your understanding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162</cp:revision>
  <dcterms:created xsi:type="dcterms:W3CDTF">2016-10-24T07:42:03Z</dcterms:created>
  <dcterms:modified xsi:type="dcterms:W3CDTF">2018-07-14T10:36:18Z</dcterms:modified>
</cp:coreProperties>
</file>