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60" r:id="rId2"/>
    <p:sldId id="262" r:id="rId3"/>
    <p:sldId id="261" r:id="rId4"/>
    <p:sldId id="404" r:id="rId5"/>
    <p:sldId id="405" r:id="rId6"/>
    <p:sldId id="280" r:id="rId7"/>
    <p:sldId id="385" r:id="rId8"/>
    <p:sldId id="400" r:id="rId9"/>
    <p:sldId id="386" r:id="rId10"/>
    <p:sldId id="387" r:id="rId11"/>
    <p:sldId id="388" r:id="rId12"/>
    <p:sldId id="389" r:id="rId13"/>
    <p:sldId id="401" r:id="rId14"/>
    <p:sldId id="391" r:id="rId15"/>
    <p:sldId id="392" r:id="rId16"/>
    <p:sldId id="402" r:id="rId17"/>
    <p:sldId id="393" r:id="rId18"/>
    <p:sldId id="403" r:id="rId19"/>
    <p:sldId id="394" r:id="rId20"/>
    <p:sldId id="395" r:id="rId21"/>
    <p:sldId id="396" r:id="rId22"/>
    <p:sldId id="397" r:id="rId23"/>
    <p:sldId id="398" r:id="rId24"/>
    <p:sldId id="399" r:id="rId25"/>
    <p:sldId id="379" r:id="rId26"/>
    <p:sldId id="360" r:id="rId27"/>
    <p:sldId id="361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3831" autoAdjust="0"/>
  </p:normalViewPr>
  <p:slideViewPr>
    <p:cSldViewPr snapToGrid="0">
      <p:cViewPr>
        <p:scale>
          <a:sx n="73" d="100"/>
          <a:sy n="73" d="100"/>
        </p:scale>
        <p:origin x="-180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20-07-2018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BE532-0C74-4201-AC6C-85A8443F326F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895B5-0C64-4E77-9169-036FAB31ADB2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See Table 1.4 for details of the 5 Security Service categories and the 14 specific services.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7612D-4F6D-4FB8-8767-F3531A426D21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Specific: may be incorporated into the appropriate protocol layer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pervasive: not specific to any particular OSI security service or protocol layer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see Table 1.5 for details of these mechanisms, and Table 1.6 for the relationship between services and mechanisms.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“specific security mechanisms” are protocol layer specific, whilst the “pervasive security mechanisms” are not.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meet some of these mechanisms in much greater detail later.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DAC71-31A6-464E-912D-0691493C71F2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E31F72F4-8BF1-4C6A-95F7-D17CB4562F91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20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072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40" tIns="49521" rIns="99040" bIns="49521"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-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CB5FC-DF5D-4796-96C7-2F2FBE636660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A1271-ED08-48DC-A210-6413ED513B85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F0609-A12E-4DEF-9DC2-BEE56B0891FA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Cryptography is a foundation to support all the functions.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Technically the most difficult part.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Services, Mechanisms &amp; Attacks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pPr eaLnBrk="1" hangingPunct="1"/>
            <a:r>
              <a:rPr lang="en-US" smtClean="0"/>
              <a:t>Security Service</a:t>
            </a:r>
            <a:endParaRPr lang="en-AU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225" y="1227908"/>
            <a:ext cx="8004129" cy="5252085"/>
          </a:xfrm>
        </p:spPr>
        <p:txBody>
          <a:bodyPr/>
          <a:lstStyle/>
          <a:p>
            <a:pPr lvl="1" algn="just" eaLnBrk="1" hangingPunct="1"/>
            <a:r>
              <a:rPr lang="en-US" sz="2400" dirty="0" smtClean="0">
                <a:solidFill>
                  <a:srgbClr val="0000FF"/>
                </a:solidFill>
              </a:rPr>
              <a:t>is something that enhances the security of the data processing systems and the information transfers of an organization</a:t>
            </a:r>
          </a:p>
          <a:p>
            <a:pPr lvl="1" algn="just" eaLnBrk="1" hangingPunct="1"/>
            <a:r>
              <a:rPr lang="en-US" sz="2400" dirty="0" smtClean="0">
                <a:solidFill>
                  <a:srgbClr val="0000FF"/>
                </a:solidFill>
              </a:rPr>
              <a:t>intended to counter security attacks</a:t>
            </a:r>
          </a:p>
          <a:p>
            <a:pPr lvl="1" algn="just" eaLnBrk="1" hangingPunct="1"/>
            <a:r>
              <a:rPr lang="en-US" sz="2400" dirty="0" smtClean="0">
                <a:solidFill>
                  <a:srgbClr val="0000FF"/>
                </a:solidFill>
              </a:rPr>
              <a:t>make use of one or more security mechanisms to provide the service</a:t>
            </a:r>
          </a:p>
          <a:p>
            <a:pPr lvl="1" algn="just" eaLnBrk="1" hangingPunct="1"/>
            <a:r>
              <a:rPr lang="en-US" sz="2400" dirty="0" smtClean="0">
                <a:solidFill>
                  <a:srgbClr val="0000FF"/>
                </a:solidFill>
              </a:rPr>
              <a:t>replicate functions normally associated with physical documents</a:t>
            </a:r>
          </a:p>
          <a:p>
            <a:pPr lvl="2" algn="just" eaLnBrk="1" hangingPunct="1"/>
            <a:r>
              <a:rPr lang="en-US" sz="2000" dirty="0" err="1" smtClean="0"/>
              <a:t>eg</a:t>
            </a:r>
            <a:r>
              <a:rPr lang="en-US" sz="2000" dirty="0" smtClean="0"/>
              <a:t> have signatures, dates; need protection from disclosure, tampering, or destruction; be notarized or witnessed; be recorded or licensed</a:t>
            </a:r>
          </a:p>
          <a:p>
            <a:pPr lvl="2" algn="just" eaLnBrk="1" hangingPunct="1"/>
            <a:endParaRPr lang="en-US" sz="2000" dirty="0" smtClean="0"/>
          </a:p>
          <a:p>
            <a:pPr algn="just" eaLnBrk="1" hangingPunct="1"/>
            <a:endParaRPr lang="en-AU" sz="2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06438"/>
          </a:xfrm>
        </p:spPr>
        <p:txBody>
          <a:bodyPr/>
          <a:lstStyle/>
          <a:p>
            <a:pPr eaLnBrk="1" hangingPunct="1"/>
            <a:r>
              <a:rPr lang="en-US" smtClean="0"/>
              <a:t>Security Mechanism</a:t>
            </a:r>
            <a:endParaRPr lang="en-AU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a mechanism that is designed to detect, prevent, or recover from a security attack</a:t>
            </a: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AU" dirty="0" smtClean="0"/>
              <a:t>no single mechanism that will support all functions required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however </a:t>
            </a:r>
            <a:r>
              <a:rPr lang="en-AU" dirty="0" smtClean="0"/>
              <a:t>one particular element underlies many of the security mechanisms in use: </a:t>
            </a:r>
            <a:r>
              <a:rPr lang="en-AU" b="1" dirty="0" smtClean="0"/>
              <a:t>cryptographic techniques</a:t>
            </a:r>
            <a:endParaRPr lang="en-AU" dirty="0" smtClean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AU" smtClean="0"/>
              <a:t>Security Attack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244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AU" sz="2400" dirty="0" smtClean="0"/>
              <a:t>any action that compromises the security of information owned by an organization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AU" sz="2400" dirty="0" smtClean="0"/>
              <a:t>information security is about how to prevent attacks, or failing that, to detect attacks on information-based systems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have a wide range of attacks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can focus of generic types of attacks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note: often </a:t>
            </a:r>
            <a:r>
              <a:rPr lang="en-US" sz="2400" i="1" dirty="0" smtClean="0"/>
              <a:t>threat</a:t>
            </a:r>
            <a:r>
              <a:rPr lang="en-US" sz="2400" dirty="0" smtClean="0"/>
              <a:t> &amp; </a:t>
            </a:r>
            <a:r>
              <a:rPr lang="en-US" sz="2400" i="1" dirty="0" smtClean="0"/>
              <a:t>attack</a:t>
            </a:r>
            <a:r>
              <a:rPr lang="en-US" sz="2400" dirty="0" smtClean="0"/>
              <a:t> mean same</a:t>
            </a:r>
            <a:endParaRPr lang="en-AU" sz="2400" dirty="0" smtClean="0"/>
          </a:p>
          <a:p>
            <a:pPr algn="just" eaLnBrk="1" hangingPunct="1">
              <a:lnSpc>
                <a:spcPct val="150000"/>
              </a:lnSpc>
            </a:pPr>
            <a:endParaRPr lang="en-AU" sz="2400" dirty="0" smtClean="0"/>
          </a:p>
          <a:p>
            <a:pPr algn="just" eaLnBrk="1" hangingPunct="1">
              <a:lnSpc>
                <a:spcPct val="150000"/>
              </a:lnSpc>
            </a:pPr>
            <a:endParaRPr lang="en-AU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20479" y="2120936"/>
            <a:ext cx="3647017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smtClean="0"/>
              <a:t>Security Services</a:t>
            </a:r>
            <a:endParaRPr lang="en-AU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AU" dirty="0" smtClean="0"/>
              <a:t>X.800 defines it as: a service provided by a protocol layer of communicating open systems, which ensures adequate security of the systems or of data transfers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AU" dirty="0" smtClean="0"/>
              <a:t>RFC 2828 defines it as: a processing or communication service provided by a system to give a specific kind of protection to system resources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X.800 defines it in 5 major categories</a:t>
            </a: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Services (X.800)</a:t>
            </a:r>
            <a:endParaRPr lang="en-AU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/>
              <a:t>Authentication</a:t>
            </a:r>
            <a:r>
              <a:rPr lang="en-US" sz="2000" dirty="0" smtClean="0"/>
              <a:t> - </a:t>
            </a:r>
            <a:r>
              <a:rPr lang="en-AU" sz="2000" dirty="0" smtClean="0"/>
              <a:t>assurance that the communicating entity is the one claimed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/>
              <a:t>Access Control</a:t>
            </a:r>
            <a:r>
              <a:rPr lang="en-US" sz="2000" dirty="0" smtClean="0"/>
              <a:t> - </a:t>
            </a:r>
            <a:r>
              <a:rPr lang="en-AU" sz="2000" dirty="0" smtClean="0"/>
              <a:t>prevention of the unauthorized use of a resource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/>
              <a:t>Data Confidentiality</a:t>
            </a:r>
            <a:r>
              <a:rPr lang="en-US" sz="2000" dirty="0" smtClean="0"/>
              <a:t> –</a:t>
            </a:r>
            <a:r>
              <a:rPr lang="en-AU" sz="2000" dirty="0" smtClean="0"/>
              <a:t>protection of data from unauthorized disclosure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/>
              <a:t>Data Integrity</a:t>
            </a:r>
            <a:r>
              <a:rPr lang="en-US" sz="2000" dirty="0" smtClean="0"/>
              <a:t> - </a:t>
            </a:r>
            <a:r>
              <a:rPr lang="en-AU" sz="2000" dirty="0" smtClean="0"/>
              <a:t>assurance that data received is as sent by an authorized entity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/>
              <a:t>Non-Repudiation</a:t>
            </a:r>
            <a:r>
              <a:rPr lang="en-US" sz="2000" dirty="0" smtClean="0"/>
              <a:t> - </a:t>
            </a:r>
            <a:r>
              <a:rPr lang="en-AU" sz="2000" dirty="0" smtClean="0"/>
              <a:t>protection against denial by one of the parties in a communication</a:t>
            </a:r>
          </a:p>
          <a:p>
            <a:pPr algn="just" eaLnBrk="1" hangingPunct="1">
              <a:lnSpc>
                <a:spcPct val="150000"/>
              </a:lnSpc>
            </a:pPr>
            <a:endParaRPr lang="en-AU" sz="2000" dirty="0" smtClean="0"/>
          </a:p>
          <a:p>
            <a:pPr algn="just" eaLnBrk="1" hangingPunct="1">
              <a:lnSpc>
                <a:spcPct val="150000"/>
              </a:lnSpc>
            </a:pPr>
            <a:endParaRPr lang="en-AU" sz="2000" dirty="0" smtClean="0"/>
          </a:p>
          <a:p>
            <a:pPr algn="just" eaLnBrk="1" hangingPunct="1">
              <a:lnSpc>
                <a:spcPct val="150000"/>
              </a:lnSpc>
            </a:pPr>
            <a:endParaRPr lang="en-AU" sz="2000" dirty="0" smtClean="0"/>
          </a:p>
          <a:p>
            <a:pPr algn="just" eaLnBrk="1" hangingPunct="1">
              <a:lnSpc>
                <a:spcPct val="150000"/>
              </a:lnSpc>
            </a:pPr>
            <a:endParaRPr lang="en-AU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85794" y="2421381"/>
            <a:ext cx="3647017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Mechanisms (X.800)</a:t>
            </a:r>
            <a:endParaRPr lang="en-AU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AU" dirty="0" smtClean="0"/>
              <a:t>specific security mechanisms: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err="1" smtClean="0"/>
              <a:t>encipherment</a:t>
            </a:r>
            <a:r>
              <a:rPr lang="en-US" dirty="0" smtClean="0"/>
              <a:t>, digital signatures, access controls, data integrity, authentication exchange, traffic padding, routing control, notarization</a:t>
            </a: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AU" dirty="0" smtClean="0"/>
              <a:t>pervasive security mechanisms: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trusted functionality, security labels, event detection, security audit trails, security recovery</a:t>
            </a:r>
            <a:endParaRPr lang="en-AU" dirty="0" smtClean="0"/>
          </a:p>
          <a:p>
            <a:pPr lvl="1" algn="just" eaLnBrk="1" hangingPunct="1">
              <a:lnSpc>
                <a:spcPct val="150000"/>
              </a:lnSpc>
            </a:pP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07417" y="2813267"/>
            <a:ext cx="3647017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Classify Security Attacks 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 smtClean="0"/>
              <a:t>passive attacks</a:t>
            </a:r>
            <a:r>
              <a:rPr lang="en-US" dirty="0" smtClean="0"/>
              <a:t> - </a:t>
            </a:r>
            <a:r>
              <a:rPr lang="en-AU" dirty="0" smtClean="0"/>
              <a:t>eavesdropping on, or monitoring of, transmissions to: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obtain message contents, or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monitor traffic flows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AU" b="1" dirty="0" smtClean="0"/>
              <a:t>active attacks</a:t>
            </a:r>
            <a:r>
              <a:rPr lang="en-AU" dirty="0" smtClean="0"/>
              <a:t> – modification of data stream to: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masquerade of one entity as some other</a:t>
            </a:r>
            <a:endParaRPr lang="en-AU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replay previous messages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modify messages in transit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denial of service</a:t>
            </a:r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  <a:p>
            <a:pPr algn="just" eaLnBrk="1" hangingPunct="1">
              <a:lnSpc>
                <a:spcPct val="150000"/>
              </a:lnSpc>
            </a:pPr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:a16="http://schemas.microsoft.com/office/drawing/2014/main" xmlns="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:a16="http://schemas.microsoft.com/office/drawing/2014/main" xmlns="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rgbClr val="17375E"/>
                </a:solidFill>
                <a:latin typeface="Arial" pitchFamily="34" charset="0"/>
                <a:cs typeface="Arial" pitchFamily="34" charset="0"/>
              </a:rPr>
              <a:t>Passive Attacks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205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AU" sz="2800" dirty="0" smtClean="0">
                <a:latin typeface="Arial" pitchFamily="34" charset="0"/>
                <a:cs typeface="Arial" pitchFamily="34" charset="0"/>
              </a:rPr>
              <a:t>Reading contents of messages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sz="2800" dirty="0" smtClean="0">
                <a:latin typeface="Arial" pitchFamily="34" charset="0"/>
                <a:cs typeface="Arial" pitchFamily="34" charset="0"/>
              </a:rPr>
              <a:t>Also called </a:t>
            </a:r>
            <a:r>
              <a:rPr lang="en-A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eavesdropping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sz="2800" dirty="0" smtClean="0">
                <a:latin typeface="Arial" pitchFamily="34" charset="0"/>
                <a:cs typeface="Arial" pitchFamily="34" charset="0"/>
              </a:rPr>
              <a:t>Difficult to detect passive attacks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Defense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: to prevent their success</a:t>
            </a:r>
            <a:endParaRPr lang="en-US" sz="2800" dirty="0" smtClean="0">
              <a:latin typeface="Times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A4D32BC-8E4B-415C-8781-8C786FBDD8B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20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6389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76613"/>
            <a:ext cx="5325291" cy="281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E482FE7-FD4E-48B6-8429-2097221466CF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21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79396"/>
          </a:xfrm>
        </p:spPr>
        <p:txBody>
          <a:bodyPr/>
          <a:lstStyle/>
          <a:p>
            <a:pPr eaLnBrk="1" hangingPunct="1"/>
            <a:r>
              <a:rPr lang="en-AU" dirty="0" smtClean="0">
                <a:solidFill>
                  <a:srgbClr val="17375E"/>
                </a:solidFill>
                <a:latin typeface="Arial" pitchFamily="34" charset="0"/>
                <a:cs typeface="Arial" pitchFamily="34" charset="0"/>
              </a:rPr>
              <a:t>Active Attacks</a:t>
            </a:r>
            <a:endParaRPr lang="en-US" dirty="0" smtClean="0">
              <a:solidFill>
                <a:srgbClr val="1737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8012" y="1299754"/>
            <a:ext cx="8305800" cy="19812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Modification or creation of messages (by attackers)</a:t>
            </a: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Four categories: modification of messages, replay, masquerade, denial of service</a:t>
            </a: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Easy to detect but difficult to prevent</a:t>
            </a: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Defense: detect attacks and recover from damages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5288658" cy="26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A009840-43E8-43D3-8808-9BDD2CD17B1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425" y="1113971"/>
            <a:ext cx="7685677" cy="4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9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Replay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446062C-6E34-4200-BC91-C3EDBC94237A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23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184046"/>
            <a:ext cx="7522845" cy="453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Masquerade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C6D72F5-BE5D-4261-8752-2EA43AA34A47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24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273" y="1453987"/>
            <a:ext cx="6554378" cy="432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6389" y="183198"/>
            <a:ext cx="8229600" cy="9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Denial of service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Studied the key security requirements</a:t>
            </a:r>
          </a:p>
          <a:p>
            <a:pPr algn="just" eaLnBrk="1" hangingPunct="1"/>
            <a:r>
              <a:rPr lang="en-US" dirty="0" smtClean="0"/>
              <a:t>Discussed X.800 security architecture</a:t>
            </a:r>
          </a:p>
          <a:p>
            <a:pPr algn="just" eaLnBrk="1" hangingPunct="1"/>
            <a:r>
              <a:rPr lang="en-US" dirty="0" smtClean="0"/>
              <a:t>Discuss security services, mechanisms and attacks</a:t>
            </a: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What is the OSI security architecture?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List and briefly define the categories of passive and active attacks.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Consider the following and define the type of security attack: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Albert gives a </a:t>
            </a:r>
            <a:r>
              <a:rPr lang="en-US" dirty="0" err="1" smtClean="0"/>
              <a:t>cheque</a:t>
            </a:r>
            <a:r>
              <a:rPr lang="en-US" dirty="0" smtClean="0"/>
              <a:t> of Rs.50,00/- to the shopkeeper to buy  a book. Later he finds that the </a:t>
            </a:r>
            <a:r>
              <a:rPr lang="en-US" dirty="0" err="1" smtClean="0"/>
              <a:t>cheque</a:t>
            </a:r>
            <a:r>
              <a:rPr lang="en-US" dirty="0" smtClean="0"/>
              <a:t> was cashed for  Rs.50,000/-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A student breaks into university examination office to get a copy of exam paper to be held on the next day.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A person sends hundreds of emails everyday to another person using a phony return email address.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:a16="http://schemas.microsoft.com/office/drawing/2014/main" xmlns="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:a16="http://schemas.microsoft.com/office/drawing/2014/main" xmlns="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:a16="http://schemas.microsoft.com/office/drawing/2014/main" xmlns="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Learning objectives</a:t>
            </a:r>
          </a:p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81292" y="1258787"/>
            <a:ext cx="2771805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Describe the key security requirements of confidentiality, integrity, and availability</a:t>
            </a:r>
          </a:p>
          <a:p>
            <a:pPr algn="just"/>
            <a:r>
              <a:rPr lang="en-US" dirty="0" smtClean="0"/>
              <a:t>Describe X.800 security architecture for OSI</a:t>
            </a:r>
          </a:p>
          <a:p>
            <a:pPr algn="just"/>
            <a:r>
              <a:rPr lang="en-US" dirty="0" smtClean="0"/>
              <a:t>Discuss the types of security threats and attacks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81291" y="1284913"/>
            <a:ext cx="3647017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OSI Security 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2400" dirty="0" smtClean="0"/>
              <a:t>ITU-T (International Telecom Union – Telecom Standardization Sector recommends X.800Security Architecture for OSI, defines a systematic approach.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2400" dirty="0" smtClean="0"/>
              <a:t>This is useful for managers to organize the task of providing security.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2400" dirty="0" smtClean="0"/>
              <a:t>This focuses on security services, mechanisms and attacks.</a:t>
            </a:r>
          </a:p>
          <a:p>
            <a:pPr algn="just" eaLnBrk="1" hangingPunct="1">
              <a:lnSpc>
                <a:spcPct val="13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OSI Security architecture</a:t>
            </a:r>
            <a:endParaRPr lang="en-US" dirty="0" smtClean="0"/>
          </a:p>
          <a:p>
            <a:pPr algn="just"/>
            <a:r>
              <a:rPr lang="en-US" dirty="0" smtClean="0"/>
              <a:t>Services, mechanisms, attacks</a:t>
            </a:r>
            <a:endParaRPr lang="en-US" dirty="0" smtClean="0"/>
          </a:p>
          <a:p>
            <a:pPr lvl="1" algn="just"/>
            <a:r>
              <a:rPr lang="en-US" dirty="0" smtClean="0"/>
              <a:t>Security services</a:t>
            </a:r>
            <a:endParaRPr lang="en-US" dirty="0" smtClean="0"/>
          </a:p>
          <a:p>
            <a:pPr lvl="1" algn="just"/>
            <a:r>
              <a:rPr lang="en-US" dirty="0" smtClean="0"/>
              <a:t>Security mechanisms</a:t>
            </a:r>
            <a:endParaRPr lang="en-US" dirty="0" smtClean="0"/>
          </a:p>
          <a:p>
            <a:pPr lvl="1" algn="just"/>
            <a:r>
              <a:rPr lang="en-US" dirty="0" smtClean="0"/>
              <a:t>Security attacks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81291" y="1689862"/>
            <a:ext cx="4326286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Services, Mechanisms, Attacks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need systematic way to define requirements</a:t>
            </a:r>
          </a:p>
          <a:p>
            <a:pPr algn="just" eaLnBrk="1" hangingPunct="1"/>
            <a:r>
              <a:rPr lang="en-US" dirty="0" smtClean="0"/>
              <a:t>consider three aspects of information security:</a:t>
            </a:r>
          </a:p>
          <a:p>
            <a:pPr lvl="1" algn="just" eaLnBrk="1" hangingPunct="1"/>
            <a:r>
              <a:rPr lang="en-US" b="1" dirty="0" smtClean="0"/>
              <a:t>security attack</a:t>
            </a:r>
          </a:p>
          <a:p>
            <a:pPr lvl="1" algn="just" eaLnBrk="1" hangingPunct="1"/>
            <a:r>
              <a:rPr lang="en-US" b="1" dirty="0" smtClean="0"/>
              <a:t>security mechanism</a:t>
            </a:r>
          </a:p>
          <a:p>
            <a:pPr lvl="1" algn="just" eaLnBrk="1" hangingPunct="1"/>
            <a:r>
              <a:rPr lang="en-US" b="1" dirty="0" smtClean="0"/>
              <a:t>security service</a:t>
            </a:r>
          </a:p>
          <a:p>
            <a:pPr algn="just" eaLnBrk="1" hangingPunct="1"/>
            <a:r>
              <a:rPr lang="en-US" dirty="0" smtClean="0"/>
              <a:t>consider in reverse order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1002</Words>
  <Application>Microsoft Office PowerPoint</Application>
  <PresentationFormat>On-screen Show (4:3)</PresentationFormat>
  <Paragraphs>192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SASEPresentation</vt:lpstr>
      <vt:lpstr>Cryptography and Network Security </vt:lpstr>
      <vt:lpstr>Session Meta Data</vt:lpstr>
      <vt:lpstr>Revision History</vt:lpstr>
      <vt:lpstr>Agenda</vt:lpstr>
      <vt:lpstr>Learning objectives</vt:lpstr>
      <vt:lpstr>Agenda</vt:lpstr>
      <vt:lpstr>OSI Security Architecture</vt:lpstr>
      <vt:lpstr>Agenda</vt:lpstr>
      <vt:lpstr>Services, Mechanisms, Attacks</vt:lpstr>
      <vt:lpstr>Security Service</vt:lpstr>
      <vt:lpstr>Security Mechanism</vt:lpstr>
      <vt:lpstr>Security Attack</vt:lpstr>
      <vt:lpstr>Agenda</vt:lpstr>
      <vt:lpstr>Security Services</vt:lpstr>
      <vt:lpstr>Security Services (X.800)</vt:lpstr>
      <vt:lpstr>Agenda</vt:lpstr>
      <vt:lpstr>Security Mechanisms (X.800)</vt:lpstr>
      <vt:lpstr>Agenda</vt:lpstr>
      <vt:lpstr>Classify Security Attacks as</vt:lpstr>
      <vt:lpstr>Passive Attacks</vt:lpstr>
      <vt:lpstr>Active Attacks</vt:lpstr>
      <vt:lpstr>Slide 22</vt:lpstr>
      <vt:lpstr>Slide 23</vt:lpstr>
      <vt:lpstr>Slide 24</vt:lpstr>
      <vt:lpstr>Summary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166</cp:revision>
  <dcterms:created xsi:type="dcterms:W3CDTF">2016-10-24T07:42:03Z</dcterms:created>
  <dcterms:modified xsi:type="dcterms:W3CDTF">2018-07-20T09:04:40Z</dcterms:modified>
</cp:coreProperties>
</file>