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5"/>
  </p:notesMasterIdLst>
  <p:sldIdLst>
    <p:sldId id="260" r:id="rId2"/>
    <p:sldId id="262" r:id="rId3"/>
    <p:sldId id="261" r:id="rId4"/>
    <p:sldId id="280"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374" r:id="rId42"/>
    <p:sldId id="380" r:id="rId43"/>
    <p:sldId id="375" r:id="rId44"/>
    <p:sldId id="381" r:id="rId45"/>
    <p:sldId id="376" r:id="rId46"/>
    <p:sldId id="382" r:id="rId47"/>
    <p:sldId id="377" r:id="rId48"/>
    <p:sldId id="383" r:id="rId49"/>
    <p:sldId id="378" r:id="rId50"/>
    <p:sldId id="384" r:id="rId51"/>
    <p:sldId id="379" r:id="rId52"/>
    <p:sldId id="360" r:id="rId53"/>
    <p:sldId id="361" r:id="rId5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3831" autoAdjust="0"/>
  </p:normalViewPr>
  <p:slideViewPr>
    <p:cSldViewPr snapToGrid="0">
      <p:cViewPr>
        <p:scale>
          <a:sx n="73" d="100"/>
          <a:sy n="73" d="100"/>
        </p:scale>
        <p:origin x="-1800" y="-28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24-07-2018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5D7EC7-5074-4BE1-B706-FF096287467D}" type="slidenum">
              <a:rPr lang="en-AU"/>
              <a:pPr/>
              <a:t>15</a:t>
            </a:fld>
            <a:endParaRPr lang="en-AU"/>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5232A-26B0-4265-ABB8-F24BA00D6977}" type="slidenum">
              <a:rPr lang="en-AU"/>
              <a:pPr/>
              <a:t>16</a:t>
            </a:fld>
            <a:endParaRPr lang="en-AU"/>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pPr lvl="1"/>
            <a:r>
              <a:rPr lang="en-AU">
                <a:latin typeface="Courier New" pitchFamily="49" charset="0"/>
                <a:cs typeface="Courier New" pitchFamily="49" charset="0"/>
              </a:rPr>
              <a:t>b≡c%(n)</a:t>
            </a:r>
          </a:p>
          <a:p>
            <a:pPr lvl="1"/>
            <a:r>
              <a:rPr lang="en-US"/>
              <a:t>but </a:t>
            </a:r>
            <a:r>
              <a:rPr lang="en-US">
                <a:latin typeface="Courier New" pitchFamily="49" charset="0"/>
              </a:rPr>
              <a:t>(ab)</a:t>
            </a:r>
            <a:r>
              <a:rPr lang="en-AU">
                <a:latin typeface="Courier New" pitchFamily="49" charset="0"/>
                <a:cs typeface="Courier New" pitchFamily="49" charset="0"/>
              </a:rPr>
              <a:t>≡(ac)%(n) </a:t>
            </a:r>
            <a:r>
              <a:rPr lang="en-AU">
                <a:cs typeface="Courier New" pitchFamily="49" charset="0"/>
              </a:rPr>
              <a:t>for all a,b,c </a:t>
            </a:r>
            <a:r>
              <a:rPr kumimoji="1" lang="en-US" b="1">
                <a:effectLst>
                  <a:outerShdw blurRad="38100" dist="38100" dir="2700000" algn="tl">
                    <a:srgbClr val="C0C0C0"/>
                  </a:outerShdw>
                </a:effectLst>
                <a:sym typeface="Symbol" pitchFamily="18" charset="2"/>
              </a:rPr>
              <a:t></a:t>
            </a:r>
            <a:r>
              <a:rPr lang="en-US">
                <a:latin typeface="Courier New" pitchFamily="49" charset="0"/>
              </a:rPr>
              <a:t>Z</a:t>
            </a:r>
            <a:r>
              <a:rPr lang="en-US" baseline="-25000">
                <a:latin typeface="Courier New" pitchFamily="49" charset="0"/>
              </a:rPr>
              <a:t>n</a:t>
            </a:r>
            <a:r>
              <a:rPr lang="en-AU">
                <a:cs typeface="Courier New" pitchFamily="49" charset="0"/>
              </a:rPr>
              <a:t> </a:t>
            </a:r>
            <a:endParaRPr lang="en-US">
              <a:cs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B5D1A-2B40-452A-B5E8-17C90E4E50A0}" type="slidenum">
              <a:rPr lang="en-AU"/>
              <a:pPr/>
              <a:t>17</a:t>
            </a:fld>
            <a:endParaRPr lang="en-AU"/>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AU">
                <a:latin typeface="Courier New" pitchFamily="49" charset="0"/>
              </a:rPr>
              <a:t>(*)</a:t>
            </a:r>
          </a:p>
          <a:p>
            <a:r>
              <a:rPr lang="en-AU">
                <a:latin typeface="Courier New" pitchFamily="49" charset="0"/>
              </a:rPr>
              <a:t>1970 = 1 x 1066 + 904 	gcd(1066, 904)</a:t>
            </a:r>
          </a:p>
          <a:p>
            <a:r>
              <a:rPr lang="en-AU">
                <a:latin typeface="Courier New" pitchFamily="49" charset="0"/>
              </a:rPr>
              <a:t>1066 = 1 x 904 + 162 	gcd(904, 162)</a:t>
            </a:r>
          </a:p>
          <a:p>
            <a:r>
              <a:rPr lang="en-AU">
                <a:latin typeface="Courier New" pitchFamily="49" charset="0"/>
              </a:rPr>
              <a:t>904 = 5 x 162 + 94 		gcd(162, 94)</a:t>
            </a:r>
          </a:p>
          <a:p>
            <a:r>
              <a:rPr lang="en-AU">
                <a:latin typeface="Courier New" pitchFamily="49" charset="0"/>
              </a:rPr>
              <a:t>162 = 1 x 94 + 68 		gcd(94, 68)</a:t>
            </a:r>
          </a:p>
          <a:p>
            <a:r>
              <a:rPr lang="en-AU">
                <a:latin typeface="Courier New" pitchFamily="49" charset="0"/>
              </a:rPr>
              <a:t>94 = 1 x 68 + 26 		gcd(68, 26)</a:t>
            </a:r>
          </a:p>
          <a:p>
            <a:r>
              <a:rPr lang="en-AU">
                <a:latin typeface="Courier New" pitchFamily="49" charset="0"/>
              </a:rPr>
              <a:t>68 = 2 x 26 + 16 		gcd(26, 16)</a:t>
            </a:r>
          </a:p>
          <a:p>
            <a:r>
              <a:rPr lang="en-AU">
                <a:latin typeface="Courier New" pitchFamily="49" charset="0"/>
              </a:rPr>
              <a:t>26 = 1 x 16 + 10 		gcd(16, 10)</a:t>
            </a:r>
          </a:p>
          <a:p>
            <a:r>
              <a:rPr lang="en-AU">
                <a:latin typeface="Courier New" pitchFamily="49" charset="0"/>
              </a:rPr>
              <a:t>16 = 1 x 10 + 6 		gcd(10, 6)</a:t>
            </a:r>
          </a:p>
          <a:p>
            <a:r>
              <a:rPr lang="en-AU">
                <a:latin typeface="Courier New" pitchFamily="49" charset="0"/>
              </a:rPr>
              <a:t>10 = 1 x 6 + 4 			gcd(6, 4)</a:t>
            </a:r>
          </a:p>
          <a:p>
            <a:r>
              <a:rPr lang="en-AU">
                <a:latin typeface="Courier New" pitchFamily="49" charset="0"/>
              </a:rPr>
              <a:t>6 = 1 x 4 + 2 			gcd(4, 2)</a:t>
            </a:r>
          </a:p>
          <a:p>
            <a:r>
              <a:rPr lang="en-AU">
                <a:latin typeface="Courier New" pitchFamily="49" charset="0"/>
              </a:rPr>
              <a:t>4 = 2 x 2 + 0 			gcd(2, 0)</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33F2D-1169-401E-8E36-1A627D9BA26B}" type="slidenum">
              <a:rPr lang="en-AU"/>
              <a:pPr/>
              <a:t>20</a:t>
            </a:fld>
            <a:endParaRPr lang="en-AU"/>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B3096-2122-4077-B4D6-F001F13AB50C}" type="slidenum">
              <a:rPr lang="en-AU"/>
              <a:pPr/>
              <a:t>21</a:t>
            </a:fld>
            <a:endParaRPr lang="en-AU"/>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From Stallings Table 4-3b.</a:t>
            </a:r>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7A901-2669-4BA1-9CD0-788EA28661CA}" type="slidenum">
              <a:rPr lang="en-AU"/>
              <a:pPr/>
              <a:t>22</a:t>
            </a:fld>
            <a:endParaRPr lang="en-AU"/>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pPr marL="247620" indent="-247620">
              <a:buFontTx/>
              <a:buChar cha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10714-B4DC-4902-9720-6F4046BAE930}" type="slidenum">
              <a:rPr lang="en-AU"/>
              <a:pPr/>
              <a:t>25</a:t>
            </a:fld>
            <a:endParaRPr lang="en-AU"/>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91515-058C-4F1D-B9EE-4E25D6ED4D95}" type="slidenum">
              <a:rPr lang="en-AU"/>
              <a:pPr/>
              <a:t>26</a:t>
            </a:fld>
            <a:endParaRPr lang="en-AU"/>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what is the operation undoes (inverse of this operation that leads to identity) xor and  of opretaion xor.. a-+(-a)=, operation +, identity 0..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57F8C-E483-43DC-AAAD-3098C0C07F22}" type="slidenum">
              <a:rPr lang="en-AU"/>
              <a:pPr/>
              <a:t>27</a:t>
            </a:fld>
            <a:endParaRPr lang="en-AU"/>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t>From Stallings Table 4-3b.</a:t>
            </a:r>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25B61-FF71-418B-8B5A-3B3FCB299E97}" type="slidenum">
              <a:rPr lang="en-AU"/>
              <a:pPr/>
              <a:t>31</a:t>
            </a:fld>
            <a:endParaRPr lang="en-AU"/>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1E49A-91E0-4C68-8C98-79E81C962C80}" type="slidenum">
              <a:rPr lang="en-AU"/>
              <a:pPr/>
              <a:t>33</a:t>
            </a:fld>
            <a:endParaRPr lang="en-AU"/>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14D39-2E6B-40A4-8DE8-F947FD884BE6}" type="slidenum">
              <a:rPr lang="en-AU"/>
              <a:pPr/>
              <a:t>34</a:t>
            </a:fld>
            <a:endParaRPr lang="en-AU"/>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892A7-650F-4D5D-A85D-7DFD6AE1435D}" type="slidenum">
              <a:rPr lang="en-AU"/>
              <a:pPr/>
              <a:t>37</a:t>
            </a:fld>
            <a:endParaRPr lang="en-AU"/>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Stallings Table 4-6.</a:t>
            </a:r>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60C8D-3CA6-4D72-81C4-C5E1F863DABF}" type="slidenum">
              <a:rPr lang="en-AU"/>
              <a:pPr/>
              <a:t>38</a:t>
            </a:fld>
            <a:endParaRPr lang="en-AU"/>
          </a:p>
        </p:txBody>
      </p:sp>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See text for additional discussion. Reduction comes from observation that if in GF(2</a:t>
            </a:r>
            <a:r>
              <a:rPr lang="en-US" baseline="30000"/>
              <a:t>n</a:t>
            </a:r>
            <a:r>
              <a:rPr lang="en-US"/>
              <a:t>) then irreducible poly g(x) has highest term x</a:t>
            </a:r>
            <a:r>
              <a:rPr lang="en-US" baseline="30000"/>
              <a:t>n</a:t>
            </a:r>
            <a:r>
              <a:rPr lang="en-US"/>
              <a:t> , and if compute x</a:t>
            </a:r>
            <a:r>
              <a:rPr lang="en-US" baseline="30000"/>
              <a:t>n</a:t>
            </a:r>
            <a:r>
              <a:rPr lang="en-US"/>
              <a:t> mod g(x) answer is g(x)- x</a:t>
            </a:r>
            <a:r>
              <a:rPr lang="en-US" baseline="30000"/>
              <a:t>n</a:t>
            </a:r>
            <a:endParaRPr lang="en-AU" baseline="30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8D74D-984F-4ACE-98F7-907B3925871F}" type="slidenum">
              <a:rPr lang="en-AU"/>
              <a:pPr/>
              <a:t>39</a:t>
            </a:fld>
            <a:endParaRPr lang="en-AU"/>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t>Show here a few simple examples of addition, multiplication &amp; modulo reduction in GF(2</a:t>
            </a:r>
            <a:r>
              <a:rPr lang="en-US" baseline="30000"/>
              <a:t>3</a:t>
            </a:r>
            <a:r>
              <a:rPr lang="en-US"/>
              <a:t>).</a:t>
            </a:r>
          </a:p>
          <a:p>
            <a:r>
              <a:rPr lang="en-US"/>
              <a:t>Note the long form modulo reduction finds p(x)=q(x).m(x)+r(x) with r(x) being the desired remainder.</a:t>
            </a:r>
            <a:endParaRPr lang="en-AU" baseline="30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E74621D8-A2C7-41D4-9B44-243F21B42646}" type="slidenum">
              <a:rPr lang="en-US" smtClean="0"/>
              <a:pPr/>
              <a:t>45</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dirty="0" smtClean="0"/>
              <a:t>Traditionally information security provided by physical (</a:t>
            </a:r>
            <a:r>
              <a:rPr lang="en-US" dirty="0" err="1" smtClean="0"/>
              <a:t>eg</a:t>
            </a:r>
            <a:r>
              <a:rPr lang="en-US" dirty="0" smtClean="0"/>
              <a:t>. rugged filing cabinets with locks) and administrative mechanisms (</a:t>
            </a:r>
            <a:r>
              <a:rPr lang="en-US" dirty="0" err="1" smtClean="0"/>
              <a:t>eg</a:t>
            </a:r>
            <a:r>
              <a:rPr lang="en-US" dirty="0" smtClean="0"/>
              <a:t>. Personnel screening procedures during hiring process).</a:t>
            </a:r>
          </a:p>
          <a:p>
            <a:pPr eaLnBrk="1" hangingPunct="1"/>
            <a:endParaRPr lang="en-US" dirty="0" smtClean="0"/>
          </a:p>
          <a:p>
            <a:pPr eaLnBrk="1" hangingPunct="1"/>
            <a:r>
              <a:rPr lang="en-US" dirty="0" smtClean="0"/>
              <a:t>Growing computer use implies a need for automated tools for protecting files and other information stored on it. </a:t>
            </a:r>
          </a:p>
          <a:p>
            <a:pPr eaLnBrk="1" hangingPunct="1"/>
            <a:r>
              <a:rPr lang="en-US" dirty="0" smtClean="0"/>
              <a:t>This is especially the case for a shared system, such as a time-sharing system, and even more so for systems that can be</a:t>
            </a:r>
          </a:p>
          <a:p>
            <a:pPr eaLnBrk="1" hangingPunct="1"/>
            <a:r>
              <a:rPr lang="en-US" dirty="0" smtClean="0"/>
              <a:t>accessed over a public telephone network, data network, or the Internet.</a:t>
            </a:r>
          </a:p>
          <a:p>
            <a:pPr eaLnBrk="1" hangingPunct="1"/>
            <a:endParaRPr lang="en-US" dirty="0" smtClean="0"/>
          </a:p>
          <a:p>
            <a:pPr eaLnBrk="1" hangingPunct="1"/>
            <a:endParaRPr lang="en-US" dirty="0" smtClean="0"/>
          </a:p>
          <a:p>
            <a:pPr eaLnBrk="1" hangingPunct="1"/>
            <a:endParaRPr lang="en-AU"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F9E1B59F-18D5-4AB7-89EF-561CA8D19998}" type="slidenum">
              <a:rPr lang="en-US" smtClean="0"/>
              <a:pPr/>
              <a:t>47</a:t>
            </a:fld>
            <a:endParaRPr 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smtClean="0"/>
              <a:t>the term network security is sometimes misleading.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DE3BFAA-8F78-41C6-B509-0C6C82EDEDB0}" type="slidenum">
              <a:rPr lang="en-US" smtClean="0"/>
              <a:pPr/>
              <a:t>49</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smtClean="0"/>
              <a:t>important: there is transimission. There will be both a sender and a receiver. Keep that in mind. The information is not store in ONE location, but at least two. That makes the problem much harder.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B7E15-F2D1-4104-B5DA-B942D7EA01C6}" type="slidenum">
              <a:rPr lang="en-AU"/>
              <a:pPr/>
              <a:t>6</a:t>
            </a:fld>
            <a:endParaRPr lang="en-AU"/>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F9777-8C35-497D-8C28-4FA9CDD3AA79}" type="slidenum">
              <a:rPr lang="en-AU"/>
              <a:pPr/>
              <a:t>9</a:t>
            </a:fld>
            <a:endParaRPr lang="en-AU"/>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AU" b="1"/>
              <a:t>In essence, a ring is a set in which we can do addition, subtraction [a – b = a + (–b)], and multiplication without leaving the set.</a:t>
            </a:r>
          </a:p>
          <a:p>
            <a:endParaRPr lang="en-US" b="1"/>
          </a:p>
          <a:p>
            <a:r>
              <a:rPr lang="en-US"/>
              <a:t>With respect to addition and multiplication, the set of all </a:t>
            </a:r>
            <a:r>
              <a:rPr lang="en-US" i="1"/>
              <a:t>n</a:t>
            </a:r>
            <a:r>
              <a:rPr lang="en-US"/>
              <a:t>-square matrices over the real numbers form a ring.</a:t>
            </a:r>
          </a:p>
          <a:p>
            <a:r>
              <a:rPr lang="en-US"/>
              <a:t>Let S be the set of even integers (positive, negative, and 0) under the usual operations of addition and multiplication. S is a commutative ring. The set of all n-square matrices defined in the preceding example is not a commutative 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EFC08A-FE3B-49D1-A2D5-98CC8C56E311}" type="slidenum">
              <a:rPr lang="en-AU"/>
              <a:pPr/>
              <a:t>10</a:t>
            </a:fld>
            <a:endParaRPr lang="en-AU"/>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t>Familiar examples of fields are the rational numbers, the real numbers, and the complex numbers. </a:t>
            </a:r>
          </a:p>
          <a:p>
            <a:endParaRPr lang="en-US"/>
          </a:p>
          <a:p>
            <a:r>
              <a:rPr lang="en-US"/>
              <a:t>Note that the set of all integers is not a field, because not every element of the set has a multiplicative inverse; in fact, only the elements 1 and -1 have multiplicative inverses in the integers.</a:t>
            </a:r>
          </a:p>
          <a:p>
            <a:endParaRPr lang="en-US"/>
          </a:p>
          <a:p>
            <a:r>
              <a:rPr lang="en-AU"/>
              <a:t>These are terms we use for different sorts of "number systems", ones obeying different sets of laws. From group to ring to field we get more and more laws being obeyed. As a memory aid, can use the acronym for groups is CAIN (Closure Associative Identity iNverse) &amp; ABEL. Mostly we need to compute with Rings, if not Fields. When we do arithmetic modulo a prime, we have a field.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31CD1-F7EF-4606-931F-B9402781B953}" type="slidenum">
              <a:rPr lang="en-AU"/>
              <a:pPr/>
              <a:t>12</a:t>
            </a:fld>
            <a:endParaRPr lang="en-AU"/>
          </a:p>
        </p:txBody>
      </p:sp>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t>(*) </a:t>
            </a:r>
          </a:p>
          <a:p>
            <a:r>
              <a:rPr lang="en-US"/>
              <a:t>if </a:t>
            </a:r>
          </a:p>
          <a:p>
            <a:pPr lvl="1"/>
            <a:r>
              <a:rPr lang="en-US"/>
              <a:t>a = mb for some m, a, b, and m are integers, </a:t>
            </a:r>
          </a:p>
          <a:p>
            <a:pPr lvl="1"/>
            <a:r>
              <a:rPr lang="en-US"/>
              <a:t>no remainder left. </a:t>
            </a:r>
          </a:p>
          <a:p>
            <a:r>
              <a:rPr lang="en-US"/>
              <a:t>if a|1, then a = ±1.</a:t>
            </a:r>
          </a:p>
          <a:p>
            <a:r>
              <a:rPr lang="en-US"/>
              <a:t>if a|b and b|a, then a = ±b.</a:t>
            </a:r>
          </a:p>
          <a:p>
            <a:r>
              <a:rPr lang="en-US"/>
              <a:t>any b </a:t>
            </a:r>
            <a:r>
              <a:rPr lang="en-US">
                <a:sym typeface="Symbol" pitchFamily="18" charset="2"/>
              </a:rPr>
              <a:t></a:t>
            </a:r>
            <a:r>
              <a:rPr lang="en-US"/>
              <a:t> 0 divides 0.</a:t>
            </a:r>
          </a:p>
          <a:p>
            <a:r>
              <a:rPr lang="en-US"/>
              <a:t>If b|g and b|h, then b|(mg + nh) for arbitrary integers m and n.</a:t>
            </a:r>
          </a:p>
          <a:p>
            <a:r>
              <a:rPr lang="en-AU"/>
              <a:t>-----------------</a:t>
            </a:r>
          </a:p>
          <a:p>
            <a:r>
              <a:rPr lang="en-AU"/>
              <a:t>When reducing, we "usually" want to find the </a:t>
            </a:r>
            <a:r>
              <a:rPr lang="en-AU" b="1"/>
              <a:t>positive</a:t>
            </a:r>
            <a:r>
              <a:rPr lang="en-AU"/>
              <a:t> remainder after dividing by the modulus. For positive numbers, this is simply the normal remainder. For negative numbers we have to "overshoot" (ie find the next multiple larger than the number) and "come back" (ie add a positive remainder to get the number); rather than have a "negative remainder".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351AC-24D0-45F4-9929-AAB69CC9C7D9}" type="slidenum">
              <a:rPr lang="en-AU"/>
              <a:pPr/>
              <a:t>13</a:t>
            </a:fld>
            <a:endParaRPr lang="en-AU"/>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From Stallings Table 4.1</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FINITE FIELDS</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922337"/>
          </a:xfrm>
        </p:spPr>
        <p:txBody>
          <a:bodyPr/>
          <a:lstStyle/>
          <a:p>
            <a:r>
              <a:rPr lang="en-US"/>
              <a:t>Field</a:t>
            </a:r>
            <a:endParaRPr lang="en-AU"/>
          </a:p>
        </p:txBody>
      </p:sp>
      <p:sp>
        <p:nvSpPr>
          <p:cNvPr id="52227" name="Rectangle 3"/>
          <p:cNvSpPr>
            <a:spLocks noGrp="1" noChangeArrowheads="1"/>
          </p:cNvSpPr>
          <p:nvPr>
            <p:ph type="body" idx="1"/>
          </p:nvPr>
        </p:nvSpPr>
        <p:spPr>
          <a:xfrm>
            <a:off x="250825" y="1341438"/>
            <a:ext cx="8642350" cy="5183187"/>
          </a:xfrm>
        </p:spPr>
        <p:txBody>
          <a:bodyPr/>
          <a:lstStyle/>
          <a:p>
            <a:r>
              <a:rPr lang="en-AU"/>
              <a:t>a set of numbers with two operations:</a:t>
            </a:r>
          </a:p>
          <a:p>
            <a:pPr lvl="1"/>
            <a:r>
              <a:rPr lang="en-AU"/>
              <a:t>abelian group for addition: commutative for addition</a:t>
            </a:r>
          </a:p>
          <a:p>
            <a:pPr lvl="1"/>
            <a:r>
              <a:rPr lang="en-AU"/>
              <a:t>abelian group for multiplication (ignoring 0): commutative for multiplication </a:t>
            </a:r>
          </a:p>
          <a:p>
            <a:pPr lvl="1"/>
            <a:r>
              <a:rPr lang="en-AU"/>
              <a:t>It is a ring </a:t>
            </a:r>
          </a:p>
          <a:p>
            <a:r>
              <a:rPr lang="en-US"/>
              <a:t>(A1-5, M1-6), F is an integral domain.</a:t>
            </a:r>
          </a:p>
          <a:p>
            <a:r>
              <a:rPr lang="en-US" b="1"/>
              <a:t>M7:</a:t>
            </a:r>
            <a:r>
              <a:rPr lang="en-US"/>
              <a:t> Multiplicative inverse. For each a </a:t>
            </a:r>
            <a:r>
              <a:rPr kumimoji="1" lang="en-US" b="1">
                <a:effectLst>
                  <a:outerShdw blurRad="38100" dist="38100" dir="2700000" algn="tl">
                    <a:srgbClr val="C0C0C0"/>
                  </a:outerShdw>
                </a:effectLst>
                <a:latin typeface="Courier New" pitchFamily="49" charset="0"/>
                <a:sym typeface="Symbol" pitchFamily="18" charset="2"/>
              </a:rPr>
              <a:t></a:t>
            </a:r>
            <a:r>
              <a:rPr lang="en-US"/>
              <a:t>F, except 0, there is an element a</a:t>
            </a:r>
            <a:r>
              <a:rPr lang="en-US" baseline="30000"/>
              <a:t>-1</a:t>
            </a:r>
            <a:r>
              <a:rPr kumimoji="1" lang="en-US" b="1">
                <a:effectLst>
                  <a:outerShdw blurRad="38100" dist="38100" dir="2700000" algn="tl">
                    <a:srgbClr val="C0C0C0"/>
                  </a:outerShdw>
                </a:effectLst>
                <a:latin typeface="Courier New" pitchFamily="49" charset="0"/>
                <a:sym typeface="Symbol" pitchFamily="18" charset="2"/>
              </a:rPr>
              <a:t></a:t>
            </a:r>
            <a:r>
              <a:rPr lang="en-US"/>
              <a:t>F such that aa</a:t>
            </a:r>
            <a:r>
              <a:rPr lang="en-US" baseline="30000"/>
              <a:t>-1</a:t>
            </a:r>
            <a:r>
              <a:rPr lang="en-US"/>
              <a:t> = (a</a:t>
            </a:r>
            <a:r>
              <a:rPr lang="en-US" baseline="30000"/>
              <a:t>-1</a:t>
            </a:r>
            <a:r>
              <a:rPr lang="en-US"/>
              <a:t>)a = 1</a:t>
            </a:r>
            <a:endParaRPr lang="en-AU"/>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en-US"/>
          </a:p>
        </p:txBody>
      </p:sp>
      <p:grpSp>
        <p:nvGrpSpPr>
          <p:cNvPr id="2" name="Group 6"/>
          <p:cNvGrpSpPr>
            <a:grpSpLocks/>
          </p:cNvGrpSpPr>
          <p:nvPr/>
        </p:nvGrpSpPr>
        <p:grpSpPr bwMode="auto">
          <a:xfrm>
            <a:off x="0" y="404813"/>
            <a:ext cx="9144000" cy="5976937"/>
            <a:chOff x="288" y="981"/>
            <a:chExt cx="4679" cy="2948"/>
          </a:xfrm>
        </p:grpSpPr>
        <p:pic>
          <p:nvPicPr>
            <p:cNvPr id="88067" name="Picture 3"/>
            <p:cNvPicPr>
              <a:picLocks noChangeAspect="1" noChangeArrowheads="1"/>
            </p:cNvPicPr>
            <p:nvPr/>
          </p:nvPicPr>
          <p:blipFill>
            <a:blip r:embed="rId2"/>
            <a:srcRect/>
            <a:stretch>
              <a:fillRect/>
            </a:stretch>
          </p:blipFill>
          <p:spPr bwMode="auto">
            <a:xfrm>
              <a:off x="288" y="1008"/>
              <a:ext cx="1231" cy="2851"/>
            </a:xfrm>
            <a:prstGeom prst="rect">
              <a:avLst/>
            </a:prstGeom>
          </p:spPr>
        </p:pic>
        <p:pic>
          <p:nvPicPr>
            <p:cNvPr id="88069" name="Picture 5"/>
            <p:cNvPicPr>
              <a:picLocks noChangeAspect="1" noChangeArrowheads="1"/>
            </p:cNvPicPr>
            <p:nvPr/>
          </p:nvPicPr>
          <p:blipFill>
            <a:blip r:embed="rId3"/>
            <a:srcRect/>
            <a:stretch>
              <a:fillRect/>
            </a:stretch>
          </p:blipFill>
          <p:spPr bwMode="auto">
            <a:xfrm>
              <a:off x="1469" y="981"/>
              <a:ext cx="3498" cy="2948"/>
            </a:xfrm>
            <a:prstGeom prst="rect">
              <a:avLst/>
            </a:prstGeom>
            <a:noFill/>
            <a:ln w="9525">
              <a:noFill/>
              <a:miter lim="800000"/>
              <a:headEnd/>
              <a:tailEnd/>
            </a:ln>
            <a:effectLst/>
          </p:spPr>
        </p:pic>
      </p:gr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750" y="115888"/>
            <a:ext cx="7715250" cy="792162"/>
          </a:xfrm>
        </p:spPr>
        <p:txBody>
          <a:bodyPr/>
          <a:lstStyle/>
          <a:p>
            <a:r>
              <a:rPr lang="en-AU"/>
              <a:t>Modular Operations</a:t>
            </a:r>
          </a:p>
        </p:txBody>
      </p:sp>
      <p:sp>
        <p:nvSpPr>
          <p:cNvPr id="56323" name="Rectangle 3"/>
          <p:cNvSpPr>
            <a:spLocks noGrp="1" noChangeArrowheads="1"/>
          </p:cNvSpPr>
          <p:nvPr>
            <p:ph type="body" idx="1"/>
          </p:nvPr>
        </p:nvSpPr>
        <p:spPr>
          <a:xfrm>
            <a:off x="250825" y="1125538"/>
            <a:ext cx="8686800" cy="5327650"/>
          </a:xfrm>
        </p:spPr>
        <p:txBody>
          <a:bodyPr/>
          <a:lstStyle/>
          <a:p>
            <a:pPr>
              <a:lnSpc>
                <a:spcPct val="80000"/>
              </a:lnSpc>
            </a:pPr>
            <a:r>
              <a:rPr lang="en-AU" sz="2800" b="1">
                <a:solidFill>
                  <a:srgbClr val="990000"/>
                </a:solidFill>
              </a:rPr>
              <a:t>Clock,</a:t>
            </a:r>
            <a:r>
              <a:rPr lang="en-AU" sz="2800"/>
              <a:t> uses a </a:t>
            </a:r>
            <a:r>
              <a:rPr lang="en-AU" sz="2800" b="1">
                <a:solidFill>
                  <a:srgbClr val="990000"/>
                </a:solidFill>
              </a:rPr>
              <a:t>finite</a:t>
            </a:r>
            <a:r>
              <a:rPr lang="en-AU" sz="2800">
                <a:solidFill>
                  <a:srgbClr val="990000"/>
                </a:solidFill>
              </a:rPr>
              <a:t> </a:t>
            </a:r>
            <a:r>
              <a:rPr lang="en-AU" sz="2800" b="1">
                <a:solidFill>
                  <a:srgbClr val="990000"/>
                </a:solidFill>
              </a:rPr>
              <a:t>number</a:t>
            </a:r>
            <a:r>
              <a:rPr lang="en-AU" sz="2800"/>
              <a:t> of values, and loops back from either end </a:t>
            </a:r>
          </a:p>
          <a:p>
            <a:pPr>
              <a:lnSpc>
                <a:spcPct val="80000"/>
              </a:lnSpc>
            </a:pPr>
            <a:r>
              <a:rPr lang="en-US" sz="2800"/>
              <a:t>Associative, Distributive, Commutative, </a:t>
            </a:r>
          </a:p>
          <a:p>
            <a:pPr>
              <a:lnSpc>
                <a:spcPct val="80000"/>
              </a:lnSpc>
            </a:pPr>
            <a:r>
              <a:rPr lang="en-US" sz="2800"/>
              <a:t>Identities: (0 + w)%n = w%n, (1</a:t>
            </a:r>
            <a:r>
              <a:rPr lang="en-US" sz="2800">
                <a:cs typeface="Arial" pitchFamily="34" charset="0"/>
              </a:rPr>
              <a:t>·</a:t>
            </a:r>
            <a:r>
              <a:rPr lang="en-US" sz="2800"/>
              <a:t>w)%n = w%n</a:t>
            </a:r>
          </a:p>
          <a:p>
            <a:pPr>
              <a:lnSpc>
                <a:spcPct val="80000"/>
              </a:lnSpc>
            </a:pPr>
            <a:r>
              <a:rPr lang="en-US" sz="2800"/>
              <a:t>additive inv (-w) </a:t>
            </a:r>
            <a:endParaRPr lang="en-AU" sz="2800"/>
          </a:p>
          <a:p>
            <a:pPr>
              <a:lnSpc>
                <a:spcPct val="80000"/>
              </a:lnSpc>
            </a:pPr>
            <a:r>
              <a:rPr lang="en-AU" sz="2800"/>
              <a:t>If </a:t>
            </a:r>
            <a:r>
              <a:rPr lang="en-AU" sz="2800">
                <a:latin typeface="Courier New" pitchFamily="49" charset="0"/>
              </a:rPr>
              <a:t>a=mb</a:t>
            </a:r>
            <a:r>
              <a:rPr lang="en-AU" sz="2800"/>
              <a:t> (</a:t>
            </a:r>
            <a:r>
              <a:rPr lang="en-AU" sz="2800">
                <a:latin typeface="Courier New" pitchFamily="49" charset="0"/>
              </a:rPr>
              <a:t>a,b,m</a:t>
            </a:r>
            <a:r>
              <a:rPr lang="en-AU" sz="2800"/>
              <a:t> all integers), </a:t>
            </a:r>
            <a:r>
              <a:rPr lang="en-AU" sz="2800">
                <a:latin typeface="Courier New" pitchFamily="49" charset="0"/>
              </a:rPr>
              <a:t>b|a, b</a:t>
            </a:r>
            <a:r>
              <a:rPr lang="en-AU" sz="2800"/>
              <a:t> is divisor (*) </a:t>
            </a:r>
          </a:p>
          <a:p>
            <a:pPr>
              <a:lnSpc>
                <a:spcPct val="80000"/>
              </a:lnSpc>
            </a:pPr>
            <a:r>
              <a:rPr lang="en-US" sz="2800"/>
              <a:t>Any </a:t>
            </a:r>
            <a:r>
              <a:rPr lang="en-US" sz="2800" b="1">
                <a:solidFill>
                  <a:srgbClr val="990000"/>
                </a:solidFill>
              </a:rPr>
              <a:t>group</a:t>
            </a:r>
            <a:r>
              <a:rPr lang="en-US" sz="2800"/>
              <a:t> of integers: </a:t>
            </a:r>
            <a:r>
              <a:rPr lang="en-US" sz="2800">
                <a:latin typeface="Courier New" pitchFamily="49" charset="0"/>
              </a:rPr>
              <a:t>Z</a:t>
            </a:r>
            <a:r>
              <a:rPr lang="en-US" sz="2800" baseline="-25000">
                <a:latin typeface="Courier New" pitchFamily="49" charset="0"/>
              </a:rPr>
              <a:t>n</a:t>
            </a:r>
            <a:r>
              <a:rPr lang="en-US" sz="2800">
                <a:latin typeface="Courier New" pitchFamily="49" charset="0"/>
              </a:rPr>
              <a:t> ={0,1, … ,n-1}</a:t>
            </a:r>
          </a:p>
          <a:p>
            <a:pPr>
              <a:lnSpc>
                <a:spcPct val="80000"/>
              </a:lnSpc>
            </a:pPr>
            <a:r>
              <a:rPr lang="en-US" sz="2800"/>
              <a:t>Form a </a:t>
            </a:r>
            <a:r>
              <a:rPr lang="en-US" sz="2800" b="1">
                <a:solidFill>
                  <a:srgbClr val="990000"/>
                </a:solidFill>
              </a:rPr>
              <a:t>commutative ring</a:t>
            </a:r>
            <a:r>
              <a:rPr lang="en-US" sz="2800"/>
              <a:t> for </a:t>
            </a:r>
            <a:r>
              <a:rPr lang="en-US" sz="2800" b="1">
                <a:solidFill>
                  <a:srgbClr val="990000"/>
                </a:solidFill>
              </a:rPr>
              <a:t>addition</a:t>
            </a:r>
          </a:p>
          <a:p>
            <a:pPr>
              <a:lnSpc>
                <a:spcPct val="80000"/>
              </a:lnSpc>
            </a:pPr>
            <a:r>
              <a:rPr lang="en-US" sz="2800"/>
              <a:t>with a </a:t>
            </a:r>
            <a:r>
              <a:rPr lang="en-US" sz="2800">
                <a:solidFill>
                  <a:srgbClr val="990000"/>
                </a:solidFill>
              </a:rPr>
              <a:t>multiplicative identity</a:t>
            </a:r>
          </a:p>
          <a:p>
            <a:pPr>
              <a:lnSpc>
                <a:spcPct val="80000"/>
              </a:lnSpc>
            </a:pPr>
            <a:r>
              <a:rPr lang="en-US" sz="2800"/>
              <a:t>note </a:t>
            </a:r>
            <a:r>
              <a:rPr lang="en-US" sz="2800" b="1">
                <a:solidFill>
                  <a:srgbClr val="990000"/>
                </a:solidFill>
              </a:rPr>
              <a:t>some peculiarities</a:t>
            </a:r>
          </a:p>
          <a:p>
            <a:pPr lvl="1">
              <a:lnSpc>
                <a:spcPct val="80000"/>
              </a:lnSpc>
            </a:pPr>
            <a:r>
              <a:rPr lang="en-US" sz="2400"/>
              <a:t>if </a:t>
            </a:r>
            <a:r>
              <a:rPr lang="en-US" sz="2400">
                <a:latin typeface="Courier New" pitchFamily="49" charset="0"/>
              </a:rPr>
              <a:t>(a+b)</a:t>
            </a:r>
            <a:r>
              <a:rPr lang="en-AU" sz="2400">
                <a:latin typeface="Courier New" pitchFamily="49" charset="0"/>
                <a:cs typeface="Courier New" pitchFamily="49" charset="0"/>
              </a:rPr>
              <a:t>≡(a+c)%(n) </a:t>
            </a:r>
            <a:r>
              <a:rPr lang="en-AU" sz="2400">
                <a:cs typeface="Courier New" pitchFamily="49" charset="0"/>
              </a:rPr>
              <a:t>then</a:t>
            </a:r>
            <a:r>
              <a:rPr lang="en-AU" sz="2400">
                <a:latin typeface="Courier New" pitchFamily="49" charset="0"/>
                <a:cs typeface="Courier New" pitchFamily="49" charset="0"/>
              </a:rPr>
              <a:t> b≡c%(n)</a:t>
            </a:r>
          </a:p>
          <a:p>
            <a:pPr lvl="1">
              <a:lnSpc>
                <a:spcPct val="80000"/>
              </a:lnSpc>
            </a:pPr>
            <a:r>
              <a:rPr lang="en-US" sz="2400"/>
              <a:t>but </a:t>
            </a:r>
            <a:r>
              <a:rPr lang="en-US" sz="2400">
                <a:latin typeface="Courier New" pitchFamily="49" charset="0"/>
              </a:rPr>
              <a:t>(ab)</a:t>
            </a:r>
            <a:r>
              <a:rPr lang="en-AU" sz="2400">
                <a:latin typeface="Courier New" pitchFamily="49" charset="0"/>
                <a:cs typeface="Courier New" pitchFamily="49" charset="0"/>
              </a:rPr>
              <a:t>≡(ac)%(n) </a:t>
            </a:r>
            <a:r>
              <a:rPr lang="en-AU" sz="2400">
                <a:cs typeface="Courier New" pitchFamily="49" charset="0"/>
              </a:rPr>
              <a:t>for all a,b,c </a:t>
            </a:r>
            <a:r>
              <a:rPr kumimoji="1" lang="en-US" sz="2400" b="1">
                <a:effectLst>
                  <a:outerShdw blurRad="38100" dist="38100" dir="2700000" algn="tl">
                    <a:srgbClr val="C0C0C0"/>
                  </a:outerShdw>
                </a:effectLst>
                <a:sym typeface="Symbol" pitchFamily="18" charset="2"/>
              </a:rPr>
              <a:t></a:t>
            </a:r>
            <a:r>
              <a:rPr lang="en-US" sz="2400">
                <a:latin typeface="Courier New" pitchFamily="49" charset="0"/>
              </a:rPr>
              <a:t>Z</a:t>
            </a:r>
            <a:r>
              <a:rPr lang="en-US" sz="2400" baseline="-25000">
                <a:latin typeface="Courier New" pitchFamily="49" charset="0"/>
              </a:rPr>
              <a:t>n</a:t>
            </a:r>
            <a:r>
              <a:rPr lang="en-AU" sz="2400">
                <a:cs typeface="Courier New" pitchFamily="49" charset="0"/>
              </a:rPr>
              <a:t> </a:t>
            </a:r>
          </a:p>
          <a:p>
            <a:pPr lvl="1">
              <a:lnSpc>
                <a:spcPct val="80000"/>
              </a:lnSpc>
              <a:buFontTx/>
              <a:buNone/>
            </a:pPr>
            <a:r>
              <a:rPr lang="en-AU" sz="2400">
                <a:cs typeface="Courier New" pitchFamily="49" charset="0"/>
              </a:rPr>
              <a:t>	then</a:t>
            </a:r>
            <a:r>
              <a:rPr lang="en-AU" sz="2400">
                <a:latin typeface="Courier New" pitchFamily="49" charset="0"/>
                <a:cs typeface="Courier New" pitchFamily="49" charset="0"/>
              </a:rPr>
              <a:t> b≡ c%(n) </a:t>
            </a:r>
            <a:r>
              <a:rPr lang="en-AU" sz="2400">
                <a:cs typeface="Courier New" pitchFamily="49" charset="0"/>
              </a:rPr>
              <a:t>only if</a:t>
            </a:r>
            <a:r>
              <a:rPr lang="en-AU" sz="2400">
                <a:latin typeface="Courier New" pitchFamily="49" charset="0"/>
                <a:cs typeface="Courier New" pitchFamily="49" charset="0"/>
              </a:rPr>
              <a:t> a </a:t>
            </a:r>
            <a:r>
              <a:rPr lang="en-AU" sz="2400">
                <a:cs typeface="Courier New" pitchFamily="49" charset="0"/>
              </a:rPr>
              <a:t>is relatively prime to</a:t>
            </a:r>
            <a:r>
              <a:rPr lang="en-AU" sz="2400">
                <a:latin typeface="Courier New" pitchFamily="49" charset="0"/>
                <a:cs typeface="Courier New" pitchFamily="49" charset="0"/>
              </a:rPr>
              <a:t> n</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%8 Example</a:t>
            </a:r>
            <a:endParaRPr lang="en-AU"/>
          </a:p>
        </p:txBody>
      </p:sp>
      <p:pic>
        <p:nvPicPr>
          <p:cNvPr id="61443" name="Picture 3"/>
          <p:cNvPicPr>
            <a:picLocks noChangeAspect="1" noChangeArrowheads="1"/>
          </p:cNvPicPr>
          <p:nvPr>
            <p:ph type="body" idx="1"/>
          </p:nvPr>
        </p:nvPicPr>
        <p:blipFill>
          <a:blip r:embed="rId3"/>
          <a:srcRect/>
          <a:stretch>
            <a:fillRect/>
          </a:stretch>
        </p:blipFill>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Multiplication and inverses</a:t>
            </a:r>
          </a:p>
        </p:txBody>
      </p:sp>
      <p:grpSp>
        <p:nvGrpSpPr>
          <p:cNvPr id="2" name="Group 5"/>
          <p:cNvGrpSpPr>
            <a:grpSpLocks/>
          </p:cNvGrpSpPr>
          <p:nvPr/>
        </p:nvGrpSpPr>
        <p:grpSpPr bwMode="auto">
          <a:xfrm>
            <a:off x="50800" y="1341438"/>
            <a:ext cx="8985250" cy="5040312"/>
            <a:chOff x="113" y="935"/>
            <a:chExt cx="5818" cy="3175"/>
          </a:xfrm>
        </p:grpSpPr>
        <p:pic>
          <p:nvPicPr>
            <p:cNvPr id="94212" name="Picture 4"/>
            <p:cNvPicPr>
              <a:picLocks noChangeAspect="1" noChangeArrowheads="1"/>
            </p:cNvPicPr>
            <p:nvPr/>
          </p:nvPicPr>
          <p:blipFill>
            <a:blip r:embed="rId2">
              <a:lum contrast="-12000"/>
            </a:blip>
            <a:srcRect/>
            <a:stretch>
              <a:fillRect/>
            </a:stretch>
          </p:blipFill>
          <p:spPr bwMode="auto">
            <a:xfrm>
              <a:off x="3742" y="935"/>
              <a:ext cx="2189" cy="3175"/>
            </a:xfrm>
            <a:prstGeom prst="rect">
              <a:avLst/>
            </a:prstGeom>
            <a:noFill/>
            <a:ln w="9525">
              <a:noFill/>
              <a:miter lim="800000"/>
              <a:headEnd/>
              <a:tailEnd/>
            </a:ln>
            <a:effectLst/>
          </p:spPr>
        </p:pic>
        <p:pic>
          <p:nvPicPr>
            <p:cNvPr id="94211" name="Picture 3"/>
            <p:cNvPicPr>
              <a:picLocks noChangeAspect="1" noChangeArrowheads="1"/>
            </p:cNvPicPr>
            <p:nvPr/>
          </p:nvPicPr>
          <p:blipFill>
            <a:blip r:embed="rId3">
              <a:lum contrast="-12000"/>
            </a:blip>
            <a:srcRect/>
            <a:stretch>
              <a:fillRect/>
            </a:stretch>
          </p:blipFill>
          <p:spPr bwMode="auto">
            <a:xfrm>
              <a:off x="113" y="1026"/>
              <a:ext cx="3992" cy="2922"/>
            </a:xfrm>
            <a:prstGeom prst="rect">
              <a:avLst/>
            </a:prstGeom>
            <a:solidFill>
              <a:schemeClr val="accent1"/>
            </a:solidFill>
          </p:spPr>
        </p:pic>
      </p:gr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a%(7), residue classes</a:t>
            </a:r>
            <a:endParaRPr lang="en-AU"/>
          </a:p>
        </p:txBody>
      </p:sp>
      <p:sp>
        <p:nvSpPr>
          <p:cNvPr id="59395" name="Rectangle 3"/>
          <p:cNvSpPr>
            <a:spLocks noGrp="1" noChangeArrowheads="1"/>
          </p:cNvSpPr>
          <p:nvPr>
            <p:ph type="body" idx="1"/>
          </p:nvPr>
        </p:nvSpPr>
        <p:spPr>
          <a:xfrm>
            <a:off x="600075" y="1484313"/>
            <a:ext cx="7859713" cy="4852987"/>
          </a:xfrm>
        </p:spPr>
        <p:txBody>
          <a:bodyPr/>
          <a:lstStyle/>
          <a:p>
            <a:pPr algn="ctr">
              <a:spcBef>
                <a:spcPct val="0"/>
              </a:spcBef>
              <a:buFontTx/>
              <a:buNone/>
            </a:pPr>
            <a:r>
              <a:rPr lang="en-AU" sz="2400" b="1">
                <a:latin typeface="Courier New" pitchFamily="49" charset="0"/>
              </a:rPr>
              <a:t> [0]  [1]	[2]  [3]  [4] [5]  [6]</a:t>
            </a:r>
            <a:r>
              <a:rPr lang="en-AU" sz="2400">
                <a:latin typeface="Courier New" pitchFamily="49" charset="0"/>
              </a:rPr>
              <a:t> </a:t>
            </a:r>
          </a:p>
          <a:p>
            <a:pPr algn="ctr">
              <a:spcBef>
                <a:spcPct val="0"/>
              </a:spcBef>
              <a:buFontTx/>
              <a:buNone/>
            </a:pPr>
            <a:r>
              <a:rPr lang="en-AU" sz="2800">
                <a:latin typeface="Courier New" pitchFamily="49" charset="0"/>
              </a:rPr>
              <a:t>-21 -20 -19 -18 -17 -16 -15 </a:t>
            </a:r>
          </a:p>
          <a:p>
            <a:pPr algn="ctr">
              <a:lnSpc>
                <a:spcPct val="90000"/>
              </a:lnSpc>
              <a:buFontTx/>
              <a:buNone/>
            </a:pPr>
            <a:r>
              <a:rPr lang="en-AU" sz="2800">
                <a:latin typeface="Courier New" pitchFamily="49" charset="0"/>
              </a:rPr>
              <a:t>-14 -13 -12 -11 -10  -9  -8</a:t>
            </a:r>
          </a:p>
          <a:p>
            <a:pPr algn="ctr">
              <a:lnSpc>
                <a:spcPct val="90000"/>
              </a:lnSpc>
              <a:buFontTx/>
              <a:buNone/>
            </a:pPr>
            <a:r>
              <a:rPr lang="en-AU" sz="2800">
                <a:latin typeface="Courier New" pitchFamily="49" charset="0"/>
              </a:rPr>
              <a:t> -7  -6  -5  -4  -3  -2  -1 </a:t>
            </a:r>
          </a:p>
          <a:p>
            <a:pPr algn="ctr">
              <a:lnSpc>
                <a:spcPct val="90000"/>
              </a:lnSpc>
              <a:buFontTx/>
              <a:buNone/>
            </a:pPr>
            <a:r>
              <a:rPr lang="en-AU" sz="2800" b="1">
                <a:latin typeface="Courier New" pitchFamily="49" charset="0"/>
              </a:rPr>
              <a:t>  0   1   2   3   4   5   6</a:t>
            </a:r>
            <a:r>
              <a:rPr lang="en-AU" sz="2800">
                <a:latin typeface="Courier New" pitchFamily="49" charset="0"/>
              </a:rPr>
              <a:t> </a:t>
            </a:r>
          </a:p>
          <a:p>
            <a:pPr algn="ctr">
              <a:lnSpc>
                <a:spcPct val="90000"/>
              </a:lnSpc>
              <a:buFontTx/>
              <a:buNone/>
            </a:pPr>
            <a:r>
              <a:rPr lang="en-AU" sz="2800">
                <a:latin typeface="Courier New" pitchFamily="49" charset="0"/>
              </a:rPr>
              <a:t>  7   8   9  10  11  12  13 </a:t>
            </a:r>
          </a:p>
          <a:p>
            <a:pPr algn="ctr">
              <a:lnSpc>
                <a:spcPct val="90000"/>
              </a:lnSpc>
              <a:buFontTx/>
              <a:buNone/>
            </a:pPr>
            <a:r>
              <a:rPr lang="en-AU" sz="2800">
                <a:latin typeface="Courier New" pitchFamily="49" charset="0"/>
              </a:rPr>
              <a:t> 14  15  16  17  18  19  20 </a:t>
            </a:r>
          </a:p>
          <a:p>
            <a:pPr algn="ctr">
              <a:lnSpc>
                <a:spcPct val="90000"/>
              </a:lnSpc>
              <a:buFontTx/>
              <a:buNone/>
            </a:pPr>
            <a:r>
              <a:rPr lang="en-AU" sz="2800">
                <a:latin typeface="Courier New" pitchFamily="49" charset="0"/>
              </a:rPr>
              <a:t> 21  22  23  24  25  26  27 </a:t>
            </a:r>
          </a:p>
          <a:p>
            <a:pPr algn="ctr">
              <a:lnSpc>
                <a:spcPct val="90000"/>
              </a:lnSpc>
              <a:buFontTx/>
              <a:buNone/>
            </a:pPr>
            <a:r>
              <a:rPr lang="en-AU" sz="2800">
                <a:latin typeface="Courier New" pitchFamily="49" charset="0"/>
              </a:rPr>
              <a:t> 28  29  30  31  32  33  34 </a:t>
            </a:r>
          </a:p>
          <a:p>
            <a:pPr algn="ctr">
              <a:lnSpc>
                <a:spcPct val="90000"/>
              </a:lnSpc>
              <a:buFontTx/>
              <a:buNone/>
            </a:pPr>
            <a:r>
              <a:rPr lang="en-AU" sz="2800">
                <a:latin typeface="Courier New" pitchFamily="49" charset="0"/>
              </a:rPr>
              <a:t>... </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z="4000"/>
              <a:t>Table 4.2. Properties of Modular Arithmetic for Integers in </a:t>
            </a:r>
            <a:r>
              <a:rPr lang="en-US" sz="4000" i="1"/>
              <a:t>Z</a:t>
            </a:r>
            <a:r>
              <a:rPr lang="en-US" sz="4000" baseline="-25000"/>
              <a:t>n</a:t>
            </a:r>
          </a:p>
        </p:txBody>
      </p:sp>
      <p:sp>
        <p:nvSpPr>
          <p:cNvPr id="117763" name="Rectangle 3"/>
          <p:cNvSpPr>
            <a:spLocks noGrp="1" noChangeArrowheads="1"/>
          </p:cNvSpPr>
          <p:nvPr>
            <p:ph type="body" idx="1"/>
          </p:nvPr>
        </p:nvSpPr>
        <p:spPr/>
        <p:txBody>
          <a:bodyPr/>
          <a:lstStyle/>
          <a:p>
            <a:r>
              <a:rPr lang="en-US" sz="2800"/>
              <a:t>Commutative laws</a:t>
            </a:r>
          </a:p>
          <a:p>
            <a:r>
              <a:rPr lang="en-US"/>
              <a:t>Associative laws</a:t>
            </a:r>
            <a:r>
              <a:rPr lang="en-US" sz="2800"/>
              <a:t> </a:t>
            </a:r>
          </a:p>
          <a:p>
            <a:endParaRPr lang="en-US" sz="2800"/>
          </a:p>
          <a:p>
            <a:r>
              <a:rPr lang="en-US"/>
              <a:t>Distributive laws </a:t>
            </a:r>
          </a:p>
          <a:p>
            <a:endParaRPr lang="en-US"/>
          </a:p>
          <a:p>
            <a:r>
              <a:rPr lang="en-US"/>
              <a:t>Identities</a:t>
            </a:r>
          </a:p>
          <a:p>
            <a:endParaRPr lang="en-US"/>
          </a:p>
          <a:p>
            <a:r>
              <a:rPr lang="en-US"/>
              <a:t>Additive inverse (-w)</a:t>
            </a:r>
          </a:p>
        </p:txBody>
      </p:sp>
      <p:sp>
        <p:nvSpPr>
          <p:cNvPr id="117764" name="Rectangle 4"/>
          <p:cNvSpPr>
            <a:spLocks noChangeArrowheads="1"/>
          </p:cNvSpPr>
          <p:nvPr/>
        </p:nvSpPr>
        <p:spPr bwMode="auto">
          <a:xfrm>
            <a:off x="4067175" y="1628775"/>
            <a:ext cx="4322763" cy="822325"/>
          </a:xfrm>
          <a:prstGeom prst="rect">
            <a:avLst/>
          </a:prstGeom>
          <a:noFill/>
          <a:ln w="9525">
            <a:noFill/>
            <a:miter lim="800000"/>
            <a:headEnd/>
            <a:tailEnd/>
          </a:ln>
          <a:effectLst/>
        </p:spPr>
        <p:txBody>
          <a:bodyPr wrap="none" anchor="ctr">
            <a:spAutoFit/>
          </a:bodyPr>
          <a:lstStyle/>
          <a:p>
            <a:r>
              <a:rPr lang="en-AU" sz="2400"/>
              <a:t>(w + x) mod n = (x + w) mod n </a:t>
            </a:r>
            <a:br>
              <a:rPr lang="en-AU" sz="2400"/>
            </a:br>
            <a:r>
              <a:rPr lang="en-AU" sz="2400"/>
              <a:t>(w x x) mod n = (x x w) mod n</a:t>
            </a:r>
          </a:p>
        </p:txBody>
      </p:sp>
      <p:sp>
        <p:nvSpPr>
          <p:cNvPr id="117765" name="Rectangle 5"/>
          <p:cNvSpPr>
            <a:spLocks noChangeArrowheads="1"/>
          </p:cNvSpPr>
          <p:nvPr/>
        </p:nvSpPr>
        <p:spPr bwMode="auto">
          <a:xfrm>
            <a:off x="3851275" y="2636838"/>
            <a:ext cx="4732338" cy="701675"/>
          </a:xfrm>
          <a:prstGeom prst="rect">
            <a:avLst/>
          </a:prstGeom>
          <a:noFill/>
          <a:ln w="9525">
            <a:noFill/>
            <a:miter lim="800000"/>
            <a:headEnd/>
            <a:tailEnd/>
          </a:ln>
          <a:effectLst/>
        </p:spPr>
        <p:txBody>
          <a:bodyPr wrap="none" anchor="ctr">
            <a:spAutoFit/>
          </a:bodyPr>
          <a:lstStyle/>
          <a:p>
            <a:r>
              <a:rPr lang="en-AU" sz="2000"/>
              <a:t>[(w + x) + y] mod n = [w + (x + y)] mod n </a:t>
            </a:r>
            <a:br>
              <a:rPr lang="en-AU" sz="2000"/>
            </a:br>
            <a:r>
              <a:rPr lang="en-AU" sz="2000"/>
              <a:t>[(w x x) x y] mod n = [w x (x x y)] mod n</a:t>
            </a:r>
          </a:p>
        </p:txBody>
      </p:sp>
      <p:sp>
        <p:nvSpPr>
          <p:cNvPr id="117767" name="Rectangle 7"/>
          <p:cNvSpPr>
            <a:spLocks noChangeArrowheads="1"/>
          </p:cNvSpPr>
          <p:nvPr/>
        </p:nvSpPr>
        <p:spPr bwMode="auto">
          <a:xfrm>
            <a:off x="1763713" y="3716338"/>
            <a:ext cx="5330825" cy="701675"/>
          </a:xfrm>
          <a:prstGeom prst="rect">
            <a:avLst/>
          </a:prstGeom>
          <a:noFill/>
          <a:ln w="9525">
            <a:noFill/>
            <a:miter lim="800000"/>
            <a:headEnd/>
            <a:tailEnd/>
          </a:ln>
          <a:effectLst/>
        </p:spPr>
        <p:txBody>
          <a:bodyPr wrap="none" anchor="ctr">
            <a:spAutoFit/>
          </a:bodyPr>
          <a:lstStyle/>
          <a:p>
            <a:r>
              <a:rPr lang="en-AU" sz="2000"/>
              <a:t>[w + (x + y)] mod n = [(w x x) + (w x y)] mod n </a:t>
            </a:r>
            <a:br>
              <a:rPr lang="en-AU" sz="2000"/>
            </a:br>
            <a:r>
              <a:rPr lang="en-AU" sz="2000"/>
              <a:t>[w + (x x y)] mod n = [(w + x) x (w + y)] mod n</a:t>
            </a:r>
          </a:p>
        </p:txBody>
      </p:sp>
      <p:sp>
        <p:nvSpPr>
          <p:cNvPr id="117777" name="Rectangle 17"/>
          <p:cNvSpPr>
            <a:spLocks noChangeArrowheads="1"/>
          </p:cNvSpPr>
          <p:nvPr/>
        </p:nvSpPr>
        <p:spPr bwMode="auto">
          <a:xfrm>
            <a:off x="1403350" y="6165850"/>
            <a:ext cx="6823075" cy="396875"/>
          </a:xfrm>
          <a:prstGeom prst="rect">
            <a:avLst/>
          </a:prstGeom>
          <a:noFill/>
          <a:ln w="9525">
            <a:noFill/>
            <a:miter lim="800000"/>
            <a:headEnd/>
            <a:tailEnd/>
          </a:ln>
          <a:effectLst/>
        </p:spPr>
        <p:txBody>
          <a:bodyPr wrap="none">
            <a:spAutoFit/>
          </a:bodyPr>
          <a:lstStyle/>
          <a:p>
            <a:pPr>
              <a:spcBef>
                <a:spcPts val="500"/>
              </a:spcBef>
              <a:spcAft>
                <a:spcPts val="500"/>
              </a:spcAft>
            </a:pPr>
            <a:r>
              <a:rPr lang="en-US" sz="2000"/>
              <a:t>For each w </a:t>
            </a:r>
            <a:r>
              <a:rPr kumimoji="1" lang="en-US" sz="2000" b="1">
                <a:effectLst>
                  <a:outerShdw blurRad="38100" dist="38100" dir="2700000" algn="tl">
                    <a:srgbClr val="C0C0C0"/>
                  </a:outerShdw>
                </a:effectLst>
                <a:sym typeface="Symbol" pitchFamily="18" charset="2"/>
              </a:rPr>
              <a:t> </a:t>
            </a:r>
            <a:r>
              <a:rPr lang="en-US" sz="2000"/>
              <a:t>Z</a:t>
            </a:r>
            <a:r>
              <a:rPr lang="en-US" sz="2000" baseline="-25000"/>
              <a:t>n</a:t>
            </a:r>
            <a:r>
              <a:rPr lang="en-US" sz="2000"/>
              <a:t>, there exists a z such that w + z </a:t>
            </a:r>
            <a:r>
              <a:rPr lang="en-AU" sz="2000"/>
              <a:t>≡ </a:t>
            </a:r>
            <a:r>
              <a:rPr lang="en-US" sz="2000"/>
              <a:t>0 mod n</a:t>
            </a:r>
          </a:p>
        </p:txBody>
      </p:sp>
      <p:sp>
        <p:nvSpPr>
          <p:cNvPr id="117778" name="Rectangle 18"/>
          <p:cNvSpPr>
            <a:spLocks noChangeArrowheads="1"/>
          </p:cNvSpPr>
          <p:nvPr/>
        </p:nvSpPr>
        <p:spPr bwMode="auto">
          <a:xfrm>
            <a:off x="1835150" y="5013325"/>
            <a:ext cx="3055938" cy="701675"/>
          </a:xfrm>
          <a:prstGeom prst="rect">
            <a:avLst/>
          </a:prstGeom>
          <a:noFill/>
          <a:ln w="9525">
            <a:noFill/>
            <a:miter lim="800000"/>
            <a:headEnd/>
            <a:tailEnd/>
          </a:ln>
          <a:effectLst/>
        </p:spPr>
        <p:txBody>
          <a:bodyPr wrap="none" anchor="ctr">
            <a:spAutoFit/>
          </a:bodyPr>
          <a:lstStyle/>
          <a:p>
            <a:r>
              <a:rPr lang="en-AU" sz="2000"/>
              <a:t>(0 + w) mod n = w mod n </a:t>
            </a:r>
            <a:br>
              <a:rPr lang="en-AU" sz="2000"/>
            </a:br>
            <a:r>
              <a:rPr lang="en-AU" sz="2000"/>
              <a:t>(1 + w) mod n = w mod n</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8229600" cy="777875"/>
          </a:xfrm>
        </p:spPr>
        <p:txBody>
          <a:bodyPr/>
          <a:lstStyle/>
          <a:p>
            <a:r>
              <a:rPr lang="en-AU" sz="3200"/>
              <a:t>Relatively prime, Euclid's GCD Algorithm</a:t>
            </a:r>
          </a:p>
        </p:txBody>
      </p:sp>
      <p:sp>
        <p:nvSpPr>
          <p:cNvPr id="63491" name="Rectangle 3"/>
          <p:cNvSpPr>
            <a:spLocks noGrp="1" noChangeArrowheads="1"/>
          </p:cNvSpPr>
          <p:nvPr>
            <p:ph type="body" idx="1"/>
          </p:nvPr>
        </p:nvSpPr>
        <p:spPr>
          <a:xfrm>
            <a:off x="179388" y="1125538"/>
            <a:ext cx="8785225" cy="5327650"/>
          </a:xfrm>
        </p:spPr>
        <p:txBody>
          <a:bodyPr/>
          <a:lstStyle/>
          <a:p>
            <a:pPr marL="533400" indent="-533400">
              <a:lnSpc>
                <a:spcPct val="80000"/>
              </a:lnSpc>
            </a:pPr>
            <a:r>
              <a:rPr lang="en-AU" sz="2800"/>
              <a:t>Numbers with gcd(a,b)=1 are relatively prime</a:t>
            </a:r>
          </a:p>
          <a:p>
            <a:pPr marL="914400" lvl="1" indent="-457200">
              <a:lnSpc>
                <a:spcPct val="80000"/>
              </a:lnSpc>
            </a:pPr>
            <a:r>
              <a:rPr lang="en-AU" sz="2400"/>
              <a:t>eg GCD(8,15) = 1</a:t>
            </a:r>
          </a:p>
          <a:p>
            <a:pPr marL="533400" indent="-533400">
              <a:lnSpc>
                <a:spcPct val="80000"/>
              </a:lnSpc>
            </a:pPr>
            <a:r>
              <a:rPr lang="en-AU" sz="2800"/>
              <a:t>an efficient way to find the GCD(a,b), uses theorem that: </a:t>
            </a:r>
          </a:p>
          <a:p>
            <a:pPr marL="533400" indent="-533400" algn="ctr">
              <a:lnSpc>
                <a:spcPct val="80000"/>
              </a:lnSpc>
              <a:buFontTx/>
              <a:buNone/>
            </a:pPr>
            <a:r>
              <a:rPr lang="en-AU" sz="2800" b="1">
                <a:latin typeface="Courier New" pitchFamily="49" charset="0"/>
              </a:rPr>
              <a:t>gcd(a,b) = gcd(b, a % b), (*)</a:t>
            </a:r>
            <a:r>
              <a:rPr lang="en-AU" sz="2800"/>
              <a:t> </a:t>
            </a:r>
          </a:p>
          <a:p>
            <a:pPr marL="533400" indent="-533400">
              <a:lnSpc>
                <a:spcPct val="80000"/>
              </a:lnSpc>
            </a:pPr>
            <a:r>
              <a:rPr lang="en-AU" sz="2800" b="1"/>
              <a:t>Euclid's Algorithm</a:t>
            </a:r>
            <a:r>
              <a:rPr lang="en-AU" sz="2800"/>
              <a:t> to compute GCD(a,b): </a:t>
            </a:r>
          </a:p>
          <a:p>
            <a:pPr marL="914400" lvl="1" indent="-457200">
              <a:lnSpc>
                <a:spcPct val="80000"/>
              </a:lnSpc>
              <a:buFontTx/>
              <a:buNone/>
            </a:pPr>
            <a:r>
              <a:rPr lang="en-AU" sz="2400" b="1">
                <a:solidFill>
                  <a:srgbClr val="990000"/>
                </a:solidFill>
                <a:latin typeface="Courier New" pitchFamily="49" charset="0"/>
              </a:rPr>
              <a:t>gcd(A, B)</a:t>
            </a:r>
          </a:p>
          <a:p>
            <a:pPr marL="914400" lvl="1" indent="-457200">
              <a:lnSpc>
                <a:spcPct val="80000"/>
              </a:lnSpc>
              <a:buFontTx/>
              <a:buAutoNum type="arabicPeriod"/>
            </a:pPr>
            <a:r>
              <a:rPr lang="en-US" sz="2400" b="1">
                <a:solidFill>
                  <a:srgbClr val="990000"/>
                </a:solidFill>
                <a:latin typeface="Courier New" pitchFamily="49" charset="0"/>
              </a:rPr>
              <a:t>While(B&gt;0){</a:t>
            </a:r>
            <a:endParaRPr lang="en-AU" sz="2400" b="1">
              <a:solidFill>
                <a:srgbClr val="990000"/>
              </a:solidFill>
              <a:latin typeface="Courier New" pitchFamily="49" charset="0"/>
            </a:endParaRPr>
          </a:p>
          <a:p>
            <a:pPr marL="1295400" lvl="2" indent="-381000">
              <a:lnSpc>
                <a:spcPct val="80000"/>
              </a:lnSpc>
              <a:buFontTx/>
              <a:buAutoNum type="arabicPeriod"/>
            </a:pPr>
            <a:r>
              <a:rPr lang="en-US" sz="2000" b="1">
                <a:solidFill>
                  <a:srgbClr val="990000"/>
                </a:solidFill>
                <a:latin typeface="Courier New" pitchFamily="49" charset="0"/>
              </a:rPr>
              <a:t>r </a:t>
            </a:r>
            <a:r>
              <a:rPr lang="en-US" sz="2000" b="1">
                <a:solidFill>
                  <a:srgbClr val="990000"/>
                </a:solidFill>
                <a:latin typeface="Courier New" pitchFamily="49" charset="0"/>
                <a:sym typeface="Wingdings" pitchFamily="2" charset="2"/>
              </a:rPr>
              <a:t></a:t>
            </a:r>
            <a:r>
              <a:rPr lang="en-US" sz="2000" b="1">
                <a:solidFill>
                  <a:srgbClr val="990000"/>
                </a:solidFill>
                <a:latin typeface="Courier New" pitchFamily="49" charset="0"/>
              </a:rPr>
              <a:t> A % B;</a:t>
            </a:r>
          </a:p>
          <a:p>
            <a:pPr marL="1295400" lvl="2" indent="-381000">
              <a:lnSpc>
                <a:spcPct val="80000"/>
              </a:lnSpc>
              <a:buFontTx/>
              <a:buAutoNum type="arabicPeriod"/>
            </a:pPr>
            <a:r>
              <a:rPr lang="en-US" sz="2000" b="1">
                <a:solidFill>
                  <a:srgbClr val="990000"/>
                </a:solidFill>
                <a:latin typeface="Courier New" pitchFamily="49" charset="0"/>
              </a:rPr>
              <a:t>A </a:t>
            </a:r>
            <a:r>
              <a:rPr lang="en-US" sz="2000" b="1">
                <a:solidFill>
                  <a:srgbClr val="990000"/>
                </a:solidFill>
                <a:latin typeface="Courier New" pitchFamily="49" charset="0"/>
                <a:sym typeface="Wingdings" pitchFamily="2" charset="2"/>
              </a:rPr>
              <a:t></a:t>
            </a:r>
            <a:r>
              <a:rPr lang="en-US" sz="2000" b="1">
                <a:solidFill>
                  <a:srgbClr val="990000"/>
                </a:solidFill>
                <a:latin typeface="Courier New" pitchFamily="49" charset="0"/>
              </a:rPr>
              <a:t> B; </a:t>
            </a:r>
          </a:p>
          <a:p>
            <a:pPr marL="1295400" lvl="2" indent="-381000">
              <a:lnSpc>
                <a:spcPct val="80000"/>
              </a:lnSpc>
              <a:buFontTx/>
              <a:buAutoNum type="arabicPeriod"/>
            </a:pPr>
            <a:r>
              <a:rPr lang="en-US" sz="2000" b="1">
                <a:solidFill>
                  <a:srgbClr val="990000"/>
                </a:solidFill>
                <a:latin typeface="Courier New" pitchFamily="49" charset="0"/>
              </a:rPr>
              <a:t>B </a:t>
            </a:r>
            <a:r>
              <a:rPr lang="en-US" sz="2000" b="1">
                <a:solidFill>
                  <a:srgbClr val="990000"/>
                </a:solidFill>
                <a:latin typeface="Courier New" pitchFamily="49" charset="0"/>
                <a:sym typeface="Wingdings" pitchFamily="2" charset="2"/>
              </a:rPr>
              <a:t></a:t>
            </a:r>
            <a:r>
              <a:rPr lang="en-US" sz="2000" b="1">
                <a:solidFill>
                  <a:srgbClr val="990000"/>
                </a:solidFill>
                <a:latin typeface="Courier New" pitchFamily="49" charset="0"/>
              </a:rPr>
              <a:t> r;}</a:t>
            </a:r>
          </a:p>
          <a:p>
            <a:pPr marL="914400" lvl="1" indent="-457200">
              <a:lnSpc>
                <a:spcPct val="80000"/>
              </a:lnSpc>
              <a:buFontTx/>
              <a:buAutoNum type="arabicPeriod"/>
            </a:pPr>
            <a:r>
              <a:rPr lang="en-US" sz="2400" b="1">
                <a:solidFill>
                  <a:srgbClr val="990000"/>
                </a:solidFill>
                <a:latin typeface="Courier New" pitchFamily="49" charset="0"/>
              </a:rPr>
              <a:t>return A</a:t>
            </a:r>
            <a:endParaRPr lang="en-AU" sz="2400" b="1">
              <a:solidFill>
                <a:srgbClr val="990000"/>
              </a:solidFill>
              <a:latin typeface="Courier New" pitchFamily="49" charset="0"/>
            </a:endParaRPr>
          </a:p>
          <a:p>
            <a:pPr marL="914400" lvl="1" indent="-457200">
              <a:lnSpc>
                <a:spcPct val="80000"/>
              </a:lnSpc>
              <a:buFontTx/>
              <a:buNone/>
            </a:pPr>
            <a:r>
              <a:rPr lang="en-AU" sz="2400" b="1">
                <a:solidFill>
                  <a:schemeClr val="accent2"/>
                </a:solidFill>
              </a:rPr>
              <a:t>Question is it possible to execute these in one line?</a:t>
            </a:r>
          </a:p>
          <a:p>
            <a:pPr marL="914400" lvl="1" indent="-457200">
              <a:lnSpc>
                <a:spcPct val="80000"/>
              </a:lnSpc>
              <a:buFontTx/>
              <a:buNone/>
            </a:pPr>
            <a:r>
              <a:rPr lang="en-US" sz="2000"/>
              <a:t>floor(</a:t>
            </a:r>
            <a:r>
              <a:rPr lang="en-US" sz="2000" i="1"/>
              <a:t>r</a:t>
            </a:r>
            <a:r>
              <a:rPr lang="en-US" sz="2000" baseline="-15000"/>
              <a:t>i-2</a:t>
            </a:r>
            <a:r>
              <a:rPr lang="en-AU" sz="2400"/>
              <a:t> /</a:t>
            </a:r>
            <a:r>
              <a:rPr lang="en-US" sz="2000" i="1"/>
              <a:t>r</a:t>
            </a:r>
            <a:r>
              <a:rPr lang="en-US" sz="2000" baseline="-15000"/>
              <a:t>i-1</a:t>
            </a:r>
            <a:r>
              <a:rPr lang="en-AU" sz="2400"/>
              <a:t>) = </a:t>
            </a:r>
            <a:r>
              <a:rPr lang="en-US" sz="2000" i="1"/>
              <a:t>r</a:t>
            </a:r>
            <a:r>
              <a:rPr lang="en-US" sz="2000" baseline="-15000"/>
              <a:t>i</a:t>
            </a:r>
            <a:r>
              <a:rPr lang="en-AU" sz="2400"/>
              <a:t>  </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74638"/>
            <a:ext cx="8229600" cy="850900"/>
          </a:xfrm>
        </p:spPr>
        <p:txBody>
          <a:bodyPr/>
          <a:lstStyle/>
          <a:p>
            <a:r>
              <a:rPr lang="en-US" b="0"/>
              <a:t>Multiplicative inverse (w</a:t>
            </a:r>
            <a:r>
              <a:rPr lang="en-US" b="0" baseline="30000"/>
              <a:t>-1</a:t>
            </a:r>
            <a:r>
              <a:rPr lang="en-US" b="0"/>
              <a:t>)</a:t>
            </a:r>
          </a:p>
        </p:txBody>
      </p:sp>
      <p:sp>
        <p:nvSpPr>
          <p:cNvPr id="119811" name="Rectangle 3"/>
          <p:cNvSpPr>
            <a:spLocks noGrp="1" noChangeArrowheads="1"/>
          </p:cNvSpPr>
          <p:nvPr>
            <p:ph type="body" idx="1"/>
          </p:nvPr>
        </p:nvSpPr>
        <p:spPr>
          <a:xfrm>
            <a:off x="395288" y="1379538"/>
            <a:ext cx="8435975" cy="4857750"/>
          </a:xfrm>
        </p:spPr>
        <p:txBody>
          <a:bodyPr/>
          <a:lstStyle/>
          <a:p>
            <a:pPr>
              <a:spcBef>
                <a:spcPts val="500"/>
              </a:spcBef>
              <a:spcAft>
                <a:spcPts val="500"/>
              </a:spcAft>
            </a:pPr>
            <a:r>
              <a:rPr lang="en-US" sz="2800"/>
              <a:t>For a given prime, p, the finite field of order p, GF(p) is defined as the set </a:t>
            </a:r>
            <a:r>
              <a:rPr lang="en-US" sz="2800" i="1"/>
              <a:t>Z</a:t>
            </a:r>
            <a:r>
              <a:rPr lang="en-US" sz="2800" baseline="-10000"/>
              <a:t>p</a:t>
            </a:r>
            <a:r>
              <a:rPr lang="en-US" sz="2800"/>
              <a:t> of integers {0, 1,..., p - 1}, together with the arithmetic operations modulo p.</a:t>
            </a:r>
          </a:p>
          <a:p>
            <a:pPr>
              <a:spcBef>
                <a:spcPts val="500"/>
              </a:spcBef>
              <a:spcAft>
                <a:spcPts val="500"/>
              </a:spcAft>
            </a:pPr>
            <a:r>
              <a:rPr lang="en-US" sz="2800"/>
              <a:t>For each </a:t>
            </a:r>
            <a:r>
              <a:rPr lang="en-US" sz="2800" i="1"/>
              <a:t>w</a:t>
            </a:r>
            <a:r>
              <a:rPr kumimoji="1" lang="en-US" sz="2800" b="1">
                <a:effectLst>
                  <a:outerShdw blurRad="38100" dist="38100" dir="2700000" algn="tl">
                    <a:srgbClr val="C0C0C0"/>
                  </a:outerShdw>
                </a:effectLst>
                <a:sym typeface="Symbol" pitchFamily="18" charset="2"/>
              </a:rPr>
              <a:t></a:t>
            </a:r>
            <a:r>
              <a:rPr lang="en-US" sz="2800" i="1"/>
              <a:t>Z</a:t>
            </a:r>
            <a:r>
              <a:rPr lang="en-US" sz="2800" baseline="-10000"/>
              <a:t>p</a:t>
            </a:r>
            <a:r>
              <a:rPr lang="en-US" sz="2800"/>
              <a:t>, w</a:t>
            </a:r>
            <a:r>
              <a:rPr lang="en-US" sz="2800">
                <a:cs typeface="Arial" pitchFamily="34" charset="0"/>
              </a:rPr>
              <a:t>≠</a:t>
            </a:r>
            <a:r>
              <a:rPr lang="en-US" sz="2800"/>
              <a:t>0, there exists a </a:t>
            </a:r>
            <a:br>
              <a:rPr lang="en-US" sz="2800"/>
            </a:br>
            <a:r>
              <a:rPr lang="en-US" sz="2800" i="1"/>
              <a:t>w</a:t>
            </a:r>
            <a:r>
              <a:rPr kumimoji="1" lang="en-US" sz="2800" b="1">
                <a:effectLst>
                  <a:outerShdw blurRad="38100" dist="38100" dir="2700000" algn="tl">
                    <a:srgbClr val="C0C0C0"/>
                  </a:outerShdw>
                </a:effectLst>
                <a:sym typeface="Symbol" pitchFamily="18" charset="2"/>
              </a:rPr>
              <a:t></a:t>
            </a:r>
            <a:r>
              <a:rPr lang="en-US" sz="2800" i="1"/>
              <a:t>Z</a:t>
            </a:r>
            <a:r>
              <a:rPr lang="en-US" sz="2800" baseline="-10000"/>
              <a:t>p</a:t>
            </a:r>
            <a:r>
              <a:rPr lang="en-US" sz="2800"/>
              <a:t>, such that w x z </a:t>
            </a:r>
            <a:r>
              <a:rPr lang="en-AU" sz="2800"/>
              <a:t>≡</a:t>
            </a:r>
            <a:r>
              <a:rPr lang="en-US" sz="2800"/>
              <a:t>1 (mod p).</a:t>
            </a:r>
          </a:p>
          <a:p>
            <a:pPr>
              <a:spcBef>
                <a:spcPts val="500"/>
              </a:spcBef>
              <a:spcAft>
                <a:spcPts val="500"/>
              </a:spcAft>
            </a:pPr>
            <a:r>
              <a:rPr lang="en-US" sz="2800"/>
              <a:t>Because w is relatively prime to p, if we multiply all the elements of </a:t>
            </a:r>
            <a:r>
              <a:rPr lang="en-US" sz="2800" i="1"/>
              <a:t>Z</a:t>
            </a:r>
            <a:r>
              <a:rPr lang="en-US" sz="2800" baseline="-10000"/>
              <a:t>p</a:t>
            </a:r>
            <a:r>
              <a:rPr lang="en-US" sz="2800"/>
              <a:t> by w, the resulting residues are all of the elements of </a:t>
            </a:r>
            <a:r>
              <a:rPr lang="en-US" sz="2800" i="1"/>
              <a:t>Z</a:t>
            </a:r>
            <a:r>
              <a:rPr lang="en-US" sz="2800" baseline="-10000"/>
              <a:t>p</a:t>
            </a:r>
            <a:r>
              <a:rPr lang="en-US" sz="2800"/>
              <a:t> permuted. Thus, exactly one of the residues has the value 1. </a:t>
            </a:r>
          </a:p>
          <a:p>
            <a:endParaRPr lang="en-US" sz="2800"/>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74638"/>
            <a:ext cx="8229600" cy="850900"/>
          </a:xfrm>
        </p:spPr>
        <p:txBody>
          <a:bodyPr/>
          <a:lstStyle/>
          <a:p>
            <a:r>
              <a:rPr lang="en-US"/>
              <a:t>Galois Fields </a:t>
            </a:r>
            <a:endParaRPr lang="en-AU"/>
          </a:p>
        </p:txBody>
      </p:sp>
      <p:sp>
        <p:nvSpPr>
          <p:cNvPr id="96259" name="Rectangle 3"/>
          <p:cNvSpPr>
            <a:spLocks noGrp="1" noChangeArrowheads="1"/>
          </p:cNvSpPr>
          <p:nvPr>
            <p:ph type="body" idx="1"/>
          </p:nvPr>
        </p:nvSpPr>
        <p:spPr>
          <a:xfrm>
            <a:off x="250825" y="1196975"/>
            <a:ext cx="8713788" cy="5472113"/>
          </a:xfrm>
        </p:spPr>
        <p:txBody>
          <a:bodyPr/>
          <a:lstStyle/>
          <a:p>
            <a:pPr>
              <a:lnSpc>
                <a:spcPct val="90000"/>
              </a:lnSpc>
            </a:pPr>
            <a:r>
              <a:rPr lang="en-US" sz="2800"/>
              <a:t>Galois fields are for polynomial eqns (group thry, number theory, Euclidian geometry): Algebraic solution to a polynomial eqn is related to the structure of a group of permutations associated with the roots of the polynomial, and an equation could be solvable in radicals if one can find a series of normal subgroups of its Galois group which are abelian, or its Galois group is solvable. (wikipedia)</a:t>
            </a:r>
          </a:p>
          <a:p>
            <a:pPr>
              <a:lnSpc>
                <a:spcPct val="90000"/>
              </a:lnSpc>
            </a:pPr>
            <a:endParaRPr lang="en-US" sz="2800" b="1"/>
          </a:p>
          <a:p>
            <a:pPr>
              <a:lnSpc>
                <a:spcPct val="90000"/>
              </a:lnSpc>
            </a:pPr>
            <a:r>
              <a:rPr lang="en-US" sz="2800" b="1"/>
              <a:t>Maths et histoire, evariste-galois.asp.htm</a:t>
            </a:r>
            <a:r>
              <a:rPr lang="en-US" sz="2800"/>
              <a:t> </a:t>
            </a:r>
          </a:p>
          <a:p>
            <a:pPr>
              <a:lnSpc>
                <a:spcPct val="90000"/>
              </a:lnSpc>
            </a:pPr>
            <a:endParaRPr lang="en-US" sz="2800"/>
          </a:p>
          <a:p>
            <a:pPr>
              <a:lnSpc>
                <a:spcPct val="90000"/>
              </a:lnSpc>
            </a:pPr>
            <a:r>
              <a:rPr lang="en-US" sz="2800"/>
              <a:t>The finite field of order </a:t>
            </a:r>
            <a:r>
              <a:rPr lang="en-US" sz="2800" i="1"/>
              <a:t>p</a:t>
            </a:r>
            <a:r>
              <a:rPr lang="en-US" sz="2800" baseline="30000"/>
              <a:t>n</a:t>
            </a:r>
            <a:r>
              <a:rPr lang="en-US" sz="2800"/>
              <a:t> is written GF(</a:t>
            </a:r>
            <a:r>
              <a:rPr lang="en-US" sz="2800" i="1"/>
              <a:t>p</a:t>
            </a:r>
            <a:r>
              <a:rPr lang="en-US" sz="2800" baseline="30000"/>
              <a:t>n</a:t>
            </a:r>
            <a:r>
              <a:rPr lang="en-US" sz="2800"/>
              <a:t>).</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26 </a:t>
                      </a:r>
                      <a:r>
                        <a:rPr lang="en-US" sz="1200" dirty="0" smtClean="0">
                          <a:latin typeface="Arial" panose="020B0604020202020204" pitchFamily="34" charset="0"/>
                          <a:cs typeface="Arial" panose="020B0604020202020204" pitchFamily="34" charset="0"/>
                        </a:rPr>
                        <a:t>June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79388" y="333375"/>
            <a:ext cx="8713787" cy="6264275"/>
          </a:xfrm>
        </p:spPr>
        <p:txBody>
          <a:bodyPr/>
          <a:lstStyle/>
          <a:p>
            <a:pPr>
              <a:lnSpc>
                <a:spcPct val="80000"/>
              </a:lnSpc>
              <a:spcBef>
                <a:spcPts val="500"/>
              </a:spcBef>
              <a:spcAft>
                <a:spcPts val="500"/>
              </a:spcAft>
            </a:pPr>
            <a:r>
              <a:rPr lang="en-US" sz="2800"/>
              <a:t>A field Z</a:t>
            </a:r>
            <a:r>
              <a:rPr lang="en-US" sz="2800" baseline="-25000"/>
              <a:t>n</a:t>
            </a:r>
            <a:r>
              <a:rPr lang="en-US" sz="2800"/>
              <a:t> = {0,1,...,n-1} is </a:t>
            </a:r>
            <a:r>
              <a:rPr lang="en-US" sz="2800" b="1">
                <a:solidFill>
                  <a:srgbClr val="990000"/>
                </a:solidFill>
              </a:rPr>
              <a:t>a commutative ring</a:t>
            </a:r>
            <a:r>
              <a:rPr lang="en-US" sz="2800"/>
              <a:t> in which every nonzero element is assumed to have a </a:t>
            </a:r>
            <a:r>
              <a:rPr lang="en-US" sz="2800">
                <a:solidFill>
                  <a:srgbClr val="990000"/>
                </a:solidFill>
              </a:rPr>
              <a:t>multiplicative inverse</a:t>
            </a:r>
            <a:r>
              <a:rPr lang="en-US" sz="2800"/>
              <a:t>. ‘a’ is multiplicative inverse to n, </a:t>
            </a:r>
            <a:r>
              <a:rPr lang="en-US" sz="2800">
                <a:solidFill>
                  <a:srgbClr val="990000"/>
                </a:solidFill>
              </a:rPr>
              <a:t>iff integer is </a:t>
            </a:r>
            <a:r>
              <a:rPr lang="en-US" sz="2800" i="1">
                <a:solidFill>
                  <a:srgbClr val="990000"/>
                </a:solidFill>
              </a:rPr>
              <a:t>relatively prime</a:t>
            </a:r>
            <a:r>
              <a:rPr lang="en-US" sz="2800"/>
              <a:t> to n.</a:t>
            </a:r>
          </a:p>
          <a:p>
            <a:pPr>
              <a:lnSpc>
                <a:spcPct val="80000"/>
              </a:lnSpc>
              <a:spcBef>
                <a:spcPts val="500"/>
              </a:spcBef>
              <a:spcAft>
                <a:spcPts val="500"/>
              </a:spcAft>
            </a:pPr>
            <a:endParaRPr lang="en-US" sz="1400"/>
          </a:p>
          <a:p>
            <a:pPr>
              <a:lnSpc>
                <a:spcPct val="80000"/>
              </a:lnSpc>
            </a:pPr>
            <a:r>
              <a:rPr lang="en-US" sz="2800"/>
              <a:t>Definition: If n is a prime p, then GF(</a:t>
            </a:r>
            <a:r>
              <a:rPr lang="en-US" sz="2800" i="1"/>
              <a:t>p</a:t>
            </a:r>
            <a:r>
              <a:rPr lang="en-US" sz="2800"/>
              <a:t>) is defined as the set of integers </a:t>
            </a:r>
            <a:r>
              <a:rPr lang="en-US" sz="2800" i="1"/>
              <a:t>Z</a:t>
            </a:r>
            <a:r>
              <a:rPr lang="en-US" sz="2800" baseline="-10000"/>
              <a:t>p</a:t>
            </a:r>
            <a:r>
              <a:rPr lang="en-US" sz="2800"/>
              <a:t>={0, 1,..., </a:t>
            </a:r>
            <a:r>
              <a:rPr lang="en-US" sz="2800" i="1"/>
              <a:t>p-</a:t>
            </a:r>
            <a:r>
              <a:rPr lang="en-US" sz="2800"/>
              <a:t>1}, + operations in mod(</a:t>
            </a:r>
            <a:r>
              <a:rPr lang="en-US" sz="2800" i="1"/>
              <a:t>p),</a:t>
            </a:r>
            <a:r>
              <a:rPr lang="en-US" sz="2800"/>
              <a:t> then we can say the set Z</a:t>
            </a:r>
            <a:r>
              <a:rPr lang="en-US" sz="2800" baseline="-25000"/>
              <a:t>n</a:t>
            </a:r>
            <a:r>
              <a:rPr lang="en-US" sz="2800"/>
              <a:t> of integers {0,1,...,n-1}, + operations in mod(n), is a commutative ring. “</a:t>
            </a:r>
            <a:r>
              <a:rPr lang="en-US" sz="2800">
                <a:solidFill>
                  <a:srgbClr val="990000"/>
                </a:solidFill>
              </a:rPr>
              <a:t>Well-behaving</a:t>
            </a:r>
            <a:r>
              <a:rPr lang="en-US" sz="2800"/>
              <a:t>”: </a:t>
            </a:r>
            <a:r>
              <a:rPr lang="en-US" sz="2800">
                <a:solidFill>
                  <a:srgbClr val="990000"/>
                </a:solidFill>
              </a:rPr>
              <a:t>the results of operations obtained are confined in the field of</a:t>
            </a:r>
            <a:r>
              <a:rPr lang="en-US" sz="2800"/>
              <a:t> </a:t>
            </a:r>
            <a:r>
              <a:rPr lang="en-US" sz="2800">
                <a:solidFill>
                  <a:srgbClr val="990000"/>
                </a:solidFill>
              </a:rPr>
              <a:t>GF(p)</a:t>
            </a:r>
          </a:p>
          <a:p>
            <a:pPr>
              <a:lnSpc>
                <a:spcPct val="80000"/>
              </a:lnSpc>
            </a:pPr>
            <a:r>
              <a:rPr lang="en-US" sz="1400"/>
              <a:t> </a:t>
            </a:r>
          </a:p>
          <a:p>
            <a:pPr>
              <a:lnSpc>
                <a:spcPct val="80000"/>
              </a:lnSpc>
            </a:pPr>
            <a:r>
              <a:rPr lang="en-US" sz="2800"/>
              <a:t>We are interested in two finite fields of </a:t>
            </a:r>
            <a:r>
              <a:rPr lang="en-US" sz="2800" i="1"/>
              <a:t>p</a:t>
            </a:r>
            <a:r>
              <a:rPr lang="en-US" sz="2800" i="1" baseline="30000"/>
              <a:t>n</a:t>
            </a:r>
            <a:r>
              <a:rPr lang="en-US" sz="2800"/>
              <a:t>, where </a:t>
            </a:r>
            <a:r>
              <a:rPr lang="en-US" sz="2800" i="1"/>
              <a:t>p</a:t>
            </a:r>
            <a:r>
              <a:rPr lang="en-US" sz="2800"/>
              <a:t> is prime, </a:t>
            </a:r>
          </a:p>
          <a:p>
            <a:pPr lvl="1">
              <a:lnSpc>
                <a:spcPct val="80000"/>
              </a:lnSpc>
            </a:pPr>
            <a:r>
              <a:rPr lang="en-US" sz="2400"/>
              <a:t>GF(</a:t>
            </a:r>
            <a:r>
              <a:rPr lang="en-US" sz="2400" i="1"/>
              <a:t>p</a:t>
            </a:r>
            <a:r>
              <a:rPr lang="en-US" sz="2400"/>
              <a:t>)</a:t>
            </a:r>
          </a:p>
          <a:p>
            <a:pPr lvl="1">
              <a:lnSpc>
                <a:spcPct val="80000"/>
              </a:lnSpc>
            </a:pPr>
            <a:r>
              <a:rPr lang="en-US" sz="2400"/>
              <a:t>GF(2</a:t>
            </a:r>
            <a:r>
              <a:rPr lang="en-US" sz="2400" i="1" baseline="30000"/>
              <a:t>n</a:t>
            </a:r>
            <a:r>
              <a:rPr lang="en-US" sz="2400"/>
              <a:t>)</a:t>
            </a:r>
            <a:endParaRPr lang="en-AU" sz="2400"/>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p:cNvPicPr>
            <a:picLocks noChangeAspect="1" noChangeArrowheads="1"/>
          </p:cNvPicPr>
          <p:nvPr>
            <p:ph type="body" idx="1"/>
          </p:nvPr>
        </p:nvPicPr>
        <p:blipFill>
          <a:blip r:embed="rId3"/>
          <a:srcRect/>
          <a:stretch>
            <a:fillRect/>
          </a:stretch>
        </p:blipFill>
        <p:spPr>
          <a:xfrm>
            <a:off x="684213" y="2420938"/>
            <a:ext cx="8229600" cy="4221162"/>
          </a:xfrm>
        </p:spPr>
      </p:pic>
      <p:sp>
        <p:nvSpPr>
          <p:cNvPr id="70658" name="Rectangle 2"/>
          <p:cNvSpPr>
            <a:spLocks noGrp="1" noChangeArrowheads="1"/>
          </p:cNvSpPr>
          <p:nvPr>
            <p:ph type="title"/>
          </p:nvPr>
        </p:nvSpPr>
        <p:spPr>
          <a:xfrm>
            <a:off x="971550" y="6165850"/>
            <a:ext cx="1728788" cy="346075"/>
          </a:xfrm>
        </p:spPr>
        <p:txBody>
          <a:bodyPr/>
          <a:lstStyle/>
          <a:p>
            <a:r>
              <a:rPr lang="en-US" sz="2800"/>
              <a:t>GF(7)</a:t>
            </a:r>
            <a:endParaRPr lang="en-AU" sz="2800"/>
          </a:p>
        </p:txBody>
      </p:sp>
      <p:grpSp>
        <p:nvGrpSpPr>
          <p:cNvPr id="2" name="Group 4"/>
          <p:cNvGrpSpPr>
            <a:grpSpLocks/>
          </p:cNvGrpSpPr>
          <p:nvPr/>
        </p:nvGrpSpPr>
        <p:grpSpPr bwMode="auto">
          <a:xfrm>
            <a:off x="1258888" y="260350"/>
            <a:ext cx="6542087" cy="1439863"/>
            <a:chOff x="567" y="1797"/>
            <a:chExt cx="4121" cy="907"/>
          </a:xfrm>
        </p:grpSpPr>
        <p:pic>
          <p:nvPicPr>
            <p:cNvPr id="70661" name="Picture 5"/>
            <p:cNvPicPr>
              <a:picLocks noChangeAspect="1" noChangeArrowheads="1"/>
            </p:cNvPicPr>
            <p:nvPr/>
          </p:nvPicPr>
          <p:blipFill>
            <a:blip r:embed="rId4">
              <a:lum contrast="-6000"/>
            </a:blip>
            <a:srcRect/>
            <a:stretch>
              <a:fillRect/>
            </a:stretch>
          </p:blipFill>
          <p:spPr bwMode="auto">
            <a:xfrm>
              <a:off x="567" y="1797"/>
              <a:ext cx="1043" cy="892"/>
            </a:xfrm>
            <a:prstGeom prst="rect">
              <a:avLst/>
            </a:prstGeom>
            <a:noFill/>
            <a:ln w="9525">
              <a:noFill/>
              <a:miter lim="800000"/>
              <a:headEnd/>
              <a:tailEnd/>
            </a:ln>
            <a:effectLst/>
          </p:spPr>
        </p:pic>
        <p:pic>
          <p:nvPicPr>
            <p:cNvPr id="70662" name="Picture 6"/>
            <p:cNvPicPr>
              <a:picLocks noChangeAspect="1" noChangeArrowheads="1"/>
            </p:cNvPicPr>
            <p:nvPr/>
          </p:nvPicPr>
          <p:blipFill>
            <a:blip r:embed="rId5">
              <a:lum contrast="-6000"/>
            </a:blip>
            <a:srcRect/>
            <a:stretch>
              <a:fillRect/>
            </a:stretch>
          </p:blipFill>
          <p:spPr bwMode="auto">
            <a:xfrm>
              <a:off x="1927" y="1812"/>
              <a:ext cx="1044" cy="892"/>
            </a:xfrm>
            <a:prstGeom prst="rect">
              <a:avLst/>
            </a:prstGeom>
            <a:noFill/>
            <a:ln w="9525">
              <a:noFill/>
              <a:miter lim="800000"/>
              <a:headEnd/>
              <a:tailEnd/>
            </a:ln>
            <a:effectLst/>
          </p:spPr>
        </p:pic>
        <p:pic>
          <p:nvPicPr>
            <p:cNvPr id="70663" name="Picture 7"/>
            <p:cNvPicPr>
              <a:picLocks noChangeAspect="1" noChangeArrowheads="1"/>
            </p:cNvPicPr>
            <p:nvPr/>
          </p:nvPicPr>
          <p:blipFill>
            <a:blip r:embed="rId6">
              <a:lum contrast="-6000"/>
            </a:blip>
            <a:srcRect/>
            <a:stretch>
              <a:fillRect/>
            </a:stretch>
          </p:blipFill>
          <p:spPr bwMode="auto">
            <a:xfrm>
              <a:off x="3289" y="1797"/>
              <a:ext cx="1399" cy="891"/>
            </a:xfrm>
            <a:prstGeom prst="rect">
              <a:avLst/>
            </a:prstGeom>
            <a:noFill/>
            <a:ln w="9525">
              <a:noFill/>
              <a:miter lim="800000"/>
              <a:headEnd/>
              <a:tailEnd/>
            </a:ln>
            <a:effectLst/>
          </p:spPr>
        </p:pic>
      </p:grpSp>
      <p:sp>
        <p:nvSpPr>
          <p:cNvPr id="70664" name="Rectangle 8"/>
          <p:cNvSpPr>
            <a:spLocks noChangeArrowheads="1"/>
          </p:cNvSpPr>
          <p:nvPr/>
        </p:nvSpPr>
        <p:spPr bwMode="auto">
          <a:xfrm>
            <a:off x="1331913" y="1844675"/>
            <a:ext cx="3765550" cy="366713"/>
          </a:xfrm>
          <a:prstGeom prst="rect">
            <a:avLst/>
          </a:prstGeom>
          <a:noFill/>
          <a:ln w="9525">
            <a:noFill/>
            <a:miter lim="800000"/>
            <a:headEnd/>
            <a:tailEnd/>
          </a:ln>
          <a:effectLst/>
        </p:spPr>
        <p:txBody>
          <a:bodyPr wrap="none">
            <a:spAutoFit/>
          </a:bodyPr>
          <a:lstStyle/>
          <a:p>
            <a:r>
              <a:rPr lang="en-US" b="1">
                <a:solidFill>
                  <a:schemeClr val="accent2"/>
                </a:solidFill>
              </a:rPr>
              <a:t>The simplest finite field is GF(2). </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59113" y="3070225"/>
            <a:ext cx="5111750" cy="358775"/>
          </a:xfrm>
        </p:spPr>
        <p:txBody>
          <a:bodyPr/>
          <a:lstStyle/>
          <a:p>
            <a:pPr algn="r"/>
            <a:r>
              <a:rPr lang="en-US" sz="2800"/>
              <a:t>Inverse of 550 in GF(1759)</a:t>
            </a:r>
            <a:endParaRPr lang="en-AU" sz="2800"/>
          </a:p>
        </p:txBody>
      </p:sp>
      <p:pic>
        <p:nvPicPr>
          <p:cNvPr id="73851" name="Picture 123"/>
          <p:cNvPicPr>
            <a:picLocks noChangeAspect="1" noChangeArrowheads="1"/>
          </p:cNvPicPr>
          <p:nvPr>
            <p:ph type="body" idx="1"/>
          </p:nvPr>
        </p:nvPicPr>
        <p:blipFill>
          <a:blip r:embed="rId3"/>
          <a:srcRect/>
          <a:stretch>
            <a:fillRect/>
          </a:stretch>
        </p:blipFill>
        <p:spPr>
          <a:xfrm>
            <a:off x="827088" y="3500438"/>
            <a:ext cx="7366000" cy="3230562"/>
          </a:xfrm>
        </p:spPr>
      </p:pic>
      <p:sp>
        <p:nvSpPr>
          <p:cNvPr id="73852" name="Rectangle 124"/>
          <p:cNvSpPr>
            <a:spLocks noChangeArrowheads="1"/>
          </p:cNvSpPr>
          <p:nvPr/>
        </p:nvSpPr>
        <p:spPr bwMode="auto">
          <a:xfrm>
            <a:off x="323850" y="115888"/>
            <a:ext cx="7991475" cy="2952750"/>
          </a:xfrm>
          <a:prstGeom prst="rect">
            <a:avLst/>
          </a:prstGeom>
          <a:noFill/>
          <a:ln w="9525">
            <a:noFill/>
            <a:miter lim="800000"/>
            <a:headEnd/>
            <a:tailEnd/>
          </a:ln>
          <a:effectLst/>
        </p:spPr>
        <p:txBody>
          <a:bodyPr/>
          <a:lstStyle/>
          <a:p>
            <a:pPr marL="457200" indent="-457200">
              <a:lnSpc>
                <a:spcPct val="90000"/>
              </a:lnSpc>
              <a:spcBef>
                <a:spcPct val="20000"/>
              </a:spcBef>
            </a:pPr>
            <a:r>
              <a:rPr lang="en-AU" sz="1400" b="1">
                <a:solidFill>
                  <a:srgbClr val="990000"/>
                </a:solidFill>
                <a:latin typeface="Courier New" pitchFamily="49" charset="0"/>
              </a:rPr>
              <a:t>EXTENDED EUCLID(m, b)</a:t>
            </a:r>
          </a:p>
          <a:p>
            <a:pPr marL="457200" indent="-457200">
              <a:lnSpc>
                <a:spcPct val="90000"/>
              </a:lnSpc>
              <a:spcBef>
                <a:spcPct val="20000"/>
              </a:spcBef>
              <a:buFontTx/>
              <a:buAutoNum type="arabicPeriod"/>
            </a:pPr>
            <a:r>
              <a:rPr lang="en-AU" sz="1400" b="1">
                <a:solidFill>
                  <a:srgbClr val="990000"/>
                </a:solidFill>
                <a:latin typeface="Courier New" pitchFamily="49" charset="0"/>
              </a:rPr>
              <a:t>[A1,A2,A3; B1,B2,B3]</a:t>
            </a:r>
            <a:r>
              <a:rPr lang="en-AU" sz="1400" b="1">
                <a:solidFill>
                  <a:srgbClr val="990000"/>
                </a:solidFill>
                <a:latin typeface="Courier New" pitchFamily="49" charset="0"/>
                <a:sym typeface="Wingdings" pitchFamily="2" charset="2"/>
              </a:rPr>
              <a:t></a:t>
            </a:r>
            <a:r>
              <a:rPr lang="en-AU" sz="1400" b="1">
                <a:solidFill>
                  <a:srgbClr val="990000"/>
                </a:solidFill>
                <a:latin typeface="Courier New" pitchFamily="49" charset="0"/>
              </a:rPr>
              <a:t>[1,0,m;0,1,b]; </a:t>
            </a:r>
          </a:p>
          <a:p>
            <a:pPr marL="457200" indent="-457200">
              <a:lnSpc>
                <a:spcPct val="90000"/>
              </a:lnSpc>
              <a:spcBef>
                <a:spcPct val="20000"/>
              </a:spcBef>
            </a:pPr>
            <a:r>
              <a:rPr lang="en-AU" sz="1400" b="1">
                <a:solidFill>
                  <a:srgbClr val="990000"/>
                </a:solidFill>
                <a:latin typeface="Courier New" pitchFamily="49" charset="0"/>
              </a:rPr>
              <a:t>2. if B3==0; </a:t>
            </a:r>
          </a:p>
          <a:p>
            <a:pPr marL="457200" indent="-457200">
              <a:lnSpc>
                <a:spcPct val="90000"/>
              </a:lnSpc>
              <a:spcBef>
                <a:spcPct val="20000"/>
              </a:spcBef>
            </a:pPr>
            <a:r>
              <a:rPr lang="en-AU" sz="1400" b="1">
                <a:solidFill>
                  <a:srgbClr val="990000"/>
                </a:solidFill>
                <a:latin typeface="Courier New" pitchFamily="49" charset="0"/>
              </a:rPr>
              <a:t>		return(A3=gcd(m,b));	//no inverse</a:t>
            </a:r>
          </a:p>
          <a:p>
            <a:pPr marL="457200" indent="-457200">
              <a:lnSpc>
                <a:spcPct val="90000"/>
              </a:lnSpc>
              <a:spcBef>
                <a:spcPct val="20000"/>
              </a:spcBef>
            </a:pPr>
            <a:r>
              <a:rPr lang="en-AU" sz="1400" b="1">
                <a:solidFill>
                  <a:srgbClr val="990000"/>
                </a:solidFill>
                <a:latin typeface="Courier New" pitchFamily="49" charset="0"/>
              </a:rPr>
              <a:t>3. if B3==1; </a:t>
            </a:r>
          </a:p>
          <a:p>
            <a:pPr marL="457200" indent="-457200">
              <a:lnSpc>
                <a:spcPct val="90000"/>
              </a:lnSpc>
              <a:spcBef>
                <a:spcPct val="20000"/>
              </a:spcBef>
            </a:pPr>
            <a:r>
              <a:rPr lang="en-AU" sz="1400" b="1">
                <a:solidFill>
                  <a:srgbClr val="990000"/>
                </a:solidFill>
                <a:latin typeface="Courier New" pitchFamily="49" charset="0"/>
              </a:rPr>
              <a:t>		return(B3=gcd(m,b)); </a:t>
            </a:r>
          </a:p>
          <a:p>
            <a:pPr marL="457200" indent="-457200">
              <a:lnSpc>
                <a:spcPct val="90000"/>
              </a:lnSpc>
              <a:spcBef>
                <a:spcPct val="20000"/>
              </a:spcBef>
            </a:pPr>
            <a:r>
              <a:rPr lang="en-AU" sz="1400" b="1">
                <a:solidFill>
                  <a:srgbClr val="990000"/>
                </a:solidFill>
                <a:latin typeface="Courier New" pitchFamily="49" charset="0"/>
              </a:rPr>
              <a:t>		B2=b</a:t>
            </a:r>
            <a:r>
              <a:rPr lang="en-AU" sz="1400" b="1" baseline="30000">
                <a:solidFill>
                  <a:srgbClr val="990000"/>
                </a:solidFill>
                <a:latin typeface="Courier New" pitchFamily="49" charset="0"/>
              </a:rPr>
              <a:t>–1</a:t>
            </a:r>
            <a:r>
              <a:rPr lang="en-AU" sz="1400" b="1">
                <a:solidFill>
                  <a:srgbClr val="990000"/>
                </a:solidFill>
                <a:latin typeface="Courier New" pitchFamily="49" charset="0"/>
              </a:rPr>
              <a:t>%m;</a:t>
            </a:r>
          </a:p>
          <a:p>
            <a:pPr marL="457200" indent="-457200">
              <a:lnSpc>
                <a:spcPct val="90000"/>
              </a:lnSpc>
              <a:spcBef>
                <a:spcPct val="20000"/>
              </a:spcBef>
            </a:pPr>
            <a:r>
              <a:rPr lang="en-AU" sz="1400" b="1">
                <a:solidFill>
                  <a:srgbClr val="990000"/>
                </a:solidFill>
                <a:latin typeface="Courier New" pitchFamily="49" charset="0"/>
              </a:rPr>
              <a:t>4. Q = </a:t>
            </a:r>
            <a:r>
              <a:rPr lang="en-US" sz="1400">
                <a:solidFill>
                  <a:srgbClr val="990000"/>
                </a:solidFill>
                <a:sym typeface="Symbol" pitchFamily="18" charset="2"/>
              </a:rPr>
              <a:t></a:t>
            </a:r>
            <a:r>
              <a:rPr lang="en-AU" sz="1400" b="1">
                <a:solidFill>
                  <a:srgbClr val="990000"/>
                </a:solidFill>
                <a:latin typeface="Courier New" pitchFamily="49" charset="0"/>
              </a:rPr>
              <a:t>A3/B3</a:t>
            </a:r>
            <a:r>
              <a:rPr lang="en-US" sz="1400">
                <a:solidFill>
                  <a:srgbClr val="990000"/>
                </a:solidFill>
                <a:sym typeface="Symbol" pitchFamily="18" charset="2"/>
              </a:rPr>
              <a:t></a:t>
            </a:r>
            <a:r>
              <a:rPr lang="en-AU" sz="1400" b="1">
                <a:solidFill>
                  <a:srgbClr val="990000"/>
                </a:solidFill>
                <a:latin typeface="Courier New" pitchFamily="49" charset="0"/>
              </a:rPr>
              <a:t>;</a:t>
            </a:r>
          </a:p>
          <a:p>
            <a:pPr marL="457200" indent="-457200">
              <a:lnSpc>
                <a:spcPct val="90000"/>
              </a:lnSpc>
              <a:spcBef>
                <a:spcPct val="20000"/>
              </a:spcBef>
            </a:pPr>
            <a:r>
              <a:rPr lang="en-AU" sz="1400" b="1">
                <a:solidFill>
                  <a:srgbClr val="990000"/>
                </a:solidFill>
                <a:latin typeface="Courier New" pitchFamily="49" charset="0"/>
              </a:rPr>
              <a:t>5. [r1,r2,r3]</a:t>
            </a:r>
            <a:r>
              <a:rPr lang="en-AU" sz="1400" b="1">
                <a:solidFill>
                  <a:srgbClr val="990000"/>
                </a:solidFill>
                <a:latin typeface="Courier New" pitchFamily="49" charset="0"/>
                <a:sym typeface="Wingdings" pitchFamily="2" charset="2"/>
              </a:rPr>
              <a:t></a:t>
            </a:r>
            <a:r>
              <a:rPr lang="en-AU" sz="1400" b="1">
                <a:solidFill>
                  <a:srgbClr val="990000"/>
                </a:solidFill>
                <a:latin typeface="Courier New" pitchFamily="49" charset="0"/>
              </a:rPr>
              <a:t>[A1–QB1, A2–QB2, A3–QB3];</a:t>
            </a:r>
          </a:p>
          <a:p>
            <a:pPr marL="457200" indent="-457200">
              <a:lnSpc>
                <a:spcPct val="90000"/>
              </a:lnSpc>
              <a:spcBef>
                <a:spcPct val="20000"/>
              </a:spcBef>
            </a:pPr>
            <a:r>
              <a:rPr lang="en-AU" sz="1400" b="1">
                <a:solidFill>
                  <a:srgbClr val="990000"/>
                </a:solidFill>
                <a:latin typeface="Courier New" pitchFamily="49" charset="0"/>
              </a:rPr>
              <a:t>6. [A1,A2,A3]</a:t>
            </a:r>
            <a:r>
              <a:rPr lang="en-AU" sz="1400" b="1">
                <a:solidFill>
                  <a:srgbClr val="990000"/>
                </a:solidFill>
                <a:latin typeface="Courier New" pitchFamily="49" charset="0"/>
                <a:sym typeface="Wingdings" pitchFamily="2" charset="2"/>
              </a:rPr>
              <a:t></a:t>
            </a:r>
            <a:r>
              <a:rPr lang="en-AU" sz="1400" b="1">
                <a:solidFill>
                  <a:srgbClr val="990000"/>
                </a:solidFill>
                <a:latin typeface="Courier New" pitchFamily="49" charset="0"/>
              </a:rPr>
              <a:t>[B1,B2,B3];</a:t>
            </a:r>
          </a:p>
          <a:p>
            <a:pPr marL="457200" indent="-457200">
              <a:lnSpc>
                <a:spcPct val="90000"/>
              </a:lnSpc>
              <a:spcBef>
                <a:spcPct val="20000"/>
              </a:spcBef>
            </a:pPr>
            <a:r>
              <a:rPr lang="en-AU" sz="1400" b="1">
                <a:solidFill>
                  <a:srgbClr val="990000"/>
                </a:solidFill>
                <a:latin typeface="Courier New" pitchFamily="49" charset="0"/>
              </a:rPr>
              <a:t>7. [B1,B2,B3]</a:t>
            </a:r>
            <a:r>
              <a:rPr lang="en-AU" sz="1400" b="1">
                <a:solidFill>
                  <a:srgbClr val="990000"/>
                </a:solidFill>
                <a:latin typeface="Courier New" pitchFamily="49" charset="0"/>
                <a:sym typeface="Wingdings" pitchFamily="2" charset="2"/>
              </a:rPr>
              <a:t></a:t>
            </a:r>
            <a:r>
              <a:rPr lang="en-AU" sz="1400" b="1">
                <a:solidFill>
                  <a:srgbClr val="990000"/>
                </a:solidFill>
                <a:latin typeface="Courier New" pitchFamily="49" charset="0"/>
              </a:rPr>
              <a:t>[r1,r2,r3];</a:t>
            </a:r>
          </a:p>
          <a:p>
            <a:pPr marL="457200" indent="-457200">
              <a:lnSpc>
                <a:spcPct val="90000"/>
              </a:lnSpc>
              <a:spcBef>
                <a:spcPct val="20000"/>
              </a:spcBef>
            </a:pPr>
            <a:r>
              <a:rPr lang="en-AU" sz="1400" b="1">
                <a:solidFill>
                  <a:srgbClr val="990000"/>
                </a:solidFill>
                <a:latin typeface="Courier New" pitchFamily="49" charset="0"/>
              </a:rPr>
              <a:t>8. goto 2</a:t>
            </a:r>
          </a:p>
        </p:txBody>
      </p:sp>
      <p:sp>
        <p:nvSpPr>
          <p:cNvPr id="73855" name="Rectangle 127"/>
          <p:cNvSpPr>
            <a:spLocks noChangeArrowheads="1"/>
          </p:cNvSpPr>
          <p:nvPr/>
        </p:nvSpPr>
        <p:spPr bwMode="auto">
          <a:xfrm>
            <a:off x="5795963" y="417513"/>
            <a:ext cx="2663825" cy="1427162"/>
          </a:xfrm>
          <a:prstGeom prst="rect">
            <a:avLst/>
          </a:prstGeom>
          <a:noFill/>
          <a:ln w="9525">
            <a:noFill/>
            <a:miter lim="800000"/>
            <a:headEnd/>
            <a:tailEnd/>
          </a:ln>
          <a:effectLst/>
        </p:spPr>
        <p:txBody>
          <a:bodyPr anchor="ctr"/>
          <a:lstStyle/>
          <a:p>
            <a:pPr algn="r"/>
            <a:r>
              <a:rPr lang="en-US" sz="2400" b="1">
                <a:solidFill>
                  <a:srgbClr val="1F497D"/>
                </a:solidFill>
              </a:rPr>
              <a:t>Finding the Multiplicative Inverse in GF(p) </a:t>
            </a:r>
            <a:endParaRPr lang="en-AU" sz="2400" b="1">
              <a:solidFill>
                <a:srgbClr val="1F497D"/>
              </a:solidFill>
            </a:endParaRPr>
          </a:p>
        </p:txBody>
      </p:sp>
      <p:sp>
        <p:nvSpPr>
          <p:cNvPr id="73856" name="Rectangle 128"/>
          <p:cNvSpPr>
            <a:spLocks noChangeArrowheads="1"/>
          </p:cNvSpPr>
          <p:nvPr/>
        </p:nvSpPr>
        <p:spPr bwMode="auto">
          <a:xfrm>
            <a:off x="5076825" y="2081213"/>
            <a:ext cx="3455988" cy="915987"/>
          </a:xfrm>
          <a:prstGeom prst="rect">
            <a:avLst/>
          </a:prstGeom>
          <a:noFill/>
          <a:ln w="9525">
            <a:noFill/>
            <a:miter lim="800000"/>
            <a:headEnd/>
            <a:tailEnd/>
          </a:ln>
          <a:effectLst/>
        </p:spPr>
        <p:txBody>
          <a:bodyPr>
            <a:spAutoFit/>
          </a:bodyPr>
          <a:lstStyle/>
          <a:p>
            <a:pPr algn="r">
              <a:spcBef>
                <a:spcPts val="500"/>
              </a:spcBef>
              <a:spcAft>
                <a:spcPts val="500"/>
              </a:spcAft>
            </a:pPr>
            <a:r>
              <a:rPr lang="en-US"/>
              <a:t>If (m, b) are relatively prime, then gcd(m, b) = 1, then b has a multiplicative inverse modulo m.</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107950" y="115888"/>
            <a:ext cx="8964613" cy="6553200"/>
          </a:xfrm>
        </p:spPr>
        <p:txBody>
          <a:bodyPr/>
          <a:lstStyle/>
          <a:p>
            <a:pPr marL="609600" indent="-609600">
              <a:lnSpc>
                <a:spcPct val="80000"/>
              </a:lnSpc>
              <a:buFontTx/>
              <a:buNone/>
            </a:pPr>
            <a:r>
              <a:rPr lang="en-US" sz="1600"/>
              <a:t>Following the algorithm. Starting with step 0. Denote the </a:t>
            </a:r>
            <a:r>
              <a:rPr lang="en-US" sz="1600" b="1">
                <a:solidFill>
                  <a:srgbClr val="990000"/>
                </a:solidFill>
              </a:rPr>
              <a:t>quotient</a:t>
            </a:r>
            <a:r>
              <a:rPr lang="en-US" sz="1600"/>
              <a:t> at step i by q</a:t>
            </a:r>
            <a:r>
              <a:rPr lang="en-US" sz="1600" i="1" baseline="-15000"/>
              <a:t>i</a:t>
            </a:r>
            <a:r>
              <a:rPr lang="en-US" sz="1600"/>
              <a:t>. </a:t>
            </a:r>
          </a:p>
          <a:p>
            <a:pPr marL="609600" indent="-609600">
              <a:lnSpc>
                <a:spcPct val="80000"/>
              </a:lnSpc>
              <a:buFontTx/>
              <a:buNone/>
            </a:pPr>
            <a:r>
              <a:rPr lang="en-US" sz="1600"/>
              <a:t>Carry out each step of the Euclidean algorithm. </a:t>
            </a:r>
          </a:p>
          <a:p>
            <a:pPr marL="609600" indent="-609600">
              <a:lnSpc>
                <a:spcPct val="80000"/>
              </a:lnSpc>
              <a:buFontTx/>
              <a:buNone/>
            </a:pPr>
            <a:r>
              <a:rPr lang="en-US" sz="1600" b="1">
                <a:solidFill>
                  <a:srgbClr val="990000"/>
                </a:solidFill>
              </a:rPr>
              <a:t>After the 2</a:t>
            </a:r>
            <a:r>
              <a:rPr lang="en-US" sz="1600" b="1" baseline="30000">
                <a:solidFill>
                  <a:srgbClr val="990000"/>
                </a:solidFill>
              </a:rPr>
              <a:t>nd</a:t>
            </a:r>
            <a:r>
              <a:rPr lang="en-US" sz="1600" b="1">
                <a:solidFill>
                  <a:srgbClr val="990000"/>
                </a:solidFill>
              </a:rPr>
              <a:t> step, calculate</a:t>
            </a:r>
            <a:r>
              <a:rPr lang="en-US" sz="1600"/>
              <a:t> p</a:t>
            </a:r>
            <a:r>
              <a:rPr lang="en-US" sz="1600" i="1" baseline="-15000"/>
              <a:t>i</a:t>
            </a:r>
            <a:r>
              <a:rPr lang="en-US" sz="1600"/>
              <a:t> = p</a:t>
            </a:r>
            <a:r>
              <a:rPr lang="en-US" sz="1600" i="1" baseline="-15000"/>
              <a:t>i</a:t>
            </a:r>
            <a:r>
              <a:rPr lang="en-US" sz="1600" baseline="-15000"/>
              <a:t>-2</a:t>
            </a:r>
            <a:r>
              <a:rPr lang="en-US" sz="1600"/>
              <a:t> – p</a:t>
            </a:r>
            <a:r>
              <a:rPr lang="en-US" sz="1600" i="1" baseline="-15000"/>
              <a:t>i</a:t>
            </a:r>
            <a:r>
              <a:rPr lang="en-US" sz="1600" baseline="-15000"/>
              <a:t>-1</a:t>
            </a:r>
            <a:r>
              <a:rPr lang="en-US" sz="1600"/>
              <a:t> q</a:t>
            </a:r>
            <a:r>
              <a:rPr lang="en-US" sz="1600" i="1" baseline="-15000"/>
              <a:t>i</a:t>
            </a:r>
            <a:r>
              <a:rPr lang="en-US" sz="1600" baseline="-15000"/>
              <a:t>-2</a:t>
            </a:r>
            <a:r>
              <a:rPr lang="en-US" sz="1600"/>
              <a:t> %(n); p</a:t>
            </a:r>
            <a:r>
              <a:rPr lang="en-US" sz="1600" baseline="-15000"/>
              <a:t>0</a:t>
            </a:r>
            <a:r>
              <a:rPr lang="en-US" sz="1600"/>
              <a:t> =0, p</a:t>
            </a:r>
            <a:r>
              <a:rPr lang="en-US" sz="1600" baseline="-15000"/>
              <a:t>1</a:t>
            </a:r>
            <a:r>
              <a:rPr lang="en-US" sz="1600"/>
              <a:t> =1,  </a:t>
            </a:r>
          </a:p>
          <a:p>
            <a:pPr marL="609600" indent="-609600">
              <a:lnSpc>
                <a:spcPct val="80000"/>
              </a:lnSpc>
              <a:buFontTx/>
              <a:buNone/>
            </a:pPr>
            <a:r>
              <a:rPr lang="en-US" sz="1600"/>
              <a:t>Continue to calculate </a:t>
            </a:r>
            <a:r>
              <a:rPr lang="en-US" sz="1600">
                <a:solidFill>
                  <a:srgbClr val="990000"/>
                </a:solidFill>
              </a:rPr>
              <a:t>for p</a:t>
            </a:r>
            <a:r>
              <a:rPr lang="en-US" sz="1600" i="1" baseline="-15000">
                <a:solidFill>
                  <a:srgbClr val="990000"/>
                </a:solidFill>
              </a:rPr>
              <a:t>i</a:t>
            </a:r>
            <a:r>
              <a:rPr lang="en-US" sz="1600">
                <a:solidFill>
                  <a:srgbClr val="990000"/>
                </a:solidFill>
              </a:rPr>
              <a:t> one step more</a:t>
            </a:r>
            <a:r>
              <a:rPr lang="en-US" sz="1600"/>
              <a:t> </a:t>
            </a:r>
            <a:r>
              <a:rPr lang="en-US" sz="1600">
                <a:solidFill>
                  <a:srgbClr val="990000"/>
                </a:solidFill>
              </a:rPr>
              <a:t>beyond the last step</a:t>
            </a:r>
            <a:r>
              <a:rPr lang="en-US" sz="1600"/>
              <a:t> of the Euclidean algorithm.</a:t>
            </a:r>
          </a:p>
          <a:p>
            <a:pPr marL="609600" indent="-609600">
              <a:lnSpc>
                <a:spcPct val="80000"/>
              </a:lnSpc>
              <a:buFontTx/>
              <a:buNone/>
            </a:pPr>
            <a:r>
              <a:rPr lang="en-US" sz="1600" b="1">
                <a:solidFill>
                  <a:srgbClr val="990000"/>
                </a:solidFill>
              </a:rPr>
              <a:t>If the last nonzero remainder occurs at step </a:t>
            </a:r>
            <a:r>
              <a:rPr lang="en-US" sz="1600" b="1" i="1">
                <a:solidFill>
                  <a:srgbClr val="990000"/>
                </a:solidFill>
              </a:rPr>
              <a:t>k</a:t>
            </a:r>
            <a:r>
              <a:rPr lang="en-US" sz="1600" b="1">
                <a:solidFill>
                  <a:srgbClr val="990000"/>
                </a:solidFill>
              </a:rPr>
              <a:t>, then if this remainder is 1, x has an inverse and it is p</a:t>
            </a:r>
            <a:r>
              <a:rPr lang="en-US" sz="1600" b="1" baseline="-15000">
                <a:solidFill>
                  <a:srgbClr val="990000"/>
                </a:solidFill>
              </a:rPr>
              <a:t>k+2</a:t>
            </a:r>
            <a:r>
              <a:rPr lang="en-US" sz="1600" b="1">
                <a:solidFill>
                  <a:srgbClr val="990000"/>
                </a:solidFill>
              </a:rPr>
              <a:t>.</a:t>
            </a:r>
            <a:endParaRPr lang="en-US" sz="1600"/>
          </a:p>
          <a:p>
            <a:pPr marL="609600" indent="-609600">
              <a:lnSpc>
                <a:spcPct val="80000"/>
              </a:lnSpc>
              <a:buFontTx/>
              <a:buNone/>
            </a:pPr>
            <a:r>
              <a:rPr lang="en-US" sz="1600" b="1"/>
              <a:t>(If the remainder is not 1, then x does not have an inverse.)</a:t>
            </a:r>
            <a:r>
              <a:rPr lang="en-US" sz="1600" b="1">
                <a:solidFill>
                  <a:srgbClr val="990000"/>
                </a:solidFill>
              </a:rPr>
              <a:t>..</a:t>
            </a:r>
            <a:endParaRPr lang="en-US" sz="1600"/>
          </a:p>
          <a:p>
            <a:pPr marL="609600" indent="-609600">
              <a:lnSpc>
                <a:spcPct val="80000"/>
              </a:lnSpc>
              <a:buFontTx/>
              <a:buNone/>
            </a:pPr>
            <a:endParaRPr lang="en-US" sz="1600"/>
          </a:p>
          <a:p>
            <a:pPr marL="609600" indent="-609600">
              <a:lnSpc>
                <a:spcPct val="80000"/>
              </a:lnSpc>
              <a:buFontTx/>
              <a:buNone/>
            </a:pPr>
            <a:r>
              <a:rPr lang="en-US" sz="1600"/>
              <a:t>(21, 26) 		p</a:t>
            </a:r>
            <a:r>
              <a:rPr lang="en-US" sz="1600" i="1" baseline="-15000"/>
              <a:t>i</a:t>
            </a:r>
            <a:r>
              <a:rPr lang="en-US" sz="1600"/>
              <a:t> = p</a:t>
            </a:r>
            <a:r>
              <a:rPr lang="en-US" sz="1600" i="1" baseline="-15000"/>
              <a:t>i</a:t>
            </a:r>
            <a:r>
              <a:rPr lang="en-US" sz="1600" baseline="-15000"/>
              <a:t>-2</a:t>
            </a:r>
            <a:r>
              <a:rPr lang="en-US" sz="1600"/>
              <a:t> – p</a:t>
            </a:r>
            <a:r>
              <a:rPr lang="en-US" sz="1600" i="1" baseline="-15000"/>
              <a:t>i</a:t>
            </a:r>
            <a:r>
              <a:rPr lang="en-US" sz="1600" baseline="-15000"/>
              <a:t>-1</a:t>
            </a:r>
            <a:r>
              <a:rPr lang="en-US" sz="1600"/>
              <a:t> q</a:t>
            </a:r>
            <a:r>
              <a:rPr lang="en-US" sz="1600" i="1" baseline="-15000"/>
              <a:t>i</a:t>
            </a:r>
            <a:r>
              <a:rPr lang="en-US" sz="1600" baseline="-15000"/>
              <a:t>-2</a:t>
            </a:r>
            <a:r>
              <a:rPr lang="en-US" sz="1600"/>
              <a:t> %(m); </a:t>
            </a:r>
          </a:p>
          <a:p>
            <a:pPr marL="609600" indent="-609600">
              <a:lnSpc>
                <a:spcPct val="80000"/>
              </a:lnSpc>
              <a:buFontTx/>
              <a:buNone/>
            </a:pPr>
            <a:r>
              <a:rPr lang="en-US" sz="1600"/>
              <a:t>26 =1(21)+5; 	q</a:t>
            </a:r>
            <a:r>
              <a:rPr lang="en-US" sz="1600" baseline="-15000"/>
              <a:t>0 </a:t>
            </a:r>
            <a:r>
              <a:rPr lang="en-US" sz="1600"/>
              <a:t>=1;	p</a:t>
            </a:r>
            <a:r>
              <a:rPr lang="en-US" sz="1600" baseline="-15000"/>
              <a:t>0 </a:t>
            </a:r>
            <a:r>
              <a:rPr lang="en-US" sz="1600"/>
              <a:t>= 0; </a:t>
            </a:r>
          </a:p>
          <a:p>
            <a:pPr marL="609600" indent="-609600">
              <a:lnSpc>
                <a:spcPct val="80000"/>
              </a:lnSpc>
              <a:buFontTx/>
              <a:buNone/>
            </a:pPr>
            <a:r>
              <a:rPr lang="en-US" sz="1600"/>
              <a:t>21 =4(5)  +1; 	q</a:t>
            </a:r>
            <a:r>
              <a:rPr lang="en-US" sz="1600" baseline="-15000"/>
              <a:t>1 </a:t>
            </a:r>
            <a:r>
              <a:rPr lang="en-US" sz="1600"/>
              <a:t>=4;	p</a:t>
            </a:r>
            <a:r>
              <a:rPr lang="en-US" sz="1600" baseline="-15000"/>
              <a:t>1 </a:t>
            </a:r>
            <a:r>
              <a:rPr lang="en-US" sz="1600"/>
              <a:t>= 1;</a:t>
            </a:r>
          </a:p>
          <a:p>
            <a:pPr marL="609600" indent="-609600">
              <a:lnSpc>
                <a:spcPct val="80000"/>
              </a:lnSpc>
              <a:buFontTx/>
              <a:buNone/>
            </a:pPr>
            <a:r>
              <a:rPr lang="en-US" sz="1600"/>
              <a:t>5   =5(1)  +0; 	q</a:t>
            </a:r>
            <a:r>
              <a:rPr lang="en-US" sz="1600" baseline="-15000"/>
              <a:t>2 </a:t>
            </a:r>
            <a:r>
              <a:rPr lang="en-US" sz="1600"/>
              <a:t>=5;	p</a:t>
            </a:r>
            <a:r>
              <a:rPr lang="en-US" sz="1600" baseline="-15000"/>
              <a:t>2 </a:t>
            </a:r>
            <a:r>
              <a:rPr lang="en-US" sz="1600"/>
              <a:t>= 0 -1(1)%(26)   =-1%26=25.</a:t>
            </a:r>
          </a:p>
          <a:p>
            <a:pPr marL="609600" indent="-609600">
              <a:lnSpc>
                <a:spcPct val="80000"/>
              </a:lnSpc>
              <a:buFontTx/>
              <a:buNone/>
            </a:pPr>
            <a:r>
              <a:rPr lang="en-US" sz="1600"/>
              <a:t>		 		p</a:t>
            </a:r>
            <a:r>
              <a:rPr lang="en-US" sz="1600" baseline="-15000"/>
              <a:t>3 </a:t>
            </a:r>
            <a:r>
              <a:rPr lang="en-US" sz="1600"/>
              <a:t>= 1 -25(4)%(26) =1-22%26=25.</a:t>
            </a:r>
          </a:p>
          <a:p>
            <a:pPr marL="609600" indent="-609600">
              <a:lnSpc>
                <a:spcPct val="80000"/>
              </a:lnSpc>
              <a:buFontTx/>
              <a:buNone/>
            </a:pPr>
            <a:r>
              <a:rPr lang="en-US" sz="1600"/>
              <a:t>						 =-21%26=5.</a:t>
            </a:r>
          </a:p>
          <a:p>
            <a:pPr marL="609600" indent="-609600">
              <a:lnSpc>
                <a:spcPct val="80000"/>
              </a:lnSpc>
              <a:buFontTx/>
              <a:buNone/>
            </a:pPr>
            <a:r>
              <a:rPr lang="en-US" sz="1600"/>
              <a:t>(5, 26)</a:t>
            </a:r>
          </a:p>
          <a:p>
            <a:pPr marL="609600" indent="-609600">
              <a:lnSpc>
                <a:spcPct val="80000"/>
              </a:lnSpc>
              <a:buFontTx/>
              <a:buNone/>
            </a:pPr>
            <a:r>
              <a:rPr lang="en-US" sz="1600"/>
              <a:t>26 = 5(5)+1; 	q</a:t>
            </a:r>
            <a:r>
              <a:rPr lang="en-US" sz="1600" baseline="-15000"/>
              <a:t>0</a:t>
            </a:r>
            <a:r>
              <a:rPr lang="en-US" sz="1600"/>
              <a:t>=5;	p</a:t>
            </a:r>
            <a:r>
              <a:rPr lang="en-US" sz="1600" baseline="-15000"/>
              <a:t>0 </a:t>
            </a:r>
            <a:r>
              <a:rPr lang="en-US" sz="1600"/>
              <a:t>=0;</a:t>
            </a:r>
          </a:p>
          <a:p>
            <a:pPr marL="609600" indent="-609600">
              <a:lnSpc>
                <a:spcPct val="80000"/>
              </a:lnSpc>
              <a:buFontTx/>
              <a:buNone/>
            </a:pPr>
            <a:r>
              <a:rPr lang="en-US" sz="1600"/>
              <a:t>5   = 5(1)+0; 	q</a:t>
            </a:r>
            <a:r>
              <a:rPr lang="en-US" sz="1600" baseline="-15000"/>
              <a:t>1</a:t>
            </a:r>
            <a:r>
              <a:rPr lang="en-US" sz="1600"/>
              <a:t>=5;	p</a:t>
            </a:r>
            <a:r>
              <a:rPr lang="en-US" sz="1600" baseline="-15000"/>
              <a:t>1 </a:t>
            </a:r>
            <a:r>
              <a:rPr lang="en-US" sz="1600"/>
              <a:t>=1; </a:t>
            </a:r>
          </a:p>
          <a:p>
            <a:pPr marL="609600" indent="-609600">
              <a:lnSpc>
                <a:spcPct val="80000"/>
              </a:lnSpc>
              <a:buFontTx/>
              <a:buNone/>
            </a:pPr>
            <a:r>
              <a:rPr lang="en-US" sz="1600"/>
              <a:t>                	 	p</a:t>
            </a:r>
            <a:r>
              <a:rPr lang="en-US" sz="1600" baseline="-15000"/>
              <a:t>2</a:t>
            </a:r>
            <a:r>
              <a:rPr lang="en-US" sz="1600"/>
              <a:t> = p</a:t>
            </a:r>
            <a:r>
              <a:rPr lang="en-US" sz="1600" i="1" baseline="-15000"/>
              <a:t>i</a:t>
            </a:r>
            <a:r>
              <a:rPr lang="en-US" sz="1600" baseline="-15000"/>
              <a:t>-2</a:t>
            </a:r>
            <a:r>
              <a:rPr lang="en-US" sz="1600"/>
              <a:t> – p</a:t>
            </a:r>
            <a:r>
              <a:rPr lang="en-US" sz="1600" i="1" baseline="-15000"/>
              <a:t>i</a:t>
            </a:r>
            <a:r>
              <a:rPr lang="en-US" sz="1600" baseline="-15000"/>
              <a:t>-1</a:t>
            </a:r>
            <a:r>
              <a:rPr lang="en-US" sz="1600"/>
              <a:t> q</a:t>
            </a:r>
            <a:r>
              <a:rPr lang="en-US" sz="1600" i="1" baseline="-15000"/>
              <a:t>i</a:t>
            </a:r>
            <a:r>
              <a:rPr lang="en-US" sz="1600" baseline="-15000"/>
              <a:t>-2</a:t>
            </a:r>
            <a:r>
              <a:rPr lang="en-US" sz="1600"/>
              <a:t> %(m) = 0-1(5)mod(26)=21; </a:t>
            </a:r>
          </a:p>
          <a:p>
            <a:pPr marL="609600" indent="-609600">
              <a:lnSpc>
                <a:spcPct val="80000"/>
              </a:lnSpc>
              <a:buFontTx/>
              <a:buNone/>
            </a:pPr>
            <a:r>
              <a:rPr lang="en-US" sz="1600">
                <a:solidFill>
                  <a:schemeClr val="accent2"/>
                </a:solidFill>
              </a:rPr>
              <a:t>*******************************************************************************************</a:t>
            </a:r>
          </a:p>
          <a:p>
            <a:pPr marL="609600" indent="-609600">
              <a:lnSpc>
                <a:spcPct val="80000"/>
              </a:lnSpc>
              <a:buFontTx/>
              <a:buNone/>
            </a:pPr>
            <a:r>
              <a:rPr lang="en-US" sz="1600">
                <a:solidFill>
                  <a:schemeClr val="accent2"/>
                </a:solidFill>
              </a:rPr>
              <a:t>Inverse of 550 in GF(1759)</a:t>
            </a:r>
          </a:p>
          <a:p>
            <a:pPr marL="609600" indent="-609600">
              <a:lnSpc>
                <a:spcPct val="80000"/>
              </a:lnSpc>
              <a:buFontTx/>
              <a:buNone/>
            </a:pPr>
            <a:r>
              <a:rPr lang="en-US" sz="1600"/>
              <a:t>			              </a:t>
            </a:r>
            <a:r>
              <a:rPr lang="en-US" sz="1600">
                <a:solidFill>
                  <a:srgbClr val="990000"/>
                </a:solidFill>
              </a:rPr>
              <a:t>p</a:t>
            </a:r>
            <a:r>
              <a:rPr lang="en-US" sz="1600" i="1" baseline="-15000">
                <a:solidFill>
                  <a:srgbClr val="990000"/>
                </a:solidFill>
              </a:rPr>
              <a:t>i</a:t>
            </a:r>
            <a:r>
              <a:rPr lang="en-US" sz="1600">
                <a:solidFill>
                  <a:srgbClr val="990000"/>
                </a:solidFill>
              </a:rPr>
              <a:t>  = p</a:t>
            </a:r>
            <a:r>
              <a:rPr lang="en-US" sz="1600" i="1" baseline="-15000">
                <a:solidFill>
                  <a:srgbClr val="990000"/>
                </a:solidFill>
              </a:rPr>
              <a:t>i</a:t>
            </a:r>
            <a:r>
              <a:rPr lang="en-US" sz="1600" baseline="-15000">
                <a:solidFill>
                  <a:srgbClr val="990000"/>
                </a:solidFill>
              </a:rPr>
              <a:t>-2</a:t>
            </a:r>
            <a:r>
              <a:rPr lang="en-US" sz="1600">
                <a:solidFill>
                  <a:srgbClr val="990000"/>
                </a:solidFill>
              </a:rPr>
              <a:t> – p</a:t>
            </a:r>
            <a:r>
              <a:rPr lang="en-US" sz="1600" i="1" baseline="-15000">
                <a:solidFill>
                  <a:srgbClr val="990000"/>
                </a:solidFill>
              </a:rPr>
              <a:t>i</a:t>
            </a:r>
            <a:r>
              <a:rPr lang="en-US" sz="1600" baseline="-15000">
                <a:solidFill>
                  <a:srgbClr val="990000"/>
                </a:solidFill>
              </a:rPr>
              <a:t>-1</a:t>
            </a:r>
            <a:r>
              <a:rPr lang="en-US" sz="1600">
                <a:solidFill>
                  <a:srgbClr val="990000"/>
                </a:solidFill>
              </a:rPr>
              <a:t> q</a:t>
            </a:r>
            <a:r>
              <a:rPr lang="en-US" sz="1600" i="1" baseline="-15000">
                <a:solidFill>
                  <a:srgbClr val="990000"/>
                </a:solidFill>
              </a:rPr>
              <a:t>i</a:t>
            </a:r>
            <a:r>
              <a:rPr lang="en-US" sz="1600" baseline="-15000">
                <a:solidFill>
                  <a:srgbClr val="990000"/>
                </a:solidFill>
              </a:rPr>
              <a:t>-2</a:t>
            </a:r>
            <a:r>
              <a:rPr lang="en-US" sz="1600">
                <a:solidFill>
                  <a:srgbClr val="990000"/>
                </a:solidFill>
              </a:rPr>
              <a:t> %(m);</a:t>
            </a:r>
            <a:r>
              <a:rPr lang="en-US" sz="1600"/>
              <a:t> </a:t>
            </a:r>
          </a:p>
          <a:p>
            <a:pPr marL="609600" indent="-609600">
              <a:lnSpc>
                <a:spcPct val="80000"/>
              </a:lnSpc>
              <a:buFontTx/>
              <a:buNone/>
            </a:pPr>
            <a:r>
              <a:rPr lang="en-US" sz="1600"/>
              <a:t>1759 = 3(550)+109;	</a:t>
            </a:r>
            <a:r>
              <a:rPr lang="en-US" sz="1600">
                <a:solidFill>
                  <a:srgbClr val="990000"/>
                </a:solidFill>
              </a:rPr>
              <a:t>q</a:t>
            </a:r>
            <a:r>
              <a:rPr lang="en-US" sz="1600" baseline="-15000">
                <a:solidFill>
                  <a:srgbClr val="990000"/>
                </a:solidFill>
              </a:rPr>
              <a:t>0  </a:t>
            </a:r>
            <a:r>
              <a:rPr lang="en-US" sz="1600"/>
              <a:t>= 3;   </a:t>
            </a:r>
            <a:r>
              <a:rPr lang="en-US" sz="1600">
                <a:solidFill>
                  <a:srgbClr val="990000"/>
                </a:solidFill>
              </a:rPr>
              <a:t>p</a:t>
            </a:r>
            <a:r>
              <a:rPr lang="en-US" sz="1600" baseline="-15000">
                <a:solidFill>
                  <a:srgbClr val="990000"/>
                </a:solidFill>
              </a:rPr>
              <a:t>0 </a:t>
            </a:r>
            <a:r>
              <a:rPr lang="en-US" sz="1600"/>
              <a:t>= 0; </a:t>
            </a:r>
          </a:p>
          <a:p>
            <a:pPr marL="609600" indent="-609600">
              <a:lnSpc>
                <a:spcPct val="80000"/>
              </a:lnSpc>
              <a:buFontTx/>
              <a:buNone/>
            </a:pPr>
            <a:r>
              <a:rPr lang="en-US" sz="1600"/>
              <a:t>550   = 5(109)+5;  	</a:t>
            </a:r>
            <a:r>
              <a:rPr lang="en-US" sz="1600">
                <a:solidFill>
                  <a:srgbClr val="990000"/>
                </a:solidFill>
              </a:rPr>
              <a:t>q</a:t>
            </a:r>
            <a:r>
              <a:rPr lang="en-US" sz="1600" baseline="-15000">
                <a:solidFill>
                  <a:srgbClr val="990000"/>
                </a:solidFill>
              </a:rPr>
              <a:t>1  </a:t>
            </a:r>
            <a:r>
              <a:rPr lang="en-US" sz="1600"/>
              <a:t>= 5;   </a:t>
            </a:r>
            <a:r>
              <a:rPr lang="en-US" sz="1600">
                <a:solidFill>
                  <a:srgbClr val="990000"/>
                </a:solidFill>
              </a:rPr>
              <a:t>p</a:t>
            </a:r>
            <a:r>
              <a:rPr lang="en-US" sz="1600" baseline="-15000">
                <a:solidFill>
                  <a:srgbClr val="990000"/>
                </a:solidFill>
              </a:rPr>
              <a:t>1 </a:t>
            </a:r>
            <a:r>
              <a:rPr lang="en-US" sz="1600"/>
              <a:t>= 1;</a:t>
            </a:r>
          </a:p>
          <a:p>
            <a:pPr marL="609600" indent="-609600">
              <a:lnSpc>
                <a:spcPct val="80000"/>
              </a:lnSpc>
              <a:buFontTx/>
              <a:buNone/>
            </a:pPr>
            <a:r>
              <a:rPr lang="en-US" sz="1600"/>
              <a:t>109   = 21(5)+4;    	</a:t>
            </a:r>
            <a:r>
              <a:rPr lang="en-US" sz="1600">
                <a:solidFill>
                  <a:srgbClr val="990000"/>
                </a:solidFill>
              </a:rPr>
              <a:t>q</a:t>
            </a:r>
            <a:r>
              <a:rPr lang="en-US" sz="1600" baseline="-15000">
                <a:solidFill>
                  <a:srgbClr val="990000"/>
                </a:solidFill>
              </a:rPr>
              <a:t>2  </a:t>
            </a:r>
            <a:r>
              <a:rPr lang="en-US" sz="1600"/>
              <a:t>= 21; </a:t>
            </a:r>
            <a:r>
              <a:rPr lang="en-US" sz="1600">
                <a:solidFill>
                  <a:srgbClr val="990000"/>
                </a:solidFill>
              </a:rPr>
              <a:t>p</a:t>
            </a:r>
            <a:r>
              <a:rPr lang="en-US" sz="1600" baseline="-15000">
                <a:solidFill>
                  <a:srgbClr val="990000"/>
                </a:solidFill>
              </a:rPr>
              <a:t>2 </a:t>
            </a:r>
            <a:r>
              <a:rPr lang="en-US" sz="1600"/>
              <a:t>= 0  - 1    (3)   %(550)   =  -3.</a:t>
            </a:r>
          </a:p>
          <a:p>
            <a:pPr marL="609600" indent="-609600">
              <a:lnSpc>
                <a:spcPct val="80000"/>
              </a:lnSpc>
              <a:buFontTx/>
              <a:buNone/>
            </a:pPr>
            <a:r>
              <a:rPr lang="en-US" sz="1600"/>
              <a:t>5       = 1(4)+1; 	</a:t>
            </a:r>
            <a:r>
              <a:rPr lang="en-US" sz="1600">
                <a:solidFill>
                  <a:srgbClr val="990000"/>
                </a:solidFill>
              </a:rPr>
              <a:t>q</a:t>
            </a:r>
            <a:r>
              <a:rPr lang="en-US" sz="1600" baseline="-15000">
                <a:solidFill>
                  <a:srgbClr val="990000"/>
                </a:solidFill>
              </a:rPr>
              <a:t>3  </a:t>
            </a:r>
            <a:r>
              <a:rPr lang="en-US" sz="1600"/>
              <a:t>= 1;   </a:t>
            </a:r>
            <a:r>
              <a:rPr lang="en-US" sz="1600">
                <a:solidFill>
                  <a:srgbClr val="990000"/>
                </a:solidFill>
              </a:rPr>
              <a:t>p</a:t>
            </a:r>
            <a:r>
              <a:rPr lang="en-US" sz="1600" baseline="-15000">
                <a:solidFill>
                  <a:srgbClr val="990000"/>
                </a:solidFill>
              </a:rPr>
              <a:t>3 </a:t>
            </a:r>
            <a:r>
              <a:rPr lang="en-US" sz="1600"/>
              <a:t>= 1  -(-3) (5)   %(550)   =  16</a:t>
            </a:r>
          </a:p>
          <a:p>
            <a:pPr marL="609600" indent="-609600">
              <a:lnSpc>
                <a:spcPct val="80000"/>
              </a:lnSpc>
              <a:buFontTx/>
              <a:buNone/>
            </a:pPr>
            <a:r>
              <a:rPr lang="en-US" sz="1600"/>
              <a:t>4       = 4(1)+0; 	</a:t>
            </a:r>
            <a:r>
              <a:rPr lang="en-US" sz="1600">
                <a:solidFill>
                  <a:srgbClr val="990000"/>
                </a:solidFill>
              </a:rPr>
              <a:t>q</a:t>
            </a:r>
            <a:r>
              <a:rPr lang="en-US" sz="1600" baseline="-15000">
                <a:solidFill>
                  <a:srgbClr val="990000"/>
                </a:solidFill>
              </a:rPr>
              <a:t>4  </a:t>
            </a:r>
            <a:r>
              <a:rPr lang="en-US" sz="1600"/>
              <a:t>= 4;   </a:t>
            </a:r>
            <a:r>
              <a:rPr lang="en-US" sz="1600">
                <a:solidFill>
                  <a:srgbClr val="990000"/>
                </a:solidFill>
              </a:rPr>
              <a:t>p</a:t>
            </a:r>
            <a:r>
              <a:rPr lang="en-US" sz="1600" baseline="-15000">
                <a:solidFill>
                  <a:srgbClr val="990000"/>
                </a:solidFill>
              </a:rPr>
              <a:t>4 </a:t>
            </a:r>
            <a:r>
              <a:rPr lang="en-US" sz="1600"/>
              <a:t>=-3  - 16(21)   %(550)  =  -339</a:t>
            </a:r>
          </a:p>
          <a:p>
            <a:pPr marL="609600" indent="-609600">
              <a:lnSpc>
                <a:spcPct val="80000"/>
              </a:lnSpc>
              <a:buFontTx/>
              <a:buNone/>
            </a:pPr>
            <a:r>
              <a:rPr lang="en-US" sz="1600"/>
              <a:t>			              </a:t>
            </a:r>
            <a:r>
              <a:rPr lang="en-US" sz="1600">
                <a:solidFill>
                  <a:srgbClr val="990000"/>
                </a:solidFill>
              </a:rPr>
              <a:t>p</a:t>
            </a:r>
            <a:r>
              <a:rPr lang="en-US" sz="1600" baseline="-15000">
                <a:solidFill>
                  <a:srgbClr val="990000"/>
                </a:solidFill>
              </a:rPr>
              <a:t>5</a:t>
            </a:r>
            <a:r>
              <a:rPr lang="en-US" sz="1600"/>
              <a:t>= 16 - -339 (1)%(550)  =   355</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Ordinary Polynomial Arithmetic</a:t>
            </a:r>
            <a:endParaRPr lang="en-AU"/>
          </a:p>
        </p:txBody>
      </p:sp>
      <p:sp>
        <p:nvSpPr>
          <p:cNvPr id="75779" name="Rectangle 3"/>
          <p:cNvSpPr>
            <a:spLocks noGrp="1" noChangeArrowheads="1"/>
          </p:cNvSpPr>
          <p:nvPr>
            <p:ph type="body" idx="1"/>
          </p:nvPr>
        </p:nvSpPr>
        <p:spPr/>
        <p:txBody>
          <a:bodyPr/>
          <a:lstStyle/>
          <a:p>
            <a:pPr lvl="1"/>
            <a:endParaRPr lang="en-AU"/>
          </a:p>
          <a:p>
            <a:pPr lvl="1"/>
            <a:endParaRPr lang="en-AU"/>
          </a:p>
        </p:txBody>
      </p:sp>
      <p:pic>
        <p:nvPicPr>
          <p:cNvPr id="75780" name="Picture 4"/>
          <p:cNvPicPr>
            <a:picLocks noChangeAspect="1" noChangeArrowheads="1"/>
          </p:cNvPicPr>
          <p:nvPr/>
        </p:nvPicPr>
        <p:blipFill>
          <a:blip r:embed="rId2">
            <a:lum bright="-12000" contrast="12000"/>
          </a:blip>
          <a:srcRect/>
          <a:stretch>
            <a:fillRect/>
          </a:stretch>
        </p:blipFill>
        <p:spPr bwMode="auto">
          <a:xfrm>
            <a:off x="179388" y="939800"/>
            <a:ext cx="8820150" cy="5010150"/>
          </a:xfrm>
          <a:prstGeom prst="rect">
            <a:avLst/>
          </a:prstGeom>
          <a:noFill/>
          <a:ln w="9525">
            <a:noFill/>
            <a:miter lim="800000"/>
            <a:headEnd/>
            <a:tailEnd/>
          </a:ln>
          <a:effectLst/>
        </p:spPr>
      </p:pic>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30175"/>
            <a:ext cx="8229600" cy="346075"/>
          </a:xfrm>
        </p:spPr>
        <p:txBody>
          <a:bodyPr/>
          <a:lstStyle/>
          <a:p>
            <a:r>
              <a:rPr lang="en-US" sz="3200"/>
              <a:t>Polynomial Arithmetic in Z</a:t>
            </a:r>
            <a:r>
              <a:rPr lang="en-US" sz="3200" baseline="-15000"/>
              <a:t>p</a:t>
            </a:r>
            <a:endParaRPr lang="en-AU" sz="3200" baseline="-15000"/>
          </a:p>
        </p:txBody>
      </p:sp>
      <p:sp>
        <p:nvSpPr>
          <p:cNvPr id="76803" name="Rectangle 3"/>
          <p:cNvSpPr>
            <a:spLocks noGrp="1" noChangeArrowheads="1"/>
          </p:cNvSpPr>
          <p:nvPr>
            <p:ph type="body" idx="1"/>
          </p:nvPr>
        </p:nvSpPr>
        <p:spPr>
          <a:xfrm>
            <a:off x="179388" y="620713"/>
            <a:ext cx="8748712" cy="5976937"/>
          </a:xfrm>
        </p:spPr>
        <p:txBody>
          <a:bodyPr/>
          <a:lstStyle/>
          <a:p>
            <a:pPr>
              <a:lnSpc>
                <a:spcPct val="80000"/>
              </a:lnSpc>
              <a:spcBef>
                <a:spcPts val="500"/>
              </a:spcBef>
              <a:spcAft>
                <a:spcPts val="500"/>
              </a:spcAft>
            </a:pPr>
            <a:r>
              <a:rPr lang="en-US" sz="2200"/>
              <a:t>Polynomial in which the </a:t>
            </a:r>
            <a:r>
              <a:rPr lang="en-US" sz="2200">
                <a:solidFill>
                  <a:schemeClr val="accent2"/>
                </a:solidFill>
              </a:rPr>
              <a:t>coefficients</a:t>
            </a:r>
            <a:r>
              <a:rPr lang="en-US" sz="2200"/>
              <a:t> are </a:t>
            </a:r>
            <a:r>
              <a:rPr lang="en-US" sz="2200">
                <a:solidFill>
                  <a:schemeClr val="accent2"/>
                </a:solidFill>
              </a:rPr>
              <a:t>elements of some field </a:t>
            </a:r>
            <a:r>
              <a:rPr lang="en-US" sz="2200" i="1">
                <a:solidFill>
                  <a:schemeClr val="accent2"/>
                </a:solidFill>
              </a:rPr>
              <a:t>F,</a:t>
            </a:r>
            <a:r>
              <a:rPr lang="en-US" sz="2200"/>
              <a:t> is referred as </a:t>
            </a:r>
            <a:r>
              <a:rPr lang="en-US" sz="2200" i="1">
                <a:solidFill>
                  <a:schemeClr val="accent2"/>
                </a:solidFill>
              </a:rPr>
              <a:t>a polynomial over the field F</a:t>
            </a:r>
            <a:r>
              <a:rPr lang="en-US" sz="2200"/>
              <a:t>. </a:t>
            </a:r>
          </a:p>
          <a:p>
            <a:pPr>
              <a:lnSpc>
                <a:spcPct val="80000"/>
              </a:lnSpc>
              <a:spcBef>
                <a:spcPts val="500"/>
              </a:spcBef>
              <a:spcAft>
                <a:spcPts val="500"/>
              </a:spcAft>
            </a:pPr>
            <a:r>
              <a:rPr lang="en-US" sz="2200"/>
              <a:t>Such polynomials set is referred to as a </a:t>
            </a:r>
            <a:r>
              <a:rPr lang="en-US" sz="2200" b="1"/>
              <a:t>polynomial ring</a:t>
            </a:r>
            <a:r>
              <a:rPr lang="en-US" sz="2200"/>
              <a:t>. </a:t>
            </a:r>
          </a:p>
          <a:p>
            <a:pPr>
              <a:lnSpc>
                <a:spcPct val="80000"/>
              </a:lnSpc>
              <a:spcBef>
                <a:spcPct val="0"/>
              </a:spcBef>
            </a:pPr>
            <a:endParaRPr lang="en-US" sz="2200"/>
          </a:p>
          <a:p>
            <a:pPr>
              <a:lnSpc>
                <a:spcPct val="80000"/>
              </a:lnSpc>
              <a:spcBef>
                <a:spcPct val="0"/>
              </a:spcBef>
            </a:pPr>
            <a:r>
              <a:rPr lang="en-US" sz="2200">
                <a:solidFill>
                  <a:schemeClr val="accent2"/>
                </a:solidFill>
              </a:rPr>
              <a:t>Division is possible if the polynomial operations are performed </a:t>
            </a:r>
            <a:r>
              <a:rPr lang="en-US" sz="2200" i="1">
                <a:solidFill>
                  <a:schemeClr val="accent2"/>
                </a:solidFill>
              </a:rPr>
              <a:t>on polynomials over a field</a:t>
            </a:r>
            <a:r>
              <a:rPr lang="en-US" sz="2200">
                <a:solidFill>
                  <a:schemeClr val="accent2"/>
                </a:solidFill>
              </a:rPr>
              <a:t>, but exact division might not be possible. Tricky</a:t>
            </a:r>
            <a:r>
              <a:rPr lang="en-US" sz="2200"/>
              <a:t>?..!!</a:t>
            </a:r>
          </a:p>
          <a:p>
            <a:pPr>
              <a:lnSpc>
                <a:spcPct val="80000"/>
              </a:lnSpc>
              <a:spcBef>
                <a:spcPct val="0"/>
              </a:spcBef>
            </a:pPr>
            <a:r>
              <a:rPr lang="en-US" sz="2200"/>
              <a:t>Within a field, two elements a and b, the quotient a/b is also an element of the field. However, given a ring R that is not a field, division will result in a quotient and a remainder; this is not exact division.  </a:t>
            </a:r>
          </a:p>
          <a:p>
            <a:pPr>
              <a:lnSpc>
                <a:spcPct val="80000"/>
              </a:lnSpc>
              <a:spcBef>
                <a:spcPct val="0"/>
              </a:spcBef>
            </a:pPr>
            <a:r>
              <a:rPr lang="en-US" sz="2200"/>
              <a:t>5, 3 within a set S. If S is the set of rational numbers, which is a field, then the result is simply expressed as 5/3 and is an element of S???. Suppose that S is the field </a:t>
            </a:r>
            <a:r>
              <a:rPr lang="en-US" sz="2200" b="1">
                <a:solidFill>
                  <a:srgbClr val="990000"/>
                </a:solidFill>
              </a:rPr>
              <a:t>Z</a:t>
            </a:r>
            <a:r>
              <a:rPr lang="en-US" sz="2200" b="1" baseline="-15000">
                <a:solidFill>
                  <a:srgbClr val="990000"/>
                </a:solidFill>
              </a:rPr>
              <a:t>7</a:t>
            </a:r>
            <a:r>
              <a:rPr lang="en-US" sz="2200"/>
              <a:t>. </a:t>
            </a:r>
            <a:r>
              <a:rPr lang="en-US" sz="2200" b="1">
                <a:solidFill>
                  <a:srgbClr val="990000"/>
                </a:solidFill>
              </a:rPr>
              <a:t>p=7</a:t>
            </a:r>
            <a:r>
              <a:rPr lang="en-US" sz="2200"/>
              <a:t>. In this case, 5/3 = (5 x 3</a:t>
            </a:r>
            <a:r>
              <a:rPr lang="en-US" sz="2200" baseline="30000"/>
              <a:t>-1</a:t>
            </a:r>
            <a:r>
              <a:rPr lang="en-US" sz="2200"/>
              <a:t>) mod 7 = (5 x 5) mod 7 = 4 which is an </a:t>
            </a:r>
            <a:r>
              <a:rPr lang="en-US" sz="2200" b="1">
                <a:solidFill>
                  <a:srgbClr val="990000"/>
                </a:solidFill>
              </a:rPr>
              <a:t>exact solution</a:t>
            </a:r>
            <a:r>
              <a:rPr lang="en-US" sz="2200"/>
              <a:t>. Suppose that S is the set of integers, which is a ring but not a field. Then 5/3 produces a quotient and a remainder: 5/3 = 1 + 2/3; 5 = 1 x 3 + 2, division is not exact over the set of integers.</a:t>
            </a:r>
          </a:p>
          <a:p>
            <a:pPr>
              <a:lnSpc>
                <a:spcPct val="80000"/>
              </a:lnSpc>
              <a:spcBef>
                <a:spcPct val="0"/>
              </a:spcBef>
            </a:pPr>
            <a:endParaRPr lang="en-US" sz="2200"/>
          </a:p>
          <a:p>
            <a:pPr>
              <a:lnSpc>
                <a:spcPct val="80000"/>
              </a:lnSpc>
              <a:spcBef>
                <a:spcPct val="0"/>
              </a:spcBef>
            </a:pPr>
            <a:r>
              <a:rPr lang="en-US" sz="2200" b="1">
                <a:solidFill>
                  <a:srgbClr val="990000"/>
                </a:solidFill>
              </a:rPr>
              <a:t>Division is not always defined, if it is over a coefficient set that is not a field</a:t>
            </a:r>
            <a:r>
              <a:rPr lang="en-US" sz="2200"/>
              <a:t>.</a:t>
            </a:r>
            <a:endParaRPr lang="en-AU" sz="2200"/>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250825" y="1557338"/>
            <a:ext cx="8604250" cy="2951162"/>
          </a:xfrm>
        </p:spPr>
        <p:txBody>
          <a:bodyPr/>
          <a:lstStyle/>
          <a:p>
            <a:pPr>
              <a:lnSpc>
                <a:spcPct val="80000"/>
              </a:lnSpc>
            </a:pPr>
            <a:r>
              <a:rPr lang="en-US" sz="2000"/>
              <a:t>If the coefficient set is the integers, then (5x</a:t>
            </a:r>
            <a:r>
              <a:rPr lang="en-US" sz="2000" baseline="30000"/>
              <a:t>2</a:t>
            </a:r>
            <a:r>
              <a:rPr lang="en-US" sz="2000"/>
              <a:t>)/(3x) does not have a solution, since not in the coefficient set. </a:t>
            </a:r>
          </a:p>
          <a:p>
            <a:pPr>
              <a:lnSpc>
                <a:spcPct val="80000"/>
              </a:lnSpc>
            </a:pPr>
            <a:endParaRPr lang="en-US" sz="800"/>
          </a:p>
          <a:p>
            <a:pPr>
              <a:lnSpc>
                <a:spcPct val="80000"/>
              </a:lnSpc>
            </a:pPr>
            <a:r>
              <a:rPr lang="en-US" sz="2000"/>
              <a:t>Suppose it is performed over Z</a:t>
            </a:r>
            <a:r>
              <a:rPr lang="en-US" sz="2000" baseline="-15000"/>
              <a:t>7</a:t>
            </a:r>
            <a:r>
              <a:rPr lang="en-US" sz="2000"/>
              <a:t>. Then (5x</a:t>
            </a:r>
            <a:r>
              <a:rPr lang="en-US" sz="2000" baseline="30000"/>
              <a:t>2</a:t>
            </a:r>
            <a:r>
              <a:rPr lang="en-US" sz="2000"/>
              <a:t>)/(3x) = 4x which is a valid polynomial over Z</a:t>
            </a:r>
            <a:r>
              <a:rPr lang="en-US" sz="2000" baseline="-15000"/>
              <a:t>7</a:t>
            </a:r>
            <a:r>
              <a:rPr lang="en-US" sz="2000"/>
              <a:t>. </a:t>
            </a:r>
          </a:p>
          <a:p>
            <a:pPr>
              <a:lnSpc>
                <a:spcPct val="80000"/>
              </a:lnSpc>
              <a:spcBef>
                <a:spcPts val="500"/>
              </a:spcBef>
              <a:spcAft>
                <a:spcPts val="500"/>
              </a:spcAft>
            </a:pPr>
            <a:endParaRPr lang="en-US" sz="800"/>
          </a:p>
          <a:p>
            <a:pPr>
              <a:lnSpc>
                <a:spcPct val="80000"/>
              </a:lnSpc>
              <a:spcBef>
                <a:spcPts val="500"/>
              </a:spcBef>
              <a:spcAft>
                <a:spcPts val="500"/>
              </a:spcAft>
            </a:pPr>
            <a:r>
              <a:rPr lang="en-US" sz="2000"/>
              <a:t>Suppose, degree of f(x) is n, and of g(x) is m, n </a:t>
            </a:r>
            <a:r>
              <a:rPr lang="en-US" sz="2000">
                <a:latin typeface="Lucida Grande" pitchFamily="84" charset="0"/>
                <a:cs typeface="Times New Roman" pitchFamily="18" charset="0"/>
              </a:rPr>
              <a:t>≥</a:t>
            </a:r>
            <a:r>
              <a:rPr lang="en-US" sz="2000"/>
              <a:t> m, then degree of the quotient q(x), is (m-n) and of remainder is at most (m–1). Polynomial division is possible if the coefficient set is a field. </a:t>
            </a:r>
          </a:p>
          <a:p>
            <a:pPr lvl="1">
              <a:lnSpc>
                <a:spcPct val="80000"/>
              </a:lnSpc>
              <a:spcBef>
                <a:spcPts val="500"/>
              </a:spcBef>
              <a:spcAft>
                <a:spcPts val="500"/>
              </a:spcAft>
            </a:pPr>
            <a:r>
              <a:rPr lang="en-US" sz="1800"/>
              <a:t>r(x) = f(x) mod g(x)</a:t>
            </a:r>
          </a:p>
        </p:txBody>
      </p:sp>
      <p:pic>
        <p:nvPicPr>
          <p:cNvPr id="104452" name="Picture 4"/>
          <p:cNvPicPr>
            <a:picLocks noChangeAspect="1" noChangeArrowheads="1"/>
          </p:cNvPicPr>
          <p:nvPr/>
        </p:nvPicPr>
        <p:blipFill>
          <a:blip r:embed="rId3"/>
          <a:srcRect/>
          <a:stretch>
            <a:fillRect/>
          </a:stretch>
        </p:blipFill>
        <p:spPr bwMode="auto">
          <a:xfrm>
            <a:off x="179388" y="188913"/>
            <a:ext cx="4608512" cy="1223962"/>
          </a:xfrm>
          <a:prstGeom prst="rect">
            <a:avLst/>
          </a:prstGeom>
          <a:noFill/>
          <a:ln w="9525">
            <a:noFill/>
            <a:miter lim="800000"/>
            <a:headEnd/>
            <a:tailEnd/>
          </a:ln>
          <a:effectLst/>
        </p:spPr>
      </p:pic>
      <p:sp>
        <p:nvSpPr>
          <p:cNvPr id="104450" name="Rectangle 2"/>
          <p:cNvSpPr>
            <a:spLocks noGrp="1" noChangeArrowheads="1"/>
          </p:cNvSpPr>
          <p:nvPr>
            <p:ph type="title"/>
          </p:nvPr>
        </p:nvSpPr>
        <p:spPr>
          <a:xfrm>
            <a:off x="4859338" y="333375"/>
            <a:ext cx="4043362" cy="792163"/>
          </a:xfrm>
        </p:spPr>
        <p:txBody>
          <a:bodyPr/>
          <a:lstStyle/>
          <a:p>
            <a:r>
              <a:rPr lang="en-US" sz="2000"/>
              <a:t>Polynomial Arithmetic in Z</a:t>
            </a:r>
            <a:r>
              <a:rPr lang="en-US" sz="2000" baseline="-15000"/>
              <a:t>p</a:t>
            </a:r>
            <a:r>
              <a:rPr lang="en-US" sz="2000"/>
              <a:t> if r(x) = 0, g(x)|f(x), g(x) is divisor.</a:t>
            </a:r>
            <a:endParaRPr lang="en-AU" sz="2000"/>
          </a:p>
        </p:txBody>
      </p:sp>
      <p:sp>
        <p:nvSpPr>
          <p:cNvPr id="104453" name="Rectangle 5"/>
          <p:cNvSpPr>
            <a:spLocks noChangeArrowheads="1"/>
          </p:cNvSpPr>
          <p:nvPr/>
        </p:nvSpPr>
        <p:spPr bwMode="auto">
          <a:xfrm>
            <a:off x="250825" y="4508500"/>
            <a:ext cx="8713788" cy="1584325"/>
          </a:xfrm>
          <a:prstGeom prst="rect">
            <a:avLst/>
          </a:prstGeom>
          <a:noFill/>
          <a:ln w="9525">
            <a:noFill/>
            <a:miter lim="800000"/>
            <a:headEnd/>
            <a:tailEnd/>
          </a:ln>
          <a:effectLst/>
        </p:spPr>
        <p:txBody>
          <a:bodyPr/>
          <a:lstStyle/>
          <a:p>
            <a:pPr marL="342900" indent="-342900">
              <a:lnSpc>
                <a:spcPct val="80000"/>
              </a:lnSpc>
              <a:spcBef>
                <a:spcPts val="500"/>
              </a:spcBef>
              <a:spcAft>
                <a:spcPts val="500"/>
              </a:spcAft>
              <a:buFontTx/>
              <a:buChar char="•"/>
            </a:pPr>
            <a:r>
              <a:rPr lang="en-US" sz="2000"/>
              <a:t>f(x) = x</a:t>
            </a:r>
            <a:r>
              <a:rPr lang="en-US" sz="2000" baseline="30000"/>
              <a:t>3</a:t>
            </a:r>
            <a:r>
              <a:rPr lang="en-US" sz="2000"/>
              <a:t> + x</a:t>
            </a:r>
            <a:r>
              <a:rPr lang="en-US" sz="2000" baseline="30000"/>
              <a:t>2</a:t>
            </a:r>
            <a:r>
              <a:rPr lang="en-US" sz="2000"/>
              <a:t> + 2 and g(x) = x</a:t>
            </a:r>
            <a:r>
              <a:rPr lang="en-US" sz="2000" baseline="30000"/>
              <a:t>2</a:t>
            </a:r>
            <a:r>
              <a:rPr lang="en-US" sz="2000"/>
              <a:t> - x + 1</a:t>
            </a:r>
          </a:p>
          <a:p>
            <a:pPr marL="342900" indent="-342900">
              <a:lnSpc>
                <a:spcPct val="80000"/>
              </a:lnSpc>
              <a:spcBef>
                <a:spcPts val="500"/>
              </a:spcBef>
              <a:spcAft>
                <a:spcPts val="500"/>
              </a:spcAft>
              <a:buFontTx/>
              <a:buChar char="•"/>
            </a:pPr>
            <a:r>
              <a:rPr lang="en-US" sz="2000"/>
              <a:t>q(x)g(x) + r(x) = (x + 2)(x</a:t>
            </a:r>
            <a:r>
              <a:rPr lang="en-US" sz="2000" baseline="30000"/>
              <a:t>2</a:t>
            </a:r>
            <a:r>
              <a:rPr lang="en-US" sz="2000"/>
              <a:t> - x + 1) + x = (x</a:t>
            </a:r>
            <a:r>
              <a:rPr lang="en-US" sz="2000" baseline="30000"/>
              <a:t>3</a:t>
            </a:r>
            <a:r>
              <a:rPr lang="en-US" sz="2000"/>
              <a:t> + x</a:t>
            </a:r>
            <a:r>
              <a:rPr lang="en-US" sz="2000" baseline="30000"/>
              <a:t>2</a:t>
            </a:r>
            <a:r>
              <a:rPr lang="en-US" sz="2000"/>
              <a:t> - x + 2) + x = x</a:t>
            </a:r>
            <a:r>
              <a:rPr lang="en-US" sz="2000" baseline="30000"/>
              <a:t>3</a:t>
            </a:r>
            <a:r>
              <a:rPr lang="en-US" sz="2000"/>
              <a:t> + x</a:t>
            </a:r>
            <a:r>
              <a:rPr lang="en-US" sz="2000" baseline="30000"/>
              <a:t>2</a:t>
            </a:r>
            <a:r>
              <a:rPr lang="en-US" sz="2000"/>
              <a:t> + 2 = f(x)</a:t>
            </a:r>
          </a:p>
          <a:p>
            <a:pPr marL="342900" indent="-342900">
              <a:lnSpc>
                <a:spcPct val="80000"/>
              </a:lnSpc>
              <a:spcBef>
                <a:spcPts val="500"/>
              </a:spcBef>
              <a:spcAft>
                <a:spcPts val="500"/>
              </a:spcAft>
              <a:buFontTx/>
              <a:buChar char="•"/>
            </a:pPr>
            <a:r>
              <a:rPr lang="en-US" sz="2000"/>
              <a:t>Not convenient for logical operations such as XOR.  </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ph type="body" idx="1"/>
          </p:nvPr>
        </p:nvPicPr>
        <p:blipFill>
          <a:blip r:embed="rId3"/>
          <a:srcRect/>
          <a:stretch>
            <a:fillRect/>
          </a:stretch>
        </p:blipFill>
        <p:spPr>
          <a:xfrm>
            <a:off x="971550" y="2492375"/>
            <a:ext cx="7366000" cy="3778250"/>
          </a:xfrm>
        </p:spPr>
      </p:pic>
      <p:sp>
        <p:nvSpPr>
          <p:cNvPr id="120835" name="Rectangle 3"/>
          <p:cNvSpPr>
            <a:spLocks noGrp="1" noChangeArrowheads="1"/>
          </p:cNvSpPr>
          <p:nvPr>
            <p:ph type="title"/>
          </p:nvPr>
        </p:nvSpPr>
        <p:spPr>
          <a:xfrm>
            <a:off x="611188" y="5876925"/>
            <a:ext cx="1728787" cy="346075"/>
          </a:xfrm>
        </p:spPr>
        <p:txBody>
          <a:bodyPr/>
          <a:lstStyle/>
          <a:p>
            <a:r>
              <a:rPr lang="en-US" sz="2800"/>
              <a:t>GF(7)</a:t>
            </a:r>
            <a:endParaRPr lang="en-AU" sz="2800"/>
          </a:p>
        </p:txBody>
      </p:sp>
      <p:grpSp>
        <p:nvGrpSpPr>
          <p:cNvPr id="2" name="Group 4"/>
          <p:cNvGrpSpPr>
            <a:grpSpLocks/>
          </p:cNvGrpSpPr>
          <p:nvPr/>
        </p:nvGrpSpPr>
        <p:grpSpPr bwMode="auto">
          <a:xfrm>
            <a:off x="1258888" y="260350"/>
            <a:ext cx="6542087" cy="1439863"/>
            <a:chOff x="567" y="1797"/>
            <a:chExt cx="4121" cy="907"/>
          </a:xfrm>
        </p:grpSpPr>
        <p:pic>
          <p:nvPicPr>
            <p:cNvPr id="120837" name="Picture 5"/>
            <p:cNvPicPr>
              <a:picLocks noChangeAspect="1" noChangeArrowheads="1"/>
            </p:cNvPicPr>
            <p:nvPr/>
          </p:nvPicPr>
          <p:blipFill>
            <a:blip r:embed="rId4">
              <a:lum contrast="-6000"/>
            </a:blip>
            <a:srcRect/>
            <a:stretch>
              <a:fillRect/>
            </a:stretch>
          </p:blipFill>
          <p:spPr bwMode="auto">
            <a:xfrm>
              <a:off x="567" y="1797"/>
              <a:ext cx="1043" cy="892"/>
            </a:xfrm>
            <a:prstGeom prst="rect">
              <a:avLst/>
            </a:prstGeom>
            <a:noFill/>
            <a:ln w="9525">
              <a:noFill/>
              <a:miter lim="800000"/>
              <a:headEnd/>
              <a:tailEnd/>
            </a:ln>
            <a:effectLst/>
          </p:spPr>
        </p:pic>
        <p:pic>
          <p:nvPicPr>
            <p:cNvPr id="120838" name="Picture 6"/>
            <p:cNvPicPr>
              <a:picLocks noChangeAspect="1" noChangeArrowheads="1"/>
            </p:cNvPicPr>
            <p:nvPr/>
          </p:nvPicPr>
          <p:blipFill>
            <a:blip r:embed="rId5">
              <a:lum contrast="-6000"/>
            </a:blip>
            <a:srcRect/>
            <a:stretch>
              <a:fillRect/>
            </a:stretch>
          </p:blipFill>
          <p:spPr bwMode="auto">
            <a:xfrm>
              <a:off x="1927" y="1812"/>
              <a:ext cx="1044" cy="892"/>
            </a:xfrm>
            <a:prstGeom prst="rect">
              <a:avLst/>
            </a:prstGeom>
            <a:noFill/>
            <a:ln w="9525">
              <a:noFill/>
              <a:miter lim="800000"/>
              <a:headEnd/>
              <a:tailEnd/>
            </a:ln>
            <a:effectLst/>
          </p:spPr>
        </p:pic>
        <p:pic>
          <p:nvPicPr>
            <p:cNvPr id="120839" name="Picture 7"/>
            <p:cNvPicPr>
              <a:picLocks noChangeAspect="1" noChangeArrowheads="1"/>
            </p:cNvPicPr>
            <p:nvPr/>
          </p:nvPicPr>
          <p:blipFill>
            <a:blip r:embed="rId6">
              <a:lum contrast="-6000"/>
            </a:blip>
            <a:srcRect/>
            <a:stretch>
              <a:fillRect/>
            </a:stretch>
          </p:blipFill>
          <p:spPr bwMode="auto">
            <a:xfrm>
              <a:off x="3289" y="1797"/>
              <a:ext cx="1399" cy="891"/>
            </a:xfrm>
            <a:prstGeom prst="rect">
              <a:avLst/>
            </a:prstGeom>
            <a:noFill/>
            <a:ln w="9525">
              <a:noFill/>
              <a:miter lim="800000"/>
              <a:headEnd/>
              <a:tailEnd/>
            </a:ln>
            <a:effectLst/>
          </p:spPr>
        </p:pic>
      </p:grpSp>
      <p:sp>
        <p:nvSpPr>
          <p:cNvPr id="120840" name="Rectangle 8"/>
          <p:cNvSpPr>
            <a:spLocks noChangeArrowheads="1"/>
          </p:cNvSpPr>
          <p:nvPr/>
        </p:nvSpPr>
        <p:spPr bwMode="auto">
          <a:xfrm>
            <a:off x="1331913" y="1844675"/>
            <a:ext cx="3765550" cy="366713"/>
          </a:xfrm>
          <a:prstGeom prst="rect">
            <a:avLst/>
          </a:prstGeom>
          <a:noFill/>
          <a:ln w="9525">
            <a:noFill/>
            <a:miter lim="800000"/>
            <a:headEnd/>
            <a:tailEnd/>
          </a:ln>
          <a:effectLst/>
        </p:spPr>
        <p:txBody>
          <a:bodyPr wrap="none">
            <a:spAutoFit/>
          </a:bodyPr>
          <a:lstStyle/>
          <a:p>
            <a:r>
              <a:rPr lang="en-US" b="1">
                <a:solidFill>
                  <a:schemeClr val="accent2"/>
                </a:solidFill>
              </a:rPr>
              <a:t>The simplest finite field is GF(2). </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2844800" y="620713"/>
            <a:ext cx="6048375" cy="1223962"/>
          </a:xfrm>
        </p:spPr>
        <p:txBody>
          <a:bodyPr/>
          <a:lstStyle/>
          <a:p>
            <a:pPr>
              <a:lnSpc>
                <a:spcPct val="80000"/>
              </a:lnSpc>
              <a:spcBef>
                <a:spcPts val="500"/>
              </a:spcBef>
              <a:spcAft>
                <a:spcPts val="500"/>
              </a:spcAft>
              <a:buFontTx/>
              <a:buNone/>
            </a:pPr>
            <a:r>
              <a:rPr lang="en-US" sz="2400"/>
              <a:t>1		2	3	4	5	6	7</a:t>
            </a:r>
          </a:p>
          <a:p>
            <a:pPr>
              <a:lnSpc>
                <a:spcPct val="80000"/>
              </a:lnSpc>
              <a:spcBef>
                <a:spcPts val="500"/>
              </a:spcBef>
              <a:spcAft>
                <a:spcPts val="500"/>
              </a:spcAft>
              <a:buFontTx/>
              <a:buNone/>
            </a:pPr>
            <a:r>
              <a:rPr lang="en-US" sz="2400"/>
              <a:t>4		8	4	12	4	8	4</a:t>
            </a:r>
          </a:p>
          <a:p>
            <a:pPr>
              <a:lnSpc>
                <a:spcPct val="80000"/>
              </a:lnSpc>
              <a:spcBef>
                <a:spcPts val="500"/>
              </a:spcBef>
              <a:spcAft>
                <a:spcPts val="500"/>
              </a:spcAft>
              <a:buFontTx/>
              <a:buNone/>
            </a:pPr>
            <a:r>
              <a:rPr lang="en-US" sz="2400"/>
              <a:t>7		7	7	7	7	7	7</a:t>
            </a:r>
          </a:p>
        </p:txBody>
      </p:sp>
      <p:sp>
        <p:nvSpPr>
          <p:cNvPr id="122885" name="Rectangle 5"/>
          <p:cNvSpPr>
            <a:spLocks noChangeArrowheads="1"/>
          </p:cNvSpPr>
          <p:nvPr/>
        </p:nvSpPr>
        <p:spPr bwMode="auto">
          <a:xfrm>
            <a:off x="395288" y="620713"/>
            <a:ext cx="2663825" cy="1368425"/>
          </a:xfrm>
          <a:prstGeom prst="rect">
            <a:avLst/>
          </a:prstGeom>
          <a:noFill/>
          <a:ln w="9525">
            <a:noFill/>
            <a:miter lim="800000"/>
            <a:headEnd/>
            <a:tailEnd/>
          </a:ln>
          <a:effectLst/>
        </p:spPr>
        <p:txBody>
          <a:bodyPr/>
          <a:lstStyle/>
          <a:p>
            <a:pPr marL="342900" indent="-342900">
              <a:spcBef>
                <a:spcPts val="500"/>
              </a:spcBef>
              <a:spcAft>
                <a:spcPts val="500"/>
              </a:spcAft>
            </a:pPr>
            <a:r>
              <a:rPr lang="en-US"/>
              <a:t>Integer</a:t>
            </a:r>
          </a:p>
          <a:p>
            <a:pPr marL="342900" indent="-342900">
              <a:spcBef>
                <a:spcPts val="500"/>
              </a:spcBef>
              <a:spcAft>
                <a:spcPts val="500"/>
              </a:spcAft>
            </a:pPr>
            <a:r>
              <a:rPr lang="en-US"/>
              <a:t>Occurrences in Z</a:t>
            </a:r>
            <a:r>
              <a:rPr lang="en-US" baseline="-25000"/>
              <a:t>8 </a:t>
            </a:r>
          </a:p>
          <a:p>
            <a:pPr marL="342900" indent="-342900">
              <a:spcBef>
                <a:spcPts val="500"/>
              </a:spcBef>
              <a:spcAft>
                <a:spcPts val="500"/>
              </a:spcAft>
            </a:pPr>
            <a:r>
              <a:rPr lang="en-US"/>
              <a:t>Occurrences in GF(2</a:t>
            </a:r>
            <a:r>
              <a:rPr lang="en-US" baseline="30000"/>
              <a:t>3</a:t>
            </a:r>
            <a:r>
              <a:rPr lang="en-US"/>
              <a:t>)	</a:t>
            </a:r>
          </a:p>
        </p:txBody>
      </p:sp>
      <p:grpSp>
        <p:nvGrpSpPr>
          <p:cNvPr id="2" name="Group 10"/>
          <p:cNvGrpSpPr>
            <a:grpSpLocks/>
          </p:cNvGrpSpPr>
          <p:nvPr/>
        </p:nvGrpSpPr>
        <p:grpSpPr bwMode="auto">
          <a:xfrm>
            <a:off x="179388" y="2420938"/>
            <a:ext cx="3960812" cy="3671887"/>
            <a:chOff x="158" y="1525"/>
            <a:chExt cx="2653" cy="2460"/>
          </a:xfrm>
        </p:grpSpPr>
        <p:sp>
          <p:nvSpPr>
            <p:cNvPr id="122886" name="Rectangle 6"/>
            <p:cNvSpPr>
              <a:spLocks noChangeArrowheads="1"/>
            </p:cNvSpPr>
            <p:nvPr/>
          </p:nvSpPr>
          <p:spPr bwMode="auto">
            <a:xfrm>
              <a:off x="2018" y="1842"/>
              <a:ext cx="363" cy="363"/>
            </a:xfrm>
            <a:prstGeom prst="rect">
              <a:avLst/>
            </a:prstGeom>
            <a:noFill/>
            <a:ln w="9525">
              <a:noFill/>
              <a:miter lim="800000"/>
              <a:headEnd/>
              <a:tailEnd/>
            </a:ln>
            <a:effectLst/>
          </p:spPr>
          <p:txBody>
            <a:bodyPr/>
            <a:lstStyle/>
            <a:p>
              <a:pPr marL="342900" indent="-342900">
                <a:spcBef>
                  <a:spcPts val="500"/>
                </a:spcBef>
                <a:spcAft>
                  <a:spcPts val="500"/>
                </a:spcAft>
              </a:pPr>
              <a:r>
                <a:rPr lang="en-US" sz="2400" b="1"/>
                <a:t>Z</a:t>
              </a:r>
              <a:r>
                <a:rPr lang="en-US" sz="2400" b="1" baseline="-25000"/>
                <a:t>8 </a:t>
              </a:r>
            </a:p>
          </p:txBody>
        </p:sp>
        <p:pic>
          <p:nvPicPr>
            <p:cNvPr id="122888" name="Picture 8"/>
            <p:cNvPicPr>
              <a:picLocks noChangeAspect="1" noChangeArrowheads="1"/>
            </p:cNvPicPr>
            <p:nvPr/>
          </p:nvPicPr>
          <p:blipFill>
            <a:blip r:embed="rId2"/>
            <a:srcRect/>
            <a:stretch>
              <a:fillRect/>
            </a:stretch>
          </p:blipFill>
          <p:spPr bwMode="auto">
            <a:xfrm>
              <a:off x="158" y="1525"/>
              <a:ext cx="1554" cy="2460"/>
            </a:xfrm>
            <a:prstGeom prst="rect">
              <a:avLst/>
            </a:prstGeom>
            <a:noFill/>
            <a:ln w="9525">
              <a:noFill/>
              <a:miter lim="800000"/>
              <a:headEnd/>
              <a:tailEnd/>
            </a:ln>
            <a:effectLst/>
          </p:spPr>
        </p:pic>
        <p:pic>
          <p:nvPicPr>
            <p:cNvPr id="122889" name="Picture 9"/>
            <p:cNvPicPr>
              <a:picLocks noChangeAspect="1" noChangeArrowheads="1"/>
            </p:cNvPicPr>
            <p:nvPr/>
          </p:nvPicPr>
          <p:blipFill>
            <a:blip r:embed="rId3"/>
            <a:srcRect/>
            <a:stretch>
              <a:fillRect/>
            </a:stretch>
          </p:blipFill>
          <p:spPr bwMode="auto">
            <a:xfrm>
              <a:off x="1791" y="2478"/>
              <a:ext cx="1020" cy="1302"/>
            </a:xfrm>
            <a:prstGeom prst="rect">
              <a:avLst/>
            </a:prstGeom>
            <a:noFill/>
            <a:ln w="9525">
              <a:noFill/>
              <a:miter lim="800000"/>
              <a:headEnd/>
              <a:tailEnd/>
            </a:ln>
            <a:effectLst/>
          </p:spPr>
        </p:pic>
      </p:grpSp>
      <p:sp>
        <p:nvSpPr>
          <p:cNvPr id="122891" name="Rectangle 11"/>
          <p:cNvSpPr>
            <a:spLocks noChangeArrowheads="1"/>
          </p:cNvSpPr>
          <p:nvPr/>
        </p:nvSpPr>
        <p:spPr bwMode="auto">
          <a:xfrm>
            <a:off x="7596188" y="3213100"/>
            <a:ext cx="1152525" cy="431800"/>
          </a:xfrm>
          <a:prstGeom prst="rect">
            <a:avLst/>
          </a:prstGeom>
          <a:noFill/>
          <a:ln w="9525">
            <a:noFill/>
            <a:miter lim="800000"/>
            <a:headEnd/>
            <a:tailEnd/>
          </a:ln>
          <a:effectLst/>
        </p:spPr>
        <p:txBody>
          <a:bodyPr/>
          <a:lstStyle/>
          <a:p>
            <a:pPr marL="342900" indent="-342900">
              <a:spcBef>
                <a:spcPts val="500"/>
              </a:spcBef>
              <a:spcAft>
                <a:spcPts val="500"/>
              </a:spcAft>
            </a:pPr>
            <a:r>
              <a:rPr lang="en-US" sz="2400" b="1"/>
              <a:t>GF(2</a:t>
            </a:r>
            <a:r>
              <a:rPr lang="en-US" sz="2400" b="1" baseline="30000"/>
              <a:t>3</a:t>
            </a:r>
            <a:r>
              <a:rPr lang="en-US" sz="2400" b="1"/>
              <a:t>)</a:t>
            </a:r>
          </a:p>
        </p:txBody>
      </p:sp>
      <p:pic>
        <p:nvPicPr>
          <p:cNvPr id="122887" name="Picture 7"/>
          <p:cNvPicPr>
            <a:picLocks noChangeAspect="1" noChangeArrowheads="1"/>
          </p:cNvPicPr>
          <p:nvPr/>
        </p:nvPicPr>
        <p:blipFill>
          <a:blip r:embed="rId4"/>
          <a:srcRect/>
          <a:stretch>
            <a:fillRect/>
          </a:stretch>
        </p:blipFill>
        <p:spPr bwMode="auto">
          <a:xfrm>
            <a:off x="323850" y="188913"/>
            <a:ext cx="7102475" cy="6318250"/>
          </a:xfrm>
          <a:prstGeom prst="rect">
            <a:avLst/>
          </a:prstGeom>
          <a:noFill/>
          <a:ln w="9525">
            <a:noFill/>
            <a:miter lim="800000"/>
            <a:headEnd/>
            <a:tailEnd/>
          </a:ln>
          <a:effectLst/>
        </p:spPr>
      </p:pic>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7" name="Picture 3"/>
          <p:cNvPicPr>
            <a:picLocks noChangeAspect="1" noChangeArrowheads="1"/>
          </p:cNvPicPr>
          <p:nvPr>
            <p:ph type="body" idx="1"/>
          </p:nvPr>
        </p:nvPicPr>
        <p:blipFill>
          <a:blip r:embed="rId2">
            <a:lum bright="12000" contrast="-30000"/>
          </a:blip>
          <a:srcRect/>
          <a:stretch>
            <a:fillRect/>
          </a:stretch>
        </p:blipFill>
        <p:spPr>
          <a:xfrm>
            <a:off x="1116013" y="0"/>
            <a:ext cx="7570787" cy="6858000"/>
          </a:xfrm>
        </p:spPr>
      </p:pic>
      <p:sp>
        <p:nvSpPr>
          <p:cNvPr id="108548" name="Rectangle 4"/>
          <p:cNvSpPr>
            <a:spLocks noChangeArrowheads="1"/>
          </p:cNvSpPr>
          <p:nvPr/>
        </p:nvSpPr>
        <p:spPr bwMode="auto">
          <a:xfrm>
            <a:off x="0" y="836613"/>
            <a:ext cx="1800225" cy="3937000"/>
          </a:xfrm>
          <a:prstGeom prst="rect">
            <a:avLst/>
          </a:prstGeom>
          <a:noFill/>
          <a:ln w="9525">
            <a:noFill/>
            <a:miter lim="800000"/>
            <a:headEnd/>
            <a:tailEnd/>
          </a:ln>
          <a:effectLst/>
        </p:spPr>
        <p:txBody>
          <a:bodyPr>
            <a:spAutoFit/>
          </a:bodyPr>
          <a:lstStyle/>
          <a:p>
            <a:r>
              <a:rPr lang="en-US"/>
              <a:t>In GF(2),  </a:t>
            </a:r>
            <a:r>
              <a:rPr lang="en-US" b="1">
                <a:solidFill>
                  <a:schemeClr val="accent2"/>
                </a:solidFill>
              </a:rPr>
              <a:t>addition</a:t>
            </a:r>
            <a:r>
              <a:rPr lang="en-US"/>
              <a:t> and </a:t>
            </a:r>
            <a:r>
              <a:rPr lang="en-US" b="1">
                <a:solidFill>
                  <a:schemeClr val="accent2"/>
                </a:solidFill>
              </a:rPr>
              <a:t>multiplication</a:t>
            </a:r>
            <a:r>
              <a:rPr lang="en-US"/>
              <a:t> are equivalent to the </a:t>
            </a:r>
            <a:r>
              <a:rPr lang="en-US" b="1">
                <a:solidFill>
                  <a:schemeClr val="accent2"/>
                </a:solidFill>
              </a:rPr>
              <a:t>XOR</a:t>
            </a:r>
            <a:r>
              <a:rPr lang="en-US"/>
              <a:t>, and the logical </a:t>
            </a:r>
            <a:r>
              <a:rPr lang="en-US" b="1">
                <a:solidFill>
                  <a:schemeClr val="accent2"/>
                </a:solidFill>
              </a:rPr>
              <a:t>AND</a:t>
            </a:r>
            <a:r>
              <a:rPr lang="en-US">
                <a:solidFill>
                  <a:schemeClr val="accent2"/>
                </a:solidFill>
              </a:rPr>
              <a:t>, </a:t>
            </a:r>
            <a:r>
              <a:rPr lang="en-US"/>
              <a:t>respectively. Addition and subtraction are equivalent. </a:t>
            </a:r>
          </a:p>
          <a:p>
            <a:r>
              <a:rPr lang="en-US"/>
              <a:t>Therefore  GF(2</a:t>
            </a:r>
            <a:r>
              <a:rPr lang="en-US" baseline="30000"/>
              <a:t>n</a:t>
            </a:r>
            <a:r>
              <a:rPr lang="en-US"/>
              <a:t>) is of most interest in.   </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95288" y="1700213"/>
            <a:ext cx="8424862" cy="4608512"/>
          </a:xfrm>
        </p:spPr>
        <p:txBody>
          <a:bodyPr/>
          <a:lstStyle/>
          <a:p>
            <a:pPr>
              <a:lnSpc>
                <a:spcPct val="80000"/>
              </a:lnSpc>
              <a:spcBef>
                <a:spcPts val="500"/>
              </a:spcBef>
              <a:spcAft>
                <a:spcPts val="500"/>
              </a:spcAft>
            </a:pPr>
            <a:r>
              <a:rPr lang="en-US" sz="2000"/>
              <a:t>Consider the set S of all polynomials of degree n-1 or less over the field Z</a:t>
            </a:r>
            <a:r>
              <a:rPr lang="en-US" sz="2000" baseline="-15000"/>
              <a:t>p</a:t>
            </a:r>
            <a:r>
              <a:rPr lang="en-US" sz="2000"/>
              <a:t>. Thus, each polynomial has the form</a:t>
            </a:r>
          </a:p>
          <a:p>
            <a:pPr>
              <a:lnSpc>
                <a:spcPct val="80000"/>
              </a:lnSpc>
              <a:spcBef>
                <a:spcPts val="500"/>
              </a:spcBef>
              <a:spcAft>
                <a:spcPts val="500"/>
              </a:spcAft>
            </a:pPr>
            <a:r>
              <a:rPr lang="en-US" sz="2000"/>
              <a:t>where each a</a:t>
            </a:r>
            <a:r>
              <a:rPr lang="en-US" sz="2000" baseline="-25000"/>
              <a:t>i</a:t>
            </a:r>
            <a:r>
              <a:rPr lang="en-US" sz="2000"/>
              <a:t> takes on a value in the set {0, 1,..., p -1}. There are a total of p</a:t>
            </a:r>
            <a:r>
              <a:rPr lang="en-US" sz="2000" baseline="30000"/>
              <a:t>n</a:t>
            </a:r>
            <a:r>
              <a:rPr lang="en-US" sz="2000"/>
              <a:t> different polynomials in S.</a:t>
            </a:r>
          </a:p>
          <a:p>
            <a:pPr>
              <a:lnSpc>
                <a:spcPct val="80000"/>
              </a:lnSpc>
              <a:spcBef>
                <a:spcPts val="500"/>
              </a:spcBef>
              <a:spcAft>
                <a:spcPts val="500"/>
              </a:spcAft>
            </a:pPr>
            <a:r>
              <a:rPr lang="en-US" sz="2000"/>
              <a:t>For p = 3 and n = 2, the 3</a:t>
            </a:r>
            <a:r>
              <a:rPr lang="en-US" sz="2000" baseline="30000"/>
              <a:t>2</a:t>
            </a:r>
            <a:r>
              <a:rPr lang="en-US" sz="2000"/>
              <a:t> = 9 polynomials in the set are</a:t>
            </a:r>
          </a:p>
          <a:p>
            <a:pPr>
              <a:lnSpc>
                <a:spcPct val="80000"/>
              </a:lnSpc>
              <a:spcBef>
                <a:spcPts val="500"/>
              </a:spcBef>
              <a:spcAft>
                <a:spcPts val="500"/>
              </a:spcAft>
            </a:pPr>
            <a:r>
              <a:rPr lang="en-US" sz="2000"/>
              <a:t>0 	x	2x</a:t>
            </a:r>
          </a:p>
          <a:p>
            <a:pPr>
              <a:lnSpc>
                <a:spcPct val="80000"/>
              </a:lnSpc>
              <a:spcBef>
                <a:spcPts val="500"/>
              </a:spcBef>
              <a:spcAft>
                <a:spcPts val="500"/>
              </a:spcAft>
            </a:pPr>
            <a:r>
              <a:rPr lang="en-US" sz="2000"/>
              <a:t>1	x + 1	2x + 1</a:t>
            </a:r>
          </a:p>
          <a:p>
            <a:pPr>
              <a:lnSpc>
                <a:spcPct val="80000"/>
              </a:lnSpc>
              <a:spcBef>
                <a:spcPts val="500"/>
              </a:spcBef>
              <a:spcAft>
                <a:spcPts val="500"/>
              </a:spcAft>
            </a:pPr>
            <a:r>
              <a:rPr lang="en-US" sz="2000"/>
              <a:t>2	x + 2	2x + 2</a:t>
            </a:r>
          </a:p>
          <a:p>
            <a:pPr>
              <a:lnSpc>
                <a:spcPct val="80000"/>
              </a:lnSpc>
              <a:spcBef>
                <a:spcPts val="500"/>
              </a:spcBef>
              <a:spcAft>
                <a:spcPts val="500"/>
              </a:spcAft>
            </a:pPr>
            <a:r>
              <a:rPr lang="en-US" sz="2000"/>
              <a:t>For p = 2 and n = 3, the 2</a:t>
            </a:r>
            <a:r>
              <a:rPr lang="en-US" sz="2000" baseline="30000"/>
              <a:t>3</a:t>
            </a:r>
            <a:r>
              <a:rPr lang="en-US" sz="2000"/>
              <a:t> = 8 the polynomials in the set are</a:t>
            </a:r>
          </a:p>
          <a:p>
            <a:pPr>
              <a:lnSpc>
                <a:spcPct val="80000"/>
              </a:lnSpc>
              <a:spcBef>
                <a:spcPts val="500"/>
              </a:spcBef>
              <a:spcAft>
                <a:spcPts val="500"/>
              </a:spcAft>
            </a:pPr>
            <a:r>
              <a:rPr lang="en-US" sz="2000"/>
              <a:t>0	x + 1	x</a:t>
            </a:r>
            <a:r>
              <a:rPr lang="en-US" sz="2000" baseline="30000"/>
              <a:t>2</a:t>
            </a:r>
            <a:r>
              <a:rPr lang="en-US" sz="2000"/>
              <a:t> + x</a:t>
            </a:r>
          </a:p>
          <a:p>
            <a:pPr>
              <a:lnSpc>
                <a:spcPct val="80000"/>
              </a:lnSpc>
              <a:spcBef>
                <a:spcPts val="500"/>
              </a:spcBef>
              <a:spcAft>
                <a:spcPts val="500"/>
              </a:spcAft>
            </a:pPr>
            <a:r>
              <a:rPr lang="en-US" sz="2000"/>
              <a:t>1	x</a:t>
            </a:r>
            <a:r>
              <a:rPr lang="en-US" sz="2000" baseline="30000"/>
              <a:t>2	</a:t>
            </a:r>
            <a:r>
              <a:rPr lang="en-US" sz="2000"/>
              <a:t>x</a:t>
            </a:r>
            <a:r>
              <a:rPr lang="en-US" sz="2000" baseline="30000"/>
              <a:t>2</a:t>
            </a:r>
            <a:r>
              <a:rPr lang="en-US" sz="2000"/>
              <a:t> + x + 1</a:t>
            </a:r>
          </a:p>
          <a:p>
            <a:pPr>
              <a:lnSpc>
                <a:spcPct val="80000"/>
              </a:lnSpc>
              <a:spcBef>
                <a:spcPts val="500"/>
              </a:spcBef>
              <a:spcAft>
                <a:spcPts val="500"/>
              </a:spcAft>
            </a:pPr>
            <a:r>
              <a:rPr lang="en-US" sz="2000"/>
              <a:t>X	x</a:t>
            </a:r>
            <a:r>
              <a:rPr lang="en-US" sz="2000" baseline="30000"/>
              <a:t>2</a:t>
            </a:r>
            <a:r>
              <a:rPr lang="en-US" sz="2000"/>
              <a:t> + 1</a:t>
            </a:r>
          </a:p>
        </p:txBody>
      </p:sp>
      <p:pic>
        <p:nvPicPr>
          <p:cNvPr id="123910" name="Picture 6"/>
          <p:cNvPicPr>
            <a:picLocks noChangeAspect="1" noChangeArrowheads="1"/>
          </p:cNvPicPr>
          <p:nvPr/>
        </p:nvPicPr>
        <p:blipFill>
          <a:blip r:embed="rId2"/>
          <a:srcRect/>
          <a:stretch>
            <a:fillRect/>
          </a:stretch>
        </p:blipFill>
        <p:spPr bwMode="auto">
          <a:xfrm>
            <a:off x="755650" y="587375"/>
            <a:ext cx="7416800" cy="803275"/>
          </a:xfrm>
          <a:prstGeom prst="rect">
            <a:avLst/>
          </a:prstGeom>
          <a:noFill/>
          <a:ln w="9525">
            <a:noFill/>
            <a:miter lim="800000"/>
            <a:headEnd/>
            <a:tailEnd/>
          </a:ln>
          <a:effectLst/>
        </p:spPr>
      </p:pic>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4" name="Picture 8"/>
          <p:cNvPicPr>
            <a:picLocks noChangeAspect="1" noChangeArrowheads="1"/>
          </p:cNvPicPr>
          <p:nvPr/>
        </p:nvPicPr>
        <p:blipFill>
          <a:blip r:embed="rId3"/>
          <a:srcRect/>
          <a:stretch>
            <a:fillRect/>
          </a:stretch>
        </p:blipFill>
        <p:spPr bwMode="auto">
          <a:xfrm>
            <a:off x="5148263" y="3397250"/>
            <a:ext cx="2447925" cy="1903413"/>
          </a:xfrm>
          <a:prstGeom prst="rect">
            <a:avLst/>
          </a:prstGeom>
          <a:noFill/>
          <a:ln w="9525">
            <a:noFill/>
            <a:miter lim="800000"/>
            <a:headEnd/>
            <a:tailEnd/>
          </a:ln>
          <a:effectLst/>
        </p:spPr>
      </p:pic>
      <p:sp>
        <p:nvSpPr>
          <p:cNvPr id="106499" name="Rectangle 3"/>
          <p:cNvSpPr>
            <a:spLocks noGrp="1" noChangeArrowheads="1"/>
          </p:cNvSpPr>
          <p:nvPr>
            <p:ph type="body" idx="1"/>
          </p:nvPr>
        </p:nvSpPr>
        <p:spPr>
          <a:xfrm>
            <a:off x="250825" y="333375"/>
            <a:ext cx="8713788" cy="4895850"/>
          </a:xfrm>
        </p:spPr>
        <p:txBody>
          <a:bodyPr/>
          <a:lstStyle/>
          <a:p>
            <a:pPr>
              <a:lnSpc>
                <a:spcPct val="90000"/>
              </a:lnSpc>
            </a:pPr>
            <a:r>
              <a:rPr lang="en-US" sz="2000"/>
              <a:t>mod 2: </a:t>
            </a:r>
          </a:p>
          <a:p>
            <a:pPr>
              <a:lnSpc>
                <a:spcPct val="90000"/>
              </a:lnSpc>
            </a:pPr>
            <a:r>
              <a:rPr lang="en-US" sz="2000"/>
              <a:t>1 + 1 = 1-1 = 0; </a:t>
            </a:r>
          </a:p>
          <a:p>
            <a:pPr>
              <a:lnSpc>
                <a:spcPct val="90000"/>
              </a:lnSpc>
            </a:pPr>
            <a:r>
              <a:rPr lang="en-US" sz="2000"/>
              <a:t>1 + 0 = 1 - 0 = 1; </a:t>
            </a:r>
          </a:p>
          <a:p>
            <a:pPr>
              <a:lnSpc>
                <a:spcPct val="90000"/>
              </a:lnSpc>
            </a:pPr>
            <a:r>
              <a:rPr lang="en-US" sz="2000"/>
              <a:t>0 + 1 = 0 - 1 = 1.</a:t>
            </a:r>
          </a:p>
          <a:p>
            <a:pPr>
              <a:lnSpc>
                <a:spcPct val="90000"/>
              </a:lnSpc>
            </a:pPr>
            <a:endParaRPr lang="en-US" sz="2000"/>
          </a:p>
          <a:p>
            <a:pPr>
              <a:lnSpc>
                <a:spcPct val="90000"/>
              </a:lnSpc>
            </a:pPr>
            <a:r>
              <a:rPr lang="en-US" sz="2000"/>
              <a:t>if </a:t>
            </a:r>
            <a:r>
              <a:rPr lang="en-AU" sz="2000" i="1"/>
              <a:t>f</a:t>
            </a:r>
            <a:r>
              <a:rPr lang="en-AU" sz="2000"/>
              <a:t>(</a:t>
            </a:r>
            <a:r>
              <a:rPr lang="en-AU" sz="2000" i="1"/>
              <a:t>x</a:t>
            </a:r>
            <a:r>
              <a:rPr lang="en-AU" sz="2000"/>
              <a:t>) has no divisors other than itself &amp; 1 it is said </a:t>
            </a:r>
            <a:r>
              <a:rPr lang="en-AU" sz="2000" b="1">
                <a:solidFill>
                  <a:srgbClr val="990000"/>
                </a:solidFill>
              </a:rPr>
              <a:t>irreducible</a:t>
            </a:r>
            <a:r>
              <a:rPr lang="en-AU" sz="2000"/>
              <a:t> (or prime) polynomial, </a:t>
            </a:r>
            <a:r>
              <a:rPr lang="en-US" sz="2000"/>
              <a:t>an irreducible polynomial forms a field. </a:t>
            </a:r>
          </a:p>
          <a:p>
            <a:pPr>
              <a:lnSpc>
                <a:spcPct val="90000"/>
              </a:lnSpc>
              <a:spcBef>
                <a:spcPts val="500"/>
              </a:spcBef>
              <a:spcAft>
                <a:spcPts val="500"/>
              </a:spcAft>
            </a:pPr>
            <a:r>
              <a:rPr lang="en-US" sz="2000"/>
              <a:t>f(x) = x</a:t>
            </a:r>
            <a:r>
              <a:rPr lang="en-US" sz="2000" baseline="30000"/>
              <a:t>4</a:t>
            </a:r>
            <a:r>
              <a:rPr lang="en-US" sz="2000"/>
              <a:t> + 1 over GF(2) is reducible, </a:t>
            </a:r>
          </a:p>
          <a:p>
            <a:pPr lvl="1">
              <a:lnSpc>
                <a:spcPct val="90000"/>
              </a:lnSpc>
              <a:spcBef>
                <a:spcPts val="500"/>
              </a:spcBef>
              <a:spcAft>
                <a:spcPts val="500"/>
              </a:spcAft>
            </a:pPr>
            <a:r>
              <a:rPr lang="en-US" sz="1800"/>
              <a:t>because x</a:t>
            </a:r>
            <a:r>
              <a:rPr lang="en-US" sz="1800" baseline="30000"/>
              <a:t>4</a:t>
            </a:r>
            <a:r>
              <a:rPr lang="en-US" sz="1800"/>
              <a:t> + 1 = (x + 1)(x</a:t>
            </a:r>
            <a:r>
              <a:rPr lang="en-US" sz="1800" baseline="30000"/>
              <a:t>3</a:t>
            </a:r>
            <a:r>
              <a:rPr lang="en-US" sz="1800"/>
              <a:t> + x</a:t>
            </a:r>
            <a:r>
              <a:rPr lang="en-US" sz="1800" baseline="30000"/>
              <a:t>2</a:t>
            </a:r>
            <a:r>
              <a:rPr lang="en-US" sz="1800"/>
              <a:t> + x + 1)</a:t>
            </a:r>
          </a:p>
          <a:p>
            <a:pPr>
              <a:lnSpc>
                <a:spcPct val="90000"/>
              </a:lnSpc>
            </a:pPr>
            <a:r>
              <a:rPr lang="en-US" sz="2000"/>
              <a:t>f(x) = x</a:t>
            </a:r>
            <a:r>
              <a:rPr lang="en-US" sz="2000" baseline="30000"/>
              <a:t>3</a:t>
            </a:r>
            <a:r>
              <a:rPr lang="en-US" sz="2000"/>
              <a:t> + x + 1 is irreducible residual 1. </a:t>
            </a:r>
          </a:p>
          <a:p>
            <a:pPr>
              <a:lnSpc>
                <a:spcPct val="90000"/>
              </a:lnSpc>
            </a:pPr>
            <a:endParaRPr lang="en-AU" sz="2000"/>
          </a:p>
          <a:p>
            <a:pPr>
              <a:lnSpc>
                <a:spcPct val="90000"/>
              </a:lnSpc>
            </a:pPr>
            <a:endParaRPr lang="en-AU" sz="2000"/>
          </a:p>
          <a:p>
            <a:pPr>
              <a:lnSpc>
                <a:spcPct val="90000"/>
              </a:lnSpc>
            </a:pPr>
            <a:endParaRPr lang="en-AU" sz="2000"/>
          </a:p>
          <a:p>
            <a:pPr>
              <a:lnSpc>
                <a:spcPct val="90000"/>
              </a:lnSpc>
            </a:pPr>
            <a:r>
              <a:rPr lang="en-AU" sz="2000"/>
              <a:t>eg. let </a:t>
            </a:r>
            <a:r>
              <a:rPr lang="en-AU" sz="2000" i="1"/>
              <a:t>f</a:t>
            </a:r>
            <a:r>
              <a:rPr lang="en-AU" sz="2000"/>
              <a:t>(</a:t>
            </a:r>
            <a:r>
              <a:rPr lang="en-AU" sz="2000" i="1"/>
              <a:t>x</a:t>
            </a:r>
            <a:r>
              <a:rPr lang="en-AU" sz="2000"/>
              <a:t>) = </a:t>
            </a:r>
            <a:r>
              <a:rPr lang="en-AU" sz="2000" i="1"/>
              <a:t>x</a:t>
            </a:r>
            <a:r>
              <a:rPr lang="en-AU" sz="2000" baseline="30000"/>
              <a:t>3</a:t>
            </a:r>
            <a:r>
              <a:rPr lang="en-AU" sz="2000"/>
              <a:t> + </a:t>
            </a:r>
            <a:r>
              <a:rPr lang="en-AU" sz="2000" i="1"/>
              <a:t>x</a:t>
            </a:r>
            <a:r>
              <a:rPr lang="en-AU" sz="2000" baseline="30000"/>
              <a:t>2</a:t>
            </a:r>
            <a:r>
              <a:rPr lang="en-AU" sz="2000"/>
              <a:t> and </a:t>
            </a:r>
            <a:r>
              <a:rPr lang="en-AU" sz="2000" i="1"/>
              <a:t>g</a:t>
            </a:r>
            <a:r>
              <a:rPr lang="en-AU" sz="2000"/>
              <a:t>(</a:t>
            </a:r>
            <a:r>
              <a:rPr lang="en-AU" sz="2000" i="1"/>
              <a:t>x</a:t>
            </a:r>
            <a:r>
              <a:rPr lang="en-AU" sz="2000"/>
              <a:t>) = </a:t>
            </a:r>
            <a:r>
              <a:rPr lang="en-AU" sz="2000" i="1"/>
              <a:t>x</a:t>
            </a:r>
            <a:r>
              <a:rPr lang="en-AU" sz="2000" baseline="30000"/>
              <a:t>2</a:t>
            </a:r>
            <a:r>
              <a:rPr lang="en-AU" sz="2000"/>
              <a:t> + </a:t>
            </a:r>
            <a:r>
              <a:rPr lang="en-AU" sz="2000" i="1"/>
              <a:t>x </a:t>
            </a:r>
            <a:r>
              <a:rPr lang="en-AU" sz="2000"/>
              <a:t>+ 1</a:t>
            </a:r>
            <a:br>
              <a:rPr lang="en-AU" sz="2000"/>
            </a:br>
            <a:r>
              <a:rPr lang="en-AU" sz="2000" i="1"/>
              <a:t>f</a:t>
            </a:r>
            <a:r>
              <a:rPr lang="en-AU" sz="2000"/>
              <a:t>(</a:t>
            </a:r>
            <a:r>
              <a:rPr lang="en-AU" sz="2000" i="1"/>
              <a:t>x</a:t>
            </a:r>
            <a:r>
              <a:rPr lang="en-AU" sz="2000"/>
              <a:t>) + </a:t>
            </a:r>
            <a:r>
              <a:rPr lang="en-AU" sz="2000" i="1"/>
              <a:t>g</a:t>
            </a:r>
            <a:r>
              <a:rPr lang="en-AU" sz="2000"/>
              <a:t>(</a:t>
            </a:r>
            <a:r>
              <a:rPr lang="en-AU" sz="2000" i="1"/>
              <a:t>x</a:t>
            </a:r>
            <a:r>
              <a:rPr lang="en-AU" sz="2000"/>
              <a:t>) = </a:t>
            </a:r>
            <a:r>
              <a:rPr lang="en-AU" sz="2000" i="1"/>
              <a:t>x</a:t>
            </a:r>
            <a:r>
              <a:rPr lang="en-AU" sz="2000" baseline="30000"/>
              <a:t>3</a:t>
            </a:r>
            <a:r>
              <a:rPr lang="en-AU" sz="2000"/>
              <a:t> + </a:t>
            </a:r>
            <a:r>
              <a:rPr lang="en-AU" sz="2000" i="1"/>
              <a:t>x </a:t>
            </a:r>
            <a:r>
              <a:rPr lang="en-AU" sz="2000"/>
              <a:t>+ 1</a:t>
            </a:r>
          </a:p>
          <a:p>
            <a:pPr>
              <a:lnSpc>
                <a:spcPct val="90000"/>
              </a:lnSpc>
            </a:pPr>
            <a:r>
              <a:rPr lang="en-AU" sz="2000" i="1"/>
              <a:t>f</a:t>
            </a:r>
            <a:r>
              <a:rPr lang="en-AU" sz="2000"/>
              <a:t>(</a:t>
            </a:r>
            <a:r>
              <a:rPr lang="en-AU" sz="2000" i="1"/>
              <a:t>x</a:t>
            </a:r>
            <a:r>
              <a:rPr lang="en-AU" sz="2000"/>
              <a:t>) x </a:t>
            </a:r>
            <a:r>
              <a:rPr lang="en-AU" sz="2000" i="1"/>
              <a:t>g</a:t>
            </a:r>
            <a:r>
              <a:rPr lang="en-AU" sz="2000"/>
              <a:t>(</a:t>
            </a:r>
            <a:r>
              <a:rPr lang="en-AU" sz="2000" i="1"/>
              <a:t>x</a:t>
            </a:r>
            <a:r>
              <a:rPr lang="en-AU" sz="2000"/>
              <a:t>) = </a:t>
            </a:r>
            <a:r>
              <a:rPr lang="en-AU" sz="2000" i="1"/>
              <a:t>x</a:t>
            </a:r>
            <a:r>
              <a:rPr lang="en-AU" sz="2000" baseline="30000"/>
              <a:t>5</a:t>
            </a:r>
            <a:r>
              <a:rPr lang="en-AU" sz="2000"/>
              <a:t> + </a:t>
            </a:r>
            <a:r>
              <a:rPr lang="en-AU" sz="2000" i="1"/>
              <a:t>x</a:t>
            </a:r>
            <a:r>
              <a:rPr lang="en-AU" sz="2000" baseline="30000"/>
              <a:t>2</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b="0"/>
              <a:t>Finite Fields Of the Form GF(2</a:t>
            </a:r>
            <a:r>
              <a:rPr lang="en-US" b="0" baseline="30000"/>
              <a:t>n</a:t>
            </a:r>
            <a:r>
              <a:rPr lang="en-US" b="0"/>
              <a:t>)</a:t>
            </a:r>
          </a:p>
        </p:txBody>
      </p:sp>
      <p:sp>
        <p:nvSpPr>
          <p:cNvPr id="110595" name="Rectangle 3"/>
          <p:cNvSpPr>
            <a:spLocks noGrp="1" noChangeArrowheads="1"/>
          </p:cNvSpPr>
          <p:nvPr>
            <p:ph type="body" idx="1"/>
          </p:nvPr>
        </p:nvSpPr>
        <p:spPr>
          <a:xfrm>
            <a:off x="457200" y="1412875"/>
            <a:ext cx="8229600" cy="5184775"/>
          </a:xfrm>
        </p:spPr>
        <p:txBody>
          <a:bodyPr/>
          <a:lstStyle/>
          <a:p>
            <a:r>
              <a:rPr lang="en-US" sz="2800">
                <a:solidFill>
                  <a:srgbClr val="990000"/>
                </a:solidFill>
              </a:rPr>
              <a:t>Polynomials over p</a:t>
            </a:r>
            <a:r>
              <a:rPr lang="en-US" sz="2800" baseline="30000">
                <a:solidFill>
                  <a:srgbClr val="990000"/>
                </a:solidFill>
              </a:rPr>
              <a:t>n</a:t>
            </a:r>
            <a:r>
              <a:rPr lang="en-US" sz="2800">
                <a:solidFill>
                  <a:srgbClr val="990000"/>
                </a:solidFill>
              </a:rPr>
              <a:t>, with n &gt; 1,</a:t>
            </a:r>
            <a:r>
              <a:rPr lang="en-US" sz="2800"/>
              <a:t> operations modulo p</a:t>
            </a:r>
            <a:r>
              <a:rPr lang="en-US" sz="2800" baseline="30000"/>
              <a:t>n</a:t>
            </a:r>
            <a:r>
              <a:rPr lang="en-US" sz="2800"/>
              <a:t> </a:t>
            </a:r>
            <a:r>
              <a:rPr lang="en-US" sz="2800">
                <a:solidFill>
                  <a:srgbClr val="990000"/>
                </a:solidFill>
              </a:rPr>
              <a:t>do not</a:t>
            </a:r>
            <a:r>
              <a:rPr lang="en-US" sz="2800"/>
              <a:t> produce a field. There are structures satisfies the axioms for a field in a set with p</a:t>
            </a:r>
            <a:r>
              <a:rPr lang="en-US" sz="2800" baseline="30000"/>
              <a:t>n</a:t>
            </a:r>
            <a:r>
              <a:rPr lang="en-US" sz="2800"/>
              <a:t> elements, and concentrate on GF(2</a:t>
            </a:r>
            <a:r>
              <a:rPr lang="en-US" sz="2800" baseline="30000"/>
              <a:t>n</a:t>
            </a:r>
            <a:r>
              <a:rPr lang="en-US" sz="2800"/>
              <a:t>).</a:t>
            </a:r>
            <a:endParaRPr lang="en-US" sz="2800" b="1"/>
          </a:p>
          <a:p>
            <a:r>
              <a:rPr lang="en-US" sz="2800" b="1"/>
              <a:t>Motivation </a:t>
            </a:r>
            <a:r>
              <a:rPr lang="en-US" sz="2800"/>
              <a:t>Virtually all encryption algorithms, both symmetric and public key, involve  arithmetic operations on integers with divisions. </a:t>
            </a:r>
          </a:p>
          <a:p>
            <a:r>
              <a:rPr lang="en-US" sz="2800"/>
              <a:t>For efficiency: integers that fit exactly into a given number of bits, with no wasted bit patterns, integers in the range 0 through 2^(n)-1, fitting into an n-bit word. Z</a:t>
            </a:r>
            <a:r>
              <a:rPr lang="en-US" sz="2800" baseline="-15000"/>
              <a:t>256</a:t>
            </a:r>
            <a:r>
              <a:rPr lang="en-US" sz="2800"/>
              <a:t> versus Z</a:t>
            </a:r>
            <a:r>
              <a:rPr lang="en-US" sz="2800" baseline="-15000"/>
              <a:t>251</a:t>
            </a:r>
            <a:endParaRPr lang="en-US" sz="280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Polynomial GCD</a:t>
            </a:r>
            <a:endParaRPr lang="en-AU"/>
          </a:p>
        </p:txBody>
      </p:sp>
      <p:sp>
        <p:nvSpPr>
          <p:cNvPr id="78851" name="Rectangle 3"/>
          <p:cNvSpPr>
            <a:spLocks noGrp="1" noChangeArrowheads="1"/>
          </p:cNvSpPr>
          <p:nvPr>
            <p:ph type="body" idx="1"/>
          </p:nvPr>
        </p:nvSpPr>
        <p:spPr/>
        <p:txBody>
          <a:bodyPr/>
          <a:lstStyle/>
          <a:p>
            <a:pPr marL="533400" indent="-533400">
              <a:lnSpc>
                <a:spcPct val="90000"/>
              </a:lnSpc>
              <a:spcBef>
                <a:spcPts val="500"/>
              </a:spcBef>
              <a:spcAft>
                <a:spcPts val="500"/>
              </a:spcAft>
            </a:pPr>
            <a:r>
              <a:rPr lang="en-US" sz="2800"/>
              <a:t>gcd[a(x), b(x)] is the polynomial of maximum degree that divides both a(x) and b(x).</a:t>
            </a:r>
          </a:p>
          <a:p>
            <a:pPr marL="533400" indent="-533400">
              <a:lnSpc>
                <a:spcPct val="90000"/>
              </a:lnSpc>
              <a:spcBef>
                <a:spcPts val="500"/>
              </a:spcBef>
              <a:spcAft>
                <a:spcPts val="500"/>
              </a:spcAft>
            </a:pPr>
            <a:r>
              <a:rPr lang="en-US" sz="2800"/>
              <a:t>gcd[a(x), b(x)] = gcd[b(x), a(x)mod(b(x))]</a:t>
            </a:r>
          </a:p>
          <a:p>
            <a:pPr marL="533400" indent="-533400">
              <a:lnSpc>
                <a:spcPct val="90000"/>
              </a:lnSpc>
              <a:spcBef>
                <a:spcPts val="500"/>
              </a:spcBef>
              <a:spcAft>
                <a:spcPts val="500"/>
              </a:spcAft>
            </a:pPr>
            <a:r>
              <a:rPr lang="en-AU" sz="2800"/>
              <a:t>Euclid[</a:t>
            </a:r>
            <a:r>
              <a:rPr lang="en-AU" sz="2800" i="1"/>
              <a:t>a</a:t>
            </a:r>
            <a:r>
              <a:rPr lang="en-AU" sz="2800"/>
              <a:t>(</a:t>
            </a:r>
            <a:r>
              <a:rPr lang="en-AU" sz="2800" i="1"/>
              <a:t>x</a:t>
            </a:r>
            <a:r>
              <a:rPr lang="en-AU" sz="2800"/>
              <a:t>)</a:t>
            </a:r>
            <a:r>
              <a:rPr lang="en-AU" sz="2800" i="1"/>
              <a:t>, b</a:t>
            </a:r>
            <a:r>
              <a:rPr lang="en-AU" sz="2800"/>
              <a:t>(</a:t>
            </a:r>
            <a:r>
              <a:rPr lang="en-AU" sz="2800" i="1"/>
              <a:t>x</a:t>
            </a:r>
            <a:r>
              <a:rPr lang="en-AU" sz="2800"/>
              <a:t>)]</a:t>
            </a:r>
          </a:p>
          <a:p>
            <a:pPr marL="914400" lvl="1" indent="-457200">
              <a:lnSpc>
                <a:spcPct val="90000"/>
              </a:lnSpc>
              <a:buFontTx/>
              <a:buAutoNum type="arabicPeriod"/>
            </a:pPr>
            <a:r>
              <a:rPr lang="en-AU" sz="2400">
                <a:solidFill>
                  <a:srgbClr val="990000"/>
                </a:solidFill>
              </a:rPr>
              <a:t>A(</a:t>
            </a:r>
            <a:r>
              <a:rPr lang="en-AU" sz="2400" i="1">
                <a:solidFill>
                  <a:srgbClr val="990000"/>
                </a:solidFill>
              </a:rPr>
              <a:t>x</a:t>
            </a:r>
            <a:r>
              <a:rPr lang="en-AU" sz="2400">
                <a:solidFill>
                  <a:srgbClr val="990000"/>
                </a:solidFill>
              </a:rPr>
              <a:t>) </a:t>
            </a:r>
            <a:r>
              <a:rPr lang="en-AU" sz="2400">
                <a:solidFill>
                  <a:srgbClr val="990000"/>
                </a:solidFill>
                <a:sym typeface="Wingdings" pitchFamily="2" charset="2"/>
              </a:rPr>
              <a:t></a:t>
            </a:r>
            <a:r>
              <a:rPr lang="en-AU" sz="2400">
                <a:solidFill>
                  <a:srgbClr val="990000"/>
                </a:solidFill>
              </a:rPr>
              <a:t> </a:t>
            </a:r>
            <a:r>
              <a:rPr lang="en-AU" sz="2400" i="1">
                <a:solidFill>
                  <a:srgbClr val="990000"/>
                </a:solidFill>
              </a:rPr>
              <a:t>a</a:t>
            </a:r>
            <a:r>
              <a:rPr lang="en-AU" sz="2400">
                <a:solidFill>
                  <a:srgbClr val="990000"/>
                </a:solidFill>
              </a:rPr>
              <a:t>(</a:t>
            </a:r>
            <a:r>
              <a:rPr lang="en-AU" sz="2400" i="1">
                <a:solidFill>
                  <a:srgbClr val="990000"/>
                </a:solidFill>
              </a:rPr>
              <a:t>x</a:t>
            </a:r>
            <a:r>
              <a:rPr lang="en-AU" sz="2400">
                <a:solidFill>
                  <a:srgbClr val="990000"/>
                </a:solidFill>
              </a:rPr>
              <a:t>); B(</a:t>
            </a:r>
            <a:r>
              <a:rPr lang="en-AU" sz="2400" i="1">
                <a:solidFill>
                  <a:srgbClr val="990000"/>
                </a:solidFill>
              </a:rPr>
              <a:t>x</a:t>
            </a:r>
            <a:r>
              <a:rPr lang="en-AU" sz="2400">
                <a:solidFill>
                  <a:srgbClr val="990000"/>
                </a:solidFill>
              </a:rPr>
              <a:t>) </a:t>
            </a:r>
            <a:r>
              <a:rPr lang="en-AU" sz="2400">
                <a:solidFill>
                  <a:srgbClr val="990000"/>
                </a:solidFill>
                <a:sym typeface="Wingdings" pitchFamily="2" charset="2"/>
              </a:rPr>
              <a:t></a:t>
            </a:r>
            <a:r>
              <a:rPr lang="en-AU" sz="2400">
                <a:solidFill>
                  <a:srgbClr val="990000"/>
                </a:solidFill>
              </a:rPr>
              <a:t> </a:t>
            </a:r>
            <a:r>
              <a:rPr lang="en-AU" sz="2400" i="1">
                <a:solidFill>
                  <a:srgbClr val="990000"/>
                </a:solidFill>
              </a:rPr>
              <a:t>b</a:t>
            </a:r>
            <a:r>
              <a:rPr lang="en-AU" sz="2400">
                <a:solidFill>
                  <a:srgbClr val="990000"/>
                </a:solidFill>
              </a:rPr>
              <a:t>(</a:t>
            </a:r>
            <a:r>
              <a:rPr lang="en-AU" sz="2400" i="1">
                <a:solidFill>
                  <a:srgbClr val="990000"/>
                </a:solidFill>
              </a:rPr>
              <a:t>x</a:t>
            </a:r>
            <a:r>
              <a:rPr lang="en-AU" sz="2400">
                <a:solidFill>
                  <a:srgbClr val="990000"/>
                </a:solidFill>
              </a:rPr>
              <a:t>)</a:t>
            </a:r>
          </a:p>
          <a:p>
            <a:pPr marL="914400" lvl="1" indent="-457200">
              <a:lnSpc>
                <a:spcPct val="90000"/>
              </a:lnSpc>
              <a:buFontTx/>
              <a:buAutoNum type="arabicPeriod"/>
            </a:pPr>
            <a:r>
              <a:rPr lang="en-AU" sz="2400" b="1">
                <a:solidFill>
                  <a:srgbClr val="990000"/>
                </a:solidFill>
              </a:rPr>
              <a:t>if </a:t>
            </a:r>
            <a:r>
              <a:rPr lang="en-AU" sz="2400">
                <a:solidFill>
                  <a:srgbClr val="990000"/>
                </a:solidFill>
              </a:rPr>
              <a:t>B(</a:t>
            </a:r>
            <a:r>
              <a:rPr lang="en-AU" sz="2400" i="1">
                <a:solidFill>
                  <a:srgbClr val="990000"/>
                </a:solidFill>
              </a:rPr>
              <a:t>x</a:t>
            </a:r>
            <a:r>
              <a:rPr lang="en-AU" sz="2400">
                <a:solidFill>
                  <a:srgbClr val="990000"/>
                </a:solidFill>
              </a:rPr>
              <a:t>) = 0 </a:t>
            </a:r>
            <a:r>
              <a:rPr lang="en-AU" sz="2400" b="1">
                <a:solidFill>
                  <a:srgbClr val="990000"/>
                </a:solidFill>
              </a:rPr>
              <a:t>return </a:t>
            </a:r>
            <a:r>
              <a:rPr lang="en-AU" sz="2400">
                <a:solidFill>
                  <a:srgbClr val="990000"/>
                </a:solidFill>
              </a:rPr>
              <a:t>A(</a:t>
            </a:r>
            <a:r>
              <a:rPr lang="en-AU" sz="2400" i="1">
                <a:solidFill>
                  <a:srgbClr val="990000"/>
                </a:solidFill>
              </a:rPr>
              <a:t>x</a:t>
            </a:r>
            <a:r>
              <a:rPr lang="en-AU" sz="2400">
                <a:solidFill>
                  <a:srgbClr val="990000"/>
                </a:solidFill>
              </a:rPr>
              <a:t>) = gcd[</a:t>
            </a:r>
            <a:r>
              <a:rPr lang="en-AU" sz="2400" i="1">
                <a:solidFill>
                  <a:srgbClr val="990000"/>
                </a:solidFill>
              </a:rPr>
              <a:t>a</a:t>
            </a:r>
            <a:r>
              <a:rPr lang="en-AU" sz="2400">
                <a:solidFill>
                  <a:srgbClr val="990000"/>
                </a:solidFill>
              </a:rPr>
              <a:t>(</a:t>
            </a:r>
            <a:r>
              <a:rPr lang="en-AU" sz="2400" i="1">
                <a:solidFill>
                  <a:srgbClr val="990000"/>
                </a:solidFill>
              </a:rPr>
              <a:t>x</a:t>
            </a:r>
            <a:r>
              <a:rPr lang="en-AU" sz="2400">
                <a:solidFill>
                  <a:srgbClr val="990000"/>
                </a:solidFill>
              </a:rPr>
              <a:t>)</a:t>
            </a:r>
            <a:r>
              <a:rPr lang="en-AU" sz="2400" i="1">
                <a:solidFill>
                  <a:srgbClr val="990000"/>
                </a:solidFill>
              </a:rPr>
              <a:t>, b</a:t>
            </a:r>
            <a:r>
              <a:rPr lang="en-AU" sz="2400">
                <a:solidFill>
                  <a:srgbClr val="990000"/>
                </a:solidFill>
              </a:rPr>
              <a:t>(</a:t>
            </a:r>
            <a:r>
              <a:rPr lang="en-AU" sz="2400" i="1">
                <a:solidFill>
                  <a:srgbClr val="990000"/>
                </a:solidFill>
              </a:rPr>
              <a:t>x</a:t>
            </a:r>
            <a:r>
              <a:rPr lang="en-AU" sz="2400">
                <a:solidFill>
                  <a:srgbClr val="990000"/>
                </a:solidFill>
              </a:rPr>
              <a:t>)]</a:t>
            </a:r>
          </a:p>
          <a:p>
            <a:pPr marL="914400" lvl="1" indent="-457200">
              <a:lnSpc>
                <a:spcPct val="90000"/>
              </a:lnSpc>
              <a:buFontTx/>
              <a:buAutoNum type="arabicPeriod"/>
            </a:pPr>
            <a:r>
              <a:rPr lang="en-AU" sz="2400">
                <a:solidFill>
                  <a:srgbClr val="990000"/>
                </a:solidFill>
              </a:rPr>
              <a:t>R(</a:t>
            </a:r>
            <a:r>
              <a:rPr lang="en-AU" sz="2400" i="1">
                <a:solidFill>
                  <a:srgbClr val="990000"/>
                </a:solidFill>
              </a:rPr>
              <a:t>x</a:t>
            </a:r>
            <a:r>
              <a:rPr lang="en-AU" sz="2400">
                <a:solidFill>
                  <a:srgbClr val="990000"/>
                </a:solidFill>
              </a:rPr>
              <a:t>) = A(</a:t>
            </a:r>
            <a:r>
              <a:rPr lang="en-AU" sz="2400" i="1">
                <a:solidFill>
                  <a:srgbClr val="990000"/>
                </a:solidFill>
              </a:rPr>
              <a:t>x</a:t>
            </a:r>
            <a:r>
              <a:rPr lang="en-AU" sz="2400">
                <a:solidFill>
                  <a:srgbClr val="990000"/>
                </a:solidFill>
              </a:rPr>
              <a:t>) mod B(</a:t>
            </a:r>
            <a:r>
              <a:rPr lang="en-AU" sz="2400" i="1">
                <a:solidFill>
                  <a:srgbClr val="990000"/>
                </a:solidFill>
              </a:rPr>
              <a:t>x</a:t>
            </a:r>
            <a:r>
              <a:rPr lang="en-AU" sz="2400">
                <a:solidFill>
                  <a:srgbClr val="990000"/>
                </a:solidFill>
              </a:rPr>
              <a:t>)</a:t>
            </a:r>
          </a:p>
          <a:p>
            <a:pPr marL="914400" lvl="1" indent="-457200">
              <a:lnSpc>
                <a:spcPct val="90000"/>
              </a:lnSpc>
              <a:buFontTx/>
              <a:buAutoNum type="arabicPeriod"/>
            </a:pPr>
            <a:r>
              <a:rPr lang="en-AU" sz="2400">
                <a:solidFill>
                  <a:srgbClr val="990000"/>
                </a:solidFill>
              </a:rPr>
              <a:t>A(</a:t>
            </a:r>
            <a:r>
              <a:rPr lang="en-AU" sz="2400" i="1">
                <a:solidFill>
                  <a:srgbClr val="990000"/>
                </a:solidFill>
              </a:rPr>
              <a:t>x</a:t>
            </a:r>
            <a:r>
              <a:rPr lang="en-AU" sz="2400">
                <a:solidFill>
                  <a:srgbClr val="990000"/>
                </a:solidFill>
              </a:rPr>
              <a:t>) </a:t>
            </a:r>
            <a:r>
              <a:rPr lang="en-AU" sz="2400">
                <a:solidFill>
                  <a:srgbClr val="990000"/>
                </a:solidFill>
                <a:sym typeface="Wingdings" pitchFamily="2" charset="2"/>
              </a:rPr>
              <a:t></a:t>
            </a:r>
            <a:r>
              <a:rPr lang="en-AU" sz="2400">
                <a:solidFill>
                  <a:srgbClr val="990000"/>
                </a:solidFill>
              </a:rPr>
              <a:t> B(</a:t>
            </a:r>
            <a:r>
              <a:rPr lang="en-AU" sz="2400" i="1">
                <a:solidFill>
                  <a:srgbClr val="990000"/>
                </a:solidFill>
              </a:rPr>
              <a:t>x</a:t>
            </a:r>
            <a:r>
              <a:rPr lang="en-AU" sz="2400">
                <a:solidFill>
                  <a:srgbClr val="990000"/>
                </a:solidFill>
              </a:rPr>
              <a:t>)</a:t>
            </a:r>
          </a:p>
          <a:p>
            <a:pPr marL="914400" lvl="1" indent="-457200">
              <a:lnSpc>
                <a:spcPct val="90000"/>
              </a:lnSpc>
              <a:buFontTx/>
              <a:buAutoNum type="arabicPeriod"/>
            </a:pPr>
            <a:r>
              <a:rPr lang="en-AU" sz="2400">
                <a:solidFill>
                  <a:srgbClr val="990000"/>
                </a:solidFill>
              </a:rPr>
              <a:t>B(</a:t>
            </a:r>
            <a:r>
              <a:rPr lang="en-AU" sz="2400" i="1">
                <a:solidFill>
                  <a:srgbClr val="990000"/>
                </a:solidFill>
              </a:rPr>
              <a:t>x</a:t>
            </a:r>
            <a:r>
              <a:rPr lang="en-AU" sz="2400">
                <a:solidFill>
                  <a:srgbClr val="990000"/>
                </a:solidFill>
              </a:rPr>
              <a:t>) </a:t>
            </a:r>
            <a:r>
              <a:rPr lang="en-AU" sz="2400">
                <a:solidFill>
                  <a:srgbClr val="990000"/>
                </a:solidFill>
                <a:sym typeface="Wingdings" pitchFamily="2" charset="2"/>
              </a:rPr>
              <a:t></a:t>
            </a:r>
            <a:r>
              <a:rPr lang="en-AU" sz="2400">
                <a:solidFill>
                  <a:srgbClr val="990000"/>
                </a:solidFill>
              </a:rPr>
              <a:t> R(</a:t>
            </a:r>
            <a:r>
              <a:rPr lang="en-AU" sz="2400" i="1">
                <a:solidFill>
                  <a:srgbClr val="990000"/>
                </a:solidFill>
              </a:rPr>
              <a:t>x</a:t>
            </a:r>
            <a:r>
              <a:rPr lang="en-AU" sz="2400">
                <a:solidFill>
                  <a:srgbClr val="990000"/>
                </a:solidFill>
              </a:rPr>
              <a:t>)</a:t>
            </a:r>
          </a:p>
          <a:p>
            <a:pPr marL="914400" lvl="1" indent="-457200">
              <a:lnSpc>
                <a:spcPct val="90000"/>
              </a:lnSpc>
              <a:buFontTx/>
              <a:buAutoNum type="arabicPeriod"/>
            </a:pPr>
            <a:r>
              <a:rPr lang="en-AU" sz="2400" b="1">
                <a:solidFill>
                  <a:srgbClr val="990000"/>
                </a:solidFill>
              </a:rPr>
              <a:t>goto </a:t>
            </a:r>
            <a:r>
              <a:rPr lang="en-AU" sz="2400">
                <a:solidFill>
                  <a:srgbClr val="990000"/>
                </a:solidFill>
              </a:rPr>
              <a:t>2</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4" name="Picture 6"/>
          <p:cNvPicPr>
            <a:picLocks noChangeAspect="1" noChangeArrowheads="1"/>
          </p:cNvPicPr>
          <p:nvPr/>
        </p:nvPicPr>
        <p:blipFill>
          <a:blip r:embed="rId3">
            <a:lum contrast="-6000"/>
          </a:blip>
          <a:srcRect/>
          <a:stretch>
            <a:fillRect/>
          </a:stretch>
        </p:blipFill>
        <p:spPr bwMode="auto">
          <a:xfrm>
            <a:off x="4356100" y="1800225"/>
            <a:ext cx="3887788" cy="2708275"/>
          </a:xfrm>
          <a:prstGeom prst="rect">
            <a:avLst/>
          </a:prstGeom>
          <a:noFill/>
          <a:ln w="9525">
            <a:noFill/>
            <a:miter lim="800000"/>
            <a:headEnd/>
            <a:tailEnd/>
          </a:ln>
          <a:effectLst/>
        </p:spPr>
      </p:pic>
      <p:sp>
        <p:nvSpPr>
          <p:cNvPr id="109576" name="Rectangle 8"/>
          <p:cNvSpPr>
            <a:spLocks noChangeArrowheads="1"/>
          </p:cNvSpPr>
          <p:nvPr/>
        </p:nvSpPr>
        <p:spPr bwMode="auto">
          <a:xfrm>
            <a:off x="250825" y="476250"/>
            <a:ext cx="7848600" cy="5203825"/>
          </a:xfrm>
          <a:prstGeom prst="rect">
            <a:avLst/>
          </a:prstGeom>
          <a:noFill/>
          <a:ln w="9525">
            <a:noFill/>
            <a:miter lim="800000"/>
            <a:headEnd/>
            <a:tailEnd/>
          </a:ln>
          <a:effectLst/>
        </p:spPr>
        <p:txBody>
          <a:bodyPr>
            <a:spAutoFit/>
          </a:bodyPr>
          <a:lstStyle/>
          <a:p>
            <a:r>
              <a:rPr lang="en-US" sz="2400"/>
              <a:t>Example of GCD in Z</a:t>
            </a:r>
            <a:r>
              <a:rPr lang="en-US" sz="2400" baseline="-10000"/>
              <a:t>2</a:t>
            </a:r>
            <a:r>
              <a:rPr lang="en-US" sz="2400"/>
              <a:t> or in GF(2),</a:t>
            </a:r>
            <a:endParaRPr lang="en-US" sz="2400" baseline="-10000"/>
          </a:p>
          <a:p>
            <a:r>
              <a:rPr lang="en-US" sz="2400"/>
              <a:t>Step1, gcd(A(x), B(x))</a:t>
            </a:r>
          </a:p>
          <a:p>
            <a:r>
              <a:rPr lang="en-US" sz="2400"/>
              <a:t>A(x) = x</a:t>
            </a:r>
            <a:r>
              <a:rPr lang="en-US" sz="2400" baseline="30000"/>
              <a:t>6</a:t>
            </a:r>
            <a:r>
              <a:rPr lang="en-US" sz="2400"/>
              <a:t> + x</a:t>
            </a:r>
            <a:r>
              <a:rPr lang="en-US" sz="2400" baseline="30000"/>
              <a:t>5</a:t>
            </a:r>
            <a:r>
              <a:rPr lang="en-US" sz="2400"/>
              <a:t> + x</a:t>
            </a:r>
            <a:r>
              <a:rPr lang="en-US" sz="2400" baseline="30000"/>
              <a:t>4</a:t>
            </a:r>
            <a:r>
              <a:rPr lang="en-US" sz="2400"/>
              <a:t> + x</a:t>
            </a:r>
            <a:r>
              <a:rPr lang="en-US" sz="2400" baseline="30000"/>
              <a:t>3</a:t>
            </a:r>
            <a:r>
              <a:rPr lang="en-US" sz="2400"/>
              <a:t> + x</a:t>
            </a:r>
            <a:r>
              <a:rPr lang="en-US" sz="2400" baseline="30000"/>
              <a:t>2</a:t>
            </a:r>
            <a:r>
              <a:rPr lang="en-US" sz="2400"/>
              <a:t> + 1, </a:t>
            </a:r>
          </a:p>
          <a:p>
            <a:r>
              <a:rPr lang="en-US" sz="2400"/>
              <a:t>B(x) = x</a:t>
            </a:r>
            <a:r>
              <a:rPr lang="en-US" sz="2400" baseline="30000"/>
              <a:t>4</a:t>
            </a:r>
            <a:r>
              <a:rPr lang="en-US" sz="2400"/>
              <a:t> + x</a:t>
            </a:r>
            <a:r>
              <a:rPr lang="en-US" sz="2400" baseline="30000"/>
              <a:t>2</a:t>
            </a:r>
            <a:r>
              <a:rPr lang="en-US" sz="2400"/>
              <a:t> + x + 1; D(x)= x</a:t>
            </a:r>
            <a:r>
              <a:rPr lang="en-US" sz="2400" baseline="30000"/>
              <a:t>2</a:t>
            </a:r>
            <a:r>
              <a:rPr lang="en-US" sz="2400"/>
              <a:t> + x; </a:t>
            </a:r>
          </a:p>
          <a:p>
            <a:r>
              <a:rPr lang="en-US" sz="2400"/>
              <a:t>R(x) = x</a:t>
            </a:r>
            <a:r>
              <a:rPr lang="en-US" sz="2400" baseline="30000"/>
              <a:t>3</a:t>
            </a:r>
            <a:r>
              <a:rPr lang="en-US" sz="2400"/>
              <a:t> + x</a:t>
            </a:r>
            <a:r>
              <a:rPr lang="en-US" sz="2400" baseline="30000"/>
              <a:t>2</a:t>
            </a:r>
            <a:r>
              <a:rPr lang="en-US" sz="2400"/>
              <a:t> + 1</a:t>
            </a:r>
          </a:p>
          <a:p>
            <a:r>
              <a:rPr lang="en-US" sz="2400"/>
              <a:t>Step 2, </a:t>
            </a:r>
          </a:p>
          <a:p>
            <a:r>
              <a:rPr lang="en-US" sz="2400"/>
              <a:t>A(x) = B(x) = x</a:t>
            </a:r>
            <a:r>
              <a:rPr lang="en-US" sz="2400" baseline="30000"/>
              <a:t>4</a:t>
            </a:r>
            <a:r>
              <a:rPr lang="en-US" sz="2400"/>
              <a:t> + x</a:t>
            </a:r>
            <a:r>
              <a:rPr lang="en-US" sz="2400" baseline="30000"/>
              <a:t>2</a:t>
            </a:r>
            <a:r>
              <a:rPr lang="en-US" sz="2400"/>
              <a:t> + x + 1; </a:t>
            </a:r>
          </a:p>
          <a:p>
            <a:r>
              <a:rPr lang="en-US" sz="2400"/>
              <a:t>B(x) = R(x) = x</a:t>
            </a:r>
            <a:r>
              <a:rPr lang="en-US" sz="2400" baseline="30000"/>
              <a:t>3</a:t>
            </a:r>
            <a:r>
              <a:rPr lang="en-US" sz="2400"/>
              <a:t> + x</a:t>
            </a:r>
            <a:r>
              <a:rPr lang="en-US" sz="2400" baseline="30000"/>
              <a:t>2</a:t>
            </a:r>
            <a:r>
              <a:rPr lang="en-US" sz="2400"/>
              <a:t> + 1, </a:t>
            </a:r>
          </a:p>
          <a:p>
            <a:r>
              <a:rPr lang="en-US" sz="2400"/>
              <a:t>D(x) = x + 1; R(x) =0;</a:t>
            </a:r>
          </a:p>
          <a:p>
            <a:r>
              <a:rPr lang="en-US" sz="2400"/>
              <a:t>Step 3, </a:t>
            </a:r>
          </a:p>
          <a:p>
            <a:r>
              <a:rPr lang="en-US" sz="2400"/>
              <a:t>A(x) = B(x) = x</a:t>
            </a:r>
            <a:r>
              <a:rPr lang="en-US" sz="2400" baseline="30000"/>
              <a:t>3</a:t>
            </a:r>
            <a:r>
              <a:rPr lang="en-US" sz="2400"/>
              <a:t> + x</a:t>
            </a:r>
            <a:r>
              <a:rPr lang="en-US" sz="2400" baseline="30000"/>
              <a:t>2</a:t>
            </a:r>
            <a:r>
              <a:rPr lang="en-US" sz="2400"/>
              <a:t> + 1; </a:t>
            </a:r>
          </a:p>
          <a:p>
            <a:r>
              <a:rPr lang="en-US" sz="2400"/>
              <a:t>B(x) = R(x) = 0;</a:t>
            </a:r>
          </a:p>
          <a:p>
            <a:r>
              <a:rPr lang="en-US" sz="2400"/>
              <a:t>gcd(A(x), B(x)) = x</a:t>
            </a:r>
            <a:r>
              <a:rPr lang="en-US" sz="2400" baseline="30000"/>
              <a:t>3</a:t>
            </a:r>
            <a:r>
              <a:rPr lang="en-US" sz="2400"/>
              <a:t> + x</a:t>
            </a:r>
            <a:r>
              <a:rPr lang="en-US" sz="2400" baseline="30000"/>
              <a:t>2</a:t>
            </a:r>
            <a:r>
              <a:rPr lang="en-US" sz="2400"/>
              <a:t> + 1</a:t>
            </a:r>
          </a:p>
          <a:p>
            <a:endParaRPr lang="en-US" sz="240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0" name="Picture 4"/>
          <p:cNvPicPr>
            <a:picLocks noChangeAspect="1" noChangeArrowheads="1"/>
          </p:cNvPicPr>
          <p:nvPr/>
        </p:nvPicPr>
        <p:blipFill>
          <a:blip r:embed="rId2"/>
          <a:srcRect/>
          <a:stretch>
            <a:fillRect/>
          </a:stretch>
        </p:blipFill>
        <p:spPr bwMode="auto">
          <a:xfrm>
            <a:off x="250825" y="0"/>
            <a:ext cx="7416800" cy="6858000"/>
          </a:xfrm>
          <a:prstGeom prst="rect">
            <a:avLst/>
          </a:prstGeom>
          <a:noFill/>
          <a:ln w="9525">
            <a:noFill/>
            <a:miter lim="800000"/>
            <a:headEnd/>
            <a:tailEnd/>
          </a:ln>
          <a:effectLst/>
        </p:spPr>
      </p:pic>
      <p:sp>
        <p:nvSpPr>
          <p:cNvPr id="111618" name="Rectangle 2"/>
          <p:cNvSpPr>
            <a:spLocks noGrp="1" noChangeArrowheads="1"/>
          </p:cNvSpPr>
          <p:nvPr>
            <p:ph type="title"/>
          </p:nvPr>
        </p:nvSpPr>
        <p:spPr>
          <a:xfrm>
            <a:off x="6372225" y="274638"/>
            <a:ext cx="2314575" cy="922337"/>
          </a:xfrm>
        </p:spPr>
        <p:txBody>
          <a:bodyPr/>
          <a:lstStyle/>
          <a:p>
            <a:r>
              <a:rPr lang="en-US"/>
              <a:t>GF(2</a:t>
            </a:r>
            <a:r>
              <a:rPr lang="en-US" baseline="30000"/>
              <a:t>3</a:t>
            </a:r>
            <a:r>
              <a:rPr lang="en-US"/>
              <a:t>)</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b="0"/>
              <a:t>Modular Polynomial Arithmetic</a:t>
            </a:r>
            <a:endParaRPr lang="en-AU" b="0"/>
          </a:p>
        </p:txBody>
      </p:sp>
      <p:sp>
        <p:nvSpPr>
          <p:cNvPr id="79875" name="Rectangle 3"/>
          <p:cNvSpPr>
            <a:spLocks noGrp="1" noChangeArrowheads="1"/>
          </p:cNvSpPr>
          <p:nvPr>
            <p:ph type="body" idx="1"/>
          </p:nvPr>
        </p:nvSpPr>
        <p:spPr/>
        <p:txBody>
          <a:bodyPr/>
          <a:lstStyle/>
          <a:p>
            <a:r>
              <a:rPr lang="en-US"/>
              <a:t>can compute in field GF(2</a:t>
            </a:r>
            <a:r>
              <a:rPr lang="en-US" baseline="30000"/>
              <a:t>n</a:t>
            </a:r>
            <a:r>
              <a:rPr lang="en-US"/>
              <a:t>) </a:t>
            </a:r>
          </a:p>
          <a:p>
            <a:pPr lvl="1"/>
            <a:r>
              <a:rPr lang="en-US"/>
              <a:t>polynomials with coefficients modulo 2</a:t>
            </a:r>
          </a:p>
          <a:p>
            <a:pPr lvl="1"/>
            <a:r>
              <a:rPr lang="en-US"/>
              <a:t>whose degree is less than n</a:t>
            </a:r>
          </a:p>
          <a:p>
            <a:pPr lvl="1"/>
            <a:r>
              <a:rPr lang="en-US"/>
              <a:t>hence must reduce modulo an irreducible poly of degree n (for multiplication only)</a:t>
            </a:r>
          </a:p>
          <a:p>
            <a:r>
              <a:rPr lang="en-US"/>
              <a:t>form a finite field</a:t>
            </a:r>
          </a:p>
          <a:p>
            <a:r>
              <a:rPr lang="en-US"/>
              <a:t>can always find an inverse</a:t>
            </a:r>
          </a:p>
          <a:p>
            <a:pPr lvl="1"/>
            <a:r>
              <a:rPr lang="en-US"/>
              <a:t>can extend Euclid’s Inverse algorithm to find</a:t>
            </a:r>
            <a:endParaRPr lang="en-AU"/>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1225550"/>
          </a:xfrm>
        </p:spPr>
        <p:txBody>
          <a:bodyPr/>
          <a:lstStyle/>
          <a:p>
            <a:r>
              <a:rPr lang="en-US"/>
              <a:t>Example GF(2</a:t>
            </a:r>
            <a:r>
              <a:rPr lang="en-US" baseline="30000"/>
              <a:t>3</a:t>
            </a:r>
            <a:r>
              <a:rPr lang="en-US"/>
              <a:t>)</a:t>
            </a:r>
            <a:endParaRPr lang="en-AU"/>
          </a:p>
        </p:txBody>
      </p:sp>
      <p:sp>
        <p:nvSpPr>
          <p:cNvPr id="80899" name="Rectangle 3"/>
          <p:cNvSpPr>
            <a:spLocks noGrp="1" noChangeArrowheads="1"/>
          </p:cNvSpPr>
          <p:nvPr>
            <p:ph type="body" idx="1"/>
          </p:nvPr>
        </p:nvSpPr>
        <p:spPr>
          <a:xfrm>
            <a:off x="457200" y="1600200"/>
            <a:ext cx="8229600" cy="4852988"/>
          </a:xfrm>
        </p:spPr>
        <p:txBody>
          <a:bodyPr/>
          <a:lstStyle/>
          <a:p>
            <a:endParaRPr lang="en-US"/>
          </a:p>
        </p:txBody>
      </p:sp>
      <p:pic>
        <p:nvPicPr>
          <p:cNvPr id="80900" name="Picture 4"/>
          <p:cNvPicPr>
            <a:picLocks noChangeAspect="1" noChangeArrowheads="1"/>
          </p:cNvPicPr>
          <p:nvPr/>
        </p:nvPicPr>
        <p:blipFill>
          <a:blip r:embed="rId3"/>
          <a:srcRect/>
          <a:stretch>
            <a:fillRect/>
          </a:stretch>
        </p:blipFill>
        <p:spPr bwMode="auto">
          <a:xfrm>
            <a:off x="250825" y="549275"/>
            <a:ext cx="8893175" cy="6038850"/>
          </a:xfrm>
          <a:prstGeom prst="rect">
            <a:avLst/>
          </a:prstGeom>
          <a:noFill/>
          <a:ln w="9525">
            <a:noFill/>
            <a:miter lim="800000"/>
            <a:headEnd/>
            <a:tailEnd/>
          </a:ln>
          <a:effectLst/>
        </p:spPr>
      </p:pic>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Computational Considerations</a:t>
            </a:r>
            <a:endParaRPr lang="en-AU"/>
          </a:p>
        </p:txBody>
      </p:sp>
      <p:sp>
        <p:nvSpPr>
          <p:cNvPr id="82947" name="Rectangle 3"/>
          <p:cNvSpPr>
            <a:spLocks noGrp="1" noChangeArrowheads="1"/>
          </p:cNvSpPr>
          <p:nvPr>
            <p:ph type="body" idx="1"/>
          </p:nvPr>
        </p:nvSpPr>
        <p:spPr/>
        <p:txBody>
          <a:bodyPr/>
          <a:lstStyle/>
          <a:p>
            <a:r>
              <a:rPr lang="en-US"/>
              <a:t>since coefficients are 0 or 1, can represent any such polynomial as a bit string</a:t>
            </a:r>
          </a:p>
          <a:p>
            <a:r>
              <a:rPr lang="en-US">
                <a:solidFill>
                  <a:srgbClr val="990000"/>
                </a:solidFill>
              </a:rPr>
              <a:t>addition becomes XOR</a:t>
            </a:r>
            <a:r>
              <a:rPr lang="en-US"/>
              <a:t> of these bit strings</a:t>
            </a:r>
          </a:p>
          <a:p>
            <a:r>
              <a:rPr lang="en-US">
                <a:solidFill>
                  <a:srgbClr val="990000"/>
                </a:solidFill>
              </a:rPr>
              <a:t>multiplication is shift &amp; XOR</a:t>
            </a:r>
          </a:p>
          <a:p>
            <a:pPr lvl="1"/>
            <a:r>
              <a:rPr lang="en-US"/>
              <a:t>cf long-hand multiplication</a:t>
            </a:r>
          </a:p>
          <a:p>
            <a:r>
              <a:rPr lang="en-US">
                <a:solidFill>
                  <a:srgbClr val="990000"/>
                </a:solidFill>
              </a:rPr>
              <a:t>modulo reduction done by repeatedly</a:t>
            </a:r>
            <a:r>
              <a:rPr lang="en-US"/>
              <a:t> substituting highest power with remainder of irreducible poly (also shift &amp; XOR)</a:t>
            </a:r>
          </a:p>
          <a:p>
            <a:endParaRPr lang="en-AU"/>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68313" y="188913"/>
            <a:ext cx="8229600" cy="647700"/>
          </a:xfrm>
        </p:spPr>
        <p:txBody>
          <a:bodyPr/>
          <a:lstStyle/>
          <a:p>
            <a:r>
              <a:rPr lang="en-US" sz="4000"/>
              <a:t>Example</a:t>
            </a:r>
            <a:endParaRPr lang="en-AU" sz="4000"/>
          </a:p>
        </p:txBody>
      </p:sp>
      <p:sp>
        <p:nvSpPr>
          <p:cNvPr id="114691" name="Rectangle 3"/>
          <p:cNvSpPr>
            <a:spLocks noGrp="1" noChangeArrowheads="1"/>
          </p:cNvSpPr>
          <p:nvPr>
            <p:ph type="body" idx="1"/>
          </p:nvPr>
        </p:nvSpPr>
        <p:spPr>
          <a:xfrm>
            <a:off x="395288" y="908050"/>
            <a:ext cx="8497887" cy="5876925"/>
          </a:xfrm>
        </p:spPr>
        <p:txBody>
          <a:bodyPr/>
          <a:lstStyle/>
          <a:p>
            <a:pPr>
              <a:lnSpc>
                <a:spcPct val="90000"/>
              </a:lnSpc>
            </a:pPr>
            <a:r>
              <a:rPr lang="en-US" sz="2900">
                <a:latin typeface="Times-Roman" charset="0"/>
              </a:rPr>
              <a:t> why mod(</a:t>
            </a:r>
            <a:r>
              <a:rPr lang="en-US" sz="2800">
                <a:latin typeface="Times-Roman" charset="0"/>
              </a:rPr>
              <a:t>x</a:t>
            </a:r>
            <a:r>
              <a:rPr lang="en-US" sz="2800" baseline="30000">
                <a:latin typeface="Times-Roman" charset="0"/>
              </a:rPr>
              <a:t>3</a:t>
            </a:r>
            <a:r>
              <a:rPr lang="en-US" sz="2800">
                <a:latin typeface="Times-Roman" charset="0"/>
              </a:rPr>
              <a:t>+x+1)!!! for gf(2^3)</a:t>
            </a:r>
            <a:r>
              <a:rPr lang="en-US" sz="2900">
                <a:latin typeface="Times-Roman" charset="0"/>
              </a:rPr>
              <a:t> </a:t>
            </a:r>
          </a:p>
          <a:p>
            <a:pPr>
              <a:lnSpc>
                <a:spcPct val="90000"/>
              </a:lnSpc>
            </a:pPr>
            <a:r>
              <a:rPr lang="en-US" sz="2900">
                <a:latin typeface="Times-Roman" charset="0"/>
              </a:rPr>
              <a:t>in </a:t>
            </a:r>
            <a:r>
              <a:rPr lang="en-US" sz="2900"/>
              <a:t>GF(2</a:t>
            </a:r>
            <a:r>
              <a:rPr lang="en-US" sz="2900" baseline="30000"/>
              <a:t>3</a:t>
            </a:r>
            <a:r>
              <a:rPr lang="en-US" sz="2900"/>
              <a:t>)  have </a:t>
            </a:r>
            <a:r>
              <a:rPr lang="en-US" sz="2900">
                <a:latin typeface="Times-Roman" charset="0"/>
              </a:rPr>
              <a:t>(x</a:t>
            </a:r>
            <a:r>
              <a:rPr lang="en-US" sz="2900" baseline="30000">
                <a:latin typeface="Times-Roman" charset="0"/>
              </a:rPr>
              <a:t>2</a:t>
            </a:r>
            <a:r>
              <a:rPr lang="en-US" sz="2900">
                <a:latin typeface="Times-Roman" charset="0"/>
              </a:rPr>
              <a:t>+1) is 101</a:t>
            </a:r>
            <a:r>
              <a:rPr lang="en-US" sz="2900" baseline="-25000">
                <a:latin typeface="Times-Roman" charset="0"/>
              </a:rPr>
              <a:t>2</a:t>
            </a:r>
            <a:r>
              <a:rPr lang="en-US" sz="2900">
                <a:latin typeface="Times-Roman" charset="0"/>
              </a:rPr>
              <a:t> &amp; (x</a:t>
            </a:r>
            <a:r>
              <a:rPr lang="en-US" sz="2900" baseline="30000">
                <a:latin typeface="Times-Roman" charset="0"/>
              </a:rPr>
              <a:t>2</a:t>
            </a:r>
            <a:r>
              <a:rPr lang="en-US" sz="2900">
                <a:latin typeface="Times-Roman" charset="0"/>
              </a:rPr>
              <a:t>+x+1) is 111</a:t>
            </a:r>
            <a:r>
              <a:rPr lang="en-US" sz="2900" baseline="-25000">
                <a:latin typeface="Times-Roman" charset="0"/>
              </a:rPr>
              <a:t>2</a:t>
            </a:r>
            <a:endParaRPr lang="en-US" sz="2900">
              <a:latin typeface="Times-Roman" charset="0"/>
            </a:endParaRPr>
          </a:p>
          <a:p>
            <a:pPr>
              <a:lnSpc>
                <a:spcPct val="90000"/>
              </a:lnSpc>
            </a:pPr>
            <a:r>
              <a:rPr lang="en-US" sz="2900">
                <a:latin typeface="Times-Roman" charset="0"/>
              </a:rPr>
              <a:t>so addition is</a:t>
            </a:r>
          </a:p>
          <a:p>
            <a:pPr lvl="1">
              <a:lnSpc>
                <a:spcPct val="90000"/>
              </a:lnSpc>
            </a:pPr>
            <a:r>
              <a:rPr lang="en-US" sz="2400">
                <a:latin typeface="Times-Roman" charset="0"/>
              </a:rPr>
              <a:t>(x</a:t>
            </a:r>
            <a:r>
              <a:rPr lang="en-US" sz="2400" baseline="30000">
                <a:latin typeface="Times-Roman" charset="0"/>
              </a:rPr>
              <a:t>2</a:t>
            </a:r>
            <a:r>
              <a:rPr lang="en-US" sz="2400">
                <a:latin typeface="Times-Roman" charset="0"/>
              </a:rPr>
              <a:t>+1) + (x</a:t>
            </a:r>
            <a:r>
              <a:rPr lang="en-US" sz="2400" baseline="30000">
                <a:latin typeface="Times-Roman" charset="0"/>
              </a:rPr>
              <a:t>2</a:t>
            </a:r>
            <a:r>
              <a:rPr lang="en-US" sz="2400">
                <a:latin typeface="Times-Roman" charset="0"/>
              </a:rPr>
              <a:t>+x+1) = x </a:t>
            </a:r>
          </a:p>
          <a:p>
            <a:pPr lvl="1">
              <a:lnSpc>
                <a:spcPct val="90000"/>
              </a:lnSpc>
            </a:pPr>
            <a:r>
              <a:rPr lang="en-US" sz="2400">
                <a:latin typeface="Times-Roman" charset="0"/>
              </a:rPr>
              <a:t>101 XOR 111 = 010</a:t>
            </a:r>
            <a:r>
              <a:rPr lang="en-US" sz="2400" baseline="-25000">
                <a:latin typeface="Times-Roman" charset="0"/>
              </a:rPr>
              <a:t>2</a:t>
            </a:r>
            <a:endParaRPr lang="en-US" sz="2400">
              <a:latin typeface="Times-Roman" charset="0"/>
            </a:endParaRPr>
          </a:p>
          <a:p>
            <a:pPr>
              <a:lnSpc>
                <a:spcPct val="90000"/>
              </a:lnSpc>
            </a:pPr>
            <a:r>
              <a:rPr lang="en-US" sz="2900">
                <a:latin typeface="Times-Roman" charset="0"/>
              </a:rPr>
              <a:t>and multiplication is</a:t>
            </a:r>
          </a:p>
          <a:p>
            <a:pPr lvl="1">
              <a:lnSpc>
                <a:spcPct val="90000"/>
              </a:lnSpc>
            </a:pPr>
            <a:r>
              <a:rPr lang="en-US" sz="2400">
                <a:latin typeface="Times-Roman" charset="0"/>
              </a:rPr>
              <a:t>(x+1).(x</a:t>
            </a:r>
            <a:r>
              <a:rPr lang="en-US" sz="2400" baseline="30000">
                <a:latin typeface="Times-Roman" charset="0"/>
              </a:rPr>
              <a:t>2</a:t>
            </a:r>
            <a:r>
              <a:rPr lang="en-US" sz="2400">
                <a:latin typeface="Times-Roman" charset="0"/>
              </a:rPr>
              <a:t>+1) = x.(x</a:t>
            </a:r>
            <a:r>
              <a:rPr lang="en-US" sz="2400" baseline="30000">
                <a:latin typeface="Times-Roman" charset="0"/>
              </a:rPr>
              <a:t>2</a:t>
            </a:r>
            <a:r>
              <a:rPr lang="en-US" sz="2400">
                <a:latin typeface="Times-Roman" charset="0"/>
              </a:rPr>
              <a:t>+1) + 1.(x</a:t>
            </a:r>
            <a:r>
              <a:rPr lang="en-US" sz="2400" baseline="30000">
                <a:latin typeface="Times-Roman" charset="0"/>
              </a:rPr>
              <a:t>2</a:t>
            </a:r>
            <a:r>
              <a:rPr lang="en-US" sz="2400">
                <a:latin typeface="Times-Roman" charset="0"/>
              </a:rPr>
              <a:t>+1) </a:t>
            </a:r>
          </a:p>
          <a:p>
            <a:pPr lvl="1">
              <a:lnSpc>
                <a:spcPct val="90000"/>
              </a:lnSpc>
              <a:buFontTx/>
              <a:buNone/>
            </a:pPr>
            <a:r>
              <a:rPr lang="en-US" sz="2400">
                <a:latin typeface="Times-Roman" charset="0"/>
              </a:rPr>
              <a:t>			= x</a:t>
            </a:r>
            <a:r>
              <a:rPr lang="en-US" sz="2400" baseline="30000">
                <a:latin typeface="Times-Roman" charset="0"/>
              </a:rPr>
              <a:t>3</a:t>
            </a:r>
            <a:r>
              <a:rPr lang="en-US" sz="2400">
                <a:latin typeface="Times-Roman" charset="0"/>
              </a:rPr>
              <a:t>+x+x</a:t>
            </a:r>
            <a:r>
              <a:rPr lang="en-US" sz="2400" baseline="30000">
                <a:latin typeface="Times-Roman" charset="0"/>
              </a:rPr>
              <a:t>2</a:t>
            </a:r>
            <a:r>
              <a:rPr lang="en-US" sz="2400">
                <a:latin typeface="Times-Roman" charset="0"/>
              </a:rPr>
              <a:t>+1 = x</a:t>
            </a:r>
            <a:r>
              <a:rPr lang="en-US" sz="2400" baseline="30000">
                <a:latin typeface="Times-Roman" charset="0"/>
              </a:rPr>
              <a:t>3</a:t>
            </a:r>
            <a:r>
              <a:rPr lang="en-US" sz="2400">
                <a:latin typeface="Times-Roman" charset="0"/>
              </a:rPr>
              <a:t>+x</a:t>
            </a:r>
            <a:r>
              <a:rPr lang="en-US" sz="2400" baseline="30000">
                <a:latin typeface="Times-Roman" charset="0"/>
              </a:rPr>
              <a:t>2</a:t>
            </a:r>
            <a:r>
              <a:rPr lang="en-US" sz="2400">
                <a:latin typeface="Times-Roman" charset="0"/>
              </a:rPr>
              <a:t>+x+1 </a:t>
            </a:r>
          </a:p>
          <a:p>
            <a:pPr lvl="1">
              <a:lnSpc>
                <a:spcPct val="90000"/>
              </a:lnSpc>
            </a:pPr>
            <a:r>
              <a:rPr lang="en-US" sz="2400">
                <a:latin typeface="Times-Roman" charset="0"/>
              </a:rPr>
              <a:t> 011.101 = (101)&lt;&lt;1 XOR (101)&lt;&lt;0 = </a:t>
            </a:r>
          </a:p>
          <a:p>
            <a:pPr lvl="1">
              <a:lnSpc>
                <a:spcPct val="90000"/>
              </a:lnSpc>
              <a:buFontTx/>
              <a:buNone/>
            </a:pPr>
            <a:r>
              <a:rPr lang="en-US" sz="2400">
                <a:latin typeface="Times-Roman" charset="0"/>
              </a:rPr>
              <a:t>			1010 XOR 101 = 1111</a:t>
            </a:r>
            <a:r>
              <a:rPr lang="en-US" sz="2400" baseline="-25000">
                <a:latin typeface="Times-Roman" charset="0"/>
              </a:rPr>
              <a:t>2</a:t>
            </a:r>
            <a:r>
              <a:rPr lang="en-US" sz="2400">
                <a:latin typeface="Times-Roman" charset="0"/>
              </a:rPr>
              <a:t> </a:t>
            </a:r>
          </a:p>
          <a:p>
            <a:pPr>
              <a:lnSpc>
                <a:spcPct val="90000"/>
              </a:lnSpc>
            </a:pPr>
            <a:r>
              <a:rPr lang="en-US" sz="2900">
                <a:latin typeface="Times-Roman" charset="0"/>
              </a:rPr>
              <a:t>polynomial modulo reduction (get q(x) &amp; r(x)) is</a:t>
            </a:r>
          </a:p>
          <a:p>
            <a:pPr lvl="1">
              <a:lnSpc>
                <a:spcPct val="90000"/>
              </a:lnSpc>
            </a:pPr>
            <a:r>
              <a:rPr lang="en-US" sz="2400">
                <a:latin typeface="Times-Roman" charset="0"/>
              </a:rPr>
              <a:t> (x</a:t>
            </a:r>
            <a:r>
              <a:rPr lang="en-US" sz="2400" baseline="30000">
                <a:latin typeface="Times-Roman" charset="0"/>
              </a:rPr>
              <a:t>3</a:t>
            </a:r>
            <a:r>
              <a:rPr lang="en-US" sz="2400">
                <a:latin typeface="Times-Roman" charset="0"/>
              </a:rPr>
              <a:t>+x</a:t>
            </a:r>
            <a:r>
              <a:rPr lang="en-US" sz="2400" baseline="30000">
                <a:latin typeface="Times-Roman" charset="0"/>
              </a:rPr>
              <a:t>2</a:t>
            </a:r>
            <a:r>
              <a:rPr lang="en-US" sz="2400">
                <a:latin typeface="Times-Roman" charset="0"/>
              </a:rPr>
              <a:t>+x+1 ) mod (x</a:t>
            </a:r>
            <a:r>
              <a:rPr lang="en-US" sz="2400" baseline="30000">
                <a:latin typeface="Times-Roman" charset="0"/>
              </a:rPr>
              <a:t>3</a:t>
            </a:r>
            <a:r>
              <a:rPr lang="en-US" sz="2400">
                <a:latin typeface="Times-Roman" charset="0"/>
              </a:rPr>
              <a:t>+x+1) = 1.(x</a:t>
            </a:r>
            <a:r>
              <a:rPr lang="en-US" sz="2400" baseline="30000">
                <a:latin typeface="Times-Roman" charset="0"/>
              </a:rPr>
              <a:t>3</a:t>
            </a:r>
            <a:r>
              <a:rPr lang="en-US" sz="2400">
                <a:latin typeface="Times-Roman" charset="0"/>
              </a:rPr>
              <a:t>+x+1) + (x</a:t>
            </a:r>
            <a:r>
              <a:rPr lang="en-US" sz="2400" baseline="30000">
                <a:latin typeface="Times-Roman" charset="0"/>
              </a:rPr>
              <a:t>2</a:t>
            </a:r>
            <a:r>
              <a:rPr lang="en-US" sz="2400">
                <a:latin typeface="Times-Roman" charset="0"/>
              </a:rPr>
              <a:t>) = x</a:t>
            </a:r>
            <a:r>
              <a:rPr lang="en-US" sz="2400" baseline="30000">
                <a:latin typeface="Times-Roman" charset="0"/>
              </a:rPr>
              <a:t>2</a:t>
            </a:r>
            <a:endParaRPr lang="en-US" sz="2400">
              <a:latin typeface="Times-Roman" charset="0"/>
            </a:endParaRPr>
          </a:p>
          <a:p>
            <a:pPr lvl="1">
              <a:lnSpc>
                <a:spcPct val="90000"/>
              </a:lnSpc>
            </a:pPr>
            <a:r>
              <a:rPr lang="en-US" sz="2400">
                <a:latin typeface="Times-Roman" charset="0"/>
              </a:rPr>
              <a:t> 1111 mod 1011 = 1111 XOR 1011 = 0100</a:t>
            </a:r>
            <a:r>
              <a:rPr lang="en-US" sz="2400" baseline="-25000">
                <a:latin typeface="Times-Roman" charset="0"/>
              </a:rPr>
              <a:t>2</a:t>
            </a:r>
            <a:endParaRPr lang="en-AU" sz="2400" baseline="-25000">
              <a:latin typeface="Times-Roman"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94354" y="129797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a:t>have considered:</a:t>
            </a:r>
          </a:p>
          <a:p>
            <a:pPr lvl="1"/>
            <a:r>
              <a:rPr lang="en-US"/>
              <a:t>concept of groups, rings, fields</a:t>
            </a:r>
          </a:p>
          <a:p>
            <a:pPr lvl="1"/>
            <a:r>
              <a:rPr lang="en-US"/>
              <a:t>modular arithmetic with integers</a:t>
            </a:r>
          </a:p>
          <a:p>
            <a:pPr lvl="1"/>
            <a:r>
              <a:rPr lang="en-US"/>
              <a:t>Euclid’s algorithm for GCD</a:t>
            </a:r>
          </a:p>
          <a:p>
            <a:pPr lvl="1"/>
            <a:r>
              <a:rPr lang="en-US"/>
              <a:t>finite fields GF(p)</a:t>
            </a:r>
          </a:p>
          <a:p>
            <a:pPr lvl="1"/>
            <a:r>
              <a:rPr lang="en-US"/>
              <a:t>polynomial arithmetic in general and in GF(2</a:t>
            </a:r>
            <a:r>
              <a:rPr lang="en-US" baseline="30000"/>
              <a:t>n</a:t>
            </a:r>
            <a:r>
              <a:rPr lang="en-US"/>
              <a:t>) </a:t>
            </a:r>
          </a:p>
          <a:p>
            <a:pPr lvl="1"/>
            <a:endParaRPr lang="en-US"/>
          </a:p>
          <a:p>
            <a:pPr lvl="1"/>
            <a:endParaRPr lang="en-AU"/>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Aim</a:t>
            </a:r>
          </a:p>
        </p:txBody>
      </p:sp>
      <p:sp>
        <p:nvSpPr>
          <p:cNvPr id="7171" name="Rectangle 3"/>
          <p:cNvSpPr>
            <a:spLocks noGrp="1" noChangeArrowheads="1"/>
          </p:cNvSpPr>
          <p:nvPr>
            <p:ph type="body" idx="1"/>
          </p:nvPr>
        </p:nvSpPr>
        <p:spPr/>
        <p:txBody>
          <a:bodyPr/>
          <a:lstStyle/>
          <a:p>
            <a:pPr algn="just" eaLnBrk="1" hangingPunct="1">
              <a:lnSpc>
                <a:spcPct val="180000"/>
              </a:lnSpc>
            </a:pPr>
            <a:r>
              <a:rPr lang="en-US" sz="2400" dirty="0" smtClean="0"/>
              <a:t>To understand the principles of encryption algorithms, conventional and public key cryptography.</a:t>
            </a:r>
          </a:p>
          <a:p>
            <a:pPr algn="just" eaLnBrk="1" hangingPunct="1">
              <a:lnSpc>
                <a:spcPct val="180000"/>
              </a:lnSpc>
            </a:pPr>
            <a:r>
              <a:rPr lang="en-US" sz="2400" dirty="0" smtClean="0"/>
              <a:t>To have a detailed knowledge about authentication, hash functions and application level security mechanisms. </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807417" y="170292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Introduction</a:t>
            </a:r>
            <a:endParaRPr lang="en-AU" smtClean="0"/>
          </a:p>
        </p:txBody>
      </p:sp>
      <p:sp>
        <p:nvSpPr>
          <p:cNvPr id="8195" name="Rectangle 3"/>
          <p:cNvSpPr>
            <a:spLocks noGrp="1" noChangeArrowheads="1"/>
          </p:cNvSpPr>
          <p:nvPr>
            <p:ph type="body" idx="1"/>
          </p:nvPr>
        </p:nvSpPr>
        <p:spPr>
          <a:xfrm>
            <a:off x="533400" y="1752600"/>
            <a:ext cx="8229600" cy="3989388"/>
          </a:xfrm>
        </p:spPr>
        <p:txBody>
          <a:bodyPr/>
          <a:lstStyle/>
          <a:p>
            <a:pPr algn="just" eaLnBrk="1" hangingPunct="1">
              <a:buFontTx/>
              <a:buNone/>
            </a:pPr>
            <a:r>
              <a:rPr lang="en-AU" dirty="0" smtClean="0"/>
              <a:t>The art of war teaches us to rely not on the likelihood of the enemy's not coming, but on our own readiness to receive him; not on the chance of his not attacking, but rather on the fact that we have made our position unassailable. </a:t>
            </a:r>
          </a:p>
          <a:p>
            <a:pPr algn="just" eaLnBrk="1" hangingPunct="1">
              <a:buFontTx/>
              <a:buNone/>
            </a:pPr>
            <a:r>
              <a:rPr lang="en-AU" b="1" dirty="0" smtClean="0"/>
              <a:t>	—The Art of War, Sun Tzu</a:t>
            </a:r>
            <a:endParaRPr lang="en-AU" dirty="0" smtClean="0"/>
          </a:p>
          <a:p>
            <a:pPr algn="just" eaLnBrk="1" hangingPunct="1"/>
            <a:endParaRPr lang="en-AU" dirty="0" smtClean="0"/>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94354" y="210787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990600"/>
          </a:xfrm>
        </p:spPr>
        <p:txBody>
          <a:bodyPr/>
          <a:lstStyle/>
          <a:p>
            <a:pPr eaLnBrk="1" hangingPunct="1"/>
            <a:r>
              <a:rPr lang="en-US" smtClean="0"/>
              <a:t>Background</a:t>
            </a:r>
            <a:endParaRPr lang="en-AU" smtClean="0"/>
          </a:p>
        </p:txBody>
      </p:sp>
      <p:sp>
        <p:nvSpPr>
          <p:cNvPr id="9219" name="Rectangle 3"/>
          <p:cNvSpPr>
            <a:spLocks noGrp="1" noChangeArrowheads="1"/>
          </p:cNvSpPr>
          <p:nvPr>
            <p:ph type="body" idx="1"/>
          </p:nvPr>
        </p:nvSpPr>
        <p:spPr>
          <a:xfrm>
            <a:off x="381000" y="1600200"/>
            <a:ext cx="8229600" cy="4068763"/>
          </a:xfrm>
        </p:spPr>
        <p:txBody>
          <a:bodyPr/>
          <a:lstStyle/>
          <a:p>
            <a:pPr algn="just" eaLnBrk="1" hangingPunct="1">
              <a:lnSpc>
                <a:spcPct val="110000"/>
              </a:lnSpc>
            </a:pPr>
            <a:r>
              <a:rPr lang="en-US" sz="2400" dirty="0" smtClean="0"/>
              <a:t>Information Security requirements have changed in recent times</a:t>
            </a:r>
          </a:p>
          <a:p>
            <a:pPr algn="just" eaLnBrk="1" hangingPunct="1">
              <a:lnSpc>
                <a:spcPct val="110000"/>
              </a:lnSpc>
            </a:pPr>
            <a:r>
              <a:rPr lang="en-US" sz="2400" dirty="0" smtClean="0"/>
              <a:t>traditionally provided by physical and administrative mechanisms</a:t>
            </a:r>
          </a:p>
          <a:p>
            <a:pPr algn="just" eaLnBrk="1" hangingPunct="1">
              <a:lnSpc>
                <a:spcPct val="110000"/>
              </a:lnSpc>
            </a:pPr>
            <a:r>
              <a:rPr lang="en-US" sz="2400" dirty="0" smtClean="0"/>
              <a:t>computer user requires </a:t>
            </a:r>
            <a:r>
              <a:rPr lang="en-AU" sz="2400" dirty="0" smtClean="0"/>
              <a:t>automated tools to protect files and other stored information</a:t>
            </a:r>
          </a:p>
          <a:p>
            <a:pPr algn="just" eaLnBrk="1" hangingPunct="1">
              <a:lnSpc>
                <a:spcPct val="110000"/>
              </a:lnSpc>
            </a:pPr>
            <a:r>
              <a:rPr lang="en-AU" sz="2400" dirty="0" smtClean="0"/>
              <a:t>use of networks and communications links requires measures to protect data during transmission</a:t>
            </a:r>
          </a:p>
          <a:p>
            <a:pPr algn="just" eaLnBrk="1" hangingPunct="1">
              <a:lnSpc>
                <a:spcPct val="110000"/>
              </a:lnSpc>
              <a:buFontTx/>
              <a:buNone/>
            </a:pPr>
            <a:endParaRPr lang="en-AU" sz="2400" dirty="0" smtClean="0"/>
          </a:p>
          <a:p>
            <a:pPr algn="just" eaLnBrk="1" hangingPunct="1">
              <a:lnSpc>
                <a:spcPct val="110000"/>
              </a:lnSpc>
            </a:pPr>
            <a:endParaRPr lang="en-AU" sz="2400" dirty="0" smtClean="0"/>
          </a:p>
          <a:p>
            <a:pPr algn="just" eaLnBrk="1" hangingPunct="1">
              <a:lnSpc>
                <a:spcPct val="110000"/>
              </a:lnSpc>
            </a:pPr>
            <a:endParaRPr lang="en-AU" sz="2400" dirty="0" smtClean="0"/>
          </a:p>
          <a:p>
            <a:pPr algn="just" eaLnBrk="1" hangingPunct="1">
              <a:lnSpc>
                <a:spcPct val="110000"/>
              </a:lnSpc>
            </a:pPr>
            <a:endParaRPr lang="en-AU" sz="2400" dirty="0" smtClean="0"/>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15976" y="255201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Definitions</a:t>
            </a:r>
            <a:endParaRPr lang="en-AU" smtClean="0"/>
          </a:p>
        </p:txBody>
      </p:sp>
      <p:sp>
        <p:nvSpPr>
          <p:cNvPr id="10243" name="Rectangle 3"/>
          <p:cNvSpPr>
            <a:spLocks noGrp="1" noChangeArrowheads="1"/>
          </p:cNvSpPr>
          <p:nvPr>
            <p:ph type="body" idx="1"/>
          </p:nvPr>
        </p:nvSpPr>
        <p:spPr/>
        <p:txBody>
          <a:bodyPr/>
          <a:lstStyle/>
          <a:p>
            <a:pPr algn="just" eaLnBrk="1" hangingPunct="1">
              <a:lnSpc>
                <a:spcPct val="140000"/>
              </a:lnSpc>
            </a:pPr>
            <a:r>
              <a:rPr lang="en-US" sz="2400" b="1" smtClean="0"/>
              <a:t>Computer Security</a:t>
            </a:r>
            <a:r>
              <a:rPr lang="en-US" sz="2400" smtClean="0"/>
              <a:t> - </a:t>
            </a:r>
            <a:r>
              <a:rPr lang="en-AU" sz="2400" smtClean="0"/>
              <a:t>generic name for the collection of tools designed to protect data and to thwart hackers</a:t>
            </a:r>
          </a:p>
          <a:p>
            <a:pPr algn="just" eaLnBrk="1" hangingPunct="1">
              <a:lnSpc>
                <a:spcPct val="140000"/>
              </a:lnSpc>
            </a:pPr>
            <a:r>
              <a:rPr lang="en-US" sz="2400" b="1" smtClean="0"/>
              <a:t>Network Security</a:t>
            </a:r>
            <a:r>
              <a:rPr lang="en-US" sz="2400" smtClean="0"/>
              <a:t> - </a:t>
            </a:r>
            <a:r>
              <a:rPr lang="en-AU" sz="2400" smtClean="0"/>
              <a:t>measures to protect data during their transmission</a:t>
            </a:r>
          </a:p>
          <a:p>
            <a:pPr algn="just" eaLnBrk="1" hangingPunct="1">
              <a:lnSpc>
                <a:spcPct val="140000"/>
              </a:lnSpc>
            </a:pPr>
            <a:r>
              <a:rPr lang="en-US" sz="2400" b="1" smtClean="0"/>
              <a:t>Internet Security</a:t>
            </a:r>
            <a:r>
              <a:rPr lang="en-US" sz="2400" smtClean="0"/>
              <a:t> - </a:t>
            </a:r>
            <a:r>
              <a:rPr lang="en-AU" sz="2400" smtClean="0"/>
              <a:t>measures to protect data during their transmission over a collection of interconnected networks</a:t>
            </a:r>
          </a:p>
          <a:p>
            <a:pPr algn="just" eaLnBrk="1" hangingPunct="1">
              <a:lnSpc>
                <a:spcPct val="140000"/>
              </a:lnSpc>
            </a:pPr>
            <a:endParaRPr lang="en-AU" sz="2400" smtClean="0"/>
          </a:p>
          <a:p>
            <a:pPr algn="just" eaLnBrk="1" hangingPunct="1">
              <a:lnSpc>
                <a:spcPct val="140000"/>
              </a:lnSpc>
            </a:pPr>
            <a:endParaRPr lang="en-AU" sz="2400" smtClean="0"/>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94354" y="411955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Internet security</a:t>
            </a:r>
            <a:endParaRPr lang="en-AU" dirty="0" smtClean="0"/>
          </a:p>
        </p:txBody>
      </p:sp>
      <p:sp>
        <p:nvSpPr>
          <p:cNvPr id="11267" name="Rectangle 3"/>
          <p:cNvSpPr>
            <a:spLocks noGrp="1" noChangeArrowheads="1"/>
          </p:cNvSpPr>
          <p:nvPr>
            <p:ph type="body" idx="1"/>
          </p:nvPr>
        </p:nvSpPr>
        <p:spPr/>
        <p:txBody>
          <a:bodyPr/>
          <a:lstStyle/>
          <a:p>
            <a:pPr algn="just" eaLnBrk="1" hangingPunct="1"/>
            <a:r>
              <a:rPr lang="en-AU" smtClean="0"/>
              <a:t>our focus is on </a:t>
            </a:r>
            <a:r>
              <a:rPr lang="en-AU" b="1" smtClean="0"/>
              <a:t>Internet Security</a:t>
            </a:r>
            <a:endParaRPr lang="en-AU" smtClean="0"/>
          </a:p>
          <a:p>
            <a:pPr algn="just" eaLnBrk="1" hangingPunct="1"/>
            <a:r>
              <a:rPr lang="en-AU" smtClean="0"/>
              <a:t>consists of measures to deter, prevent, detect, and correct security violations that involve the transmission of information</a:t>
            </a:r>
          </a:p>
          <a:p>
            <a:pPr algn="just" eaLnBrk="1" hangingPunct="1"/>
            <a:endParaRPr lang="en-AU" smtClean="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Introduction</a:t>
            </a:r>
            <a:endParaRPr lang="en-AU"/>
          </a:p>
        </p:txBody>
      </p:sp>
      <p:sp>
        <p:nvSpPr>
          <p:cNvPr id="46083" name="Rectangle 3"/>
          <p:cNvSpPr>
            <a:spLocks noGrp="1" noChangeArrowheads="1"/>
          </p:cNvSpPr>
          <p:nvPr>
            <p:ph type="body" idx="1"/>
          </p:nvPr>
        </p:nvSpPr>
        <p:spPr/>
        <p:txBody>
          <a:bodyPr/>
          <a:lstStyle/>
          <a:p>
            <a:r>
              <a:rPr lang="en-US" dirty="0"/>
              <a:t>of increasing importance in cryptography</a:t>
            </a:r>
          </a:p>
          <a:p>
            <a:pPr lvl="1"/>
            <a:r>
              <a:rPr lang="en-US" dirty="0">
                <a:solidFill>
                  <a:srgbClr val="990000"/>
                </a:solidFill>
              </a:rPr>
              <a:t>AES, Elliptic Curve</a:t>
            </a:r>
            <a:r>
              <a:rPr lang="en-US" dirty="0"/>
              <a:t>, </a:t>
            </a:r>
            <a:r>
              <a:rPr lang="en-US" dirty="0">
                <a:solidFill>
                  <a:srgbClr val="990000"/>
                </a:solidFill>
              </a:rPr>
              <a:t>IDEA, Public Key</a:t>
            </a:r>
          </a:p>
          <a:p>
            <a:r>
              <a:rPr lang="en-US" dirty="0"/>
              <a:t>concern operations on “numbers”</a:t>
            </a:r>
          </a:p>
          <a:p>
            <a:pPr lvl="1"/>
            <a:r>
              <a:rPr lang="en-US" dirty="0">
                <a:solidFill>
                  <a:srgbClr val="990000"/>
                </a:solidFill>
              </a:rPr>
              <a:t>where what constitutes a “number”</a:t>
            </a:r>
            <a:r>
              <a:rPr lang="en-US" dirty="0"/>
              <a:t> and the type of operations varies considerably</a:t>
            </a:r>
          </a:p>
          <a:p>
            <a:r>
              <a:rPr lang="en-US" dirty="0" smtClean="0">
                <a:solidFill>
                  <a:srgbClr val="C00000"/>
                </a:solidFill>
              </a:rPr>
              <a:t>Groups</a:t>
            </a:r>
            <a:r>
              <a:rPr lang="en-US" dirty="0" smtClean="0">
                <a:solidFill>
                  <a:srgbClr val="C00000"/>
                </a:solidFill>
              </a:rPr>
              <a:t>, rings, and fields </a:t>
            </a:r>
            <a:r>
              <a:rPr lang="en-US" dirty="0" smtClean="0"/>
              <a:t>are the fundamental elements of a branch of </a:t>
            </a:r>
            <a:r>
              <a:rPr lang="en-US" dirty="0" smtClean="0"/>
              <a:t>mathematics known </a:t>
            </a:r>
            <a:r>
              <a:rPr lang="en-US" dirty="0" smtClean="0"/>
              <a:t>as abstract algebra, or modern algebra</a:t>
            </a:r>
            <a:endParaRPr lang="en-AU" dirty="0"/>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219202"/>
            <a:ext cx="8451669" cy="4906963"/>
          </a:xfrm>
        </p:spPr>
        <p:txBody>
          <a:bodyPr/>
          <a:lstStyle/>
          <a:p>
            <a:pPr algn="just"/>
            <a:r>
              <a:rPr lang="en-US" dirty="0" smtClean="0"/>
              <a:t>Aim</a:t>
            </a:r>
          </a:p>
          <a:p>
            <a:pPr algn="just"/>
            <a:r>
              <a:rPr lang="en-US" dirty="0" smtClean="0"/>
              <a:t>Introduction</a:t>
            </a:r>
          </a:p>
          <a:p>
            <a:pPr algn="just"/>
            <a:r>
              <a:rPr lang="en-US" dirty="0" smtClean="0"/>
              <a:t>Background </a:t>
            </a:r>
          </a:p>
          <a:p>
            <a:pPr algn="just"/>
            <a:r>
              <a:rPr lang="en-US" dirty="0" smtClean="0"/>
              <a:t>Definitions</a:t>
            </a:r>
          </a:p>
          <a:p>
            <a:pPr lvl="1" algn="just"/>
            <a:r>
              <a:rPr lang="en-US" dirty="0" smtClean="0"/>
              <a:t>Computer Security</a:t>
            </a:r>
          </a:p>
          <a:p>
            <a:pPr lvl="1" algn="just"/>
            <a:r>
              <a:rPr lang="en-US" dirty="0" smtClean="0"/>
              <a:t>Personnel Security</a:t>
            </a:r>
          </a:p>
          <a:p>
            <a:pPr lvl="1" algn="just"/>
            <a:r>
              <a:rPr lang="en-US" dirty="0" smtClean="0"/>
              <a:t>Network Security</a:t>
            </a:r>
          </a:p>
          <a:p>
            <a:pPr algn="just"/>
            <a:r>
              <a:rPr lang="en-US" dirty="0" smtClean="0"/>
              <a:t>Internet security</a:t>
            </a:r>
          </a:p>
          <a:p>
            <a:pPr algn="just"/>
            <a:r>
              <a:rPr lang="en-US" dirty="0" smtClean="0"/>
              <a:t>Summary</a:t>
            </a:r>
          </a:p>
          <a:p>
            <a:pPr algn="just"/>
            <a:r>
              <a:rPr lang="en-US" dirty="0" smtClean="0"/>
              <a:t>Test your understanding</a:t>
            </a:r>
          </a:p>
          <a:p>
            <a:pPr algn="just"/>
            <a:r>
              <a:rPr lang="en-US" dirty="0" smtClean="0"/>
              <a:t>References</a:t>
            </a:r>
          </a:p>
          <a:p>
            <a:pPr algn="just"/>
            <a:endParaRPr lang="en-US" dirty="0" smtClean="0"/>
          </a:p>
          <a:p>
            <a:endParaRPr lang="en-US" b="1" dirty="0" smtClean="0"/>
          </a:p>
          <a:p>
            <a:pPr>
              <a:buNone/>
            </a:pPr>
            <a:endParaRPr lang="en-US" dirty="0" smtClean="0"/>
          </a:p>
        </p:txBody>
      </p:sp>
      <p:sp>
        <p:nvSpPr>
          <p:cNvPr id="4" name="Rounded Rectangle 3"/>
          <p:cNvSpPr/>
          <p:nvPr/>
        </p:nvSpPr>
        <p:spPr>
          <a:xfrm>
            <a:off x="729040" y="453756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68362"/>
          </a:xfrm>
        </p:spPr>
        <p:txBody>
          <a:bodyPr/>
          <a:lstStyle/>
          <a:p>
            <a:pPr eaLnBrk="1" hangingPunct="1"/>
            <a:r>
              <a:rPr lang="en-US" smtClean="0"/>
              <a:t>Summary</a:t>
            </a:r>
          </a:p>
        </p:txBody>
      </p:sp>
      <p:sp>
        <p:nvSpPr>
          <p:cNvPr id="12291" name="Rectangle 3"/>
          <p:cNvSpPr>
            <a:spLocks noGrp="1" noChangeArrowheads="1"/>
          </p:cNvSpPr>
          <p:nvPr>
            <p:ph type="body" idx="1"/>
          </p:nvPr>
        </p:nvSpPr>
        <p:spPr/>
        <p:txBody>
          <a:bodyPr/>
          <a:lstStyle/>
          <a:p>
            <a:pPr algn="just" eaLnBrk="1" hangingPunct="1"/>
            <a:r>
              <a:rPr lang="en-US" smtClean="0"/>
              <a:t>Today’s lecture provides a general overview of the cryptography and network security.</a:t>
            </a:r>
          </a:p>
          <a:p>
            <a:pPr algn="just" eaLnBrk="1" hangingPunct="1"/>
            <a:r>
              <a:rPr lang="en-US" smtClean="0"/>
              <a:t>Next class we will discuss the network security services and mechanisms, and of the types of attacks they are designed for.</a:t>
            </a: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smtClean="0"/>
              <a:t>Define computer security.</a:t>
            </a:r>
          </a:p>
          <a:p>
            <a:pPr marL="457200" indent="-457200" algn="just">
              <a:buFont typeface="+mj-lt"/>
              <a:buAutoNum type="arabicPeriod"/>
            </a:pPr>
            <a:r>
              <a:rPr lang="en-US" dirty="0" smtClean="0"/>
              <a:t>What is network security?</a:t>
            </a:r>
          </a:p>
          <a:p>
            <a:pPr marL="457200" indent="-457200" algn="just">
              <a:buNone/>
            </a:pPr>
            <a:r>
              <a:rPr lang="en-US" dirty="0" smtClean="0"/>
              <a:t> </a:t>
            </a:r>
            <a:endParaRPr lang="en-US" dirty="0"/>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5577" y="0"/>
            <a:ext cx="8229600" cy="600891"/>
          </a:xfrm>
        </p:spPr>
        <p:txBody>
          <a:bodyPr/>
          <a:lstStyle/>
          <a:p>
            <a:r>
              <a:rPr lang="en-US" dirty="0"/>
              <a:t>A Group G</a:t>
            </a:r>
            <a:endParaRPr lang="en-AU" dirty="0"/>
          </a:p>
        </p:txBody>
      </p:sp>
      <p:sp>
        <p:nvSpPr>
          <p:cNvPr id="89091" name="Rectangle 3"/>
          <p:cNvSpPr>
            <a:spLocks noGrp="1" noChangeArrowheads="1"/>
          </p:cNvSpPr>
          <p:nvPr>
            <p:ph type="body" idx="1"/>
          </p:nvPr>
        </p:nvSpPr>
        <p:spPr>
          <a:xfrm>
            <a:off x="382225" y="1072470"/>
            <a:ext cx="8424862" cy="5400675"/>
          </a:xfrm>
        </p:spPr>
        <p:txBody>
          <a:bodyPr/>
          <a:lstStyle/>
          <a:p>
            <a:pPr algn="just"/>
            <a:r>
              <a:rPr lang="en-US" sz="2000" dirty="0" smtClean="0"/>
              <a:t>A </a:t>
            </a:r>
            <a:r>
              <a:rPr lang="en-US" sz="2000" b="1" dirty="0" smtClean="0"/>
              <a:t>group </a:t>
            </a:r>
            <a:r>
              <a:rPr lang="en-US" sz="2000" b="1" i="1" dirty="0" smtClean="0"/>
              <a:t>G, sometimes denoted by {G, </a:t>
            </a:r>
            <a:r>
              <a:rPr lang="en-US" sz="2000" b="1" i="1" dirty="0" smtClean="0"/>
              <a:t>.}, </a:t>
            </a:r>
            <a:r>
              <a:rPr lang="en-US" sz="2000" b="1" i="1" dirty="0" smtClean="0"/>
              <a:t>is a set of elements with a binary </a:t>
            </a:r>
            <a:r>
              <a:rPr lang="en-US" sz="2000" b="1" i="1" dirty="0" smtClean="0"/>
              <a:t>operation </a:t>
            </a:r>
            <a:r>
              <a:rPr lang="en-US" sz="2000" dirty="0" smtClean="0"/>
              <a:t>denoted </a:t>
            </a:r>
            <a:r>
              <a:rPr lang="en-US" sz="2000" dirty="0" smtClean="0"/>
              <a:t>by </a:t>
            </a:r>
            <a:r>
              <a:rPr lang="en-US" sz="2000" dirty="0" smtClean="0"/>
              <a:t>. </a:t>
            </a:r>
            <a:r>
              <a:rPr lang="en-US" sz="2000" dirty="0" smtClean="0"/>
              <a:t>that associates to each ordered pair (</a:t>
            </a:r>
            <a:r>
              <a:rPr lang="en-US" sz="2000" i="1" dirty="0" smtClean="0"/>
              <a:t>a, b) of elements in G an </a:t>
            </a:r>
            <a:r>
              <a:rPr lang="en-US" sz="2000" i="1" dirty="0" smtClean="0"/>
              <a:t>element </a:t>
            </a:r>
            <a:r>
              <a:rPr lang="en-US" sz="2000" dirty="0" smtClean="0"/>
              <a:t>(</a:t>
            </a:r>
            <a:r>
              <a:rPr lang="en-US" sz="2000" i="1" dirty="0" smtClean="0"/>
              <a:t>a </a:t>
            </a:r>
            <a:r>
              <a:rPr lang="en-US" sz="2000" i="1" dirty="0" smtClean="0"/>
              <a:t>. b</a:t>
            </a:r>
            <a:r>
              <a:rPr lang="en-US" sz="2000" i="1" dirty="0" smtClean="0"/>
              <a:t>) in G, such that the following axioms are obeyed </a:t>
            </a:r>
            <a:r>
              <a:rPr lang="en-US" sz="2000" dirty="0" smtClean="0"/>
              <a:t>: </a:t>
            </a:r>
            <a:endParaRPr lang="en-US" sz="2000" dirty="0"/>
          </a:p>
          <a:p>
            <a:pPr algn="just">
              <a:lnSpc>
                <a:spcPct val="90000"/>
              </a:lnSpc>
            </a:pPr>
            <a:r>
              <a:rPr lang="en-US" sz="2400" b="1" dirty="0"/>
              <a:t>Axioms:</a:t>
            </a:r>
          </a:p>
          <a:p>
            <a:pPr lvl="1" algn="just">
              <a:lnSpc>
                <a:spcPct val="90000"/>
              </a:lnSpc>
            </a:pPr>
            <a:r>
              <a:rPr lang="en-US" sz="2000" b="1" dirty="0"/>
              <a:t>A1 (</a:t>
            </a:r>
            <a:r>
              <a:rPr lang="en-US" sz="2000" b="1" dirty="0">
                <a:solidFill>
                  <a:srgbClr val="990000"/>
                </a:solidFill>
              </a:rPr>
              <a:t>Closure</a:t>
            </a:r>
            <a:r>
              <a:rPr lang="en-US" sz="2000" b="1" dirty="0"/>
              <a:t>) </a:t>
            </a:r>
            <a:r>
              <a:rPr lang="en-AU" sz="2000" dirty="0"/>
              <a:t>If </a:t>
            </a:r>
            <a:r>
              <a:rPr lang="en-AU" sz="2000" dirty="0">
                <a:latin typeface="Courier New" pitchFamily="49" charset="0"/>
              </a:rPr>
              <a:t>{</a:t>
            </a:r>
            <a:r>
              <a:rPr lang="en-AU" sz="2000" dirty="0" err="1">
                <a:latin typeface="Courier New" pitchFamily="49" charset="0"/>
              </a:rPr>
              <a:t>a,b</a:t>
            </a:r>
            <a:r>
              <a:rPr lang="en-AU" sz="2000" dirty="0">
                <a:latin typeface="Courier New" pitchFamily="49" charset="0"/>
              </a:rPr>
              <a:t>}</a:t>
            </a:r>
            <a:r>
              <a:rPr kumimoji="1" lang="en-US" sz="2000" b="1" dirty="0">
                <a:effectLst>
                  <a:outerShdw blurRad="38100" dist="38100" dir="2700000" algn="tl">
                    <a:srgbClr val="C0C0C0"/>
                  </a:outerShdw>
                </a:effectLst>
                <a:sym typeface="Symbol" pitchFamily="18" charset="2"/>
              </a:rPr>
              <a:t></a:t>
            </a:r>
            <a:r>
              <a:rPr lang="en-AU" sz="2000" dirty="0"/>
              <a:t> G, </a:t>
            </a:r>
            <a:r>
              <a:rPr lang="en-AU" sz="2000" dirty="0">
                <a:latin typeface="Courier New" pitchFamily="49" charset="0"/>
              </a:rPr>
              <a:t>operated(</a:t>
            </a:r>
            <a:r>
              <a:rPr lang="en-AU" sz="2000" dirty="0" err="1">
                <a:latin typeface="Courier New" pitchFamily="49" charset="0"/>
              </a:rPr>
              <a:t>a,b</a:t>
            </a:r>
            <a:r>
              <a:rPr lang="en-AU" sz="2000" dirty="0">
                <a:latin typeface="Courier New" pitchFamily="49" charset="0"/>
              </a:rPr>
              <a:t>)</a:t>
            </a:r>
            <a:r>
              <a:rPr kumimoji="1" lang="en-US" sz="2000" b="1" dirty="0">
                <a:effectLst>
                  <a:outerShdw blurRad="38100" dist="38100" dir="2700000" algn="tl">
                    <a:srgbClr val="C0C0C0"/>
                  </a:outerShdw>
                </a:effectLst>
                <a:sym typeface="Symbol" pitchFamily="18" charset="2"/>
              </a:rPr>
              <a:t></a:t>
            </a:r>
            <a:r>
              <a:rPr lang="en-AU" sz="2000" dirty="0"/>
              <a:t>G</a:t>
            </a:r>
          </a:p>
          <a:p>
            <a:pPr lvl="1" algn="just">
              <a:lnSpc>
                <a:spcPct val="90000"/>
              </a:lnSpc>
            </a:pPr>
            <a:r>
              <a:rPr lang="en-AU" sz="2000" b="1" dirty="0"/>
              <a:t>A2</a:t>
            </a:r>
            <a:r>
              <a:rPr lang="en-AU" sz="2000" dirty="0"/>
              <a:t> </a:t>
            </a:r>
            <a:r>
              <a:rPr lang="en-AU" sz="2000" b="1" dirty="0"/>
              <a:t>(</a:t>
            </a:r>
            <a:r>
              <a:rPr lang="en-AU" sz="2000" b="1" dirty="0">
                <a:solidFill>
                  <a:srgbClr val="990000"/>
                </a:solidFill>
              </a:rPr>
              <a:t>Associative</a:t>
            </a:r>
            <a:r>
              <a:rPr lang="en-AU" sz="2000" b="1" dirty="0"/>
              <a:t>)</a:t>
            </a:r>
            <a:r>
              <a:rPr lang="en-AU" sz="2000" dirty="0"/>
              <a:t> law:</a:t>
            </a:r>
            <a:r>
              <a:rPr lang="en-AU" sz="2000" dirty="0">
                <a:latin typeface="Courier New" pitchFamily="49" charset="0"/>
              </a:rPr>
              <a:t>(</a:t>
            </a:r>
            <a:r>
              <a:rPr lang="en-AU" sz="2000" dirty="0" err="1">
                <a:latin typeface="Courier New" pitchFamily="49" charset="0"/>
              </a:rPr>
              <a:t>a</a:t>
            </a:r>
            <a:r>
              <a:rPr lang="en-AU" b="1" dirty="0" err="1"/>
              <a:t>·</a:t>
            </a:r>
            <a:r>
              <a:rPr lang="en-AU" sz="2000" dirty="0" err="1">
                <a:latin typeface="Courier New" pitchFamily="49" charset="0"/>
              </a:rPr>
              <a:t>b</a:t>
            </a:r>
            <a:r>
              <a:rPr lang="en-AU" sz="2000" dirty="0">
                <a:latin typeface="Courier New" pitchFamily="49" charset="0"/>
              </a:rPr>
              <a:t>)</a:t>
            </a:r>
            <a:r>
              <a:rPr lang="en-AU" b="1" dirty="0"/>
              <a:t>·</a:t>
            </a:r>
            <a:r>
              <a:rPr lang="en-AU" sz="2000" dirty="0">
                <a:latin typeface="Courier New" pitchFamily="49" charset="0"/>
              </a:rPr>
              <a:t>c = a</a:t>
            </a:r>
            <a:r>
              <a:rPr lang="en-AU" b="1" dirty="0"/>
              <a:t>·</a:t>
            </a:r>
            <a:r>
              <a:rPr lang="en-AU" sz="2000" dirty="0">
                <a:latin typeface="Courier New" pitchFamily="49" charset="0"/>
              </a:rPr>
              <a:t>(</a:t>
            </a:r>
            <a:r>
              <a:rPr lang="en-AU" sz="2000" dirty="0" err="1">
                <a:latin typeface="Courier New" pitchFamily="49" charset="0"/>
              </a:rPr>
              <a:t>b</a:t>
            </a:r>
            <a:r>
              <a:rPr lang="en-AU" b="1" dirty="0" err="1"/>
              <a:t>·</a:t>
            </a:r>
            <a:r>
              <a:rPr lang="en-AU" sz="2000" dirty="0" err="1">
                <a:latin typeface="Courier New" pitchFamily="49" charset="0"/>
              </a:rPr>
              <a:t>c</a:t>
            </a:r>
            <a:r>
              <a:rPr lang="en-AU" sz="2000" dirty="0">
                <a:latin typeface="Courier New" pitchFamily="49" charset="0"/>
              </a:rPr>
              <a:t>)</a:t>
            </a:r>
            <a:endParaRPr lang="en-AU" sz="2000" dirty="0"/>
          </a:p>
          <a:p>
            <a:pPr lvl="1" algn="just">
              <a:lnSpc>
                <a:spcPct val="90000"/>
              </a:lnSpc>
            </a:pPr>
            <a:r>
              <a:rPr lang="en-AU" sz="2000" b="1" dirty="0"/>
              <a:t>A3 (has </a:t>
            </a:r>
            <a:r>
              <a:rPr lang="en-AU" sz="2000" b="1" dirty="0">
                <a:solidFill>
                  <a:srgbClr val="990000"/>
                </a:solidFill>
              </a:rPr>
              <a:t>identity</a:t>
            </a:r>
            <a:r>
              <a:rPr lang="en-AU" sz="2000" b="1" dirty="0"/>
              <a:t>)</a:t>
            </a:r>
            <a:r>
              <a:rPr lang="en-AU" sz="2000" dirty="0"/>
              <a:t> </a:t>
            </a:r>
            <a:r>
              <a:rPr lang="en-AU" sz="2000" b="1" dirty="0">
                <a:solidFill>
                  <a:srgbClr val="990000"/>
                </a:solidFill>
                <a:latin typeface="Courier New" pitchFamily="49" charset="0"/>
              </a:rPr>
              <a:t>e</a:t>
            </a:r>
            <a:r>
              <a:rPr lang="en-AU" sz="2000" dirty="0"/>
              <a:t>:	</a:t>
            </a:r>
            <a:r>
              <a:rPr lang="en-AU" sz="2000" dirty="0" err="1">
                <a:latin typeface="Courier New" pitchFamily="49" charset="0"/>
              </a:rPr>
              <a:t>e</a:t>
            </a:r>
            <a:r>
              <a:rPr lang="en-AU" b="1" dirty="0" err="1"/>
              <a:t>·</a:t>
            </a:r>
            <a:r>
              <a:rPr lang="en-AU" sz="2000" dirty="0" err="1">
                <a:latin typeface="Courier New" pitchFamily="49" charset="0"/>
              </a:rPr>
              <a:t>a</a:t>
            </a:r>
            <a:r>
              <a:rPr lang="en-AU" sz="2000" dirty="0">
                <a:latin typeface="Courier New" pitchFamily="49" charset="0"/>
              </a:rPr>
              <a:t> = </a:t>
            </a:r>
            <a:r>
              <a:rPr lang="en-AU" sz="2000" dirty="0" err="1">
                <a:latin typeface="Courier New" pitchFamily="49" charset="0"/>
              </a:rPr>
              <a:t>a</a:t>
            </a:r>
            <a:r>
              <a:rPr lang="en-AU" b="1" dirty="0" err="1"/>
              <a:t>·</a:t>
            </a:r>
            <a:r>
              <a:rPr lang="en-AU" sz="2000" dirty="0" err="1">
                <a:latin typeface="Courier New" pitchFamily="49" charset="0"/>
              </a:rPr>
              <a:t>e</a:t>
            </a:r>
            <a:r>
              <a:rPr lang="en-AU" sz="2000" dirty="0">
                <a:latin typeface="Courier New" pitchFamily="49" charset="0"/>
              </a:rPr>
              <a:t> = a</a:t>
            </a:r>
            <a:r>
              <a:rPr lang="en-AU" sz="2000" dirty="0"/>
              <a:t> </a:t>
            </a:r>
          </a:p>
          <a:p>
            <a:pPr lvl="1" algn="just">
              <a:lnSpc>
                <a:spcPct val="90000"/>
              </a:lnSpc>
            </a:pPr>
            <a:r>
              <a:rPr lang="en-AU" sz="2000" b="1" dirty="0"/>
              <a:t>A4 (has </a:t>
            </a:r>
            <a:r>
              <a:rPr lang="en-AU" sz="2000" b="1" dirty="0">
                <a:solidFill>
                  <a:srgbClr val="990000"/>
                </a:solidFill>
              </a:rPr>
              <a:t>inverses</a:t>
            </a:r>
            <a:r>
              <a:rPr lang="en-AU" sz="2000" b="1" dirty="0"/>
              <a:t>)</a:t>
            </a:r>
            <a:r>
              <a:rPr lang="en-AU" sz="2000" dirty="0"/>
              <a:t> </a:t>
            </a:r>
            <a:r>
              <a:rPr lang="en-AU" sz="2000" b="1" dirty="0">
                <a:solidFill>
                  <a:srgbClr val="990000"/>
                </a:solidFill>
                <a:latin typeface="Courier New" pitchFamily="49" charset="0"/>
              </a:rPr>
              <a:t>a’</a:t>
            </a:r>
            <a:r>
              <a:rPr lang="en-AU" sz="2000" dirty="0"/>
              <a:t>:	</a:t>
            </a:r>
            <a:r>
              <a:rPr lang="en-AU" sz="2000" dirty="0" err="1">
                <a:latin typeface="Courier New" pitchFamily="49" charset="0"/>
              </a:rPr>
              <a:t>a</a:t>
            </a:r>
            <a:r>
              <a:rPr lang="en-AU" b="1" dirty="0" err="1"/>
              <a:t>·</a:t>
            </a:r>
            <a:r>
              <a:rPr lang="en-AU" sz="2000" dirty="0" err="1">
                <a:latin typeface="Courier New" pitchFamily="49" charset="0"/>
              </a:rPr>
              <a:t>a</a:t>
            </a:r>
            <a:r>
              <a:rPr lang="en-AU" sz="2000" dirty="0">
                <a:latin typeface="Courier New" pitchFamily="49" charset="0"/>
              </a:rPr>
              <a:t>’= e</a:t>
            </a:r>
          </a:p>
          <a:p>
            <a:pPr algn="just">
              <a:lnSpc>
                <a:spcPct val="90000"/>
              </a:lnSpc>
            </a:pPr>
            <a:r>
              <a:rPr lang="en-AU" sz="2400" dirty="0"/>
              <a:t>A G is a </a:t>
            </a:r>
            <a:r>
              <a:rPr lang="en-AU" sz="2400" b="1" dirty="0">
                <a:solidFill>
                  <a:srgbClr val="990000"/>
                </a:solidFill>
              </a:rPr>
              <a:t>finite group</a:t>
            </a:r>
            <a:r>
              <a:rPr lang="en-AU" sz="2400" dirty="0"/>
              <a:t> if has a finite number of elements</a:t>
            </a:r>
          </a:p>
          <a:p>
            <a:pPr algn="just">
              <a:lnSpc>
                <a:spcPct val="90000"/>
              </a:lnSpc>
            </a:pPr>
            <a:r>
              <a:rPr lang="en-AU" sz="2400" dirty="0"/>
              <a:t>A G is </a:t>
            </a:r>
            <a:r>
              <a:rPr lang="en-AU" sz="2400" b="1" dirty="0" err="1"/>
              <a:t>abelian</a:t>
            </a:r>
            <a:r>
              <a:rPr lang="en-AU" sz="2400" dirty="0"/>
              <a:t> if it is commutative, </a:t>
            </a:r>
          </a:p>
          <a:p>
            <a:pPr lvl="1" algn="just">
              <a:lnSpc>
                <a:spcPct val="90000"/>
              </a:lnSpc>
            </a:pPr>
            <a:r>
              <a:rPr lang="en-AU" sz="2000" b="1" dirty="0"/>
              <a:t>A5 (has </a:t>
            </a:r>
            <a:r>
              <a:rPr lang="en-AU" sz="2000" b="1" dirty="0">
                <a:solidFill>
                  <a:srgbClr val="990000"/>
                </a:solidFill>
              </a:rPr>
              <a:t>commutative</a:t>
            </a:r>
            <a:r>
              <a:rPr lang="en-AU" sz="2000" b="1" dirty="0"/>
              <a:t>)</a:t>
            </a:r>
            <a:r>
              <a:rPr lang="en-AU" sz="2000" dirty="0"/>
              <a:t> </a:t>
            </a:r>
            <a:r>
              <a:rPr lang="en-AU" sz="2000" dirty="0" err="1">
                <a:latin typeface="Courier New" pitchFamily="49" charset="0"/>
              </a:rPr>
              <a:t>a</a:t>
            </a:r>
            <a:r>
              <a:rPr lang="en-AU" b="1" dirty="0" err="1"/>
              <a:t>·</a:t>
            </a:r>
            <a:r>
              <a:rPr lang="en-AU" sz="2000" dirty="0" err="1">
                <a:latin typeface="Courier New" pitchFamily="49" charset="0"/>
              </a:rPr>
              <a:t>b</a:t>
            </a:r>
            <a:r>
              <a:rPr lang="en-AU" sz="2000" dirty="0">
                <a:latin typeface="Courier New" pitchFamily="49" charset="0"/>
              </a:rPr>
              <a:t> = </a:t>
            </a:r>
            <a:r>
              <a:rPr lang="en-AU" sz="2000" dirty="0" err="1">
                <a:latin typeface="Courier New" pitchFamily="49" charset="0"/>
              </a:rPr>
              <a:t>b</a:t>
            </a:r>
            <a:r>
              <a:rPr lang="en-AU" b="1" dirty="0" err="1"/>
              <a:t>·</a:t>
            </a:r>
            <a:r>
              <a:rPr lang="en-AU" sz="2000" dirty="0" err="1">
                <a:latin typeface="Courier New" pitchFamily="49" charset="0"/>
              </a:rPr>
              <a:t>a</a:t>
            </a:r>
            <a:r>
              <a:rPr lang="en-AU" sz="2000" dirty="0">
                <a:latin typeface="Courier New" pitchFamily="49" charset="0"/>
              </a:rPr>
              <a:t>, </a:t>
            </a:r>
            <a:r>
              <a:rPr lang="en-AU" sz="2000" dirty="0"/>
              <a:t>for example; </a:t>
            </a:r>
          </a:p>
          <a:p>
            <a:pPr lvl="1" algn="just">
              <a:lnSpc>
                <a:spcPct val="90000"/>
              </a:lnSpc>
            </a:pPr>
            <a:r>
              <a:rPr lang="en-AU" sz="2000" dirty="0"/>
              <a:t>The set of positive, negative, 0, integers under addition, identity is 0, inverse element is ‘–’, inverse a = -a, a-b= a+(-b)  </a:t>
            </a:r>
          </a:p>
          <a:p>
            <a:pPr lvl="1" algn="just">
              <a:lnSpc>
                <a:spcPct val="90000"/>
              </a:lnSpc>
            </a:pPr>
            <a:r>
              <a:rPr lang="en-AU" sz="2000" dirty="0"/>
              <a:t>The set of nonzero real numbers under multiplication, identity is I, inverse element is division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71438" y="115888"/>
            <a:ext cx="8964612" cy="6669087"/>
          </a:xfrm>
        </p:spPr>
        <p:txBody>
          <a:bodyPr/>
          <a:lstStyle/>
          <a:p>
            <a:pPr>
              <a:spcBef>
                <a:spcPts val="500"/>
              </a:spcBef>
              <a:spcAft>
                <a:spcPts val="500"/>
              </a:spcAft>
            </a:pPr>
            <a:r>
              <a:rPr lang="en-US" sz="2800">
                <a:cs typeface="Arial" pitchFamily="34" charset="0"/>
              </a:rPr>
              <a:t>Suppose S</a:t>
            </a:r>
            <a:r>
              <a:rPr lang="en-US" sz="2800" baseline="-25000">
                <a:cs typeface="Arial" pitchFamily="34" charset="0"/>
              </a:rPr>
              <a:t>n</a:t>
            </a:r>
            <a:r>
              <a:rPr lang="en-US" sz="2800">
                <a:cs typeface="Arial" pitchFamily="34" charset="0"/>
              </a:rPr>
              <a:t> is to be the set of permutations of n distinct symbols: {1,2,...,n}. S</a:t>
            </a:r>
            <a:r>
              <a:rPr lang="en-US" sz="2800" baseline="-25000">
                <a:cs typeface="Arial" pitchFamily="34" charset="0"/>
              </a:rPr>
              <a:t>n</a:t>
            </a:r>
            <a:r>
              <a:rPr lang="en-US" sz="2800">
                <a:cs typeface="Arial" pitchFamily="34" charset="0"/>
              </a:rPr>
              <a:t> is a group!!: </a:t>
            </a:r>
          </a:p>
          <a:p>
            <a:r>
              <a:rPr lang="en-US" sz="2800">
                <a:cs typeface="Arial" pitchFamily="34" charset="0"/>
              </a:rPr>
              <a:t>Suppose </a:t>
            </a:r>
            <a:r>
              <a:rPr lang="en-US" sz="2800">
                <a:latin typeface="Symbol" pitchFamily="18" charset="2"/>
              </a:rPr>
              <a:t>p, r </a:t>
            </a:r>
            <a:r>
              <a:rPr kumimoji="1" lang="en-US" sz="2800" b="1">
                <a:effectLst>
                  <a:outerShdw blurRad="38100" dist="38100" dir="2700000" algn="tl">
                    <a:srgbClr val="C0C0C0"/>
                  </a:outerShdw>
                </a:effectLst>
                <a:sym typeface="Symbol" pitchFamily="18" charset="2"/>
              </a:rPr>
              <a:t></a:t>
            </a:r>
            <a:r>
              <a:rPr lang="en-US" sz="2800">
                <a:cs typeface="Arial" pitchFamily="34" charset="0"/>
              </a:rPr>
              <a:t>S</a:t>
            </a:r>
            <a:r>
              <a:rPr lang="en-US" sz="2800" baseline="-25000">
                <a:cs typeface="Arial" pitchFamily="34" charset="0"/>
              </a:rPr>
              <a:t>n</a:t>
            </a:r>
            <a:r>
              <a:rPr lang="en-US" sz="2800">
                <a:cs typeface="Arial" pitchFamily="34" charset="0"/>
              </a:rPr>
              <a:t>; </a:t>
            </a:r>
            <a:r>
              <a:rPr lang="en-US" sz="2800" b="1">
                <a:solidFill>
                  <a:schemeClr val="accent2"/>
                </a:solidFill>
                <a:cs typeface="Arial" pitchFamily="34" charset="0"/>
              </a:rPr>
              <a:t>permutation operation </a:t>
            </a:r>
            <a:r>
              <a:rPr lang="en-US" sz="2800" b="1">
                <a:solidFill>
                  <a:schemeClr val="accent2"/>
                </a:solidFill>
                <a:latin typeface="Symbol" pitchFamily="18" charset="2"/>
              </a:rPr>
              <a:t>p</a:t>
            </a:r>
            <a:r>
              <a:rPr lang="en-US" sz="2800" b="1">
                <a:latin typeface="Symbol" pitchFamily="18" charset="2"/>
              </a:rPr>
              <a:t>, </a:t>
            </a:r>
            <a:r>
              <a:rPr lang="en-US" sz="2800" b="1">
                <a:solidFill>
                  <a:schemeClr val="accent2"/>
                </a:solidFill>
                <a:cs typeface="Arial" pitchFamily="34" charset="0"/>
              </a:rPr>
              <a:t>and a group of S</a:t>
            </a:r>
            <a:r>
              <a:rPr lang="en-US" sz="2800" b="1" baseline="-25000">
                <a:solidFill>
                  <a:schemeClr val="accent2"/>
                </a:solidFill>
                <a:cs typeface="Arial" pitchFamily="34" charset="0"/>
              </a:rPr>
              <a:t>n</a:t>
            </a:r>
            <a:r>
              <a:rPr lang="en-US" sz="2800" b="1">
                <a:solidFill>
                  <a:schemeClr val="accent2"/>
                </a:solidFill>
                <a:cs typeface="Arial" pitchFamily="34" charset="0"/>
              </a:rPr>
              <a:t> is </a:t>
            </a:r>
            <a:r>
              <a:rPr lang="en-US" sz="2800" b="1">
                <a:solidFill>
                  <a:schemeClr val="accent2"/>
                </a:solidFill>
                <a:latin typeface="Symbol" pitchFamily="18" charset="2"/>
              </a:rPr>
              <a:t>r</a:t>
            </a:r>
            <a:r>
              <a:rPr lang="en-US" sz="2800">
                <a:latin typeface="Symbol" pitchFamily="18" charset="2"/>
              </a:rPr>
              <a:t>; p, r </a:t>
            </a:r>
            <a:r>
              <a:rPr kumimoji="1" lang="en-US" sz="2800" b="1">
                <a:effectLst>
                  <a:outerShdw blurRad="38100" dist="38100" dir="2700000" algn="tl">
                    <a:srgbClr val="C0C0C0"/>
                  </a:outerShdw>
                </a:effectLst>
                <a:sym typeface="Symbol" pitchFamily="18" charset="2"/>
              </a:rPr>
              <a:t></a:t>
            </a:r>
            <a:r>
              <a:rPr lang="en-US" sz="2800">
                <a:cs typeface="Arial" pitchFamily="34" charset="0"/>
              </a:rPr>
              <a:t>S</a:t>
            </a:r>
            <a:r>
              <a:rPr lang="en-US" sz="2800" baseline="-25000">
                <a:cs typeface="Arial" pitchFamily="34" charset="0"/>
              </a:rPr>
              <a:t>n</a:t>
            </a:r>
            <a:r>
              <a:rPr lang="en-US" sz="2800">
                <a:latin typeface="Symbol" pitchFamily="18" charset="2"/>
              </a:rPr>
              <a:t> </a:t>
            </a:r>
          </a:p>
          <a:p>
            <a:pPr lvl="1">
              <a:spcBef>
                <a:spcPts val="500"/>
              </a:spcBef>
              <a:spcAft>
                <a:spcPts val="500"/>
              </a:spcAft>
            </a:pPr>
            <a:r>
              <a:rPr lang="en-US" sz="2400" b="1"/>
              <a:t>A1 </a:t>
            </a:r>
            <a:r>
              <a:rPr lang="en-US" sz="2400">
                <a:latin typeface="Symbol" pitchFamily="18" charset="2"/>
              </a:rPr>
              <a:t>p</a:t>
            </a:r>
            <a:r>
              <a:rPr lang="en-US" sz="2400" baseline="-25000">
                <a:cs typeface="Arial" pitchFamily="34" charset="0"/>
              </a:rPr>
              <a:t>1</a:t>
            </a:r>
            <a:r>
              <a:rPr lang="en-US" sz="2400">
                <a:cs typeface="Arial" pitchFamily="34" charset="0"/>
              </a:rPr>
              <a:t>·</a:t>
            </a:r>
            <a:r>
              <a:rPr lang="en-US" sz="2400">
                <a:latin typeface="Symbol" pitchFamily="18" charset="2"/>
              </a:rPr>
              <a:t>r = p</a:t>
            </a:r>
            <a:r>
              <a:rPr lang="en-US" sz="2400" baseline="-25000">
                <a:cs typeface="Arial" pitchFamily="34" charset="0"/>
              </a:rPr>
              <a:t>1</a:t>
            </a:r>
            <a:r>
              <a:rPr lang="en-US" sz="2400">
                <a:cs typeface="Arial" pitchFamily="34" charset="0"/>
              </a:rPr>
              <a:t>·</a:t>
            </a:r>
            <a:r>
              <a:rPr lang="en-US" sz="2400">
                <a:latin typeface="Symbol" pitchFamily="18" charset="2"/>
              </a:rPr>
              <a:t>{1,3,2}={3,2,1}</a:t>
            </a:r>
            <a:r>
              <a:rPr lang="en-US" sz="2400">
                <a:cs typeface="Arial" pitchFamily="34" charset="0"/>
              </a:rPr>
              <a:t>·</a:t>
            </a:r>
            <a:r>
              <a:rPr lang="en-US" sz="2400">
                <a:latin typeface="Symbol" pitchFamily="18" charset="2"/>
              </a:rPr>
              <a:t>{1,3,2}=</a:t>
            </a:r>
            <a:r>
              <a:rPr lang="en-US" sz="2400">
                <a:cs typeface="Arial" pitchFamily="34" charset="0"/>
              </a:rPr>
              <a:t> </a:t>
            </a:r>
            <a:r>
              <a:rPr lang="en-US" sz="2400">
                <a:latin typeface="Symbol" pitchFamily="18" charset="2"/>
              </a:rPr>
              <a:t>{2,3,1}</a:t>
            </a:r>
            <a:r>
              <a:rPr kumimoji="1" lang="en-US" sz="2400" b="1">
                <a:effectLst>
                  <a:outerShdw blurRad="38100" dist="38100" dir="2700000" algn="tl">
                    <a:srgbClr val="C0C0C0"/>
                  </a:outerShdw>
                </a:effectLst>
                <a:sym typeface="Symbol" pitchFamily="18" charset="2"/>
              </a:rPr>
              <a:t></a:t>
            </a:r>
            <a:r>
              <a:rPr lang="en-US" sz="2400">
                <a:cs typeface="Arial" pitchFamily="34" charset="0"/>
              </a:rPr>
              <a:t>S</a:t>
            </a:r>
            <a:r>
              <a:rPr lang="en-US" sz="2400" baseline="-25000">
                <a:cs typeface="Arial" pitchFamily="34" charset="0"/>
              </a:rPr>
              <a:t>n</a:t>
            </a:r>
          </a:p>
          <a:p>
            <a:pPr lvl="1">
              <a:spcBef>
                <a:spcPts val="500"/>
              </a:spcBef>
              <a:spcAft>
                <a:spcPts val="500"/>
              </a:spcAft>
            </a:pPr>
            <a:r>
              <a:rPr lang="en-US" sz="2400" i="1"/>
              <a:t>Change operator to arithmetic operators</a:t>
            </a:r>
            <a:r>
              <a:rPr lang="en-US" sz="2400"/>
              <a:t>..</a:t>
            </a:r>
          </a:p>
          <a:p>
            <a:pPr lvl="1">
              <a:spcBef>
                <a:spcPts val="500"/>
              </a:spcBef>
              <a:spcAft>
                <a:spcPts val="500"/>
              </a:spcAft>
            </a:pPr>
            <a:r>
              <a:rPr lang="en-US" sz="2400" b="1"/>
              <a:t>A2 </a:t>
            </a:r>
            <a:r>
              <a:rPr lang="en-US" sz="2400">
                <a:latin typeface="Symbol" pitchFamily="18" charset="2"/>
              </a:rPr>
              <a:t>p</a:t>
            </a:r>
            <a:r>
              <a:rPr lang="en-US" sz="2400" baseline="-25000">
                <a:cs typeface="Arial" pitchFamily="34" charset="0"/>
              </a:rPr>
              <a:t>2</a:t>
            </a:r>
            <a:r>
              <a:rPr lang="en-US" sz="2400">
                <a:cs typeface="Arial" pitchFamily="34" charset="0"/>
              </a:rPr>
              <a:t>·(</a:t>
            </a:r>
            <a:r>
              <a:rPr lang="en-US" sz="2400">
                <a:latin typeface="Symbol" pitchFamily="18" charset="2"/>
              </a:rPr>
              <a:t>p</a:t>
            </a:r>
            <a:r>
              <a:rPr lang="en-US" sz="2400" baseline="-25000">
                <a:cs typeface="Arial" pitchFamily="34" charset="0"/>
              </a:rPr>
              <a:t>1</a:t>
            </a:r>
            <a:r>
              <a:rPr lang="en-US" sz="2400">
                <a:cs typeface="Arial" pitchFamily="34" charset="0"/>
              </a:rPr>
              <a:t>·</a:t>
            </a:r>
            <a:r>
              <a:rPr lang="en-US" sz="2400">
                <a:latin typeface="Symbol" pitchFamily="18" charset="2"/>
              </a:rPr>
              <a:t>r</a:t>
            </a:r>
            <a:r>
              <a:rPr lang="en-US" sz="2400">
                <a:cs typeface="Arial" pitchFamily="34" charset="0"/>
              </a:rPr>
              <a:t>)</a:t>
            </a:r>
            <a:r>
              <a:rPr lang="en-US" sz="2400">
                <a:latin typeface="Symbol" pitchFamily="18" charset="2"/>
              </a:rPr>
              <a:t> = {3,1,2}</a:t>
            </a:r>
            <a:r>
              <a:rPr lang="en-US" sz="2400">
                <a:cs typeface="Arial" pitchFamily="34" charset="0"/>
              </a:rPr>
              <a:t>·</a:t>
            </a:r>
            <a:r>
              <a:rPr lang="en-US" sz="2400">
                <a:latin typeface="Symbol" pitchFamily="18" charset="2"/>
              </a:rPr>
              <a:t>{2,3,1} = {3,1,2} </a:t>
            </a:r>
          </a:p>
          <a:p>
            <a:pPr lvl="1">
              <a:spcBef>
                <a:spcPts val="500"/>
              </a:spcBef>
              <a:spcAft>
                <a:spcPts val="500"/>
              </a:spcAft>
              <a:buFontTx/>
              <a:buNone/>
            </a:pPr>
            <a:r>
              <a:rPr lang="en-US" sz="2400">
                <a:latin typeface="Symbol" pitchFamily="18" charset="2"/>
              </a:rPr>
              <a:t>		\= </a:t>
            </a:r>
            <a:r>
              <a:rPr lang="en-US" sz="2400">
                <a:cs typeface="Arial" pitchFamily="34" charset="0"/>
              </a:rPr>
              <a:t>(</a:t>
            </a:r>
            <a:r>
              <a:rPr lang="en-US" sz="2400">
                <a:latin typeface="Symbol" pitchFamily="18" charset="2"/>
              </a:rPr>
              <a:t>p</a:t>
            </a:r>
            <a:r>
              <a:rPr lang="en-US" sz="2400" baseline="-25000">
                <a:cs typeface="Arial" pitchFamily="34" charset="0"/>
              </a:rPr>
              <a:t>2</a:t>
            </a:r>
            <a:r>
              <a:rPr lang="en-US" sz="2400">
                <a:cs typeface="Arial" pitchFamily="34" charset="0"/>
              </a:rPr>
              <a:t>·</a:t>
            </a:r>
            <a:r>
              <a:rPr lang="en-US" sz="2400">
                <a:latin typeface="Symbol" pitchFamily="18" charset="2"/>
              </a:rPr>
              <a:t>p</a:t>
            </a:r>
            <a:r>
              <a:rPr lang="en-US" sz="2400" baseline="-25000">
                <a:cs typeface="Arial" pitchFamily="34" charset="0"/>
              </a:rPr>
              <a:t>1</a:t>
            </a:r>
            <a:r>
              <a:rPr lang="en-US" sz="2400">
                <a:cs typeface="Arial" pitchFamily="34" charset="0"/>
              </a:rPr>
              <a:t>)</a:t>
            </a:r>
            <a:r>
              <a:rPr lang="en-US" sz="2400" baseline="-25000">
                <a:cs typeface="Arial" pitchFamily="34" charset="0"/>
              </a:rPr>
              <a:t> </a:t>
            </a:r>
            <a:r>
              <a:rPr lang="en-US" sz="2400">
                <a:cs typeface="Arial" pitchFamily="34" charset="0"/>
              </a:rPr>
              <a:t>·</a:t>
            </a:r>
            <a:r>
              <a:rPr lang="en-US" sz="2400">
                <a:latin typeface="Symbol" pitchFamily="18" charset="2"/>
              </a:rPr>
              <a:t>r = {3,1,2}</a:t>
            </a:r>
            <a:r>
              <a:rPr lang="en-US" sz="2400">
                <a:cs typeface="Arial" pitchFamily="34" charset="0"/>
              </a:rPr>
              <a:t>·</a:t>
            </a:r>
            <a:r>
              <a:rPr lang="en-US" sz="2400">
                <a:latin typeface="Symbol" pitchFamily="18" charset="2"/>
              </a:rPr>
              <a:t>{3,2,1}</a:t>
            </a:r>
            <a:r>
              <a:rPr lang="en-US" sz="2400">
                <a:cs typeface="Arial" pitchFamily="34" charset="0"/>
              </a:rPr>
              <a:t>·</a:t>
            </a:r>
            <a:r>
              <a:rPr lang="en-US" sz="2400">
                <a:latin typeface="Symbol" pitchFamily="18" charset="2"/>
              </a:rPr>
              <a:t>{1,3,2}={3,1,2}</a:t>
            </a:r>
            <a:endParaRPr lang="en-US" sz="2400" b="1"/>
          </a:p>
          <a:p>
            <a:pPr lvl="1">
              <a:spcBef>
                <a:spcPts val="500"/>
              </a:spcBef>
              <a:spcAft>
                <a:spcPts val="500"/>
              </a:spcAft>
            </a:pPr>
            <a:r>
              <a:rPr lang="en-US" sz="2400" b="1"/>
              <a:t>A3 </a:t>
            </a:r>
            <a:r>
              <a:rPr lang="en-US" sz="2400">
                <a:cs typeface="Arial" pitchFamily="34" charset="0"/>
              </a:rPr>
              <a:t>identity </a:t>
            </a:r>
            <a:r>
              <a:rPr lang="en-US" sz="2400">
                <a:latin typeface="Symbol" pitchFamily="18" charset="2"/>
              </a:rPr>
              <a:t>{1, 2, 3, .., </a:t>
            </a:r>
            <a:r>
              <a:rPr lang="en-US" sz="2400">
                <a:cs typeface="Arial" pitchFamily="34" charset="0"/>
              </a:rPr>
              <a:t>n</a:t>
            </a:r>
            <a:r>
              <a:rPr lang="en-US" sz="2400">
                <a:latin typeface="Symbol" pitchFamily="18" charset="2"/>
              </a:rPr>
              <a:t>}</a:t>
            </a:r>
            <a:r>
              <a:rPr kumimoji="1" lang="en-US" sz="2400" b="1">
                <a:effectLst>
                  <a:outerShdw blurRad="38100" dist="38100" dir="2700000" algn="tl">
                    <a:srgbClr val="C0C0C0"/>
                  </a:outerShdw>
                </a:effectLst>
                <a:sym typeface="Symbol" pitchFamily="18" charset="2"/>
              </a:rPr>
              <a:t></a:t>
            </a:r>
            <a:r>
              <a:rPr lang="en-US" sz="2400">
                <a:cs typeface="Arial" pitchFamily="34" charset="0"/>
              </a:rPr>
              <a:t>S</a:t>
            </a:r>
            <a:r>
              <a:rPr lang="en-US" sz="2400" baseline="-25000">
                <a:cs typeface="Arial" pitchFamily="34" charset="0"/>
              </a:rPr>
              <a:t>n</a:t>
            </a:r>
            <a:endParaRPr lang="en-US" sz="2400" b="1"/>
          </a:p>
          <a:p>
            <a:pPr lvl="1">
              <a:spcBef>
                <a:spcPts val="500"/>
              </a:spcBef>
              <a:spcAft>
                <a:spcPts val="500"/>
              </a:spcAft>
            </a:pPr>
            <a:r>
              <a:rPr lang="en-US" sz="2400" b="1"/>
              <a:t>A4 </a:t>
            </a:r>
            <a:r>
              <a:rPr lang="en-US" sz="2400">
                <a:cs typeface="Arial" pitchFamily="34" charset="0"/>
              </a:rPr>
              <a:t>inverse that undoes </a:t>
            </a:r>
            <a:r>
              <a:rPr lang="en-US" sz="2400">
                <a:latin typeface="Symbol" pitchFamily="18" charset="2"/>
              </a:rPr>
              <a:t>p</a:t>
            </a:r>
            <a:r>
              <a:rPr lang="en-US" sz="2400" baseline="-25000">
                <a:cs typeface="Arial" pitchFamily="34" charset="0"/>
              </a:rPr>
              <a:t>1</a:t>
            </a:r>
            <a:r>
              <a:rPr lang="en-US" sz="2400">
                <a:cs typeface="Arial" pitchFamily="34" charset="0"/>
              </a:rPr>
              <a:t> is {3,2,1}, recovering earlier positions. </a:t>
            </a:r>
          </a:p>
          <a:p>
            <a:pPr lvl="2">
              <a:spcBef>
                <a:spcPts val="500"/>
              </a:spcBef>
              <a:spcAft>
                <a:spcPts val="500"/>
              </a:spcAft>
              <a:buFontTx/>
              <a:buNone/>
            </a:pPr>
            <a:r>
              <a:rPr lang="en-US" sz="2000">
                <a:cs typeface="Arial" pitchFamily="34" charset="0"/>
              </a:rPr>
              <a:t>{1,2,3}·{2,3,1}={2,3,1}, </a:t>
            </a:r>
            <a:r>
              <a:rPr lang="en-US" sz="2000">
                <a:latin typeface="Symbol" pitchFamily="18" charset="2"/>
              </a:rPr>
              <a:t>p</a:t>
            </a:r>
            <a:r>
              <a:rPr lang="en-US" sz="2000" baseline="-25000">
                <a:cs typeface="Arial" pitchFamily="34" charset="0"/>
              </a:rPr>
              <a:t>1</a:t>
            </a:r>
            <a:r>
              <a:rPr lang="en-US" sz="2000">
                <a:cs typeface="Arial" pitchFamily="34" charset="0"/>
              </a:rPr>
              <a:t>·</a:t>
            </a:r>
            <a:r>
              <a:rPr lang="en-US" sz="2000">
                <a:latin typeface="Symbol" pitchFamily="18" charset="2"/>
              </a:rPr>
              <a:t>p</a:t>
            </a:r>
            <a:r>
              <a:rPr lang="en-US" sz="2000" baseline="-25000">
                <a:cs typeface="Arial" pitchFamily="34" charset="0"/>
              </a:rPr>
              <a:t>1 </a:t>
            </a:r>
            <a:r>
              <a:rPr lang="en-US" sz="2000">
                <a:cs typeface="Arial" pitchFamily="34" charset="0"/>
              </a:rPr>
              <a:t>={3,2,1}·{3,2,1} = {1,2,3}</a:t>
            </a:r>
            <a:endParaRPr lang="en-US" sz="2000" b="1"/>
          </a:p>
          <a:p>
            <a:pPr lvl="1">
              <a:spcBef>
                <a:spcPts val="500"/>
              </a:spcBef>
              <a:spcAft>
                <a:spcPts val="500"/>
              </a:spcAft>
            </a:pPr>
            <a:r>
              <a:rPr lang="en-US" sz="2400" b="1">
                <a:cs typeface="Arial" pitchFamily="34" charset="0"/>
              </a:rPr>
              <a:t>A5</a:t>
            </a:r>
            <a:r>
              <a:rPr lang="en-US" sz="2400">
                <a:cs typeface="Arial" pitchFamily="34" charset="0"/>
              </a:rPr>
              <a:t> </a:t>
            </a:r>
            <a:r>
              <a:rPr lang="en-AU" sz="2400"/>
              <a:t>commutative</a:t>
            </a:r>
            <a:r>
              <a:rPr lang="en-US" sz="2400">
                <a:cs typeface="Arial" pitchFamily="34" charset="0"/>
              </a:rPr>
              <a:t>!!.. {3,2,1}·{2,3,1}</a:t>
            </a:r>
            <a:r>
              <a:rPr lang="en-US" sz="2400">
                <a:latin typeface="Symbol" pitchFamily="18" charset="2"/>
                <a:sym typeface="Symbol" pitchFamily="18" charset="2"/>
              </a:rPr>
              <a:t></a:t>
            </a:r>
            <a:r>
              <a:rPr lang="en-US" sz="2400">
                <a:cs typeface="Arial" pitchFamily="34" charset="0"/>
              </a:rPr>
              <a:t>{2,3,1}·{3,2,1}, so S</a:t>
            </a:r>
            <a:r>
              <a:rPr lang="en-US" sz="2400" baseline="-25000">
                <a:cs typeface="Arial" pitchFamily="34" charset="0"/>
              </a:rPr>
              <a:t>n</a:t>
            </a:r>
            <a:r>
              <a:rPr lang="en-US" sz="2400">
                <a:cs typeface="Arial" pitchFamily="34" charset="0"/>
              </a:rPr>
              <a:t> is a group but not abelian </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850900"/>
          </a:xfrm>
        </p:spPr>
        <p:txBody>
          <a:bodyPr/>
          <a:lstStyle/>
          <a:p>
            <a:r>
              <a:rPr lang="en-US"/>
              <a:t>Cyclic Group</a:t>
            </a:r>
            <a:endParaRPr lang="en-AU"/>
          </a:p>
        </p:txBody>
      </p:sp>
      <p:sp>
        <p:nvSpPr>
          <p:cNvPr id="49155" name="Rectangle 3"/>
          <p:cNvSpPr>
            <a:spLocks noGrp="1" noChangeArrowheads="1"/>
          </p:cNvSpPr>
          <p:nvPr>
            <p:ph type="body" idx="1"/>
          </p:nvPr>
        </p:nvSpPr>
        <p:spPr>
          <a:xfrm>
            <a:off x="179388" y="1268413"/>
            <a:ext cx="8785225" cy="5329237"/>
          </a:xfrm>
        </p:spPr>
        <p:txBody>
          <a:bodyPr/>
          <a:lstStyle/>
          <a:p>
            <a:r>
              <a:rPr lang="en-US"/>
              <a:t>A G is cyclic if every element </a:t>
            </a:r>
            <a:r>
              <a:rPr lang="en-US">
                <a:latin typeface="Courier New" pitchFamily="49" charset="0"/>
              </a:rPr>
              <a:t>b</a:t>
            </a:r>
            <a:r>
              <a:rPr lang="en-US"/>
              <a:t> </a:t>
            </a:r>
            <a:r>
              <a:rPr kumimoji="1" lang="en-US" b="1">
                <a:effectLst>
                  <a:outerShdw blurRad="38100" dist="38100" dir="2700000" algn="tl">
                    <a:srgbClr val="C0C0C0"/>
                  </a:outerShdw>
                </a:effectLst>
                <a:sym typeface="Symbol" pitchFamily="18" charset="2"/>
              </a:rPr>
              <a:t></a:t>
            </a:r>
            <a:r>
              <a:rPr lang="en-US"/>
              <a:t> G is a power of some fixed element </a:t>
            </a:r>
            <a:r>
              <a:rPr lang="en-AU">
                <a:latin typeface="Courier New" pitchFamily="49" charset="0"/>
              </a:rPr>
              <a:t>a</a:t>
            </a:r>
            <a:endParaRPr lang="en-US" i="1"/>
          </a:p>
          <a:p>
            <a:pPr lvl="1"/>
            <a:r>
              <a:rPr lang="en-US"/>
              <a:t>ie </a:t>
            </a:r>
            <a:r>
              <a:rPr lang="en-US">
                <a:latin typeface="Courier New" pitchFamily="49" charset="0"/>
              </a:rPr>
              <a:t>b =</a:t>
            </a:r>
            <a:r>
              <a:rPr lang="en-US"/>
              <a:t> </a:t>
            </a:r>
            <a:r>
              <a:rPr lang="en-AU">
                <a:latin typeface="Courier New" pitchFamily="49" charset="0"/>
              </a:rPr>
              <a:t>a</a:t>
            </a:r>
            <a:r>
              <a:rPr lang="en-AU" baseline="30000">
                <a:latin typeface="Courier New" pitchFamily="49" charset="0"/>
              </a:rPr>
              <a:t>k</a:t>
            </a:r>
            <a:endParaRPr lang="en-US"/>
          </a:p>
          <a:p>
            <a:r>
              <a:rPr lang="en-US">
                <a:latin typeface="Courier New" pitchFamily="49" charset="0"/>
              </a:rPr>
              <a:t>a</a:t>
            </a:r>
            <a:r>
              <a:rPr lang="en-US"/>
              <a:t> is said to be a </a:t>
            </a:r>
            <a:r>
              <a:rPr lang="en-US">
                <a:solidFill>
                  <a:srgbClr val="990000"/>
                </a:solidFill>
              </a:rPr>
              <a:t>generator</a:t>
            </a:r>
            <a:r>
              <a:rPr lang="en-US"/>
              <a:t> </a:t>
            </a:r>
            <a:r>
              <a:rPr lang="en-US">
                <a:solidFill>
                  <a:srgbClr val="990000"/>
                </a:solidFill>
              </a:rPr>
              <a:t>of the group G</a:t>
            </a:r>
          </a:p>
          <a:p>
            <a:pPr lvl="1"/>
            <a:r>
              <a:rPr lang="en-US"/>
              <a:t>example: </a:t>
            </a:r>
            <a:r>
              <a:rPr lang="en-AU">
                <a:latin typeface="Courier New" pitchFamily="49" charset="0"/>
              </a:rPr>
              <a:t>a</a:t>
            </a:r>
            <a:r>
              <a:rPr lang="en-AU" baseline="30000">
                <a:latin typeface="Courier New" pitchFamily="49" charset="0"/>
              </a:rPr>
              <a:t>3</a:t>
            </a:r>
            <a:r>
              <a:rPr lang="en-AU">
                <a:latin typeface="Courier New" pitchFamily="49" charset="0"/>
              </a:rPr>
              <a:t>=a.a.a </a:t>
            </a:r>
            <a:r>
              <a:rPr lang="en-US"/>
              <a:t>and identity be: </a:t>
            </a:r>
            <a:r>
              <a:rPr lang="en-US">
                <a:latin typeface="Courier New" pitchFamily="49" charset="0"/>
              </a:rPr>
              <a:t>e=</a:t>
            </a:r>
            <a:r>
              <a:rPr lang="en-AU">
                <a:latin typeface="Courier New" pitchFamily="49" charset="0"/>
              </a:rPr>
              <a:t>a</a:t>
            </a:r>
            <a:r>
              <a:rPr lang="en-AU" baseline="30000">
                <a:latin typeface="Courier New" pitchFamily="49" charset="0"/>
              </a:rPr>
              <a:t>0 </a:t>
            </a:r>
            <a:r>
              <a:rPr lang="en-AU">
                <a:latin typeface="Courier New" pitchFamily="49" charset="0"/>
              </a:rPr>
              <a:t>=1, and a</a:t>
            </a:r>
            <a:r>
              <a:rPr lang="en-AU" baseline="30000">
                <a:latin typeface="Courier New" pitchFamily="49" charset="0"/>
              </a:rPr>
              <a:t>-n</a:t>
            </a:r>
            <a:r>
              <a:rPr lang="en-AU">
                <a:latin typeface="Courier New" pitchFamily="49" charset="0"/>
              </a:rPr>
              <a:t> = (a’)</a:t>
            </a:r>
            <a:r>
              <a:rPr lang="en-AU" baseline="30000">
                <a:latin typeface="Courier New" pitchFamily="49" charset="0"/>
              </a:rPr>
              <a:t>n</a:t>
            </a:r>
            <a:r>
              <a:rPr lang="en-AU"/>
              <a:t> </a:t>
            </a:r>
            <a:r>
              <a:rPr lang="en-AU">
                <a:sym typeface="Wingdings" pitchFamily="2" charset="2"/>
              </a:rPr>
              <a:t> </a:t>
            </a:r>
            <a:r>
              <a:rPr lang="en-AU">
                <a:latin typeface="Courier New" pitchFamily="49" charset="0"/>
              </a:rPr>
              <a:t>a</a:t>
            </a:r>
            <a:r>
              <a:rPr lang="en-AU" baseline="30000">
                <a:latin typeface="Courier New" pitchFamily="49" charset="0"/>
              </a:rPr>
              <a:t>n</a:t>
            </a:r>
            <a:r>
              <a:rPr lang="en-AU">
                <a:latin typeface="Courier New" pitchFamily="49" charset="0"/>
              </a:rPr>
              <a:t> a</a:t>
            </a:r>
            <a:r>
              <a:rPr lang="en-AU" baseline="30000">
                <a:latin typeface="Courier New" pitchFamily="49" charset="0"/>
              </a:rPr>
              <a:t>-n </a:t>
            </a:r>
            <a:r>
              <a:rPr lang="en-AU"/>
              <a:t>= 1;</a:t>
            </a:r>
          </a:p>
          <a:p>
            <a:r>
              <a:rPr lang="en-US"/>
              <a:t>The </a:t>
            </a:r>
            <a:r>
              <a:rPr lang="en-US">
                <a:solidFill>
                  <a:srgbClr val="990000"/>
                </a:solidFill>
              </a:rPr>
              <a:t>additive group of integers</a:t>
            </a:r>
            <a:r>
              <a:rPr lang="en-US"/>
              <a:t> is an </a:t>
            </a:r>
            <a:r>
              <a:rPr lang="en-US">
                <a:solidFill>
                  <a:srgbClr val="990000"/>
                </a:solidFill>
              </a:rPr>
              <a:t>infinite cyclic</a:t>
            </a:r>
            <a:r>
              <a:rPr lang="en-US"/>
              <a:t> group </a:t>
            </a:r>
            <a:r>
              <a:rPr lang="en-US">
                <a:solidFill>
                  <a:srgbClr val="990000"/>
                </a:solidFill>
              </a:rPr>
              <a:t>generated</a:t>
            </a:r>
            <a:r>
              <a:rPr lang="en-US"/>
              <a:t> by </a:t>
            </a:r>
            <a:r>
              <a:rPr lang="en-US">
                <a:solidFill>
                  <a:srgbClr val="990000"/>
                </a:solidFill>
              </a:rPr>
              <a:t>the element 1</a:t>
            </a:r>
            <a:r>
              <a:rPr lang="en-US"/>
              <a:t>. In this case, </a:t>
            </a:r>
            <a:r>
              <a:rPr lang="en-US">
                <a:solidFill>
                  <a:srgbClr val="990000"/>
                </a:solidFill>
              </a:rPr>
              <a:t>powers</a:t>
            </a:r>
            <a:r>
              <a:rPr lang="en-US"/>
              <a:t> are interpreted additively, so that n is the n</a:t>
            </a:r>
            <a:r>
              <a:rPr lang="en-US" baseline="30000"/>
              <a:t>th</a:t>
            </a:r>
            <a:r>
              <a:rPr lang="en-US"/>
              <a:t>  power of 1.</a:t>
            </a:r>
            <a:endParaRPr lang="en-AU"/>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179388" y="260350"/>
            <a:ext cx="8893175" cy="6408738"/>
          </a:xfrm>
        </p:spPr>
        <p:txBody>
          <a:bodyPr/>
          <a:lstStyle/>
          <a:p>
            <a:pPr>
              <a:lnSpc>
                <a:spcPct val="80000"/>
              </a:lnSpc>
            </a:pPr>
            <a:r>
              <a:rPr lang="en-US" sz="2800"/>
              <a:t>A </a:t>
            </a:r>
            <a:r>
              <a:rPr lang="en-US" sz="2800">
                <a:solidFill>
                  <a:schemeClr val="accent2"/>
                </a:solidFill>
              </a:rPr>
              <a:t>Ring</a:t>
            </a:r>
            <a:r>
              <a:rPr lang="en-US" sz="2800"/>
              <a:t> </a:t>
            </a:r>
            <a:r>
              <a:rPr lang="en-US" sz="2800" i="1"/>
              <a:t>R</a:t>
            </a:r>
            <a:r>
              <a:rPr lang="en-US" sz="2800"/>
              <a:t> is an </a:t>
            </a:r>
            <a:r>
              <a:rPr lang="en-US" sz="2800">
                <a:solidFill>
                  <a:srgbClr val="990000"/>
                </a:solidFill>
              </a:rPr>
              <a:t>abelian</a:t>
            </a:r>
            <a:r>
              <a:rPr lang="en-US" sz="2800"/>
              <a:t> </a:t>
            </a:r>
            <a:r>
              <a:rPr lang="en-US" sz="2800">
                <a:solidFill>
                  <a:srgbClr val="990000"/>
                </a:solidFill>
              </a:rPr>
              <a:t>group</a:t>
            </a:r>
            <a:r>
              <a:rPr lang="en-US" sz="2800"/>
              <a:t> with </a:t>
            </a:r>
            <a:r>
              <a:rPr lang="en-US" sz="2800">
                <a:solidFill>
                  <a:srgbClr val="990000"/>
                </a:solidFill>
              </a:rPr>
              <a:t>two operations</a:t>
            </a:r>
            <a:r>
              <a:rPr lang="en-US" sz="2800"/>
              <a:t> (addition and multiplication), satisfies </a:t>
            </a:r>
            <a:r>
              <a:rPr lang="en-US" sz="2800" b="1"/>
              <a:t>A1</a:t>
            </a:r>
            <a:r>
              <a:rPr lang="en-US" sz="2800"/>
              <a:t> to </a:t>
            </a:r>
            <a:r>
              <a:rPr lang="en-US" sz="2800" b="1"/>
              <a:t>A5</a:t>
            </a:r>
            <a:endParaRPr lang="en-AU" sz="2800" b="1"/>
          </a:p>
          <a:p>
            <a:pPr lvl="1">
              <a:lnSpc>
                <a:spcPct val="80000"/>
              </a:lnSpc>
            </a:pPr>
            <a:r>
              <a:rPr lang="en-AU" sz="2400"/>
              <a:t>A1-A5: for additiveness, identity is 0 and inverse is </a:t>
            </a:r>
            <a:r>
              <a:rPr lang="en-AU" sz="2400">
                <a:latin typeface="Courier New" pitchFamily="49" charset="0"/>
              </a:rPr>
              <a:t>–a</a:t>
            </a:r>
          </a:p>
          <a:p>
            <a:pPr lvl="1">
              <a:lnSpc>
                <a:spcPct val="80000"/>
              </a:lnSpc>
            </a:pPr>
            <a:r>
              <a:rPr lang="en-AU" sz="2400"/>
              <a:t>M1: Closure under multiplication: if </a:t>
            </a:r>
            <a:r>
              <a:rPr lang="en-AU" sz="2400">
                <a:latin typeface="Courier New" pitchFamily="49" charset="0"/>
              </a:rPr>
              <a:t>a,b</a:t>
            </a:r>
            <a:r>
              <a:rPr kumimoji="1" lang="en-US" sz="2400" b="1">
                <a:effectLst>
                  <a:outerShdw blurRad="38100" dist="38100" dir="2700000" algn="tl">
                    <a:srgbClr val="C0C0C0"/>
                  </a:outerShdw>
                </a:effectLst>
                <a:latin typeface="Courier New" pitchFamily="49" charset="0"/>
                <a:sym typeface="Symbol" pitchFamily="18" charset="2"/>
              </a:rPr>
              <a:t></a:t>
            </a:r>
            <a:r>
              <a:rPr lang="en-AU" sz="2400">
                <a:latin typeface="Courier New" pitchFamily="49" charset="0"/>
              </a:rPr>
              <a:t>R</a:t>
            </a:r>
            <a:r>
              <a:rPr lang="en-AU" sz="2400"/>
              <a:t>, then </a:t>
            </a:r>
            <a:r>
              <a:rPr lang="en-AU" sz="2400">
                <a:latin typeface="Courier New" pitchFamily="49" charset="0"/>
              </a:rPr>
              <a:t>ab</a:t>
            </a:r>
            <a:r>
              <a:rPr kumimoji="1" lang="en-US" sz="2400" b="1">
                <a:effectLst>
                  <a:outerShdw blurRad="38100" dist="38100" dir="2700000" algn="tl">
                    <a:srgbClr val="C0C0C0"/>
                  </a:outerShdw>
                </a:effectLst>
                <a:latin typeface="Courier New" pitchFamily="49" charset="0"/>
                <a:sym typeface="Symbol" pitchFamily="18" charset="2"/>
              </a:rPr>
              <a:t></a:t>
            </a:r>
            <a:r>
              <a:rPr lang="en-AU" sz="2400">
                <a:latin typeface="Courier New" pitchFamily="49" charset="0"/>
              </a:rPr>
              <a:t>R</a:t>
            </a:r>
            <a:r>
              <a:rPr lang="en-AU" sz="2400"/>
              <a:t>.</a:t>
            </a:r>
          </a:p>
          <a:p>
            <a:pPr lvl="1">
              <a:lnSpc>
                <a:spcPct val="80000"/>
              </a:lnSpc>
            </a:pPr>
            <a:r>
              <a:rPr lang="en-AU" sz="2400"/>
              <a:t>M2: Associativity of multiplication: </a:t>
            </a:r>
            <a:r>
              <a:rPr lang="en-US" sz="2400">
                <a:latin typeface="Courier New" pitchFamily="49" charset="0"/>
              </a:rPr>
              <a:t>a(bc)=(ab)c </a:t>
            </a:r>
            <a:r>
              <a:rPr kumimoji="1" lang="en-US" sz="2400" b="1">
                <a:effectLst>
                  <a:outerShdw blurRad="38100" dist="38100" dir="2700000" algn="tl">
                    <a:srgbClr val="C0C0C0"/>
                  </a:outerShdw>
                </a:effectLst>
                <a:latin typeface="Courier New" pitchFamily="49" charset="0"/>
                <a:sym typeface="Symbol" pitchFamily="18" charset="2"/>
              </a:rPr>
              <a:t></a:t>
            </a:r>
            <a:r>
              <a:rPr lang="en-AU" sz="2400">
                <a:latin typeface="Courier New" pitchFamily="49" charset="0"/>
              </a:rPr>
              <a:t>R</a:t>
            </a:r>
            <a:r>
              <a:rPr lang="en-US" sz="2400"/>
              <a:t> for all </a:t>
            </a:r>
            <a:r>
              <a:rPr lang="en-US" sz="2400">
                <a:latin typeface="Courier New" pitchFamily="49" charset="0"/>
              </a:rPr>
              <a:t>a,b,c</a:t>
            </a:r>
            <a:r>
              <a:rPr kumimoji="1" lang="en-US" sz="2400" b="1">
                <a:effectLst>
                  <a:outerShdw blurRad="38100" dist="38100" dir="2700000" algn="tl">
                    <a:srgbClr val="C0C0C0"/>
                  </a:outerShdw>
                </a:effectLst>
                <a:latin typeface="Courier New" pitchFamily="49" charset="0"/>
                <a:sym typeface="Symbol" pitchFamily="18" charset="2"/>
              </a:rPr>
              <a:t></a:t>
            </a:r>
            <a:r>
              <a:rPr lang="en-US" sz="2400">
                <a:latin typeface="Courier New" pitchFamily="49" charset="0"/>
              </a:rPr>
              <a:t>R</a:t>
            </a:r>
            <a:r>
              <a:rPr lang="en-US" sz="2400"/>
              <a:t>.</a:t>
            </a:r>
            <a:r>
              <a:rPr lang="en-AU" sz="2400"/>
              <a:t> </a:t>
            </a:r>
          </a:p>
          <a:p>
            <a:pPr lvl="1">
              <a:lnSpc>
                <a:spcPct val="80000"/>
              </a:lnSpc>
            </a:pPr>
            <a:r>
              <a:rPr lang="en-AU" sz="2400"/>
              <a:t>M3: Distributive: </a:t>
            </a:r>
            <a:r>
              <a:rPr lang="en-AU" sz="2400">
                <a:latin typeface="Courier New" pitchFamily="49" charset="0"/>
              </a:rPr>
              <a:t>a(b+c)=ab+ac, </a:t>
            </a:r>
            <a:r>
              <a:rPr lang="en-US" sz="2400">
                <a:latin typeface="Courier New" pitchFamily="49" charset="0"/>
              </a:rPr>
              <a:t>(a+b)c=ac+bc </a:t>
            </a:r>
            <a:r>
              <a:rPr lang="en-AU" sz="2400">
                <a:latin typeface="Courier New" pitchFamily="49" charset="0"/>
              </a:rPr>
              <a:t> </a:t>
            </a:r>
          </a:p>
          <a:p>
            <a:pPr lvl="1">
              <a:lnSpc>
                <a:spcPct val="80000"/>
              </a:lnSpc>
            </a:pPr>
            <a:r>
              <a:rPr lang="en-AU" altLang="zh-CN" sz="2400">
                <a:solidFill>
                  <a:srgbClr val="FF0000"/>
                </a:solidFill>
                <a:latin typeface="Courier New" pitchFamily="49" charset="0"/>
                <a:ea typeface="SimSun" pitchFamily="2" charset="-122"/>
              </a:rPr>
              <a:t>WITHOUT LEAVING THE SET</a:t>
            </a:r>
            <a:endParaRPr lang="en-AU" sz="2400" b="1"/>
          </a:p>
          <a:p>
            <a:pPr>
              <a:lnSpc>
                <a:spcPct val="80000"/>
              </a:lnSpc>
            </a:pPr>
            <a:r>
              <a:rPr lang="en-AU" sz="2800" b="1"/>
              <a:t>M4: </a:t>
            </a:r>
            <a:r>
              <a:rPr lang="en-AU" sz="2800" b="1">
                <a:solidFill>
                  <a:schemeClr val="accent2"/>
                </a:solidFill>
              </a:rPr>
              <a:t>commutative ring</a:t>
            </a:r>
            <a:r>
              <a:rPr lang="en-AU" sz="2800"/>
              <a:t> if </a:t>
            </a:r>
            <a:r>
              <a:rPr lang="en-US" sz="2800">
                <a:latin typeface="Courier New" pitchFamily="49" charset="0"/>
              </a:rPr>
              <a:t>ba=ab </a:t>
            </a:r>
            <a:r>
              <a:rPr lang="en-US" sz="2800"/>
              <a:t>for all </a:t>
            </a:r>
            <a:r>
              <a:rPr lang="en-US" sz="2800">
                <a:latin typeface="Courier New" pitchFamily="49" charset="0"/>
              </a:rPr>
              <a:t>a,b,ab</a:t>
            </a:r>
            <a:r>
              <a:rPr kumimoji="1" lang="en-US" sz="2800" b="1">
                <a:effectLst>
                  <a:outerShdw blurRad="38100" dist="38100" dir="2700000" algn="tl">
                    <a:srgbClr val="C0C0C0"/>
                  </a:outerShdw>
                </a:effectLst>
                <a:latin typeface="Courier New" pitchFamily="49" charset="0"/>
                <a:sym typeface="Symbol" pitchFamily="18" charset="2"/>
              </a:rPr>
              <a:t></a:t>
            </a:r>
            <a:r>
              <a:rPr lang="en-US" sz="2800">
                <a:latin typeface="Courier New" pitchFamily="49" charset="0"/>
              </a:rPr>
              <a:t>R,</a:t>
            </a:r>
          </a:p>
          <a:p>
            <a:pPr>
              <a:lnSpc>
                <a:spcPct val="80000"/>
              </a:lnSpc>
            </a:pPr>
            <a:r>
              <a:rPr lang="en-AU" sz="2800" b="1"/>
              <a:t>M5:</a:t>
            </a:r>
            <a:r>
              <a:rPr lang="en-AU" sz="2800"/>
              <a:t> </a:t>
            </a:r>
            <a:r>
              <a:rPr lang="en-AU" sz="2800">
                <a:solidFill>
                  <a:srgbClr val="990000"/>
                </a:solidFill>
              </a:rPr>
              <a:t>Multiplicative identity</a:t>
            </a:r>
            <a:r>
              <a:rPr lang="en-AU" sz="2800"/>
              <a:t>: </a:t>
            </a:r>
            <a:r>
              <a:rPr lang="en-AU" sz="2800">
                <a:latin typeface="Courier New" pitchFamily="49" charset="0"/>
              </a:rPr>
              <a:t>1a=a1=a </a:t>
            </a:r>
            <a:r>
              <a:rPr lang="en-US" sz="2800"/>
              <a:t>for all </a:t>
            </a:r>
            <a:r>
              <a:rPr lang="en-US" sz="2800">
                <a:latin typeface="Courier New" pitchFamily="49" charset="0"/>
              </a:rPr>
              <a:t>a,1,ab</a:t>
            </a:r>
            <a:r>
              <a:rPr kumimoji="1" lang="en-US" sz="2800" b="1">
                <a:effectLst>
                  <a:outerShdw blurRad="38100" dist="38100" dir="2700000" algn="tl">
                    <a:srgbClr val="C0C0C0"/>
                  </a:outerShdw>
                </a:effectLst>
                <a:latin typeface="Courier New" pitchFamily="49" charset="0"/>
                <a:sym typeface="Symbol" pitchFamily="18" charset="2"/>
              </a:rPr>
              <a:t></a:t>
            </a:r>
            <a:r>
              <a:rPr lang="en-US" sz="2800">
                <a:latin typeface="Courier New" pitchFamily="49" charset="0"/>
              </a:rPr>
              <a:t>R</a:t>
            </a:r>
            <a:endParaRPr lang="en-AU" sz="2800"/>
          </a:p>
          <a:p>
            <a:pPr>
              <a:lnSpc>
                <a:spcPct val="80000"/>
              </a:lnSpc>
            </a:pPr>
            <a:r>
              <a:rPr lang="en-AU" sz="2800" b="1"/>
              <a:t>M6:</a:t>
            </a:r>
            <a:r>
              <a:rPr lang="en-AU" sz="2800"/>
              <a:t> </a:t>
            </a:r>
            <a:r>
              <a:rPr lang="en-AU" sz="2800">
                <a:solidFill>
                  <a:srgbClr val="990000"/>
                </a:solidFill>
              </a:rPr>
              <a:t>No zero divisors:</a:t>
            </a:r>
            <a:r>
              <a:rPr lang="en-AU" sz="2800"/>
              <a:t> If </a:t>
            </a:r>
            <a:r>
              <a:rPr lang="en-US" sz="2800">
                <a:latin typeface="Courier New" pitchFamily="49" charset="0"/>
              </a:rPr>
              <a:t>a and b</a:t>
            </a:r>
            <a:r>
              <a:rPr kumimoji="1" lang="en-US" sz="2800" b="1">
                <a:effectLst>
                  <a:outerShdw blurRad="38100" dist="38100" dir="2700000" algn="tl">
                    <a:srgbClr val="C0C0C0"/>
                  </a:outerShdw>
                </a:effectLst>
                <a:latin typeface="Courier New" pitchFamily="49" charset="0"/>
                <a:sym typeface="Symbol" pitchFamily="18" charset="2"/>
              </a:rPr>
              <a:t></a:t>
            </a:r>
            <a:r>
              <a:rPr lang="en-US" sz="2800">
                <a:latin typeface="Courier New" pitchFamily="49" charset="0"/>
              </a:rPr>
              <a:t>R</a:t>
            </a:r>
            <a:r>
              <a:rPr lang="en-AU" sz="2800"/>
              <a:t> and ab = 0, then either a = 0 or b = 0.</a:t>
            </a:r>
          </a:p>
          <a:p>
            <a:pPr>
              <a:lnSpc>
                <a:spcPct val="80000"/>
              </a:lnSpc>
              <a:buFontTx/>
              <a:buNone/>
            </a:pPr>
            <a:endParaRPr lang="en-AU" sz="2800"/>
          </a:p>
          <a:p>
            <a:pPr>
              <a:lnSpc>
                <a:spcPct val="80000"/>
              </a:lnSpc>
              <a:buFontTx/>
              <a:buNone/>
            </a:pPr>
            <a:r>
              <a:rPr lang="en-AU" sz="2800"/>
              <a:t>An</a:t>
            </a:r>
            <a:r>
              <a:rPr lang="en-AU" sz="2800" b="1"/>
              <a:t> </a:t>
            </a:r>
            <a:r>
              <a:rPr lang="en-AU" sz="2800" b="1">
                <a:solidFill>
                  <a:schemeClr val="accent2"/>
                </a:solidFill>
              </a:rPr>
              <a:t>integral domain</a:t>
            </a:r>
            <a:r>
              <a:rPr lang="en-AU" sz="2800"/>
              <a:t> is the one satisfies all the A1-5 and M1-6, which is then a </a:t>
            </a:r>
            <a:r>
              <a:rPr lang="en-AU" sz="2800">
                <a:solidFill>
                  <a:srgbClr val="990000"/>
                </a:solidFill>
              </a:rPr>
              <a:t>commutative ring???</a:t>
            </a:r>
            <a:r>
              <a:rPr lang="en-AU" sz="2800"/>
              <a:t>, and </a:t>
            </a:r>
            <a:r>
              <a:rPr lang="en-AU" sz="2800">
                <a:solidFill>
                  <a:srgbClr val="990000"/>
                </a:solidFill>
              </a:rPr>
              <a:t>abelian</a:t>
            </a:r>
            <a:r>
              <a:rPr lang="en-AU" sz="2800"/>
              <a:t> gr, and obeying M5-6. Cyclic??!!!</a:t>
            </a:r>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2279</TotalTime>
  <Words>3716</Words>
  <Application>Microsoft Office PowerPoint</Application>
  <PresentationFormat>On-screen Show (4:3)</PresentationFormat>
  <Paragraphs>490</Paragraphs>
  <Slides>53</Slides>
  <Notes>32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SASEPresentation</vt:lpstr>
      <vt:lpstr>Cryptography and Network Security </vt:lpstr>
      <vt:lpstr>Session Meta Data</vt:lpstr>
      <vt:lpstr>Revision History</vt:lpstr>
      <vt:lpstr>Agenda</vt:lpstr>
      <vt:lpstr>Introduction</vt:lpstr>
      <vt:lpstr>A Group G</vt:lpstr>
      <vt:lpstr>Slide 7</vt:lpstr>
      <vt:lpstr>Cyclic Group</vt:lpstr>
      <vt:lpstr>Slide 9</vt:lpstr>
      <vt:lpstr>Field</vt:lpstr>
      <vt:lpstr>Slide 11</vt:lpstr>
      <vt:lpstr>Modular Operations</vt:lpstr>
      <vt:lpstr>%8 Example</vt:lpstr>
      <vt:lpstr>Multiplication and inverses</vt:lpstr>
      <vt:lpstr>a%(7), residue classes</vt:lpstr>
      <vt:lpstr>Table 4.2. Properties of Modular Arithmetic for Integers in Zn</vt:lpstr>
      <vt:lpstr>Relatively prime, Euclid's GCD Algorithm</vt:lpstr>
      <vt:lpstr>Multiplicative inverse (w-1)</vt:lpstr>
      <vt:lpstr>Galois Fields </vt:lpstr>
      <vt:lpstr>Slide 20</vt:lpstr>
      <vt:lpstr>GF(7)</vt:lpstr>
      <vt:lpstr>Inverse of 550 in GF(1759)</vt:lpstr>
      <vt:lpstr>Slide 23</vt:lpstr>
      <vt:lpstr>Ordinary Polynomial Arithmetic</vt:lpstr>
      <vt:lpstr>Polynomial Arithmetic in Zp</vt:lpstr>
      <vt:lpstr>Polynomial Arithmetic in Zp if r(x) = 0, g(x)|f(x), g(x) is divisor.</vt:lpstr>
      <vt:lpstr>GF(7)</vt:lpstr>
      <vt:lpstr>Slide 28</vt:lpstr>
      <vt:lpstr>Slide 29</vt:lpstr>
      <vt:lpstr>Slide 30</vt:lpstr>
      <vt:lpstr>Slide 31</vt:lpstr>
      <vt:lpstr>Finite Fields Of the Form GF(2n)</vt:lpstr>
      <vt:lpstr>Polynomial GCD</vt:lpstr>
      <vt:lpstr>Slide 34</vt:lpstr>
      <vt:lpstr>GF(23)</vt:lpstr>
      <vt:lpstr>Modular Polynomial Arithmetic</vt:lpstr>
      <vt:lpstr>Example GF(23)</vt:lpstr>
      <vt:lpstr>Computational Considerations</vt:lpstr>
      <vt:lpstr>Example</vt:lpstr>
      <vt:lpstr>Summary</vt:lpstr>
      <vt:lpstr>Aim</vt:lpstr>
      <vt:lpstr>Agenda</vt:lpstr>
      <vt:lpstr>Introduction</vt:lpstr>
      <vt:lpstr>Agenda</vt:lpstr>
      <vt:lpstr>Background</vt:lpstr>
      <vt:lpstr>Agenda</vt:lpstr>
      <vt:lpstr>Definitions</vt:lpstr>
      <vt:lpstr>Agenda</vt:lpstr>
      <vt:lpstr>Internet security</vt:lpstr>
      <vt:lpstr>Agenda</vt:lpstr>
      <vt:lpstr>Summary</vt:lpstr>
      <vt:lpstr>Test your understanding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163</cp:revision>
  <dcterms:created xsi:type="dcterms:W3CDTF">2016-10-24T07:42:03Z</dcterms:created>
  <dcterms:modified xsi:type="dcterms:W3CDTF">2018-07-24T10:11:28Z</dcterms:modified>
</cp:coreProperties>
</file>