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1"/>
  </p:notesMasterIdLst>
  <p:sldIdLst>
    <p:sldId id="260" r:id="rId2"/>
    <p:sldId id="262" r:id="rId3"/>
    <p:sldId id="261" r:id="rId4"/>
    <p:sldId id="280" r:id="rId5"/>
    <p:sldId id="380" r:id="rId6"/>
    <p:sldId id="389" r:id="rId7"/>
    <p:sldId id="390" r:id="rId8"/>
    <p:sldId id="391" r:id="rId9"/>
    <p:sldId id="381" r:id="rId10"/>
    <p:sldId id="384" r:id="rId11"/>
    <p:sldId id="385" r:id="rId12"/>
    <p:sldId id="386" r:id="rId13"/>
    <p:sldId id="387" r:id="rId14"/>
    <p:sldId id="392" r:id="rId15"/>
    <p:sldId id="388" r:id="rId16"/>
    <p:sldId id="393" r:id="rId17"/>
    <p:sldId id="360" r:id="rId18"/>
    <p:sldId id="394" r:id="rId19"/>
    <p:sldId id="361"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831" autoAdjust="0"/>
  </p:normalViewPr>
  <p:slideViewPr>
    <p:cSldViewPr snapToGrid="0">
      <p:cViewPr>
        <p:scale>
          <a:sx n="73" d="100"/>
          <a:sy n="73" d="100"/>
        </p:scale>
        <p:origin x="-1800" y="-2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25-07-2018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30F9BBBC-31DC-497B-87FE-FC321A4FFAF5}" type="slidenum">
              <a:rPr lang="en-AU" smtClean="0"/>
              <a:pPr/>
              <a:t>9</a:t>
            </a:fld>
            <a:endParaRPr lang="en-AU"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a:lstStyle/>
          <a:p>
            <a:fld id="{F1D81D29-D355-4903-BFA3-B4C6FD5A2610}" type="slidenum">
              <a:rPr lang="en-AU" smtClean="0"/>
              <a:pPr/>
              <a:t>10</a:t>
            </a:fld>
            <a:endParaRPr lang="en-AU" smtClean="0"/>
          </a:p>
        </p:txBody>
      </p:sp>
      <p:sp>
        <p:nvSpPr>
          <p:cNvPr id="31747" name="Rectangle 2"/>
          <p:cNvSpPr>
            <a:spLocks noRo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A81D7775-190A-4D6A-8A9D-ECAF076FD79D}" type="slidenum">
              <a:rPr lang="en-AU" smtClean="0"/>
              <a:pPr/>
              <a:t>11</a:t>
            </a:fld>
            <a:endParaRPr lang="en-AU" smtClean="0"/>
          </a:p>
        </p:txBody>
      </p:sp>
      <p:sp>
        <p:nvSpPr>
          <p:cNvPr id="32771" name="Rectangle 2"/>
          <p:cNvSpPr>
            <a:spLocks noRot="1" noChangeArrowheads="1" noTextEdit="1"/>
          </p:cNvSpPr>
          <p:nvPr>
            <p:ph type="sldImg"/>
          </p:nvPr>
        </p:nvSpPr>
        <p:spPr bwMode="auto">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Key: unique for each pair </a:t>
            </a:r>
          </a:p>
          <a:p>
            <a:endParaRPr lang="en-US" smtClean="0"/>
          </a:p>
          <a:p>
            <a:r>
              <a:rPr lang="en-US" smtClean="0"/>
              <a:t>protocol: encryption and decryption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a:lstStyle/>
          <a:p>
            <a:fld id="{103FE74F-2FBA-4BA7-BDD4-B2FA4661CDEF}" type="slidenum">
              <a:rPr lang="en-AU" smtClean="0"/>
              <a:pPr/>
              <a:t>12</a:t>
            </a:fld>
            <a:endParaRPr lang="en-AU" smtClean="0"/>
          </a:p>
        </p:txBody>
      </p:sp>
      <p:sp>
        <p:nvSpPr>
          <p:cNvPr id="33795" name="Rectangle 2"/>
          <p:cNvSpPr>
            <a:spLocks noRo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Stallings Fig 1-4.</a:t>
            </a:r>
            <a:endParaRPr lang="en-AU" smtClean="0"/>
          </a:p>
          <a:p>
            <a:r>
              <a:rPr lang="en-AU" smtClean="0"/>
              <a:t>The second model is concerned with controlled access to information or resources on a computer system, in the presence of possible opponents. Here appropriate controls are needed on the access and within the system, to provide suitable security. Some cryptographic techniques are useful here also.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Network Security Model</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Model for Network Security</a:t>
            </a:r>
            <a:endParaRPr lang="en-AU" smtClean="0"/>
          </a:p>
        </p:txBody>
      </p:sp>
      <p:pic>
        <p:nvPicPr>
          <p:cNvPr id="13315" name="Picture 3"/>
          <p:cNvPicPr>
            <a:picLocks noChangeAspect="1" noChangeArrowheads="1"/>
          </p:cNvPicPr>
          <p:nvPr>
            <p:ph type="body" idx="1"/>
          </p:nvPr>
        </p:nvPicPr>
        <p:blipFill>
          <a:blip r:embed="rId3"/>
          <a:srcRect/>
          <a:stretch>
            <a:fillRect/>
          </a:stretch>
        </p:blipFill>
        <p:spPr>
          <a:xfrm>
            <a:off x="457200" y="1600200"/>
            <a:ext cx="7620000" cy="4191000"/>
          </a:xfr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Model for Network Security</a:t>
            </a:r>
            <a:endParaRPr lang="en-AU" smtClean="0"/>
          </a:p>
        </p:txBody>
      </p:sp>
      <p:sp>
        <p:nvSpPr>
          <p:cNvPr id="14339" name="Rectangle 3"/>
          <p:cNvSpPr>
            <a:spLocks noGrp="1" noChangeArrowheads="1"/>
          </p:cNvSpPr>
          <p:nvPr>
            <p:ph type="body" idx="1"/>
          </p:nvPr>
        </p:nvSpPr>
        <p:spPr>
          <a:xfrm>
            <a:off x="457200" y="1600200"/>
            <a:ext cx="7620000" cy="3962400"/>
          </a:xfrm>
        </p:spPr>
        <p:txBody>
          <a:bodyPr/>
          <a:lstStyle/>
          <a:p>
            <a:pPr algn="just">
              <a:lnSpc>
                <a:spcPct val="90000"/>
              </a:lnSpc>
            </a:pPr>
            <a:r>
              <a:rPr lang="en-AU" smtClean="0"/>
              <a:t>using this model requires us to: </a:t>
            </a:r>
          </a:p>
          <a:p>
            <a:pPr lvl="1" algn="just">
              <a:lnSpc>
                <a:spcPct val="90000"/>
              </a:lnSpc>
            </a:pPr>
            <a:r>
              <a:rPr lang="en-AU" smtClean="0"/>
              <a:t>design a suitable algorithm for the security transformation </a:t>
            </a:r>
          </a:p>
          <a:p>
            <a:pPr lvl="1" algn="just">
              <a:lnSpc>
                <a:spcPct val="90000"/>
              </a:lnSpc>
            </a:pPr>
            <a:r>
              <a:rPr lang="en-AU" smtClean="0"/>
              <a:t>generate the secret information (keys) used by the algorithm </a:t>
            </a:r>
          </a:p>
          <a:p>
            <a:pPr lvl="1" algn="just">
              <a:lnSpc>
                <a:spcPct val="90000"/>
              </a:lnSpc>
            </a:pPr>
            <a:r>
              <a:rPr lang="en-AU" smtClean="0"/>
              <a:t>develop methods to distribute and share the secret information </a:t>
            </a:r>
          </a:p>
          <a:p>
            <a:pPr lvl="1" algn="just">
              <a:lnSpc>
                <a:spcPct val="90000"/>
              </a:lnSpc>
            </a:pPr>
            <a:r>
              <a:rPr lang="en-AU" smtClean="0"/>
              <a:t>specify a protocol enabling the principals to use the transformation and secret information for a security service </a:t>
            </a: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Model for Network Access Security</a:t>
            </a:r>
            <a:endParaRPr lang="en-AU" smtClean="0"/>
          </a:p>
        </p:txBody>
      </p:sp>
      <p:pic>
        <p:nvPicPr>
          <p:cNvPr id="15363" name="Picture 3"/>
          <p:cNvPicPr>
            <a:picLocks noChangeAspect="1" noChangeArrowheads="1"/>
          </p:cNvPicPr>
          <p:nvPr>
            <p:ph type="body" idx="1"/>
          </p:nvPr>
        </p:nvPicPr>
        <p:blipFill>
          <a:blip r:embed="rId3"/>
          <a:srcRect/>
          <a:stretch>
            <a:fillRect/>
          </a:stretch>
        </p:blipFill>
        <p:spPr>
          <a:xfrm>
            <a:off x="468313" y="1844675"/>
            <a:ext cx="7227887" cy="3975100"/>
          </a:xfrm>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Model for Network Access Security</a:t>
            </a:r>
            <a:endParaRPr lang="en-AU" smtClean="0"/>
          </a:p>
        </p:txBody>
      </p:sp>
      <p:sp>
        <p:nvSpPr>
          <p:cNvPr id="16387" name="Rectangle 3"/>
          <p:cNvSpPr>
            <a:spLocks noGrp="1" noChangeArrowheads="1"/>
          </p:cNvSpPr>
          <p:nvPr>
            <p:ph type="body" idx="1"/>
          </p:nvPr>
        </p:nvSpPr>
        <p:spPr>
          <a:xfrm>
            <a:off x="457200" y="1600200"/>
            <a:ext cx="8001000" cy="4038600"/>
          </a:xfrm>
        </p:spPr>
        <p:txBody>
          <a:bodyPr/>
          <a:lstStyle/>
          <a:p>
            <a:pPr algn="just"/>
            <a:r>
              <a:rPr lang="en-AU" smtClean="0"/>
              <a:t>using this model requires us to: </a:t>
            </a:r>
          </a:p>
          <a:p>
            <a:pPr lvl="1" algn="just"/>
            <a:r>
              <a:rPr lang="en-AU" smtClean="0"/>
              <a:t>select appropriate gatekeeper functions to identify users </a:t>
            </a:r>
          </a:p>
          <a:p>
            <a:pPr lvl="1" algn="just"/>
            <a:r>
              <a:rPr lang="en-AU" smtClean="0"/>
              <a:t>implement security controls to ensure only authorised users access designated information or resources </a:t>
            </a:r>
          </a:p>
          <a:p>
            <a:pPr algn="just"/>
            <a:r>
              <a:rPr lang="en-AU" smtClean="0"/>
              <a:t>trusted computer systems can be used to implement this model </a:t>
            </a:r>
          </a:p>
          <a:p>
            <a:pPr algn="just"/>
            <a:endParaRPr lang="en-AU" smtClean="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Basic terminology</a:t>
            </a:r>
          </a:p>
          <a:p>
            <a:pPr algn="just"/>
            <a:r>
              <a:rPr lang="en-US" dirty="0" smtClean="0"/>
              <a:t>Model for Network security</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454720" y="212093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Summary</a:t>
            </a:r>
            <a:endParaRPr lang="en-AU" smtClean="0"/>
          </a:p>
        </p:txBody>
      </p:sp>
      <p:sp>
        <p:nvSpPr>
          <p:cNvPr id="17411" name="Rectangle 3"/>
          <p:cNvSpPr>
            <a:spLocks noGrp="1" noChangeArrowheads="1"/>
          </p:cNvSpPr>
          <p:nvPr>
            <p:ph type="body" idx="1"/>
          </p:nvPr>
        </p:nvSpPr>
        <p:spPr/>
        <p:txBody>
          <a:bodyPr/>
          <a:lstStyle/>
          <a:p>
            <a:r>
              <a:rPr lang="en-US" dirty="0" smtClean="0"/>
              <a:t>Define basic terminologies used in cryptography</a:t>
            </a:r>
          </a:p>
          <a:p>
            <a:r>
              <a:rPr lang="en-US" dirty="0" smtClean="0"/>
              <a:t>Discuss models </a:t>
            </a:r>
            <a:r>
              <a:rPr lang="en-US" dirty="0" smtClean="0"/>
              <a:t>for network (access) security</a:t>
            </a:r>
          </a:p>
          <a:p>
            <a:pPr lvl="1"/>
            <a:endParaRPr lang="en-AU" dirty="0" smtClean="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Basic terminology</a:t>
            </a:r>
          </a:p>
          <a:p>
            <a:pPr algn="just"/>
            <a:r>
              <a:rPr lang="en-US" dirty="0" smtClean="0"/>
              <a:t>Model for Network security</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454720" y="2591199"/>
            <a:ext cx="381683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smtClean="0"/>
              <a:t>Discuss the model for network security</a:t>
            </a:r>
          </a:p>
          <a:p>
            <a:pPr marL="457200" indent="-457200" algn="just">
              <a:buFont typeface="+mj-lt"/>
              <a:buAutoNum type="arabicPeriod"/>
            </a:pPr>
            <a:r>
              <a:rPr lang="en-US" dirty="0" smtClean="0"/>
              <a:t>Define cryptography.</a:t>
            </a:r>
          </a:p>
          <a:p>
            <a:pPr marL="457200" indent="-457200" algn="just">
              <a:buFont typeface="+mj-lt"/>
              <a:buAutoNum type="arabicPeriod"/>
            </a:pPr>
            <a:r>
              <a:rPr lang="en-US" dirty="0" smtClean="0"/>
              <a:t>Define cryptanalysis.</a:t>
            </a:r>
          </a:p>
          <a:p>
            <a:pPr marL="457200" indent="-457200" algn="just">
              <a:buFont typeface="+mj-lt"/>
              <a:buAutoNum type="arabicPeriod"/>
            </a:pPr>
            <a:r>
              <a:rPr lang="en-US" dirty="0" smtClean="0"/>
              <a:t>What is deciphering?</a:t>
            </a:r>
          </a:p>
          <a:p>
            <a:pPr marL="457200" indent="-457200" algn="just">
              <a:buFont typeface="+mj-lt"/>
              <a:buAutoNum type="arabicPeriod"/>
            </a:pPr>
            <a:r>
              <a:rPr lang="en-US" dirty="0" smtClean="0"/>
              <a:t>What is enciphering? </a:t>
            </a:r>
            <a:endParaRPr lang="en-US" dirty="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Basic terminology</a:t>
            </a:r>
          </a:p>
          <a:p>
            <a:pPr algn="just"/>
            <a:r>
              <a:rPr lang="en-US" dirty="0" smtClean="0"/>
              <a:t>Model for Network security</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454720" y="299614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25 </a:t>
                      </a:r>
                      <a:r>
                        <a:rPr lang="en-US" sz="1200" dirty="0" smtClean="0">
                          <a:latin typeface="Arial" panose="020B0604020202020204" pitchFamily="34" charset="0"/>
                          <a:cs typeface="Arial" panose="020B0604020202020204" pitchFamily="34" charset="0"/>
                        </a:rPr>
                        <a:t>June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Basic terminology</a:t>
            </a:r>
          </a:p>
          <a:p>
            <a:pPr algn="just"/>
            <a:r>
              <a:rPr lang="en-US" dirty="0" smtClean="0"/>
              <a:t>Model for Network security</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55166" y="128491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dirty="0" smtClean="0">
                <a:latin typeface="Arial" pitchFamily="34" charset="0"/>
                <a:cs typeface="Arial" pitchFamily="34" charset="0"/>
              </a:rPr>
              <a:t>Basic terminology</a:t>
            </a:r>
          </a:p>
        </p:txBody>
      </p:sp>
      <p:sp>
        <p:nvSpPr>
          <p:cNvPr id="9219" name="Content Placeholder 2"/>
          <p:cNvSpPr>
            <a:spLocks noGrp="1"/>
          </p:cNvSpPr>
          <p:nvPr>
            <p:ph idx="4294967295"/>
          </p:nvPr>
        </p:nvSpPr>
        <p:spPr/>
        <p:txBody>
          <a:bodyPr/>
          <a:lstStyle/>
          <a:p>
            <a:pPr eaLnBrk="1" hangingPunct="1">
              <a:lnSpc>
                <a:spcPct val="90000"/>
              </a:lnSpc>
            </a:pPr>
            <a:r>
              <a:rPr lang="en-US" smtClean="0">
                <a:solidFill>
                  <a:srgbClr val="C00000"/>
                </a:solidFill>
                <a:latin typeface="Arial" pitchFamily="34" charset="0"/>
                <a:cs typeface="Arial" pitchFamily="34" charset="0"/>
              </a:rPr>
              <a:t>Plaintext:</a:t>
            </a:r>
            <a:r>
              <a:rPr lang="en-US" smtClean="0">
                <a:latin typeface="Arial" pitchFamily="34" charset="0"/>
                <a:cs typeface="Arial" pitchFamily="34" charset="0"/>
              </a:rPr>
              <a:t>  original message to be encrypted</a:t>
            </a:r>
          </a:p>
          <a:p>
            <a:pPr eaLnBrk="1" hangingPunct="1">
              <a:lnSpc>
                <a:spcPct val="90000"/>
              </a:lnSpc>
            </a:pPr>
            <a:endParaRPr lang="en-US" sz="1000" smtClean="0">
              <a:latin typeface="Arial" pitchFamily="34" charset="0"/>
              <a:cs typeface="Arial" pitchFamily="34" charset="0"/>
            </a:endParaRPr>
          </a:p>
          <a:p>
            <a:pPr eaLnBrk="1" hangingPunct="1">
              <a:lnSpc>
                <a:spcPct val="90000"/>
              </a:lnSpc>
            </a:pPr>
            <a:r>
              <a:rPr lang="en-US" smtClean="0">
                <a:solidFill>
                  <a:srgbClr val="C00000"/>
                </a:solidFill>
                <a:latin typeface="Arial" pitchFamily="34" charset="0"/>
                <a:cs typeface="Arial" pitchFamily="34" charset="0"/>
              </a:rPr>
              <a:t>Ciphertext:  </a:t>
            </a:r>
            <a:r>
              <a:rPr lang="en-US" smtClean="0">
                <a:latin typeface="Arial" pitchFamily="34" charset="0"/>
                <a:cs typeface="Arial" pitchFamily="34" charset="0"/>
              </a:rPr>
              <a:t>the encrypted message</a:t>
            </a:r>
          </a:p>
          <a:p>
            <a:pPr eaLnBrk="1" hangingPunct="1">
              <a:lnSpc>
                <a:spcPct val="90000"/>
              </a:lnSpc>
            </a:pPr>
            <a:endParaRPr lang="en-US" sz="1000" smtClean="0">
              <a:latin typeface="Arial" pitchFamily="34" charset="0"/>
              <a:cs typeface="Arial" pitchFamily="34" charset="0"/>
            </a:endParaRPr>
          </a:p>
          <a:p>
            <a:pPr eaLnBrk="1" hangingPunct="1">
              <a:lnSpc>
                <a:spcPct val="90000"/>
              </a:lnSpc>
            </a:pPr>
            <a:r>
              <a:rPr lang="en-US" smtClean="0">
                <a:solidFill>
                  <a:srgbClr val="C00000"/>
                </a:solidFill>
                <a:latin typeface="Arial" pitchFamily="34" charset="0"/>
                <a:cs typeface="Arial" pitchFamily="34" charset="0"/>
              </a:rPr>
              <a:t>Enciphering or encryption: </a:t>
            </a:r>
            <a:r>
              <a:rPr lang="en-US" smtClean="0">
                <a:latin typeface="Arial" pitchFamily="34" charset="0"/>
                <a:cs typeface="Arial" pitchFamily="34" charset="0"/>
              </a:rPr>
              <a:t>the process of converting  plaintext into ciphertext</a:t>
            </a:r>
          </a:p>
          <a:p>
            <a:pPr eaLnBrk="1" hangingPunct="1">
              <a:lnSpc>
                <a:spcPct val="90000"/>
              </a:lnSpc>
            </a:pPr>
            <a:endParaRPr lang="en-US" sz="1000" smtClean="0">
              <a:latin typeface="Arial" pitchFamily="34" charset="0"/>
              <a:cs typeface="Arial" pitchFamily="34" charset="0"/>
            </a:endParaRPr>
          </a:p>
          <a:p>
            <a:pPr eaLnBrk="1" hangingPunct="1">
              <a:lnSpc>
                <a:spcPct val="90000"/>
              </a:lnSpc>
            </a:pPr>
            <a:r>
              <a:rPr lang="en-US" smtClean="0">
                <a:solidFill>
                  <a:srgbClr val="C00000"/>
                </a:solidFill>
                <a:latin typeface="Arial" pitchFamily="34" charset="0"/>
                <a:cs typeface="Arial" pitchFamily="34" charset="0"/>
              </a:rPr>
              <a:t>Encryption algorithm:  </a:t>
            </a:r>
            <a:r>
              <a:rPr lang="en-US" smtClean="0">
                <a:latin typeface="Arial" pitchFamily="34" charset="0"/>
                <a:cs typeface="Arial" pitchFamily="34" charset="0"/>
              </a:rPr>
              <a:t>performs encryption</a:t>
            </a:r>
          </a:p>
          <a:p>
            <a:pPr lvl="1" eaLnBrk="1" hangingPunct="1">
              <a:lnSpc>
                <a:spcPct val="140000"/>
              </a:lnSpc>
            </a:pPr>
            <a:r>
              <a:rPr lang="en-US" smtClean="0">
                <a:latin typeface="Arial" pitchFamily="34" charset="0"/>
                <a:cs typeface="Arial" pitchFamily="34" charset="0"/>
              </a:rPr>
              <a:t>Two inputs: a </a:t>
            </a:r>
            <a:r>
              <a:rPr lang="en-US" smtClean="0">
                <a:solidFill>
                  <a:srgbClr val="C00000"/>
                </a:solidFill>
                <a:latin typeface="Arial" pitchFamily="34" charset="0"/>
                <a:cs typeface="Arial" pitchFamily="34" charset="0"/>
              </a:rPr>
              <a:t>plaintext</a:t>
            </a:r>
            <a:r>
              <a:rPr lang="en-US" smtClean="0">
                <a:latin typeface="Arial" pitchFamily="34" charset="0"/>
                <a:cs typeface="Arial" pitchFamily="34" charset="0"/>
              </a:rPr>
              <a:t> and a </a:t>
            </a:r>
            <a:r>
              <a:rPr lang="en-US" smtClean="0">
                <a:solidFill>
                  <a:srgbClr val="C00000"/>
                </a:solidFill>
                <a:latin typeface="Arial" pitchFamily="34" charset="0"/>
                <a:cs typeface="Arial" pitchFamily="34" charset="0"/>
              </a:rPr>
              <a:t>secret key</a:t>
            </a:r>
          </a:p>
        </p:txBody>
      </p:sp>
      <p:sp>
        <p:nvSpPr>
          <p:cNvPr id="9220"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nchor="ctr"/>
          <a:lstStyle/>
          <a:p>
            <a:pPr algn="r"/>
            <a:fld id="{6BCE25AB-7C76-40BE-BEDE-41EF5FEBC876}" type="slidenum">
              <a:rPr lang="en-US" sz="1200">
                <a:solidFill>
                  <a:srgbClr val="898989"/>
                </a:solidFill>
                <a:latin typeface="Calibri" pitchFamily="34" charset="0"/>
              </a:rPr>
              <a:pPr algn="r"/>
              <a:t>5</a:t>
            </a:fld>
            <a:endParaRPr lang="en-US" sz="120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 calcmode="lin" valueType="num">
                                      <p:cBhvr additive="base">
                                        <p:cTn id="19"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9">
                                            <p:txEl>
                                              <p:pRg st="6" end="6"/>
                                            </p:txEl>
                                          </p:spTgt>
                                        </p:tgtEl>
                                        <p:attrNameLst>
                                          <p:attrName>style.visibility</p:attrName>
                                        </p:attrNameLst>
                                      </p:cBhvr>
                                      <p:to>
                                        <p:strVal val="visible"/>
                                      </p:to>
                                    </p:set>
                                    <p:anim calcmode="lin" valueType="num">
                                      <p:cBhvr additive="base">
                                        <p:cTn id="25" dur="5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219">
                                            <p:txEl>
                                              <p:pRg st="7" end="7"/>
                                            </p:txEl>
                                          </p:spTgt>
                                        </p:tgtEl>
                                        <p:attrNameLst>
                                          <p:attrName>style.visibility</p:attrName>
                                        </p:attrNameLst>
                                      </p:cBhvr>
                                      <p:to>
                                        <p:strVal val="visible"/>
                                      </p:to>
                                    </p:set>
                                    <p:anim calcmode="lin" valueType="num">
                                      <p:cBhvr additive="base">
                                        <p:cTn id="29" dur="500" fill="hold"/>
                                        <p:tgtEl>
                                          <p:spTgt spid="9219">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2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Content Placeholder 2"/>
          <p:cNvSpPr>
            <a:spLocks noGrp="1"/>
          </p:cNvSpPr>
          <p:nvPr>
            <p:ph idx="4294967295"/>
          </p:nvPr>
        </p:nvSpPr>
        <p:spPr>
          <a:xfrm>
            <a:off x="457200" y="1371600"/>
            <a:ext cx="8229600" cy="4754563"/>
          </a:xfrm>
        </p:spPr>
        <p:txBody>
          <a:bodyPr/>
          <a:lstStyle/>
          <a:p>
            <a:pPr eaLnBrk="1" hangingPunct="1"/>
            <a:r>
              <a:rPr lang="en-US" dirty="0" smtClean="0">
                <a:solidFill>
                  <a:srgbClr val="C00000"/>
                </a:solidFill>
                <a:latin typeface="Arial" pitchFamily="34" charset="0"/>
                <a:cs typeface="Arial" pitchFamily="34" charset="0"/>
              </a:rPr>
              <a:t>Deciphering or decryption: </a:t>
            </a:r>
            <a:r>
              <a:rPr lang="en-US" dirty="0" smtClean="0">
                <a:latin typeface="Arial" pitchFamily="34" charset="0"/>
                <a:cs typeface="Arial" pitchFamily="34" charset="0"/>
              </a:rPr>
              <a:t>recovering plaintext from </a:t>
            </a:r>
            <a:r>
              <a:rPr lang="en-US" dirty="0" err="1" smtClean="0">
                <a:latin typeface="Arial" pitchFamily="34" charset="0"/>
                <a:cs typeface="Arial" pitchFamily="34" charset="0"/>
              </a:rPr>
              <a:t>ciphertext</a:t>
            </a:r>
            <a:endParaRPr lang="en-US" dirty="0" smtClean="0">
              <a:latin typeface="Arial" pitchFamily="34" charset="0"/>
              <a:cs typeface="Arial" pitchFamily="34" charset="0"/>
            </a:endParaRPr>
          </a:p>
          <a:p>
            <a:pPr eaLnBrk="1" hangingPunct="1">
              <a:buFontTx/>
              <a:buNone/>
            </a:pPr>
            <a:endParaRPr lang="en-US" sz="1000" dirty="0" smtClean="0">
              <a:latin typeface="Arial" pitchFamily="34" charset="0"/>
              <a:cs typeface="Arial" pitchFamily="34" charset="0"/>
            </a:endParaRPr>
          </a:p>
          <a:p>
            <a:pPr eaLnBrk="1" hangingPunct="1"/>
            <a:r>
              <a:rPr lang="en-US" dirty="0" smtClean="0">
                <a:solidFill>
                  <a:srgbClr val="C00000"/>
                </a:solidFill>
                <a:latin typeface="Arial" pitchFamily="34" charset="0"/>
                <a:cs typeface="Arial" pitchFamily="34" charset="0"/>
              </a:rPr>
              <a:t>Decryption algorithm:  </a:t>
            </a:r>
            <a:r>
              <a:rPr lang="en-US" dirty="0" smtClean="0">
                <a:latin typeface="Arial" pitchFamily="34" charset="0"/>
                <a:cs typeface="Arial" pitchFamily="34" charset="0"/>
              </a:rPr>
              <a:t>performs decryption</a:t>
            </a:r>
          </a:p>
          <a:p>
            <a:pPr lvl="1" eaLnBrk="1" hangingPunct="1">
              <a:lnSpc>
                <a:spcPct val="150000"/>
              </a:lnSpc>
            </a:pPr>
            <a:r>
              <a:rPr lang="en-US" dirty="0" smtClean="0">
                <a:latin typeface="Arial" pitchFamily="34" charset="0"/>
                <a:cs typeface="Arial" pitchFamily="34" charset="0"/>
              </a:rPr>
              <a:t>Two inputs</a:t>
            </a:r>
            <a:r>
              <a:rPr lang="en-US" dirty="0" smtClean="0">
                <a:solidFill>
                  <a:srgbClr val="C00000"/>
                </a:solidFill>
                <a:latin typeface="Arial" pitchFamily="34" charset="0"/>
                <a:cs typeface="Arial" pitchFamily="34" charset="0"/>
              </a:rPr>
              <a:t>: </a:t>
            </a:r>
            <a:r>
              <a:rPr lang="en-US" dirty="0" err="1" smtClean="0">
                <a:solidFill>
                  <a:srgbClr val="C00000"/>
                </a:solidFill>
                <a:latin typeface="Arial" pitchFamily="34" charset="0"/>
                <a:cs typeface="Arial" pitchFamily="34" charset="0"/>
              </a:rPr>
              <a:t>ciphertext</a:t>
            </a:r>
            <a:r>
              <a:rPr lang="en-US" dirty="0" smtClean="0">
                <a:solidFill>
                  <a:srgbClr val="C00000"/>
                </a:solidFill>
                <a:latin typeface="Arial" pitchFamily="34" charset="0"/>
                <a:cs typeface="Arial" pitchFamily="34" charset="0"/>
              </a:rPr>
              <a:t> </a:t>
            </a:r>
            <a:r>
              <a:rPr lang="en-US" dirty="0" smtClean="0">
                <a:latin typeface="Arial" pitchFamily="34" charset="0"/>
                <a:cs typeface="Arial" pitchFamily="34" charset="0"/>
              </a:rPr>
              <a:t>and </a:t>
            </a:r>
            <a:r>
              <a:rPr lang="en-US" dirty="0" smtClean="0">
                <a:solidFill>
                  <a:srgbClr val="C00000"/>
                </a:solidFill>
                <a:latin typeface="Arial" pitchFamily="34" charset="0"/>
                <a:cs typeface="Arial" pitchFamily="34" charset="0"/>
              </a:rPr>
              <a:t>secret key</a:t>
            </a:r>
          </a:p>
          <a:p>
            <a:pPr eaLnBrk="1" hangingPunct="1"/>
            <a:endParaRPr lang="en-US" sz="1000" dirty="0" smtClean="0">
              <a:solidFill>
                <a:srgbClr val="C00000"/>
              </a:solidFill>
              <a:latin typeface="Arial" pitchFamily="34" charset="0"/>
              <a:cs typeface="Arial" pitchFamily="34" charset="0"/>
            </a:endParaRPr>
          </a:p>
          <a:p>
            <a:pPr eaLnBrk="1" hangingPunct="1"/>
            <a:r>
              <a:rPr lang="en-US" dirty="0" smtClean="0">
                <a:solidFill>
                  <a:srgbClr val="C00000"/>
                </a:solidFill>
                <a:latin typeface="Arial" pitchFamily="34" charset="0"/>
                <a:cs typeface="Arial" pitchFamily="34" charset="0"/>
              </a:rPr>
              <a:t>Secret key: </a:t>
            </a:r>
            <a:r>
              <a:rPr lang="en-US" dirty="0" smtClean="0">
                <a:latin typeface="Arial" pitchFamily="34" charset="0"/>
                <a:cs typeface="Arial" pitchFamily="34" charset="0"/>
              </a:rPr>
              <a:t>same key used for encryption and decryption</a:t>
            </a:r>
          </a:p>
          <a:p>
            <a:pPr lvl="1" eaLnBrk="1" hangingPunct="1">
              <a:lnSpc>
                <a:spcPct val="150000"/>
              </a:lnSpc>
            </a:pPr>
            <a:r>
              <a:rPr lang="en-US" dirty="0" smtClean="0">
                <a:latin typeface="Arial" pitchFamily="34" charset="0"/>
                <a:cs typeface="Arial" pitchFamily="34" charset="0"/>
              </a:rPr>
              <a:t>Also referred to as a </a:t>
            </a:r>
            <a:r>
              <a:rPr lang="en-US" dirty="0" smtClean="0">
                <a:solidFill>
                  <a:srgbClr val="C00000"/>
                </a:solidFill>
                <a:latin typeface="Arial" pitchFamily="34" charset="0"/>
                <a:cs typeface="Arial" pitchFamily="34" charset="0"/>
              </a:rPr>
              <a:t>symmetric key</a:t>
            </a:r>
          </a:p>
          <a:p>
            <a:pPr eaLnBrk="1" hangingPunct="1"/>
            <a:endParaRPr lang="en-US" dirty="0" smtClean="0">
              <a:solidFill>
                <a:srgbClr val="C00000"/>
              </a:solidFill>
              <a:latin typeface="Arial" pitchFamily="34" charset="0"/>
              <a:cs typeface="Arial" pitchFamily="34" charset="0"/>
            </a:endParaRPr>
          </a:p>
        </p:txBody>
      </p:sp>
      <p:sp>
        <p:nvSpPr>
          <p:cNvPr id="11267"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nchor="ctr"/>
          <a:lstStyle/>
          <a:p>
            <a:pPr algn="r"/>
            <a:fld id="{2F624105-6689-4523-8318-1F248F00747B}" type="slidenum">
              <a:rPr lang="en-US" sz="1200">
                <a:solidFill>
                  <a:srgbClr val="898989"/>
                </a:solidFill>
                <a:latin typeface="Calibri" pitchFamily="34" charset="0"/>
              </a:rPr>
              <a:pPr algn="r"/>
              <a:t>6</a:t>
            </a:fld>
            <a:endParaRPr lang="en-US" sz="1200">
              <a:solidFill>
                <a:srgbClr val="898989"/>
              </a:solidFill>
              <a:latin typeface="Calibri" pitchFamily="34" charset="0"/>
            </a:endParaRPr>
          </a:p>
        </p:txBody>
      </p:sp>
      <p:sp>
        <p:nvSpPr>
          <p:cNvPr id="4"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smtClean="0">
                <a:ln>
                  <a:noFill/>
                </a:ln>
                <a:solidFill>
                  <a:srgbClr val="1B57B5"/>
                </a:solidFill>
                <a:effectLst/>
                <a:uLnTx/>
                <a:uFillTx/>
                <a:latin typeface="Arial" pitchFamily="34" charset="0"/>
                <a:ea typeface="+mj-ea"/>
                <a:cs typeface="Arial" pitchFamily="34" charset="0"/>
              </a:rPr>
              <a:t>Basic terminology</a:t>
            </a:r>
            <a:endParaRPr kumimoji="0" lang="en-US" sz="3200" b="0" i="0" u="none" strike="noStrike" kern="0" cap="none" spc="0" normalizeH="0" baseline="0" noProof="0" dirty="0" smtClean="0">
              <a:ln>
                <a:noFill/>
              </a:ln>
              <a:solidFill>
                <a:srgbClr val="1B57B5"/>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2" end="2"/>
                                            </p:txEl>
                                          </p:spTgt>
                                        </p:tgtEl>
                                        <p:attrNameLst>
                                          <p:attrName>style.visibility</p:attrName>
                                        </p:attrNameLst>
                                      </p:cBhvr>
                                      <p:to>
                                        <p:strVal val="visible"/>
                                      </p:to>
                                    </p:set>
                                    <p:anim calcmode="lin" valueType="num">
                                      <p:cBhvr additive="base">
                                        <p:cTn id="13" dur="500" fill="hold"/>
                                        <p:tgtEl>
                                          <p:spTgt spid="1126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266">
                                            <p:txEl>
                                              <p:pRg st="3" end="3"/>
                                            </p:txEl>
                                          </p:spTgt>
                                        </p:tgtEl>
                                        <p:attrNameLst>
                                          <p:attrName>style.visibility</p:attrName>
                                        </p:attrNameLst>
                                      </p:cBhvr>
                                      <p:to>
                                        <p:strVal val="visible"/>
                                      </p:to>
                                    </p:set>
                                    <p:anim calcmode="lin" valueType="num">
                                      <p:cBhvr additive="base">
                                        <p:cTn id="17" dur="500" fill="hold"/>
                                        <p:tgtEl>
                                          <p:spTgt spid="11266">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266">
                                            <p:txEl>
                                              <p:pRg st="5" end="5"/>
                                            </p:txEl>
                                          </p:spTgt>
                                        </p:tgtEl>
                                        <p:attrNameLst>
                                          <p:attrName>style.visibility</p:attrName>
                                        </p:attrNameLst>
                                      </p:cBhvr>
                                      <p:to>
                                        <p:strVal val="visible"/>
                                      </p:to>
                                    </p:set>
                                    <p:anim calcmode="lin" valueType="num">
                                      <p:cBhvr additive="base">
                                        <p:cTn id="23" dur="500" fill="hold"/>
                                        <p:tgtEl>
                                          <p:spTgt spid="11266">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266">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266">
                                            <p:txEl>
                                              <p:pRg st="6" end="6"/>
                                            </p:txEl>
                                          </p:spTgt>
                                        </p:tgtEl>
                                        <p:attrNameLst>
                                          <p:attrName>style.visibility</p:attrName>
                                        </p:attrNameLst>
                                      </p:cBhvr>
                                      <p:to>
                                        <p:strVal val="visible"/>
                                      </p:to>
                                    </p:set>
                                    <p:anim calcmode="lin" valueType="num">
                                      <p:cBhvr additive="base">
                                        <p:cTn id="27" dur="500" fill="hold"/>
                                        <p:tgtEl>
                                          <p:spTgt spid="11266">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26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Content Placeholder 2"/>
          <p:cNvSpPr>
            <a:spLocks noGrp="1"/>
          </p:cNvSpPr>
          <p:nvPr>
            <p:ph idx="4294967295"/>
          </p:nvPr>
        </p:nvSpPr>
        <p:spPr>
          <a:xfrm>
            <a:off x="339634" y="1384663"/>
            <a:ext cx="8458200" cy="4650377"/>
          </a:xfrm>
        </p:spPr>
        <p:txBody>
          <a:bodyPr/>
          <a:lstStyle/>
          <a:p>
            <a:pPr eaLnBrk="1" hangingPunct="1"/>
            <a:r>
              <a:rPr lang="en-US" dirty="0" smtClean="0">
                <a:solidFill>
                  <a:srgbClr val="C00000"/>
                </a:solidFill>
                <a:latin typeface="Arial" pitchFamily="34" charset="0"/>
                <a:cs typeface="Arial" pitchFamily="34" charset="0"/>
              </a:rPr>
              <a:t>Cipher </a:t>
            </a:r>
            <a:r>
              <a:rPr lang="en-US" dirty="0" smtClean="0">
                <a:latin typeface="Arial" pitchFamily="34" charset="0"/>
                <a:cs typeface="Arial" pitchFamily="34" charset="0"/>
              </a:rPr>
              <a:t>or</a:t>
            </a:r>
            <a:r>
              <a:rPr lang="en-US" dirty="0" smtClean="0">
                <a:solidFill>
                  <a:srgbClr val="C00000"/>
                </a:solidFill>
                <a:latin typeface="Arial" pitchFamily="34" charset="0"/>
                <a:cs typeface="Arial" pitchFamily="34" charset="0"/>
              </a:rPr>
              <a:t> cryptographic system : </a:t>
            </a:r>
            <a:r>
              <a:rPr lang="en-US" dirty="0" smtClean="0">
                <a:latin typeface="Arial" pitchFamily="34" charset="0"/>
                <a:cs typeface="Arial" pitchFamily="34" charset="0"/>
              </a:rPr>
              <a:t>a scheme for encryption and decryption </a:t>
            </a:r>
          </a:p>
          <a:p>
            <a:pPr eaLnBrk="1" hangingPunct="1"/>
            <a:endParaRPr lang="en-US" sz="1000" dirty="0" smtClean="0">
              <a:solidFill>
                <a:srgbClr val="C00000"/>
              </a:solidFill>
              <a:latin typeface="Arial" pitchFamily="34" charset="0"/>
              <a:cs typeface="Arial" pitchFamily="34" charset="0"/>
            </a:endParaRPr>
          </a:p>
          <a:p>
            <a:pPr eaLnBrk="1" hangingPunct="1"/>
            <a:r>
              <a:rPr lang="en-US" dirty="0" smtClean="0">
                <a:solidFill>
                  <a:srgbClr val="C00000"/>
                </a:solidFill>
                <a:latin typeface="Arial" pitchFamily="34" charset="0"/>
                <a:cs typeface="Arial" pitchFamily="34" charset="0"/>
              </a:rPr>
              <a:t>Cryptography: </a:t>
            </a:r>
            <a:r>
              <a:rPr lang="en-US" dirty="0" smtClean="0">
                <a:latin typeface="Arial" pitchFamily="34" charset="0"/>
                <a:cs typeface="Arial" pitchFamily="34" charset="0"/>
              </a:rPr>
              <a:t>science of studying ciphers</a:t>
            </a:r>
          </a:p>
          <a:p>
            <a:pPr eaLnBrk="1" hangingPunct="1"/>
            <a:endParaRPr lang="en-US" sz="1000" dirty="0" smtClean="0">
              <a:latin typeface="Arial" pitchFamily="34" charset="0"/>
              <a:cs typeface="Arial" pitchFamily="34" charset="0"/>
            </a:endParaRPr>
          </a:p>
          <a:p>
            <a:pPr eaLnBrk="1" hangingPunct="1"/>
            <a:r>
              <a:rPr lang="en-US" dirty="0" smtClean="0">
                <a:solidFill>
                  <a:srgbClr val="C00000"/>
                </a:solidFill>
                <a:latin typeface="Arial" pitchFamily="34" charset="0"/>
                <a:cs typeface="Arial" pitchFamily="34" charset="0"/>
              </a:rPr>
              <a:t>Cryptanalysis:</a:t>
            </a:r>
            <a:r>
              <a:rPr lang="en-AU" b="1" dirty="0" smtClean="0">
                <a:latin typeface="Arial" pitchFamily="34" charset="0"/>
                <a:cs typeface="Arial" pitchFamily="34" charset="0"/>
              </a:rPr>
              <a:t> </a:t>
            </a:r>
            <a:r>
              <a:rPr lang="en-AU" dirty="0" smtClean="0">
                <a:latin typeface="Arial" pitchFamily="34" charset="0"/>
                <a:cs typeface="Arial" pitchFamily="34" charset="0"/>
              </a:rPr>
              <a:t>science of studying attacks against cryptographic systems</a:t>
            </a:r>
            <a:endParaRPr lang="en-AU" dirty="0" smtClean="0">
              <a:solidFill>
                <a:srgbClr val="C00000"/>
              </a:solidFill>
              <a:latin typeface="Arial" pitchFamily="34" charset="0"/>
              <a:cs typeface="Arial" pitchFamily="34" charset="0"/>
            </a:endParaRPr>
          </a:p>
          <a:p>
            <a:pPr eaLnBrk="1" hangingPunct="1"/>
            <a:endParaRPr lang="en-AU" sz="1000" dirty="0" smtClean="0">
              <a:solidFill>
                <a:srgbClr val="C00000"/>
              </a:solidFill>
              <a:latin typeface="Arial" pitchFamily="34" charset="0"/>
              <a:cs typeface="Arial" pitchFamily="34" charset="0"/>
            </a:endParaRPr>
          </a:p>
          <a:p>
            <a:pPr eaLnBrk="1" hangingPunct="1"/>
            <a:r>
              <a:rPr lang="en-US" dirty="0" smtClean="0">
                <a:solidFill>
                  <a:srgbClr val="C00000"/>
                </a:solidFill>
                <a:latin typeface="Arial" pitchFamily="34" charset="0"/>
                <a:cs typeface="Arial" pitchFamily="34" charset="0"/>
              </a:rPr>
              <a:t>Cryptology: </a:t>
            </a:r>
            <a:r>
              <a:rPr lang="en-AU" dirty="0" smtClean="0">
                <a:latin typeface="Arial" pitchFamily="34" charset="0"/>
                <a:cs typeface="Arial" pitchFamily="34" charset="0"/>
              </a:rPr>
              <a:t>cryptography + cryptanalysis</a:t>
            </a:r>
            <a:endParaRPr lang="en-US" dirty="0" smtClean="0">
              <a:latin typeface="Arial" pitchFamily="34" charset="0"/>
              <a:cs typeface="Arial" pitchFamily="34" charset="0"/>
            </a:endParaRPr>
          </a:p>
          <a:p>
            <a:pPr lvl="1" eaLnBrk="1" hangingPunct="1">
              <a:lnSpc>
                <a:spcPct val="150000"/>
              </a:lnSpc>
              <a:buFontTx/>
              <a:buNone/>
            </a:pPr>
            <a:endParaRPr lang="en-US" dirty="0" smtClean="0">
              <a:solidFill>
                <a:srgbClr val="C00000"/>
              </a:solidFill>
              <a:latin typeface="Arial" pitchFamily="34" charset="0"/>
              <a:cs typeface="Arial" pitchFamily="34" charset="0"/>
            </a:endParaRPr>
          </a:p>
          <a:p>
            <a:pPr eaLnBrk="1" hangingPunct="1"/>
            <a:endParaRPr lang="en-US" dirty="0" smtClean="0">
              <a:solidFill>
                <a:srgbClr val="C00000"/>
              </a:solidFill>
              <a:latin typeface="Arial" pitchFamily="34" charset="0"/>
              <a:cs typeface="Arial" pitchFamily="34" charset="0"/>
            </a:endParaRPr>
          </a:p>
        </p:txBody>
      </p:sp>
      <p:sp>
        <p:nvSpPr>
          <p:cNvPr id="12291"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nchor="ctr"/>
          <a:lstStyle/>
          <a:p>
            <a:pPr algn="r"/>
            <a:fld id="{ED7E88AC-F30F-4307-92E0-BE2A2942753F}" type="slidenum">
              <a:rPr lang="en-US" sz="1200">
                <a:solidFill>
                  <a:srgbClr val="898989"/>
                </a:solidFill>
                <a:latin typeface="Calibri" pitchFamily="34" charset="0"/>
              </a:rPr>
              <a:pPr algn="r"/>
              <a:t>7</a:t>
            </a:fld>
            <a:endParaRPr lang="en-US" sz="1200">
              <a:solidFill>
                <a:srgbClr val="898989"/>
              </a:solidFill>
              <a:latin typeface="Calibri" pitchFamily="34" charset="0"/>
            </a:endParaRPr>
          </a:p>
        </p:txBody>
      </p:sp>
      <p:sp>
        <p:nvSpPr>
          <p:cNvPr id="4"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smtClean="0">
                <a:ln>
                  <a:noFill/>
                </a:ln>
                <a:solidFill>
                  <a:srgbClr val="1B57B5"/>
                </a:solidFill>
                <a:effectLst/>
                <a:uLnTx/>
                <a:uFillTx/>
                <a:latin typeface="Arial" pitchFamily="34" charset="0"/>
                <a:ea typeface="+mj-ea"/>
                <a:cs typeface="Arial" pitchFamily="34" charset="0"/>
              </a:rPr>
              <a:t>Basic terminology</a:t>
            </a:r>
            <a:endParaRPr kumimoji="0" lang="en-US" sz="3200" b="0" i="0" u="none" strike="noStrike" kern="0" cap="none" spc="0" normalizeH="0" baseline="0" noProof="0" dirty="0" smtClean="0">
              <a:ln>
                <a:noFill/>
              </a:ln>
              <a:solidFill>
                <a:srgbClr val="1B57B5"/>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anim calcmode="lin" valueType="num">
                                      <p:cBhvr additive="base">
                                        <p:cTn id="13"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4" end="4"/>
                                            </p:txEl>
                                          </p:spTgt>
                                        </p:tgtEl>
                                        <p:attrNameLst>
                                          <p:attrName>style.visibility</p:attrName>
                                        </p:attrNameLst>
                                      </p:cBhvr>
                                      <p:to>
                                        <p:strVal val="visible"/>
                                      </p:to>
                                    </p:set>
                                    <p:anim calcmode="lin" valueType="num">
                                      <p:cBhvr additive="base">
                                        <p:cTn id="19"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6" end="6"/>
                                            </p:txEl>
                                          </p:spTgt>
                                        </p:tgtEl>
                                        <p:attrNameLst>
                                          <p:attrName>style.visibility</p:attrName>
                                        </p:attrNameLst>
                                      </p:cBhvr>
                                      <p:to>
                                        <p:strVal val="visible"/>
                                      </p:to>
                                    </p:set>
                                    <p:anim calcmode="lin" valueType="num">
                                      <p:cBhvr additive="base">
                                        <p:cTn id="25"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Basic terminology</a:t>
            </a:r>
          </a:p>
          <a:p>
            <a:pPr algn="just"/>
            <a:r>
              <a:rPr lang="en-US" dirty="0" smtClean="0"/>
              <a:t>Model for Network security</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29040" y="1715987"/>
            <a:ext cx="381683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smtClean="0">
                <a:latin typeface="Arial" pitchFamily="34" charset="0"/>
                <a:cs typeface="Arial" pitchFamily="34" charset="0"/>
              </a:rPr>
              <a:t>Symmetric Cipher Model</a:t>
            </a:r>
            <a:endParaRPr lang="en-AU" smtClean="0">
              <a:latin typeface="Arial" pitchFamily="34" charset="0"/>
              <a:cs typeface="Arial" pitchFamily="34" charset="0"/>
            </a:endParaRPr>
          </a:p>
        </p:txBody>
      </p:sp>
      <p:sp>
        <p:nvSpPr>
          <p:cNvPr id="10243"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nchor="ctr"/>
          <a:lstStyle/>
          <a:p>
            <a:pPr algn="r"/>
            <a:fld id="{D4847A20-553A-4958-8E91-38A39BFE93E0}" type="slidenum">
              <a:rPr lang="en-US" sz="1200">
                <a:solidFill>
                  <a:srgbClr val="898989"/>
                </a:solidFill>
                <a:latin typeface="Calibri" pitchFamily="34" charset="0"/>
              </a:rPr>
              <a:pPr algn="r"/>
              <a:t>9</a:t>
            </a:fld>
            <a:endParaRPr lang="en-US" sz="1200">
              <a:solidFill>
                <a:srgbClr val="898989"/>
              </a:solidFill>
              <a:latin typeface="Calibri" pitchFamily="34" charset="0"/>
            </a:endParaRPr>
          </a:p>
        </p:txBody>
      </p:sp>
      <p:pic>
        <p:nvPicPr>
          <p:cNvPr id="10244" name="Picture 5"/>
          <p:cNvPicPr>
            <a:picLocks noChangeAspect="1" noChangeArrowheads="1"/>
          </p:cNvPicPr>
          <p:nvPr/>
        </p:nvPicPr>
        <p:blipFill>
          <a:blip r:embed="rId3"/>
          <a:srcRect/>
          <a:stretch>
            <a:fillRect/>
          </a:stretch>
        </p:blipFill>
        <p:spPr bwMode="auto">
          <a:xfrm>
            <a:off x="838200" y="1981200"/>
            <a:ext cx="7783513" cy="3636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2372</TotalTime>
  <Words>475</Words>
  <Application>Microsoft Office PowerPoint</Application>
  <PresentationFormat>On-screen Show (4:3)</PresentationFormat>
  <Paragraphs>122</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SASEPresentation</vt:lpstr>
      <vt:lpstr>Cryptography and Network Security </vt:lpstr>
      <vt:lpstr>Session Meta Data</vt:lpstr>
      <vt:lpstr>Revision History</vt:lpstr>
      <vt:lpstr>Agenda</vt:lpstr>
      <vt:lpstr>Basic terminology</vt:lpstr>
      <vt:lpstr>Slide 6</vt:lpstr>
      <vt:lpstr>Slide 7</vt:lpstr>
      <vt:lpstr>Agenda</vt:lpstr>
      <vt:lpstr>Symmetric Cipher Model</vt:lpstr>
      <vt:lpstr>Model for Network Security</vt:lpstr>
      <vt:lpstr>Model for Network Security</vt:lpstr>
      <vt:lpstr>Model for Network Access Security</vt:lpstr>
      <vt:lpstr>Model for Network Access Security</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169</cp:revision>
  <dcterms:created xsi:type="dcterms:W3CDTF">2016-10-24T07:42:03Z</dcterms:created>
  <dcterms:modified xsi:type="dcterms:W3CDTF">2018-07-25T07:33:58Z</dcterms:modified>
</cp:coreProperties>
</file>