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Default Extension="vml" ContentType="application/vnd.openxmlformats-officedocument.vmlDrawing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60"/>
  </p:notesMasterIdLst>
  <p:sldIdLst>
    <p:sldId id="260" r:id="rId2"/>
    <p:sldId id="262" r:id="rId3"/>
    <p:sldId id="261" r:id="rId4"/>
    <p:sldId id="280" r:id="rId5"/>
    <p:sldId id="395" r:id="rId6"/>
    <p:sldId id="434" r:id="rId7"/>
    <p:sldId id="396" r:id="rId8"/>
    <p:sldId id="397" r:id="rId9"/>
    <p:sldId id="398" r:id="rId10"/>
    <p:sldId id="435" r:id="rId11"/>
    <p:sldId id="399" r:id="rId12"/>
    <p:sldId id="400" r:id="rId13"/>
    <p:sldId id="401" r:id="rId14"/>
    <p:sldId id="402" r:id="rId15"/>
    <p:sldId id="403" r:id="rId16"/>
    <p:sldId id="404" r:id="rId17"/>
    <p:sldId id="405" r:id="rId18"/>
    <p:sldId id="406" r:id="rId19"/>
    <p:sldId id="436" r:id="rId20"/>
    <p:sldId id="407" r:id="rId21"/>
    <p:sldId id="408" r:id="rId22"/>
    <p:sldId id="409" r:id="rId23"/>
    <p:sldId id="410" r:id="rId24"/>
    <p:sldId id="437" r:id="rId25"/>
    <p:sldId id="411" r:id="rId26"/>
    <p:sldId id="412" r:id="rId27"/>
    <p:sldId id="413" r:id="rId28"/>
    <p:sldId id="414" r:id="rId29"/>
    <p:sldId id="438" r:id="rId30"/>
    <p:sldId id="415" r:id="rId31"/>
    <p:sldId id="416" r:id="rId32"/>
    <p:sldId id="417" r:id="rId33"/>
    <p:sldId id="418" r:id="rId34"/>
    <p:sldId id="419" r:id="rId35"/>
    <p:sldId id="420" r:id="rId36"/>
    <p:sldId id="439" r:id="rId37"/>
    <p:sldId id="421" r:id="rId38"/>
    <p:sldId id="422" r:id="rId39"/>
    <p:sldId id="423" r:id="rId40"/>
    <p:sldId id="424" r:id="rId41"/>
    <p:sldId id="425" r:id="rId42"/>
    <p:sldId id="426" r:id="rId43"/>
    <p:sldId id="440" r:id="rId44"/>
    <p:sldId id="427" r:id="rId45"/>
    <p:sldId id="428" r:id="rId46"/>
    <p:sldId id="441" r:id="rId47"/>
    <p:sldId id="429" r:id="rId48"/>
    <p:sldId id="430" r:id="rId49"/>
    <p:sldId id="431" r:id="rId50"/>
    <p:sldId id="432" r:id="rId51"/>
    <p:sldId id="442" r:id="rId52"/>
    <p:sldId id="433" r:id="rId53"/>
    <p:sldId id="443" r:id="rId54"/>
    <p:sldId id="388" r:id="rId55"/>
    <p:sldId id="444" r:id="rId56"/>
    <p:sldId id="360" r:id="rId57"/>
    <p:sldId id="445" r:id="rId58"/>
    <p:sldId id="361" r:id="rId59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00" autoAdjust="0"/>
    <p:restoredTop sz="93831" autoAdjust="0"/>
  </p:normalViewPr>
  <p:slideViewPr>
    <p:cSldViewPr snapToGrid="0">
      <p:cViewPr>
        <p:scale>
          <a:sx n="73" d="100"/>
          <a:sy n="73" d="100"/>
        </p:scale>
        <p:origin x="-1800" y="-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36" d="100"/>
          <a:sy n="36" d="100"/>
        </p:scale>
        <p:origin x="2256" y="48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03EE1F4-F26E-4707-8020-842D2FFCB5F6}" type="datetimeFigureOut">
              <a:rPr lang="en-IN" smtClean="0"/>
              <a:pPr/>
              <a:t>30-07-2018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8"/>
            <a:ext cx="5679440" cy="5309205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5FB0B8A-B651-4CB2-8667-94B02899294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44618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B0B8A-B651-4CB2-8667-94B028992942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53680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10</a:t>
            </a:fld>
            <a:endParaRPr lang="en-GB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1344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8EE152-2558-4466-A631-142D2DABF735}" type="slidenum">
              <a:rPr lang="en-US"/>
              <a:pPr/>
              <a:t>11</a:t>
            </a:fld>
            <a:endParaRPr lang="en-US"/>
          </a:p>
        </p:txBody>
      </p:sp>
      <p:sp>
        <p:nvSpPr>
          <p:cNvPr id="1331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0" tIns="49521" rIns="99040" bIns="49521" anchor="b"/>
          <a:lstStyle/>
          <a:p>
            <a:pPr algn="r" defTabSz="974725"/>
            <a:fld id="{BF182D55-4D1A-41B0-B530-D7F4840EE556}" type="slidenum">
              <a:rPr lang="en-AU" sz="1300">
                <a:latin typeface="Calibri" pitchFamily="34" charset="0"/>
                <a:cs typeface="Arial" pitchFamily="34" charset="0"/>
              </a:rPr>
              <a:pPr algn="r" defTabSz="974725"/>
              <a:t>11</a:t>
            </a:fld>
            <a:endParaRPr lang="en-AU" sz="1300">
              <a:latin typeface="Calibri" pitchFamily="34" charset="0"/>
              <a:cs typeface="Arial" pitchFamily="34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9040" tIns="49521" rIns="99040" bIns="49521"/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466FC2-1860-46C5-A90A-C39781F30B5A}" type="slidenum">
              <a:rPr lang="en-US"/>
              <a:pPr/>
              <a:t>12</a:t>
            </a:fld>
            <a:endParaRPr lang="en-US"/>
          </a:p>
        </p:txBody>
      </p:sp>
      <p:sp>
        <p:nvSpPr>
          <p:cNvPr id="15362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0" tIns="49521" rIns="99040" bIns="49521" anchor="b"/>
          <a:lstStyle/>
          <a:p>
            <a:pPr algn="r" defTabSz="974725"/>
            <a:fld id="{4A94AA4F-D2CA-47C5-B66C-81D003D2CA13}" type="slidenum">
              <a:rPr lang="en-AU" sz="1300">
                <a:latin typeface="Calibri" pitchFamily="34" charset="0"/>
                <a:cs typeface="Arial" pitchFamily="34" charset="0"/>
              </a:rPr>
              <a:pPr algn="r" defTabSz="974725"/>
              <a:t>12</a:t>
            </a:fld>
            <a:endParaRPr lang="en-AU" sz="1300">
              <a:latin typeface="Calibri" pitchFamily="34" charset="0"/>
              <a:cs typeface="Arial" pitchFamily="34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9040" tIns="49521" rIns="99040" bIns="49521"/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96B79F-4642-4638-91E1-AFD6B06FCAD0}" type="slidenum">
              <a:rPr lang="en-US"/>
              <a:pPr/>
              <a:t>13</a:t>
            </a:fld>
            <a:endParaRPr lang="en-US"/>
          </a:p>
        </p:txBody>
      </p:sp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0" tIns="49521" rIns="99040" bIns="49521" anchor="b"/>
          <a:lstStyle/>
          <a:p>
            <a:pPr algn="r" defTabSz="974725"/>
            <a:fld id="{F098E070-8D2D-4A3C-8D0E-7EBDD38E5A9C}" type="slidenum">
              <a:rPr lang="en-AU" sz="1300">
                <a:latin typeface="Calibri" pitchFamily="34" charset="0"/>
                <a:cs typeface="Arial" pitchFamily="34" charset="0"/>
              </a:rPr>
              <a:pPr algn="r" defTabSz="974725"/>
              <a:t>13</a:t>
            </a:fld>
            <a:endParaRPr lang="en-AU" sz="1300">
              <a:latin typeface="Calibri" pitchFamily="34" charset="0"/>
              <a:cs typeface="Arial" pitchFamily="34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9040" tIns="49521" rIns="99040" bIns="49521"/>
          <a:lstStyle/>
          <a:p>
            <a:pPr>
              <a:spcBef>
                <a:spcPct val="0"/>
              </a:spcBef>
            </a:pPr>
            <a:endParaRPr lang="en-A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9F7954-37C0-4C87-97C7-B2F5F1ACC63A}" type="slidenum">
              <a:rPr lang="en-US"/>
              <a:pPr/>
              <a:t>14</a:t>
            </a:fld>
            <a:endParaRPr lang="en-US"/>
          </a:p>
        </p:txBody>
      </p:sp>
      <p:sp>
        <p:nvSpPr>
          <p:cNvPr id="19458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0" tIns="49521" rIns="99040" bIns="49521" anchor="b"/>
          <a:lstStyle/>
          <a:p>
            <a:pPr algn="r" defTabSz="974725"/>
            <a:fld id="{4FCDFD7A-8F7C-49D1-A711-D1CF0632E550}" type="slidenum">
              <a:rPr lang="en-AU" sz="1300">
                <a:latin typeface="Calibri" pitchFamily="34" charset="0"/>
                <a:cs typeface="Arial" pitchFamily="34" charset="0"/>
              </a:rPr>
              <a:pPr algn="r" defTabSz="974725"/>
              <a:t>14</a:t>
            </a:fld>
            <a:endParaRPr lang="en-AU" sz="1300">
              <a:latin typeface="Calibri" pitchFamily="34" charset="0"/>
              <a:cs typeface="Arial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9040" tIns="49521" rIns="99040" bIns="49521"/>
          <a:lstStyle/>
          <a:p>
            <a:pPr>
              <a:spcBef>
                <a:spcPct val="0"/>
              </a:spcBef>
            </a:pPr>
            <a:endParaRPr lang="en-A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EC9938-05FD-47E1-A962-479ECD20805C}" type="slidenum">
              <a:rPr lang="en-US"/>
              <a:pPr/>
              <a:t>16</a:t>
            </a:fld>
            <a:endParaRPr lang="en-US"/>
          </a:p>
        </p:txBody>
      </p:sp>
      <p:sp>
        <p:nvSpPr>
          <p:cNvPr id="22530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0" tIns="49521" rIns="99040" bIns="49521" anchor="b"/>
          <a:lstStyle/>
          <a:p>
            <a:pPr algn="r" defTabSz="974725"/>
            <a:fld id="{DF8E7701-ACE9-4E50-A4C4-78AD7DC9A5B9}" type="slidenum">
              <a:rPr lang="en-AU" sz="1300">
                <a:latin typeface="Calibri" pitchFamily="34" charset="0"/>
                <a:cs typeface="Arial" pitchFamily="34" charset="0"/>
              </a:rPr>
              <a:pPr algn="r" defTabSz="974725"/>
              <a:t>16</a:t>
            </a:fld>
            <a:endParaRPr lang="en-AU" sz="1300">
              <a:latin typeface="Calibri" pitchFamily="34" charset="0"/>
              <a:cs typeface="Arial" pitchFamily="34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9040" tIns="49521" rIns="99040" bIns="49521"/>
          <a:lstStyle/>
          <a:p>
            <a:pPr lvl="1">
              <a:spcBef>
                <a:spcPct val="0"/>
              </a:spcBef>
            </a:pPr>
            <a:endParaRPr lang="en-AU"/>
          </a:p>
          <a:p>
            <a:pPr>
              <a:spcBef>
                <a:spcPct val="0"/>
              </a:spcBef>
            </a:pPr>
            <a:endParaRPr lang="en-AU"/>
          </a:p>
          <a:p>
            <a:pPr>
              <a:spcBef>
                <a:spcPct val="0"/>
              </a:spcBef>
            </a:pPr>
            <a:r>
              <a:rPr lang="en-AU"/>
              <a:t>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C0A27D-7018-4B25-8C26-E7272ACC47A9}" type="slidenum">
              <a:rPr lang="en-US"/>
              <a:pPr/>
              <a:t>17</a:t>
            </a:fld>
            <a:endParaRPr lang="en-US"/>
          </a:p>
        </p:txBody>
      </p:sp>
      <p:sp>
        <p:nvSpPr>
          <p:cNvPr id="24578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0" tIns="49521" rIns="99040" bIns="49521" anchor="b"/>
          <a:lstStyle/>
          <a:p>
            <a:pPr algn="r" defTabSz="974725"/>
            <a:fld id="{4CE50448-2766-40C5-B7F5-06846B6408E2}" type="slidenum">
              <a:rPr lang="en-AU" sz="1300">
                <a:latin typeface="Calibri" pitchFamily="34" charset="0"/>
                <a:cs typeface="Arial" pitchFamily="34" charset="0"/>
              </a:rPr>
              <a:pPr algn="r" defTabSz="974725"/>
              <a:t>17</a:t>
            </a:fld>
            <a:endParaRPr lang="en-AU" sz="1300">
              <a:latin typeface="Calibri" pitchFamily="34" charset="0"/>
              <a:cs typeface="Arial" pitchFamily="3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9040" tIns="49521" rIns="99040" bIns="49521"/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19</a:t>
            </a:fld>
            <a:endParaRPr lang="en-GB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13445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A0E543-00D8-43C2-801E-916595D23B95}" type="slidenum">
              <a:rPr lang="en-US"/>
              <a:pPr/>
              <a:t>20</a:t>
            </a:fld>
            <a:endParaRPr lang="en-US"/>
          </a:p>
        </p:txBody>
      </p:sp>
      <p:sp>
        <p:nvSpPr>
          <p:cNvPr id="29698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0" tIns="49521" rIns="99040" bIns="49521" anchor="b"/>
          <a:lstStyle/>
          <a:p>
            <a:pPr algn="r" defTabSz="974725"/>
            <a:fld id="{F4E6C53A-14A8-4955-A131-718579E6DD11}" type="slidenum">
              <a:rPr lang="en-AU" sz="1300">
                <a:latin typeface="Calibri" pitchFamily="34" charset="0"/>
                <a:cs typeface="Arial" pitchFamily="34" charset="0"/>
              </a:rPr>
              <a:pPr algn="r" defTabSz="974725"/>
              <a:t>20</a:t>
            </a:fld>
            <a:endParaRPr lang="en-AU" sz="1300">
              <a:latin typeface="Calibri" pitchFamily="34" charset="0"/>
              <a:cs typeface="Arial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9040" tIns="49521" rIns="99040" bIns="49521"/>
          <a:lstStyle/>
          <a:p>
            <a:pPr>
              <a:spcBef>
                <a:spcPct val="0"/>
              </a:spcBef>
            </a:pPr>
            <a:endParaRPr lang="en-A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FD408A-4B22-419A-87C0-FB6C0FF55798}" type="slidenum">
              <a:rPr lang="en-US"/>
              <a:pPr/>
              <a:t>21</a:t>
            </a:fld>
            <a:endParaRPr lang="en-US"/>
          </a:p>
        </p:txBody>
      </p:sp>
      <p:sp>
        <p:nvSpPr>
          <p:cNvPr id="31746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0" tIns="49521" rIns="99040" bIns="49521" anchor="b"/>
          <a:lstStyle/>
          <a:p>
            <a:pPr algn="r" defTabSz="974725"/>
            <a:fld id="{ACE56735-0B05-4AFB-B5E6-E8DDB7B8C18A}" type="slidenum">
              <a:rPr lang="en-AU" sz="1300">
                <a:latin typeface="Calibri" pitchFamily="34" charset="0"/>
                <a:cs typeface="Arial" pitchFamily="34" charset="0"/>
              </a:rPr>
              <a:pPr algn="r" defTabSz="974725"/>
              <a:t>21</a:t>
            </a:fld>
            <a:endParaRPr lang="en-AU" sz="1300">
              <a:latin typeface="Calibri" pitchFamily="34" charset="0"/>
              <a:cs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9040" tIns="49521" rIns="99040" bIns="49521"/>
          <a:lstStyle/>
          <a:p>
            <a:pPr>
              <a:spcBef>
                <a:spcPct val="0"/>
              </a:spcBef>
            </a:pPr>
            <a:r>
              <a:rPr lang="en-AU"/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B0B8A-B651-4CB2-8667-94B028992942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632818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84CEDB-23A9-4A5F-BDAC-01E08476FC99}" type="slidenum">
              <a:rPr lang="en-US"/>
              <a:pPr/>
              <a:t>22</a:t>
            </a:fld>
            <a:endParaRPr lang="en-US"/>
          </a:p>
        </p:txBody>
      </p:sp>
      <p:sp>
        <p:nvSpPr>
          <p:cNvPr id="3379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0" tIns="49521" rIns="99040" bIns="49521" anchor="b"/>
          <a:lstStyle/>
          <a:p>
            <a:pPr algn="r" defTabSz="974725"/>
            <a:fld id="{EF229659-C854-4446-82FD-416B9B16D2E6}" type="slidenum">
              <a:rPr lang="en-AU" sz="1300">
                <a:latin typeface="Calibri" pitchFamily="34" charset="0"/>
                <a:cs typeface="Arial" pitchFamily="34" charset="0"/>
              </a:rPr>
              <a:pPr algn="r" defTabSz="974725"/>
              <a:t>22</a:t>
            </a:fld>
            <a:endParaRPr lang="en-AU" sz="1300">
              <a:latin typeface="Calibri" pitchFamily="34" charset="0"/>
              <a:cs typeface="Arial" pitchFamily="3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9040" tIns="49521" rIns="99040" bIns="49521"/>
          <a:lstStyle/>
          <a:p>
            <a:pPr marL="231775" indent="-231775">
              <a:spcBef>
                <a:spcPct val="0"/>
              </a:spcBef>
            </a:pPr>
            <a:endParaRPr lang="en-A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B5A7AA-7416-4A26-B10B-715F4D73A569}" type="slidenum">
              <a:rPr lang="en-US"/>
              <a:pPr/>
              <a:t>23</a:t>
            </a:fld>
            <a:endParaRPr lang="en-US"/>
          </a:p>
        </p:txBody>
      </p:sp>
      <p:sp>
        <p:nvSpPr>
          <p:cNvPr id="35842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0" tIns="49521" rIns="99040" bIns="49521" anchor="b"/>
          <a:lstStyle/>
          <a:p>
            <a:pPr algn="r" defTabSz="974725"/>
            <a:fld id="{99FD2B30-2F2D-4901-9899-8F8CE7796E90}" type="slidenum">
              <a:rPr lang="en-AU" sz="1300">
                <a:latin typeface="Calibri" pitchFamily="34" charset="0"/>
                <a:cs typeface="Arial" pitchFamily="34" charset="0"/>
              </a:rPr>
              <a:pPr algn="r" defTabSz="974725"/>
              <a:t>23</a:t>
            </a:fld>
            <a:endParaRPr lang="en-AU" sz="1300">
              <a:latin typeface="Calibri" pitchFamily="34" charset="0"/>
              <a:cs typeface="Arial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9040" tIns="49521" rIns="99040" bIns="49521"/>
          <a:lstStyle/>
          <a:p>
            <a:pPr>
              <a:spcBef>
                <a:spcPct val="0"/>
              </a:spcBef>
            </a:pPr>
            <a:endParaRPr lang="en-US">
              <a:latin typeface="Times-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24</a:t>
            </a:fld>
            <a:endParaRPr lang="en-GB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13445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29</a:t>
            </a:fld>
            <a:endParaRPr lang="en-GB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13445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695DA7-0828-47CD-B356-EAC5C95CE5B7}" type="slidenum">
              <a:rPr lang="en-US"/>
              <a:pPr/>
              <a:t>30</a:t>
            </a:fld>
            <a:endParaRPr lang="en-US"/>
          </a:p>
        </p:txBody>
      </p:sp>
      <p:sp>
        <p:nvSpPr>
          <p:cNvPr id="37890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0" tIns="49521" rIns="99040" bIns="49521" anchor="b"/>
          <a:lstStyle/>
          <a:p>
            <a:pPr algn="r" defTabSz="974725"/>
            <a:fld id="{A734A0FC-2D91-431C-B765-C5BB1D650D0C}" type="slidenum">
              <a:rPr lang="en-AU" sz="1300">
                <a:latin typeface="Calibri" pitchFamily="34" charset="0"/>
                <a:cs typeface="Arial" pitchFamily="34" charset="0"/>
              </a:rPr>
              <a:pPr algn="r" defTabSz="974725"/>
              <a:t>30</a:t>
            </a:fld>
            <a:endParaRPr lang="en-AU" sz="1300">
              <a:latin typeface="Calibri" pitchFamily="34" charset="0"/>
              <a:cs typeface="Arial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9040" tIns="49521" rIns="99040" bIns="49521"/>
          <a:lstStyle/>
          <a:p>
            <a:pPr marL="231775" indent="-231775">
              <a:spcBef>
                <a:spcPct val="0"/>
              </a:spcBef>
            </a:pPr>
            <a:endParaRPr lang="en-AU">
              <a:latin typeface="Times-Roman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568712-02EB-4F66-A4DD-9B6C750A5377}" type="slidenum">
              <a:rPr lang="en-US"/>
              <a:pPr/>
              <a:t>31</a:t>
            </a:fld>
            <a:endParaRPr lang="en-US"/>
          </a:p>
        </p:txBody>
      </p:sp>
      <p:sp>
        <p:nvSpPr>
          <p:cNvPr id="39938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0" tIns="49521" rIns="99040" bIns="49521" anchor="b"/>
          <a:lstStyle/>
          <a:p>
            <a:pPr algn="r" defTabSz="974725"/>
            <a:fld id="{2E8E691B-72EE-41AA-88DE-5373C7410748}" type="slidenum">
              <a:rPr lang="en-AU" sz="1300">
                <a:latin typeface="Calibri" pitchFamily="34" charset="0"/>
                <a:cs typeface="Arial" pitchFamily="34" charset="0"/>
              </a:rPr>
              <a:pPr algn="r" defTabSz="974725"/>
              <a:t>31</a:t>
            </a:fld>
            <a:endParaRPr lang="en-AU" sz="1300">
              <a:latin typeface="Calibri" pitchFamily="34" charset="0"/>
              <a:cs typeface="Arial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9040" tIns="49521" rIns="99040" bIns="49521"/>
          <a:lstStyle/>
          <a:p>
            <a:pPr>
              <a:spcBef>
                <a:spcPct val="0"/>
              </a:spcBef>
            </a:pPr>
            <a:endParaRPr lang="en-A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3D6E62-1480-47A8-BBD7-A217A6BE20E4}" type="slidenum">
              <a:rPr lang="en-US"/>
              <a:pPr/>
              <a:t>32</a:t>
            </a:fld>
            <a:endParaRPr lang="en-US"/>
          </a:p>
        </p:txBody>
      </p:sp>
      <p:sp>
        <p:nvSpPr>
          <p:cNvPr id="41986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0" tIns="49521" rIns="99040" bIns="49521" anchor="b"/>
          <a:lstStyle/>
          <a:p>
            <a:pPr algn="r" defTabSz="974725"/>
            <a:fld id="{05DF1530-612F-4BD9-8CE1-C39CA8CBA650}" type="slidenum">
              <a:rPr lang="en-AU" sz="1300">
                <a:latin typeface="Calibri" pitchFamily="34" charset="0"/>
                <a:cs typeface="Arial" pitchFamily="34" charset="0"/>
              </a:rPr>
              <a:pPr algn="r" defTabSz="974725"/>
              <a:t>32</a:t>
            </a:fld>
            <a:endParaRPr lang="en-AU" sz="1300">
              <a:latin typeface="Calibri" pitchFamily="34" charset="0"/>
              <a:cs typeface="Arial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9040" tIns="49521" rIns="99040" bIns="49521"/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76D81E-CC2C-4B18-AFDF-34B7B608550C}" type="slidenum">
              <a:rPr lang="en-US"/>
              <a:pPr/>
              <a:t>34</a:t>
            </a:fld>
            <a:endParaRPr lang="en-US"/>
          </a:p>
        </p:txBody>
      </p:sp>
      <p:sp>
        <p:nvSpPr>
          <p:cNvPr id="4403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0" tIns="49521" rIns="99040" bIns="49521" anchor="b"/>
          <a:lstStyle/>
          <a:p>
            <a:pPr algn="r" defTabSz="974725"/>
            <a:fld id="{8EB15202-ADE9-4FC9-9BE6-68907AD5BC0C}" type="slidenum">
              <a:rPr lang="en-AU" sz="1300">
                <a:latin typeface="Calibri" pitchFamily="34" charset="0"/>
                <a:cs typeface="Arial" pitchFamily="34" charset="0"/>
              </a:rPr>
              <a:pPr algn="r" defTabSz="974725"/>
              <a:t>34</a:t>
            </a:fld>
            <a:endParaRPr lang="en-AU" sz="1300">
              <a:latin typeface="Calibri" pitchFamily="34" charset="0"/>
              <a:cs typeface="Arial" pitchFamily="3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9040" tIns="49521" rIns="99040" bIns="49521"/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724733-87C3-4A49-A4C1-1252F80742DB}" type="slidenum">
              <a:rPr lang="en-US"/>
              <a:pPr/>
              <a:t>35</a:t>
            </a:fld>
            <a:endParaRPr lang="en-US"/>
          </a:p>
        </p:txBody>
      </p:sp>
      <p:sp>
        <p:nvSpPr>
          <p:cNvPr id="46082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0" tIns="49521" rIns="99040" bIns="49521" anchor="b"/>
          <a:lstStyle/>
          <a:p>
            <a:pPr algn="r" defTabSz="974725"/>
            <a:fld id="{E8B1B187-EF50-4542-BB84-47BD8C6071C4}" type="slidenum">
              <a:rPr lang="en-AU" sz="1300">
                <a:latin typeface="Calibri" pitchFamily="34" charset="0"/>
                <a:cs typeface="Arial" pitchFamily="34" charset="0"/>
              </a:rPr>
              <a:pPr algn="r" defTabSz="974725"/>
              <a:t>35</a:t>
            </a:fld>
            <a:endParaRPr lang="en-AU" sz="1300">
              <a:latin typeface="Calibri" pitchFamily="34" charset="0"/>
              <a:cs typeface="Arial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9040" tIns="49521" rIns="99040" bIns="49521"/>
          <a:lstStyle/>
          <a:p>
            <a:pPr>
              <a:spcBef>
                <a:spcPct val="0"/>
              </a:spcBef>
            </a:pPr>
            <a:endParaRPr lang="en-A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36</a:t>
            </a:fld>
            <a:endParaRPr lang="en-GB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1344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B0B8A-B651-4CB2-8667-94B028992942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511195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2962F8-2441-4D51-96C0-F28D7F7ABBB5}" type="slidenum">
              <a:rPr lang="en-US"/>
              <a:pPr/>
              <a:t>37</a:t>
            </a:fld>
            <a:endParaRPr lang="en-US"/>
          </a:p>
        </p:txBody>
      </p:sp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0" tIns="49521" rIns="99040" bIns="49521" anchor="b"/>
          <a:lstStyle/>
          <a:p>
            <a:pPr algn="r" defTabSz="974725"/>
            <a:fld id="{45B09B85-9BBC-432A-A581-B3721AACC0E1}" type="slidenum">
              <a:rPr lang="en-AU" sz="1300">
                <a:latin typeface="Calibri" pitchFamily="34" charset="0"/>
                <a:cs typeface="Arial" pitchFamily="34" charset="0"/>
              </a:rPr>
              <a:pPr algn="r" defTabSz="974725"/>
              <a:t>37</a:t>
            </a:fld>
            <a:endParaRPr lang="en-AU" sz="1300">
              <a:latin typeface="Calibri" pitchFamily="34" charset="0"/>
              <a:cs typeface="Arial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9040" tIns="49521" rIns="99040" bIns="49521"/>
          <a:lstStyle/>
          <a:p>
            <a:pPr>
              <a:spcBef>
                <a:spcPct val="0"/>
              </a:spcBef>
            </a:pPr>
            <a:endParaRPr lang="en-US">
              <a:solidFill>
                <a:srgbClr val="810081"/>
              </a:solidFill>
              <a:latin typeface="Times-Roman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9DDBC9-EBF6-4184-9E41-F9F782539A37}" type="slidenum">
              <a:rPr lang="en-US"/>
              <a:pPr/>
              <a:t>40</a:t>
            </a:fld>
            <a:endParaRPr lang="en-US"/>
          </a:p>
        </p:txBody>
      </p:sp>
      <p:sp>
        <p:nvSpPr>
          <p:cNvPr id="52226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0" tIns="49521" rIns="99040" bIns="49521" anchor="b"/>
          <a:lstStyle/>
          <a:p>
            <a:pPr algn="r" defTabSz="974725"/>
            <a:fld id="{685F88B3-D68E-4AC6-8DF3-1477CEE19EFB}" type="slidenum">
              <a:rPr lang="en-AU" sz="1300">
                <a:latin typeface="Calibri" pitchFamily="34" charset="0"/>
                <a:cs typeface="Arial" pitchFamily="34" charset="0"/>
              </a:rPr>
              <a:pPr algn="r" defTabSz="974725"/>
              <a:t>40</a:t>
            </a:fld>
            <a:endParaRPr lang="en-AU" sz="1300">
              <a:latin typeface="Calibri" pitchFamily="34" charset="0"/>
              <a:cs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40" tIns="49521" rIns="99040" bIns="49521"/>
          <a:lstStyle/>
          <a:p>
            <a:pPr>
              <a:spcBef>
                <a:spcPct val="0"/>
              </a:spcBef>
            </a:pPr>
            <a:endParaRPr lang="en-US">
              <a:solidFill>
                <a:srgbClr val="810081"/>
              </a:solidFill>
              <a:latin typeface="Times-Roman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5CC1D7-12E7-4B55-B6ED-ACF934B8974E}" type="slidenum">
              <a:rPr lang="en-US"/>
              <a:pPr/>
              <a:t>41</a:t>
            </a:fld>
            <a:endParaRPr lang="en-US"/>
          </a:p>
        </p:txBody>
      </p:sp>
      <p:sp>
        <p:nvSpPr>
          <p:cNvPr id="5427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0" tIns="49521" rIns="99040" bIns="49521" anchor="b"/>
          <a:lstStyle/>
          <a:p>
            <a:pPr algn="r" defTabSz="974725"/>
            <a:fld id="{960FF2C1-832D-4D3B-9F0C-4BD3859D1E71}" type="slidenum">
              <a:rPr lang="en-AU" sz="1300">
                <a:latin typeface="Calibri" pitchFamily="34" charset="0"/>
                <a:cs typeface="Arial" pitchFamily="34" charset="0"/>
              </a:rPr>
              <a:pPr algn="r" defTabSz="974725"/>
              <a:t>41</a:t>
            </a:fld>
            <a:endParaRPr lang="en-AU" sz="1300">
              <a:latin typeface="Calibri" pitchFamily="34" charset="0"/>
              <a:cs typeface="Arial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40" tIns="49521" rIns="99040" bIns="49521"/>
          <a:lstStyle/>
          <a:p>
            <a:pPr>
              <a:spcBef>
                <a:spcPct val="0"/>
              </a:spcBef>
            </a:pPr>
            <a:endParaRPr lang="en-US">
              <a:solidFill>
                <a:srgbClr val="810081"/>
              </a:solidFill>
              <a:latin typeface="Times-Roman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DAF5C8-796B-47C4-855D-44483D62A2CF}" type="slidenum">
              <a:rPr lang="en-US"/>
              <a:pPr/>
              <a:t>42</a:t>
            </a:fld>
            <a:endParaRPr lang="en-US"/>
          </a:p>
        </p:txBody>
      </p:sp>
      <p:sp>
        <p:nvSpPr>
          <p:cNvPr id="56322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0" tIns="49521" rIns="99040" bIns="49521" anchor="b"/>
          <a:lstStyle/>
          <a:p>
            <a:pPr algn="r" defTabSz="974725"/>
            <a:fld id="{A84706BB-4473-4921-A395-3B2908AD2E33}" type="slidenum">
              <a:rPr lang="en-AU" sz="1300">
                <a:latin typeface="Calibri" pitchFamily="34" charset="0"/>
                <a:cs typeface="Arial" pitchFamily="34" charset="0"/>
              </a:rPr>
              <a:pPr algn="r" defTabSz="974725"/>
              <a:t>42</a:t>
            </a:fld>
            <a:endParaRPr lang="en-AU" sz="1300">
              <a:latin typeface="Calibri" pitchFamily="34" charset="0"/>
              <a:cs typeface="Arial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40" tIns="49521" rIns="99040" bIns="49521"/>
          <a:lstStyle/>
          <a:p>
            <a:pPr>
              <a:spcBef>
                <a:spcPct val="0"/>
              </a:spcBef>
            </a:pPr>
            <a:endParaRPr lang="en-US">
              <a:solidFill>
                <a:srgbClr val="810081"/>
              </a:solidFill>
              <a:latin typeface="Times-Roman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43</a:t>
            </a:fld>
            <a:endParaRPr lang="en-GB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13445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97D3FD-6232-4A60-B22A-366090AC4163}" type="slidenum">
              <a:rPr lang="en-US"/>
              <a:pPr/>
              <a:t>44</a:t>
            </a:fld>
            <a:endParaRPr lang="en-US"/>
          </a:p>
        </p:txBody>
      </p:sp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0" tIns="49521" rIns="99040" bIns="49521" anchor="b"/>
          <a:lstStyle/>
          <a:p>
            <a:pPr algn="r" defTabSz="974725"/>
            <a:fld id="{8EDA122D-D6DB-49F3-A88D-B8DC2FAC1EB6}" type="slidenum">
              <a:rPr lang="en-AU" sz="1300">
                <a:latin typeface="Calibri" pitchFamily="34" charset="0"/>
                <a:cs typeface="Arial" pitchFamily="34" charset="0"/>
              </a:rPr>
              <a:pPr algn="r" defTabSz="974725"/>
              <a:t>44</a:t>
            </a:fld>
            <a:endParaRPr lang="en-AU" sz="1300">
              <a:latin typeface="Calibri" pitchFamily="34" charset="0"/>
              <a:cs typeface="Arial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9040" tIns="49521" rIns="99040" bIns="49521"/>
          <a:lstStyle/>
          <a:p>
            <a:pPr>
              <a:spcBef>
                <a:spcPct val="0"/>
              </a:spcBef>
            </a:pPr>
            <a:endParaRPr lang="en-A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7FB6D0-FD4D-49AF-A661-EC65F99EB2A4}" type="slidenum">
              <a:rPr lang="en-US"/>
              <a:pPr/>
              <a:t>45</a:t>
            </a:fld>
            <a:endParaRPr lang="en-US"/>
          </a:p>
        </p:txBody>
      </p:sp>
      <p:sp>
        <p:nvSpPr>
          <p:cNvPr id="60418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0" tIns="49521" rIns="99040" bIns="49521" anchor="b"/>
          <a:lstStyle/>
          <a:p>
            <a:pPr algn="r" defTabSz="974725"/>
            <a:fld id="{059CE542-35F8-4125-AA50-D71942EA14AA}" type="slidenum">
              <a:rPr lang="en-AU" sz="1300">
                <a:latin typeface="Calibri" pitchFamily="34" charset="0"/>
                <a:cs typeface="Arial" pitchFamily="34" charset="0"/>
              </a:rPr>
              <a:pPr algn="r" defTabSz="974725"/>
              <a:t>45</a:t>
            </a:fld>
            <a:endParaRPr lang="en-AU" sz="1300">
              <a:latin typeface="Calibri" pitchFamily="34" charset="0"/>
              <a:cs typeface="Arial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9040" tIns="49521" rIns="99040" bIns="49521"/>
          <a:lstStyle/>
          <a:p>
            <a:pPr>
              <a:spcBef>
                <a:spcPct val="0"/>
              </a:spcBef>
            </a:pPr>
            <a:endParaRPr lang="en-US" dirty="0">
              <a:latin typeface="Times-Roman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46</a:t>
            </a:fld>
            <a:endParaRPr lang="en-GB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13445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5140C4-9F18-4C07-A0D0-9D89818214A2}" type="slidenum">
              <a:rPr lang="en-US"/>
              <a:pPr/>
              <a:t>47</a:t>
            </a:fld>
            <a:endParaRPr lang="en-US"/>
          </a:p>
        </p:txBody>
      </p:sp>
      <p:sp>
        <p:nvSpPr>
          <p:cNvPr id="62466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0" tIns="49521" rIns="99040" bIns="49521" anchor="b"/>
          <a:lstStyle/>
          <a:p>
            <a:pPr algn="r" defTabSz="974725"/>
            <a:fld id="{59F8D32F-DAB8-48EB-B397-F530EC8D427E}" type="slidenum">
              <a:rPr lang="en-AU" sz="1300">
                <a:latin typeface="Calibri" pitchFamily="34" charset="0"/>
                <a:cs typeface="Arial" pitchFamily="34" charset="0"/>
              </a:rPr>
              <a:pPr algn="r" defTabSz="974725"/>
              <a:t>47</a:t>
            </a:fld>
            <a:endParaRPr lang="en-AU" sz="1300">
              <a:latin typeface="Calibri" pitchFamily="34" charset="0"/>
              <a:cs typeface="Arial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9040" tIns="49521" rIns="99040" bIns="49521"/>
          <a:lstStyle/>
          <a:p>
            <a:pPr>
              <a:spcBef>
                <a:spcPct val="0"/>
              </a:spcBef>
            </a:pPr>
            <a:endParaRPr lang="en-US">
              <a:solidFill>
                <a:srgbClr val="810081"/>
              </a:solidFill>
              <a:latin typeface="Times-Roman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D60FC9-99E9-41DC-9E73-90C69541CB4E}" type="slidenum">
              <a:rPr lang="en-US"/>
              <a:pPr/>
              <a:t>50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52500" y="4860925"/>
            <a:ext cx="5194300" cy="4592638"/>
          </a:xfrm>
          <a:ln/>
        </p:spPr>
        <p:txBody>
          <a:bodyPr lIns="95513" tIns="46918" rIns="95513" bIns="46918"/>
          <a:lstStyle/>
          <a:p>
            <a:endParaRPr lang="en-US"/>
          </a:p>
        </p:txBody>
      </p:sp>
      <p:sp>
        <p:nvSpPr>
          <p:cNvPr id="880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6950" y="771525"/>
            <a:ext cx="5114925" cy="3836988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4</a:t>
            </a:fld>
            <a:endParaRPr lang="en-GB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13445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51</a:t>
            </a:fld>
            <a:endParaRPr lang="en-GB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13445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386706-4127-4952-A7AB-BDE725C2D4FC}" type="slidenum">
              <a:rPr lang="en-US"/>
              <a:pPr/>
              <a:t>52</a:t>
            </a:fld>
            <a:endParaRPr lang="en-US"/>
          </a:p>
        </p:txBody>
      </p:sp>
      <p:sp>
        <p:nvSpPr>
          <p:cNvPr id="66562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0" tIns="49521" rIns="99040" bIns="49521" anchor="b"/>
          <a:lstStyle/>
          <a:p>
            <a:pPr algn="r" defTabSz="974725"/>
            <a:fld id="{51248820-4A24-4918-8E25-C7A4D268F630}" type="slidenum">
              <a:rPr lang="en-AU" sz="1300">
                <a:latin typeface="Calibri" pitchFamily="34" charset="0"/>
                <a:cs typeface="Arial" pitchFamily="34" charset="0"/>
              </a:rPr>
              <a:pPr algn="r" defTabSz="974725"/>
              <a:t>52</a:t>
            </a:fld>
            <a:endParaRPr lang="en-AU" sz="1300">
              <a:latin typeface="Calibri" pitchFamily="34" charset="0"/>
              <a:cs typeface="Arial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9040" tIns="49521" rIns="99040" bIns="49521"/>
          <a:lstStyle/>
          <a:p>
            <a:pPr>
              <a:spcBef>
                <a:spcPct val="0"/>
              </a:spcBef>
            </a:pPr>
            <a:endParaRPr lang="en-US">
              <a:latin typeface="Times-Roman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53</a:t>
            </a:fld>
            <a:endParaRPr lang="en-GB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134452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55</a:t>
            </a:fld>
            <a:endParaRPr lang="en-GB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134452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57</a:t>
            </a:fld>
            <a:endParaRPr lang="en-GB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1344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9CA80A-0ECE-461F-A923-E66096CFFBA2}" type="slidenum">
              <a:rPr lang="en-US"/>
              <a:pPr/>
              <a:t>5</a:t>
            </a:fld>
            <a:endParaRPr lang="en-US"/>
          </a:p>
        </p:txBody>
      </p:sp>
      <p:sp>
        <p:nvSpPr>
          <p:cNvPr id="5122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0" tIns="49521" rIns="99040" bIns="49521" anchor="b"/>
          <a:lstStyle/>
          <a:p>
            <a:pPr algn="r" defTabSz="974725"/>
            <a:fld id="{76B5131A-4DB3-483E-8148-45CB0F8A7863}" type="slidenum">
              <a:rPr lang="en-AU" sz="1300">
                <a:latin typeface="Calibri" pitchFamily="34" charset="0"/>
                <a:cs typeface="Arial" pitchFamily="34" charset="0"/>
              </a:rPr>
              <a:pPr algn="r" defTabSz="974725"/>
              <a:t>5</a:t>
            </a:fld>
            <a:endParaRPr lang="en-AU" sz="1300">
              <a:latin typeface="Calibri" pitchFamily="34" charset="0"/>
              <a:cs typeface="Arial" pitchFamily="34" charset="0"/>
            </a:endParaRPr>
          </a:p>
        </p:txBody>
      </p:sp>
      <p:sp>
        <p:nvSpPr>
          <p:cNvPr id="512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124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 lIns="99040" tIns="49521" rIns="99040" bIns="49521"/>
          <a:lstStyle/>
          <a:p>
            <a:pPr>
              <a:spcBef>
                <a:spcPct val="0"/>
              </a:spcBef>
            </a:pPr>
            <a:endParaRPr lang="en-US">
              <a:latin typeface="Times-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6</a:t>
            </a:fld>
            <a:endParaRPr lang="en-GB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1344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409ED9-57EF-4F35-B330-160416241BB2}" type="slidenum">
              <a:rPr lang="en-US"/>
              <a:pPr/>
              <a:t>7</a:t>
            </a:fld>
            <a:endParaRPr lang="en-US"/>
          </a:p>
        </p:txBody>
      </p:sp>
      <p:sp>
        <p:nvSpPr>
          <p:cNvPr id="7170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0" tIns="49521" rIns="99040" bIns="49521" anchor="b"/>
          <a:lstStyle/>
          <a:p>
            <a:pPr algn="r" defTabSz="974725"/>
            <a:fld id="{43B73A87-F6B1-4FF1-A727-A8B9BE9EC6DB}" type="slidenum">
              <a:rPr lang="en-AU" sz="1300">
                <a:latin typeface="Calibri" pitchFamily="34" charset="0"/>
                <a:cs typeface="Arial" pitchFamily="34" charset="0"/>
              </a:rPr>
              <a:pPr algn="r" defTabSz="974725"/>
              <a:t>7</a:t>
            </a:fld>
            <a:endParaRPr lang="en-AU" sz="1300">
              <a:latin typeface="Calibri" pitchFamily="34" charset="0"/>
              <a:cs typeface="Arial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9040" tIns="49521" rIns="99040" bIns="49521"/>
          <a:lstStyle/>
          <a:p>
            <a:pPr>
              <a:spcBef>
                <a:spcPct val="0"/>
              </a:spcBef>
            </a:pPr>
            <a:endParaRPr lang="en-A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D96801-82B4-4193-AD17-6402265F339F}" type="slidenum">
              <a:rPr lang="en-US"/>
              <a:pPr/>
              <a:t>8</a:t>
            </a:fld>
            <a:endParaRPr lang="en-US"/>
          </a:p>
        </p:txBody>
      </p:sp>
      <p:sp>
        <p:nvSpPr>
          <p:cNvPr id="9218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0" tIns="49521" rIns="99040" bIns="49521" anchor="b"/>
          <a:lstStyle/>
          <a:p>
            <a:pPr algn="r" defTabSz="974725"/>
            <a:fld id="{C754BA55-7E22-4CC6-ADB3-8258DF5F6192}" type="slidenum">
              <a:rPr lang="en-AU" sz="1300">
                <a:latin typeface="Calibri" pitchFamily="34" charset="0"/>
                <a:cs typeface="Arial" pitchFamily="34" charset="0"/>
              </a:rPr>
              <a:pPr algn="r" defTabSz="974725"/>
              <a:t>8</a:t>
            </a:fld>
            <a:endParaRPr lang="en-AU" sz="1300">
              <a:latin typeface="Calibri" pitchFamily="34" charset="0"/>
              <a:cs typeface="Arial" pitchFamily="34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9040" tIns="49521" rIns="99040" bIns="49521"/>
          <a:lstStyle/>
          <a:p>
            <a:pPr>
              <a:spcBef>
                <a:spcPct val="0"/>
              </a:spcBef>
            </a:pPr>
            <a:endParaRPr lang="en-A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CE9891-4D85-43B4-AC66-272786C4825C}" type="slidenum">
              <a:rPr lang="en-US"/>
              <a:pPr/>
              <a:t>9</a:t>
            </a:fld>
            <a:endParaRPr lang="en-US"/>
          </a:p>
        </p:txBody>
      </p:sp>
      <p:sp>
        <p:nvSpPr>
          <p:cNvPr id="11266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0" tIns="49521" rIns="99040" bIns="49521" anchor="b"/>
          <a:lstStyle/>
          <a:p>
            <a:pPr algn="r" defTabSz="974725"/>
            <a:fld id="{AF6B79C3-C98F-4E60-B001-2CD38923FEFC}" type="slidenum">
              <a:rPr lang="en-AU" sz="1300">
                <a:latin typeface="Calibri" pitchFamily="34" charset="0"/>
                <a:cs typeface="Arial" pitchFamily="34" charset="0"/>
              </a:rPr>
              <a:pPr algn="r" defTabSz="974725"/>
              <a:t>9</a:t>
            </a:fld>
            <a:endParaRPr lang="en-AU" sz="1300">
              <a:latin typeface="Calibri" pitchFamily="34" charset="0"/>
              <a:cs typeface="Arial" pitchFamily="34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9040" tIns="49521" rIns="99040" bIns="49521"/>
          <a:lstStyle/>
          <a:p>
            <a:pPr>
              <a:spcBef>
                <a:spcPct val="0"/>
              </a:spcBef>
            </a:pPr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583235"/>
            <a:ext cx="9128125" cy="128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0" y="0"/>
            <a:ext cx="9144000" cy="1752600"/>
          </a:xfrm>
          <a:prstGeom prst="rect">
            <a:avLst/>
          </a:prstGeom>
          <a:solidFill>
            <a:srgbClr val="33529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latin typeface="Arial" charset="0"/>
              <a:cs typeface="+mn-cs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1B57B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8091961"/>
      </p:ext>
    </p:extLst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57200" y="1066800"/>
            <a:ext cx="822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2"/>
            <a:ext cx="8229600" cy="4906963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00520" y="6291590"/>
            <a:ext cx="4667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baseline="0" dirty="0" smtClean="0"/>
              <a:t>v 1.0</a:t>
            </a:r>
            <a:endParaRPr lang="en-US" sz="1050" i="1" dirty="0"/>
          </a:p>
        </p:txBody>
      </p:sp>
    </p:spTree>
    <p:extLst>
      <p:ext uri="{BB962C8B-B14F-4D97-AF65-F5344CB8AC3E}">
        <p14:creationId xmlns="" xmlns:p14="http://schemas.microsoft.com/office/powerpoint/2010/main" val="2107125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1" descr="band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568727"/>
            <a:ext cx="9142413" cy="1289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0" y="6213364"/>
            <a:ext cx="685800" cy="304800"/>
          </a:xfrm>
          <a:prstGeom prst="ellipse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fld id="{68F38F93-EFB2-4D8E-B34E-D4180BE42A95}" type="slidenum">
              <a:rPr lang="en-US" altLang="en-US" sz="1600" b="1">
                <a:solidFill>
                  <a:schemeClr val="accent2"/>
                </a:solidFill>
                <a:latin typeface="Calibri" panose="020F0502020204030204" pitchFamily="34" charset="0"/>
              </a:rPr>
              <a:pPr algn="ctr"/>
              <a:t>‹#›</a:t>
            </a:fld>
            <a:endParaRPr lang="en-US" altLang="en-US" sz="1800" b="1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3057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</p:sldLayoutIdLst>
  <p:transition>
    <p:wipe dir="d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0000F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1B57B5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Cryptography and Network Security</a:t>
            </a:r>
            <a:br>
              <a:rPr lang="en-US" b="1" dirty="0" smtClean="0"/>
            </a:b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FINITE FIELDS AND NUMBER THEORY</a:t>
            </a:r>
          </a:p>
          <a:p>
            <a:r>
              <a:rPr lang="en-US" dirty="0" smtClean="0"/>
              <a:t>Groups, </a:t>
            </a:r>
            <a:r>
              <a:rPr lang="en-US" dirty="0" smtClean="0"/>
              <a:t>Rings, and Fields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94853772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90" y="81025"/>
            <a:ext cx="5884857" cy="982266"/>
          </a:xfrm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101636"/>
            <a:ext cx="8451669" cy="4906963"/>
          </a:xfrm>
        </p:spPr>
        <p:txBody>
          <a:bodyPr/>
          <a:lstStyle/>
          <a:p>
            <a:pPr algn="just"/>
            <a:r>
              <a:rPr lang="en-US" dirty="0" smtClean="0"/>
              <a:t>Classical ciphers</a:t>
            </a:r>
          </a:p>
          <a:p>
            <a:pPr algn="just"/>
            <a:r>
              <a:rPr lang="en-US" dirty="0" smtClean="0"/>
              <a:t>Caesar cipher</a:t>
            </a:r>
          </a:p>
          <a:p>
            <a:pPr algn="just"/>
            <a:r>
              <a:rPr lang="en-US" dirty="0" err="1" smtClean="0"/>
              <a:t>Monoalphabetic</a:t>
            </a:r>
            <a:r>
              <a:rPr lang="en-US" dirty="0" smtClean="0"/>
              <a:t> cipher</a:t>
            </a:r>
          </a:p>
          <a:p>
            <a:pPr algn="just"/>
            <a:r>
              <a:rPr lang="en-US" dirty="0" err="1" smtClean="0"/>
              <a:t>Playfair</a:t>
            </a:r>
            <a:r>
              <a:rPr lang="en-US" dirty="0" smtClean="0"/>
              <a:t> cipher</a:t>
            </a:r>
          </a:p>
          <a:p>
            <a:pPr algn="just"/>
            <a:r>
              <a:rPr lang="en-US" dirty="0" smtClean="0"/>
              <a:t>Hill cipher</a:t>
            </a:r>
          </a:p>
          <a:p>
            <a:pPr algn="just"/>
            <a:r>
              <a:rPr lang="en-US" dirty="0" err="1" smtClean="0"/>
              <a:t>Polyalphabetic</a:t>
            </a:r>
            <a:r>
              <a:rPr lang="en-US" dirty="0" smtClean="0"/>
              <a:t> cipher</a:t>
            </a:r>
          </a:p>
          <a:p>
            <a:pPr algn="just"/>
            <a:r>
              <a:rPr lang="en-US" dirty="0" smtClean="0"/>
              <a:t>Rotor machine</a:t>
            </a:r>
          </a:p>
          <a:p>
            <a:pPr algn="just"/>
            <a:r>
              <a:rPr lang="en-US" dirty="0" smtClean="0"/>
              <a:t>Transposition cipher</a:t>
            </a:r>
          </a:p>
          <a:p>
            <a:pPr algn="just"/>
            <a:r>
              <a:rPr lang="en-US" dirty="0" smtClean="0"/>
              <a:t>One time pad</a:t>
            </a:r>
          </a:p>
          <a:p>
            <a:pPr algn="just"/>
            <a:r>
              <a:rPr lang="en-US" dirty="0" smtClean="0"/>
              <a:t>Steganography</a:t>
            </a:r>
          </a:p>
          <a:p>
            <a:pPr algn="just"/>
            <a:r>
              <a:rPr lang="en-US" dirty="0" smtClean="0"/>
              <a:t>Summary</a:t>
            </a:r>
          </a:p>
          <a:p>
            <a:pPr algn="just"/>
            <a:r>
              <a:rPr lang="en-US" dirty="0" smtClean="0"/>
              <a:t>Test your understanding</a:t>
            </a:r>
          </a:p>
          <a:p>
            <a:pPr algn="just"/>
            <a:r>
              <a:rPr lang="en-US" dirty="0" smtClean="0"/>
              <a:t>References</a:t>
            </a:r>
          </a:p>
          <a:p>
            <a:pPr algn="just"/>
            <a:endParaRPr lang="en-US" dirty="0" smtClean="0"/>
          </a:p>
          <a:p>
            <a:endParaRPr lang="en-US" b="1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715976" y="2016433"/>
            <a:ext cx="3385760" cy="387133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944582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AU" sz="3600">
                <a:cs typeface="Arial" pitchFamily="34" charset="0"/>
              </a:rPr>
              <a:t>Monoalphabetic Substitution Cipher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5537" y="1417320"/>
            <a:ext cx="8686800" cy="4525963"/>
          </a:xfrm>
        </p:spPr>
        <p:txBody>
          <a:bodyPr/>
          <a:lstStyle/>
          <a:p>
            <a:pPr algn="just">
              <a:lnSpc>
                <a:spcPct val="70000"/>
              </a:lnSpc>
            </a:pPr>
            <a:endParaRPr lang="en-AU" sz="1500" dirty="0">
              <a:cs typeface="Arial" pitchFamily="34" charset="0"/>
            </a:endParaRPr>
          </a:p>
          <a:p>
            <a:pPr algn="just"/>
            <a:r>
              <a:rPr lang="en-AU" sz="2800" dirty="0">
                <a:cs typeface="Arial" pitchFamily="34" charset="0"/>
              </a:rPr>
              <a:t>Shuffle the letters and map each plaintext letter to a different random </a:t>
            </a:r>
            <a:r>
              <a:rPr lang="en-AU" sz="2800" dirty="0" err="1">
                <a:cs typeface="Arial" pitchFamily="34" charset="0"/>
              </a:rPr>
              <a:t>ciphertext</a:t>
            </a:r>
            <a:r>
              <a:rPr lang="en-AU" sz="2800" dirty="0">
                <a:cs typeface="Arial" pitchFamily="34" charset="0"/>
              </a:rPr>
              <a:t> letter:</a:t>
            </a:r>
          </a:p>
          <a:p>
            <a:pPr algn="just"/>
            <a:endParaRPr lang="en-AU" sz="900" dirty="0">
              <a:cs typeface="Arial" pitchFamily="34" charset="0"/>
            </a:endParaRPr>
          </a:p>
          <a:p>
            <a:pPr lvl="1" algn="just">
              <a:buFontTx/>
              <a:buNone/>
            </a:pPr>
            <a:r>
              <a:rPr lang="en-AU" sz="2600" dirty="0">
                <a:cs typeface="Arial" pitchFamily="34" charset="0"/>
              </a:rPr>
              <a:t>Plain letters:    </a:t>
            </a:r>
            <a:r>
              <a:rPr lang="en-AU" dirty="0" err="1">
                <a:solidFill>
                  <a:srgbClr val="C00000"/>
                </a:solidFill>
                <a:cs typeface="Arial" pitchFamily="34" charset="0"/>
              </a:rPr>
              <a:t>a</a:t>
            </a:r>
            <a:r>
              <a:rPr lang="en-AU" dirty="0" err="1">
                <a:cs typeface="Arial" pitchFamily="34" charset="0"/>
              </a:rPr>
              <a:t>b</a:t>
            </a:r>
            <a:r>
              <a:rPr lang="en-AU" dirty="0" err="1">
                <a:solidFill>
                  <a:srgbClr val="C00000"/>
                </a:solidFill>
                <a:cs typeface="Arial" pitchFamily="34" charset="0"/>
              </a:rPr>
              <a:t>c</a:t>
            </a:r>
            <a:r>
              <a:rPr lang="en-AU" dirty="0" err="1">
                <a:cs typeface="Arial" pitchFamily="34" charset="0"/>
              </a:rPr>
              <a:t>defghijklmnopqrstuvwxyz</a:t>
            </a:r>
            <a:endParaRPr lang="en-AU" dirty="0">
              <a:cs typeface="Arial" pitchFamily="34" charset="0"/>
            </a:endParaRPr>
          </a:p>
          <a:p>
            <a:pPr lvl="1" algn="just">
              <a:buFontTx/>
              <a:buNone/>
            </a:pPr>
            <a:r>
              <a:rPr lang="en-AU" sz="2600" dirty="0">
                <a:cs typeface="Arial" pitchFamily="34" charset="0"/>
              </a:rPr>
              <a:t>Cipher letters: </a:t>
            </a:r>
            <a:r>
              <a:rPr lang="en-AU" sz="2600" dirty="0">
                <a:solidFill>
                  <a:srgbClr val="C00000"/>
                </a:solidFill>
                <a:cs typeface="Arial" pitchFamily="34" charset="0"/>
              </a:rPr>
              <a:t>D</a:t>
            </a:r>
            <a:r>
              <a:rPr lang="en-AU" sz="2600" dirty="0">
                <a:cs typeface="Arial" pitchFamily="34" charset="0"/>
              </a:rPr>
              <a:t>K</a:t>
            </a:r>
            <a:r>
              <a:rPr lang="en-AU" sz="2600" dirty="0">
                <a:solidFill>
                  <a:srgbClr val="C00000"/>
                </a:solidFill>
                <a:cs typeface="Arial" pitchFamily="34" charset="0"/>
              </a:rPr>
              <a:t>V</a:t>
            </a:r>
            <a:r>
              <a:rPr lang="en-AU" sz="2600" dirty="0">
                <a:cs typeface="Arial" pitchFamily="34" charset="0"/>
              </a:rPr>
              <a:t>QFIBJWPESCXHTMYAUOLRGZN</a:t>
            </a:r>
          </a:p>
          <a:p>
            <a:pPr lvl="1" algn="just">
              <a:buFontTx/>
              <a:buNone/>
            </a:pPr>
            <a:endParaRPr lang="en-AU" sz="800" dirty="0">
              <a:cs typeface="Arial" pitchFamily="34" charset="0"/>
            </a:endParaRPr>
          </a:p>
          <a:p>
            <a:pPr lvl="1" algn="just">
              <a:buFontTx/>
              <a:buNone/>
            </a:pPr>
            <a:r>
              <a:rPr lang="en-AU" sz="2600" dirty="0">
                <a:cs typeface="Arial" pitchFamily="34" charset="0"/>
              </a:rPr>
              <a:t>Plaintext:  </a:t>
            </a:r>
            <a:r>
              <a:rPr lang="en-AU" sz="2600" dirty="0" err="1">
                <a:cs typeface="Arial" pitchFamily="34" charset="0"/>
              </a:rPr>
              <a:t>if</a:t>
            </a:r>
            <a:r>
              <a:rPr lang="en-AU" sz="2600" dirty="0" err="1">
                <a:solidFill>
                  <a:srgbClr val="FF0000"/>
                </a:solidFill>
                <a:cs typeface="Arial" pitchFamily="34" charset="0"/>
              </a:rPr>
              <a:t>we</a:t>
            </a:r>
            <a:r>
              <a:rPr lang="en-AU" sz="2600" dirty="0" err="1">
                <a:cs typeface="Arial" pitchFamily="34" charset="0"/>
              </a:rPr>
              <a:t>wish</a:t>
            </a:r>
            <a:r>
              <a:rPr lang="en-AU" sz="2600" dirty="0" err="1">
                <a:solidFill>
                  <a:srgbClr val="FF0000"/>
                </a:solidFill>
                <a:cs typeface="Arial" pitchFamily="34" charset="0"/>
              </a:rPr>
              <a:t>to</a:t>
            </a:r>
            <a:r>
              <a:rPr lang="en-AU" sz="2600" dirty="0" err="1">
                <a:cs typeface="Arial" pitchFamily="34" charset="0"/>
              </a:rPr>
              <a:t>replace</a:t>
            </a:r>
            <a:r>
              <a:rPr lang="en-AU" sz="2600" dirty="0" err="1">
                <a:solidFill>
                  <a:srgbClr val="FF0000"/>
                </a:solidFill>
                <a:cs typeface="Arial" pitchFamily="34" charset="0"/>
              </a:rPr>
              <a:t>letters</a:t>
            </a:r>
            <a:endParaRPr lang="en-AU" sz="2600" dirty="0">
              <a:solidFill>
                <a:srgbClr val="FF0000"/>
              </a:solidFill>
              <a:cs typeface="Arial" pitchFamily="34" charset="0"/>
            </a:endParaRPr>
          </a:p>
          <a:p>
            <a:pPr lvl="1" algn="just">
              <a:buFontTx/>
              <a:buNone/>
            </a:pPr>
            <a:r>
              <a:rPr lang="en-AU" sz="2600" dirty="0" err="1">
                <a:cs typeface="Arial" pitchFamily="34" charset="0"/>
              </a:rPr>
              <a:t>Ciphertext</a:t>
            </a:r>
            <a:r>
              <a:rPr lang="en-AU" sz="2600" dirty="0">
                <a:cs typeface="Arial" pitchFamily="34" charset="0"/>
              </a:rPr>
              <a:t>: WIRFRWAJUHYFTSDVFSFUUFYA </a:t>
            </a:r>
          </a:p>
          <a:p>
            <a:pPr lvl="1" algn="just">
              <a:buFontTx/>
              <a:buNone/>
            </a:pPr>
            <a:endParaRPr lang="en-AU" sz="900" dirty="0">
              <a:cs typeface="Arial" pitchFamily="34" charset="0"/>
            </a:endParaRPr>
          </a:p>
          <a:p>
            <a:pPr algn="just"/>
            <a:r>
              <a:rPr lang="en-AU" sz="2600" dirty="0">
                <a:cs typeface="Arial" pitchFamily="34" charset="0"/>
              </a:rPr>
              <a:t>What does a key look like?</a:t>
            </a:r>
          </a:p>
          <a:p>
            <a:pPr lvl="1" algn="just">
              <a:buFontTx/>
              <a:buNone/>
            </a:pPr>
            <a:endParaRPr lang="en-AU" sz="2400" dirty="0">
              <a:cs typeface="Arial" pitchFamily="34" charset="0"/>
            </a:endParaRPr>
          </a:p>
          <a:p>
            <a:pPr lvl="1" algn="just">
              <a:buFont typeface="Wingdings" pitchFamily="2" charset="2"/>
              <a:buNone/>
            </a:pPr>
            <a:endParaRPr lang="en-AU" sz="1200" dirty="0">
              <a:cs typeface="Arial" pitchFamily="34" charset="0"/>
            </a:endParaRPr>
          </a:p>
        </p:txBody>
      </p:sp>
      <p:sp>
        <p:nvSpPr>
          <p:cNvPr id="12292" name="Slide Number Placeholder 3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2BAF93D7-51D2-4349-9824-1517D110128D}" type="slidenum">
              <a:rPr lang="en-US" sz="1200">
                <a:solidFill>
                  <a:srgbClr val="898989"/>
                </a:solidFill>
                <a:latin typeface="Calibri" pitchFamily="34" charset="0"/>
                <a:cs typeface="Arial" pitchFamily="34" charset="0"/>
              </a:rPr>
              <a:pPr algn="r"/>
              <a:t>11</a:t>
            </a:fld>
            <a:endParaRPr lang="en-US" sz="1200">
              <a:solidFill>
                <a:srgbClr val="898989"/>
              </a:solidFill>
              <a:latin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AU">
                <a:cs typeface="Arial" pitchFamily="34" charset="0"/>
              </a:rPr>
              <a:t>Monoalphabetic Cipher Security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en-AU" dirty="0">
                <a:cs typeface="Arial" pitchFamily="34" charset="0"/>
              </a:rPr>
              <a:t>Now we have a total of 26! = 4 x 10</a:t>
            </a:r>
            <a:r>
              <a:rPr lang="en-AU" baseline="30000" dirty="0">
                <a:cs typeface="Arial" pitchFamily="34" charset="0"/>
              </a:rPr>
              <a:t>26</a:t>
            </a:r>
            <a:r>
              <a:rPr lang="en-AU" dirty="0">
                <a:cs typeface="Arial" pitchFamily="34" charset="0"/>
              </a:rPr>
              <a:t> keys. </a:t>
            </a:r>
          </a:p>
          <a:p>
            <a:pPr algn="just">
              <a:lnSpc>
                <a:spcPct val="120000"/>
              </a:lnSpc>
            </a:pPr>
            <a:r>
              <a:rPr lang="en-AU" dirty="0">
                <a:cs typeface="Arial" pitchFamily="34" charset="0"/>
              </a:rPr>
              <a:t>With so many keys, it is secure against brute-force attacks.</a:t>
            </a:r>
          </a:p>
          <a:p>
            <a:pPr algn="just">
              <a:lnSpc>
                <a:spcPct val="120000"/>
              </a:lnSpc>
            </a:pPr>
            <a:r>
              <a:rPr lang="en-AU" dirty="0">
                <a:cs typeface="Arial" pitchFamily="34" charset="0"/>
              </a:rPr>
              <a:t>But not secure against some cryptanalytic attacks.</a:t>
            </a:r>
          </a:p>
          <a:p>
            <a:pPr algn="just">
              <a:lnSpc>
                <a:spcPct val="120000"/>
              </a:lnSpc>
            </a:pPr>
            <a:r>
              <a:rPr lang="en-US" dirty="0">
                <a:cs typeface="Arial" pitchFamily="34" charset="0"/>
              </a:rPr>
              <a:t>Problem is language characteristics.</a:t>
            </a:r>
          </a:p>
          <a:p>
            <a:pPr algn="just">
              <a:lnSpc>
                <a:spcPct val="120000"/>
              </a:lnSpc>
              <a:buFontTx/>
              <a:buNone/>
            </a:pPr>
            <a:endParaRPr lang="en-US" dirty="0">
              <a:cs typeface="Arial" pitchFamily="34" charset="0"/>
            </a:endParaRPr>
          </a:p>
        </p:txBody>
      </p:sp>
      <p:sp>
        <p:nvSpPr>
          <p:cNvPr id="14340" name="Slide Number Placeholder 3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AC161DDB-FBD3-4895-A183-4ECDCFF7F0BE}" type="slidenum">
              <a:rPr lang="en-US" sz="1200">
                <a:solidFill>
                  <a:srgbClr val="898989"/>
                </a:solidFill>
                <a:latin typeface="Calibri" pitchFamily="34" charset="0"/>
                <a:cs typeface="Arial" pitchFamily="34" charset="0"/>
              </a:rPr>
              <a:pPr algn="r"/>
              <a:t>12</a:t>
            </a:fld>
            <a:endParaRPr lang="en-US" sz="1200">
              <a:solidFill>
                <a:srgbClr val="898989"/>
              </a:solidFill>
              <a:latin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AU" sz="3200">
                <a:cs typeface="Arial" pitchFamily="34" charset="0"/>
              </a:rPr>
              <a:t>Language Statistics and Cryptanalysis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/>
            <a:r>
              <a:rPr lang="en-US" sz="2800" dirty="0">
                <a:cs typeface="Arial" pitchFamily="34" charset="0"/>
              </a:rPr>
              <a:t>Human languages are not random.</a:t>
            </a:r>
          </a:p>
          <a:p>
            <a:pPr algn="just"/>
            <a:endParaRPr lang="en-US" sz="800" dirty="0">
              <a:cs typeface="Arial" pitchFamily="34" charset="0"/>
            </a:endParaRPr>
          </a:p>
          <a:p>
            <a:pPr algn="just"/>
            <a:r>
              <a:rPr lang="en-US" sz="2800" dirty="0">
                <a:cs typeface="Arial" pitchFamily="34" charset="0"/>
              </a:rPr>
              <a:t>Letters are not equally frequently used. </a:t>
            </a:r>
          </a:p>
          <a:p>
            <a:pPr algn="just"/>
            <a:endParaRPr lang="en-US" sz="800" dirty="0">
              <a:cs typeface="Arial" pitchFamily="34" charset="0"/>
            </a:endParaRPr>
          </a:p>
          <a:p>
            <a:pPr algn="just"/>
            <a:r>
              <a:rPr lang="en-US" sz="2800" dirty="0">
                <a:cs typeface="Arial" pitchFamily="34" charset="0"/>
              </a:rPr>
              <a:t>In English, E is by far the most common letter, followed by T, R, N, I, O, A, S. </a:t>
            </a:r>
          </a:p>
          <a:p>
            <a:pPr algn="just"/>
            <a:endParaRPr lang="en-US" sz="800" dirty="0">
              <a:cs typeface="Arial" pitchFamily="34" charset="0"/>
            </a:endParaRPr>
          </a:p>
          <a:p>
            <a:pPr algn="just"/>
            <a:r>
              <a:rPr lang="en-US" sz="2800" dirty="0">
                <a:cs typeface="Arial" pitchFamily="34" charset="0"/>
              </a:rPr>
              <a:t>Other letters like Z, J, K, Q, X are fairly rare. </a:t>
            </a:r>
          </a:p>
          <a:p>
            <a:pPr algn="just"/>
            <a:endParaRPr lang="en-US" sz="800" dirty="0">
              <a:cs typeface="Arial" pitchFamily="34" charset="0"/>
            </a:endParaRPr>
          </a:p>
          <a:p>
            <a:pPr algn="just"/>
            <a:r>
              <a:rPr lang="en-US" sz="2800" dirty="0">
                <a:cs typeface="Arial" pitchFamily="34" charset="0"/>
              </a:rPr>
              <a:t>There are tables of single, double &amp; triple letter frequencies for various languages</a:t>
            </a:r>
          </a:p>
          <a:p>
            <a:pPr algn="just"/>
            <a:endParaRPr lang="en-AU" sz="2800" dirty="0">
              <a:cs typeface="Arial" pitchFamily="34" charset="0"/>
            </a:endParaRPr>
          </a:p>
        </p:txBody>
      </p:sp>
      <p:sp>
        <p:nvSpPr>
          <p:cNvPr id="16388" name="Slide Number Placeholder 3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97AE4DE6-722B-4FAD-B0D3-45865096D664}" type="slidenum">
              <a:rPr lang="en-US" sz="1200">
                <a:solidFill>
                  <a:srgbClr val="898989"/>
                </a:solidFill>
                <a:latin typeface="Calibri" pitchFamily="34" charset="0"/>
                <a:cs typeface="Arial" pitchFamily="34" charset="0"/>
              </a:rPr>
              <a:pPr algn="r"/>
              <a:t>13</a:t>
            </a:fld>
            <a:endParaRPr lang="en-US" sz="1200">
              <a:solidFill>
                <a:srgbClr val="898989"/>
              </a:solidFill>
              <a:latin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563563"/>
          </a:xfrm>
        </p:spPr>
        <p:txBody>
          <a:bodyPr/>
          <a:lstStyle/>
          <a:p>
            <a:r>
              <a:rPr lang="en-AU" sz="3600">
                <a:cs typeface="Arial" pitchFamily="34" charset="0"/>
              </a:rPr>
              <a:t>English Letter Frequencies</a:t>
            </a:r>
          </a:p>
        </p:txBody>
      </p:sp>
      <p:sp>
        <p:nvSpPr>
          <p:cNvPr id="18435" name="Slide Number Placeholder 3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8047B0CB-3C52-423A-B8B5-21EA5FCA96B7}" type="slidenum">
              <a:rPr lang="en-US" sz="1200">
                <a:solidFill>
                  <a:srgbClr val="898989"/>
                </a:solidFill>
                <a:latin typeface="Calibri" pitchFamily="34" charset="0"/>
                <a:cs typeface="Arial" pitchFamily="34" charset="0"/>
              </a:rPr>
              <a:pPr algn="r"/>
              <a:t>14</a:t>
            </a:fld>
            <a:endParaRPr lang="en-US" sz="1200">
              <a:solidFill>
                <a:srgbClr val="898989"/>
              </a:solidFill>
              <a:latin typeface="Calibri" pitchFamily="34" charset="0"/>
              <a:cs typeface="Arial" pitchFamily="34" charset="0"/>
            </a:endParaRPr>
          </a:p>
        </p:txBody>
      </p:sp>
      <p:pic>
        <p:nvPicPr>
          <p:cNvPr id="1843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762000"/>
            <a:ext cx="7040563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sz="3600">
                <a:cs typeface="Arial" pitchFamily="34" charset="0"/>
              </a:rPr>
              <a:t>Statistics for double &amp; triple letters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dirty="0">
                <a:cs typeface="Arial" pitchFamily="34" charset="0"/>
              </a:rPr>
              <a:t>In decreasing order of frequency</a:t>
            </a:r>
          </a:p>
          <a:p>
            <a:pPr algn="just">
              <a:lnSpc>
                <a:spcPct val="90000"/>
              </a:lnSpc>
            </a:pPr>
            <a:endParaRPr lang="en-US" dirty="0">
              <a:cs typeface="Arial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en-US" dirty="0">
                <a:cs typeface="Arial" pitchFamily="34" charset="0"/>
              </a:rPr>
              <a:t>Double letters: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dirty="0">
                <a:cs typeface="Arial" pitchFamily="34" charset="0"/>
              </a:rPr>
              <a:t>        </a:t>
            </a:r>
            <a:r>
              <a:rPr lang="en-US" dirty="0" err="1">
                <a:cs typeface="Arial" pitchFamily="34" charset="0"/>
              </a:rPr>
              <a:t>th</a:t>
            </a:r>
            <a:r>
              <a:rPr lang="en-US" dirty="0">
                <a:cs typeface="Arial" pitchFamily="34" charset="0"/>
              </a:rPr>
              <a:t>   he   an   in   </a:t>
            </a:r>
            <a:r>
              <a:rPr lang="en-US" dirty="0" err="1">
                <a:cs typeface="Arial" pitchFamily="34" charset="0"/>
              </a:rPr>
              <a:t>er</a:t>
            </a:r>
            <a:r>
              <a:rPr lang="en-US" dirty="0">
                <a:cs typeface="Arial" pitchFamily="34" charset="0"/>
              </a:rPr>
              <a:t>   re   </a:t>
            </a:r>
            <a:r>
              <a:rPr lang="en-US" dirty="0" err="1">
                <a:cs typeface="Arial" pitchFamily="34" charset="0"/>
              </a:rPr>
              <a:t>es</a:t>
            </a:r>
            <a:r>
              <a:rPr lang="en-US" dirty="0">
                <a:cs typeface="Arial" pitchFamily="34" charset="0"/>
              </a:rPr>
              <a:t>   on,  </a:t>
            </a:r>
            <a:r>
              <a:rPr lang="en-US" dirty="0">
                <a:latin typeface="Arial"/>
                <a:cs typeface="Arial" pitchFamily="34" charset="0"/>
              </a:rPr>
              <a:t>…</a:t>
            </a:r>
            <a:r>
              <a:rPr lang="en-US" dirty="0">
                <a:cs typeface="Arial" pitchFamily="34" charset="0"/>
              </a:rPr>
              <a:t>  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en-US" dirty="0">
              <a:cs typeface="Arial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en-US" dirty="0">
                <a:cs typeface="Arial" pitchFamily="34" charset="0"/>
              </a:rPr>
              <a:t>Triple letters: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dirty="0">
                <a:cs typeface="Arial" pitchFamily="34" charset="0"/>
              </a:rPr>
              <a:t>        the   and   </a:t>
            </a:r>
            <a:r>
              <a:rPr lang="en-US" dirty="0" err="1">
                <a:cs typeface="Arial" pitchFamily="34" charset="0"/>
              </a:rPr>
              <a:t>ent</a:t>
            </a:r>
            <a:r>
              <a:rPr lang="en-US" dirty="0">
                <a:cs typeface="Arial" pitchFamily="34" charset="0"/>
              </a:rPr>
              <a:t>   ion   </a:t>
            </a:r>
            <a:r>
              <a:rPr lang="en-US" dirty="0" err="1">
                <a:cs typeface="Arial" pitchFamily="34" charset="0"/>
              </a:rPr>
              <a:t>tio</a:t>
            </a:r>
            <a:r>
              <a:rPr lang="en-US" dirty="0">
                <a:cs typeface="Arial" pitchFamily="34" charset="0"/>
              </a:rPr>
              <a:t>   for   </a:t>
            </a:r>
            <a:r>
              <a:rPr lang="en-US" dirty="0" err="1">
                <a:cs typeface="Arial" pitchFamily="34" charset="0"/>
              </a:rPr>
              <a:t>nde</a:t>
            </a:r>
            <a:r>
              <a:rPr lang="en-US" dirty="0">
                <a:cs typeface="Arial" pitchFamily="34" charset="0"/>
              </a:rPr>
              <a:t>, </a:t>
            </a:r>
            <a:r>
              <a:rPr lang="en-US" dirty="0">
                <a:latin typeface="Arial"/>
                <a:cs typeface="Arial" pitchFamily="34" charset="0"/>
              </a:rPr>
              <a:t>…</a:t>
            </a:r>
            <a:endParaRPr lang="en-US" dirty="0">
              <a:cs typeface="Arial" pitchFamily="34" charset="0"/>
            </a:endParaRPr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8C47653-BEDC-4CDD-9EE4-282DBA87730E}" type="slidenum">
              <a:rPr lang="en-US" sz="1200">
                <a:solidFill>
                  <a:srgbClr val="898989"/>
                </a:solidFill>
                <a:latin typeface="Calibri" pitchFamily="34" charset="0"/>
                <a:cs typeface="Arial" pitchFamily="34" charset="0"/>
              </a:rPr>
              <a:pPr algn="r"/>
              <a:t>15</a:t>
            </a:fld>
            <a:endParaRPr lang="en-US" sz="1200">
              <a:solidFill>
                <a:srgbClr val="898989"/>
              </a:solidFill>
              <a:latin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AU">
                <a:cs typeface="Arial" pitchFamily="34" charset="0"/>
              </a:rPr>
              <a:t>Use in Cryptanalysis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04948" y="1375954"/>
            <a:ext cx="8229600" cy="4705350"/>
          </a:xfrm>
        </p:spPr>
        <p:txBody>
          <a:bodyPr/>
          <a:lstStyle/>
          <a:p>
            <a:pPr algn="just"/>
            <a:r>
              <a:rPr lang="en-AU" sz="2800" dirty="0">
                <a:cs typeface="Arial" pitchFamily="34" charset="0"/>
              </a:rPr>
              <a:t>Key concept: </a:t>
            </a:r>
            <a:r>
              <a:rPr lang="en-AU" sz="2800" dirty="0" err="1">
                <a:cs typeface="Arial" pitchFamily="34" charset="0"/>
              </a:rPr>
              <a:t>monoalphabetic</a:t>
            </a:r>
            <a:r>
              <a:rPr lang="en-AU" sz="2800" dirty="0">
                <a:cs typeface="Arial" pitchFamily="34" charset="0"/>
              </a:rPr>
              <a:t> substitution does not change relative letter frequencies </a:t>
            </a:r>
          </a:p>
          <a:p>
            <a:pPr algn="just"/>
            <a:endParaRPr lang="en-AU" sz="2800" dirty="0">
              <a:cs typeface="Arial" pitchFamily="34" charset="0"/>
            </a:endParaRPr>
          </a:p>
          <a:p>
            <a:pPr algn="just"/>
            <a:r>
              <a:rPr lang="en-AU" sz="2800" dirty="0">
                <a:cs typeface="Arial" pitchFamily="34" charset="0"/>
              </a:rPr>
              <a:t>To attack, we </a:t>
            </a:r>
          </a:p>
          <a:p>
            <a:pPr lvl="1" algn="just">
              <a:lnSpc>
                <a:spcPct val="150000"/>
              </a:lnSpc>
            </a:pPr>
            <a:r>
              <a:rPr lang="en-AU" dirty="0">
                <a:cs typeface="Arial" pitchFamily="34" charset="0"/>
              </a:rPr>
              <a:t>calculate letter frequencies for </a:t>
            </a:r>
            <a:r>
              <a:rPr lang="en-AU" dirty="0" err="1">
                <a:cs typeface="Arial" pitchFamily="34" charset="0"/>
              </a:rPr>
              <a:t>ciphertext</a:t>
            </a:r>
            <a:endParaRPr lang="en-AU" dirty="0">
              <a:cs typeface="Arial" pitchFamily="34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dirty="0">
                <a:cs typeface="Arial" pitchFamily="34" charset="0"/>
              </a:rPr>
              <a:t>compare this distribution against the known one</a:t>
            </a:r>
            <a:endParaRPr lang="en-AU" dirty="0">
              <a:cs typeface="Arial" pitchFamily="34" charset="0"/>
            </a:endParaRPr>
          </a:p>
        </p:txBody>
      </p:sp>
      <p:sp>
        <p:nvSpPr>
          <p:cNvPr id="21508" name="Slide Number Placeholder 3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9EF2C8D2-B3E5-4669-92C6-9E0139DA4387}" type="slidenum">
              <a:rPr lang="en-US" sz="1200">
                <a:solidFill>
                  <a:srgbClr val="898989"/>
                </a:solidFill>
                <a:latin typeface="Calibri" pitchFamily="34" charset="0"/>
                <a:cs typeface="Arial" pitchFamily="34" charset="0"/>
              </a:rPr>
              <a:pPr algn="r"/>
              <a:t>16</a:t>
            </a:fld>
            <a:endParaRPr lang="en-US" sz="1200">
              <a:solidFill>
                <a:srgbClr val="898989"/>
              </a:solidFill>
              <a:latin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229600" cy="411163"/>
          </a:xfrm>
        </p:spPr>
        <p:txBody>
          <a:bodyPr/>
          <a:lstStyle/>
          <a:p>
            <a:r>
              <a:rPr lang="en-US" sz="3600">
                <a:cs typeface="Arial" pitchFamily="34" charset="0"/>
              </a:rPr>
              <a:t>Example Cryptanalysis</a:t>
            </a:r>
            <a:endParaRPr lang="en-AU" sz="3600">
              <a:cs typeface="Arial" pitchFamily="34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838200"/>
            <a:ext cx="8229600" cy="5092337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dirty="0">
                <a:cs typeface="Arial" pitchFamily="34" charset="0"/>
              </a:rPr>
              <a:t>Given </a:t>
            </a:r>
            <a:r>
              <a:rPr lang="en-US" sz="2800" dirty="0" err="1">
                <a:cs typeface="Arial" pitchFamily="34" charset="0"/>
              </a:rPr>
              <a:t>ciphertext</a:t>
            </a:r>
            <a:r>
              <a:rPr lang="en-US" sz="2800" dirty="0">
                <a:cs typeface="Arial" pitchFamily="34" charset="0"/>
              </a:rPr>
              <a:t>: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en-AU" sz="1800" b="1" dirty="0">
                <a:latin typeface="Courier New" pitchFamily="49" charset="0"/>
                <a:cs typeface="Arial" pitchFamily="34" charset="0"/>
              </a:rPr>
              <a:t>U</a:t>
            </a:r>
            <a:r>
              <a:rPr lang="en-AU" sz="1800" b="1" dirty="0">
                <a:solidFill>
                  <a:srgbClr val="FF0066"/>
                </a:solidFill>
                <a:latin typeface="Courier New" pitchFamily="49" charset="0"/>
                <a:cs typeface="Arial" pitchFamily="34" charset="0"/>
              </a:rPr>
              <a:t>Z</a:t>
            </a:r>
            <a:r>
              <a:rPr lang="en-AU" sz="1800" b="1" dirty="0">
                <a:latin typeface="Courier New" pitchFamily="49" charset="0"/>
                <a:cs typeface="Arial" pitchFamily="34" charset="0"/>
              </a:rPr>
              <a:t>QSOVUOHXMO</a:t>
            </a:r>
            <a:r>
              <a:rPr lang="en-AU" sz="1800" b="1" dirty="0">
                <a:solidFill>
                  <a:schemeClr val="hlink"/>
                </a:solidFill>
                <a:latin typeface="Courier New" pitchFamily="49" charset="0"/>
                <a:cs typeface="Arial" pitchFamily="34" charset="0"/>
              </a:rPr>
              <a:t>P</a:t>
            </a:r>
            <a:r>
              <a:rPr lang="en-AU" sz="1800" b="1" dirty="0">
                <a:latin typeface="Courier New" pitchFamily="49" charset="0"/>
                <a:cs typeface="Arial" pitchFamily="34" charset="0"/>
              </a:rPr>
              <a:t>VG</a:t>
            </a:r>
            <a:r>
              <a:rPr lang="en-AU" sz="1800" b="1" dirty="0">
                <a:solidFill>
                  <a:schemeClr val="hlink"/>
                </a:solidFill>
                <a:latin typeface="Courier New" pitchFamily="49" charset="0"/>
                <a:cs typeface="Arial" pitchFamily="34" charset="0"/>
              </a:rPr>
              <a:t>P</a:t>
            </a:r>
            <a:r>
              <a:rPr lang="en-AU" sz="1800" b="1" dirty="0">
                <a:latin typeface="Courier New" pitchFamily="49" charset="0"/>
                <a:cs typeface="Arial" pitchFamily="34" charset="0"/>
              </a:rPr>
              <a:t>O</a:t>
            </a:r>
            <a:r>
              <a:rPr lang="en-AU" sz="1800" b="1" dirty="0">
                <a:solidFill>
                  <a:srgbClr val="FF0066"/>
                </a:solidFill>
                <a:latin typeface="Courier New" pitchFamily="49" charset="0"/>
                <a:cs typeface="Arial" pitchFamily="34" charset="0"/>
              </a:rPr>
              <a:t>Z</a:t>
            </a:r>
            <a:r>
              <a:rPr lang="en-AU" sz="1800" b="1" dirty="0">
                <a:solidFill>
                  <a:schemeClr val="hlink"/>
                </a:solidFill>
                <a:latin typeface="Courier New" pitchFamily="49" charset="0"/>
                <a:cs typeface="Arial" pitchFamily="34" charset="0"/>
              </a:rPr>
              <a:t>P</a:t>
            </a:r>
            <a:r>
              <a:rPr lang="en-AU" sz="1800" b="1" dirty="0">
                <a:latin typeface="Courier New" pitchFamily="49" charset="0"/>
                <a:cs typeface="Arial" pitchFamily="34" charset="0"/>
              </a:rPr>
              <a:t>EVSG</a:t>
            </a:r>
            <a:r>
              <a:rPr lang="en-AU" sz="2400" b="1" dirty="0">
                <a:solidFill>
                  <a:srgbClr val="FF3399"/>
                </a:solidFill>
                <a:latin typeface="Courier New" pitchFamily="49" charset="0"/>
                <a:cs typeface="Arial" pitchFamily="34" charset="0"/>
              </a:rPr>
              <a:t>ZW</a:t>
            </a:r>
            <a:r>
              <a:rPr lang="en-AU" sz="1800" b="1" dirty="0">
                <a:latin typeface="Courier New" pitchFamily="49" charset="0"/>
                <a:cs typeface="Arial" pitchFamily="34" charset="0"/>
              </a:rPr>
              <a:t>S</a:t>
            </a:r>
            <a:r>
              <a:rPr lang="en-AU" sz="1800" b="1" dirty="0">
                <a:solidFill>
                  <a:srgbClr val="FF0066"/>
                </a:solidFill>
                <a:latin typeface="Courier New" pitchFamily="49" charset="0"/>
                <a:cs typeface="Arial" pitchFamily="34" charset="0"/>
              </a:rPr>
              <a:t>Z</a:t>
            </a:r>
            <a:r>
              <a:rPr lang="en-AU" sz="1800" b="1" dirty="0">
                <a:latin typeface="Courier New" pitchFamily="49" charset="0"/>
                <a:cs typeface="Arial" pitchFamily="34" charset="0"/>
              </a:rPr>
              <a:t>O</a:t>
            </a:r>
            <a:r>
              <a:rPr lang="en-AU" sz="1800" b="1" dirty="0">
                <a:solidFill>
                  <a:schemeClr val="hlink"/>
                </a:solidFill>
                <a:latin typeface="Courier New" pitchFamily="49" charset="0"/>
                <a:cs typeface="Arial" pitchFamily="34" charset="0"/>
              </a:rPr>
              <a:t>P</a:t>
            </a:r>
            <a:r>
              <a:rPr lang="en-AU" sz="1800" b="1" dirty="0">
                <a:latin typeface="Courier New" pitchFamily="49" charset="0"/>
                <a:cs typeface="Arial" pitchFamily="34" charset="0"/>
              </a:rPr>
              <a:t>F</a:t>
            </a:r>
            <a:r>
              <a:rPr lang="en-AU" sz="1800" b="1" dirty="0">
                <a:solidFill>
                  <a:schemeClr val="hlink"/>
                </a:solidFill>
                <a:latin typeface="Courier New" pitchFamily="49" charset="0"/>
                <a:cs typeface="Arial" pitchFamily="34" charset="0"/>
              </a:rPr>
              <a:t>P</a:t>
            </a:r>
            <a:r>
              <a:rPr lang="en-AU" sz="1800" b="1" dirty="0">
                <a:latin typeface="Courier New" pitchFamily="49" charset="0"/>
                <a:cs typeface="Arial" pitchFamily="34" charset="0"/>
              </a:rPr>
              <a:t>ESXUDBMETSXAI</a:t>
            </a:r>
            <a:r>
              <a:rPr lang="en-AU" sz="1800" b="1" dirty="0">
                <a:solidFill>
                  <a:srgbClr val="FF0066"/>
                </a:solidFill>
                <a:latin typeface="Courier New" pitchFamily="49" charset="0"/>
                <a:cs typeface="Arial" pitchFamily="34" charset="0"/>
              </a:rPr>
              <a:t>Z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en-AU" sz="1800" b="1" dirty="0">
                <a:latin typeface="Courier New" pitchFamily="49" charset="0"/>
                <a:cs typeface="Arial" pitchFamily="34" charset="0"/>
              </a:rPr>
              <a:t>VUE</a:t>
            </a:r>
            <a:r>
              <a:rPr lang="en-AU" sz="1800" b="1" dirty="0">
                <a:solidFill>
                  <a:schemeClr val="hlink"/>
                </a:solidFill>
                <a:latin typeface="Courier New" pitchFamily="49" charset="0"/>
                <a:cs typeface="Arial" pitchFamily="34" charset="0"/>
              </a:rPr>
              <a:t>P</a:t>
            </a:r>
            <a:r>
              <a:rPr lang="en-AU" sz="1800" b="1" dirty="0">
                <a:latin typeface="Courier New" pitchFamily="49" charset="0"/>
                <a:cs typeface="Arial" pitchFamily="34" charset="0"/>
              </a:rPr>
              <a:t>H</a:t>
            </a:r>
            <a:r>
              <a:rPr lang="en-AU" sz="1800" b="1" dirty="0">
                <a:solidFill>
                  <a:srgbClr val="FF0066"/>
                </a:solidFill>
                <a:latin typeface="Courier New" pitchFamily="49" charset="0"/>
                <a:cs typeface="Arial" pitchFamily="34" charset="0"/>
              </a:rPr>
              <a:t>Z</a:t>
            </a:r>
            <a:r>
              <a:rPr lang="en-AU" sz="1800" b="1" dirty="0">
                <a:latin typeface="Courier New" pitchFamily="49" charset="0"/>
                <a:cs typeface="Arial" pitchFamily="34" charset="0"/>
              </a:rPr>
              <a:t>HMD</a:t>
            </a:r>
            <a:r>
              <a:rPr lang="en-AU" sz="1800" b="1" dirty="0">
                <a:solidFill>
                  <a:srgbClr val="FF0066"/>
                </a:solidFill>
                <a:latin typeface="Courier New" pitchFamily="49" charset="0"/>
                <a:cs typeface="Arial" pitchFamily="34" charset="0"/>
              </a:rPr>
              <a:t>Z</a:t>
            </a:r>
            <a:r>
              <a:rPr lang="en-AU" sz="1800" b="1" dirty="0">
                <a:latin typeface="Courier New" pitchFamily="49" charset="0"/>
                <a:cs typeface="Arial" pitchFamily="34" charset="0"/>
              </a:rPr>
              <a:t>SH</a:t>
            </a:r>
            <a:r>
              <a:rPr lang="en-AU" sz="1800" b="1" dirty="0">
                <a:solidFill>
                  <a:srgbClr val="FF0066"/>
                </a:solidFill>
                <a:latin typeface="Courier New" pitchFamily="49" charset="0"/>
                <a:cs typeface="Arial" pitchFamily="34" charset="0"/>
              </a:rPr>
              <a:t>Z</a:t>
            </a:r>
            <a:r>
              <a:rPr lang="en-AU" sz="1800" b="1" dirty="0">
                <a:latin typeface="Courier New" pitchFamily="49" charset="0"/>
                <a:cs typeface="Arial" pitchFamily="34" charset="0"/>
              </a:rPr>
              <a:t>OWSF</a:t>
            </a:r>
            <a:r>
              <a:rPr lang="en-AU" sz="1800" b="1" dirty="0">
                <a:solidFill>
                  <a:schemeClr val="hlink"/>
                </a:solidFill>
                <a:latin typeface="Courier New" pitchFamily="49" charset="0"/>
                <a:cs typeface="Arial" pitchFamily="34" charset="0"/>
              </a:rPr>
              <a:t>P</a:t>
            </a:r>
            <a:r>
              <a:rPr lang="en-AU" sz="1800" b="1" dirty="0">
                <a:latin typeface="Courier New" pitchFamily="49" charset="0"/>
                <a:cs typeface="Arial" pitchFamily="34" charset="0"/>
              </a:rPr>
              <a:t>A</a:t>
            </a:r>
            <a:r>
              <a:rPr lang="en-AU" sz="1800" b="1" dirty="0">
                <a:solidFill>
                  <a:schemeClr val="hlink"/>
                </a:solidFill>
                <a:latin typeface="Courier New" pitchFamily="49" charset="0"/>
                <a:cs typeface="Arial" pitchFamily="34" charset="0"/>
              </a:rPr>
              <a:t>PP</a:t>
            </a:r>
            <a:r>
              <a:rPr lang="en-AU" sz="1800" b="1" dirty="0">
                <a:latin typeface="Courier New" pitchFamily="49" charset="0"/>
                <a:cs typeface="Arial" pitchFamily="34" charset="0"/>
              </a:rPr>
              <a:t>DTSVPQU</a:t>
            </a:r>
            <a:r>
              <a:rPr lang="en-AU" sz="2400" b="1" dirty="0">
                <a:solidFill>
                  <a:srgbClr val="FF3399"/>
                </a:solidFill>
                <a:latin typeface="Courier New" pitchFamily="49" charset="0"/>
                <a:cs typeface="Arial" pitchFamily="34" charset="0"/>
              </a:rPr>
              <a:t>ZW</a:t>
            </a:r>
            <a:r>
              <a:rPr lang="en-AU" sz="1800" b="1" dirty="0">
                <a:latin typeface="Courier New" pitchFamily="49" charset="0"/>
                <a:cs typeface="Arial" pitchFamily="34" charset="0"/>
              </a:rPr>
              <a:t>YMXU</a:t>
            </a:r>
            <a:r>
              <a:rPr lang="en-AU" sz="1800" b="1" dirty="0">
                <a:solidFill>
                  <a:srgbClr val="FF0066"/>
                </a:solidFill>
                <a:latin typeface="Courier New" pitchFamily="49" charset="0"/>
                <a:cs typeface="Arial" pitchFamily="34" charset="0"/>
              </a:rPr>
              <a:t>Z</a:t>
            </a:r>
            <a:r>
              <a:rPr lang="en-AU" sz="1800" b="1" dirty="0">
                <a:latin typeface="Courier New" pitchFamily="49" charset="0"/>
                <a:cs typeface="Arial" pitchFamily="34" charset="0"/>
              </a:rPr>
              <a:t>UHSX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en-AU" sz="1800" b="1" dirty="0">
                <a:latin typeface="Courier New" pitchFamily="49" charset="0"/>
                <a:cs typeface="Arial" pitchFamily="34" charset="0"/>
              </a:rPr>
              <a:t>E</a:t>
            </a:r>
            <a:r>
              <a:rPr lang="en-AU" sz="1800" b="1" dirty="0">
                <a:solidFill>
                  <a:schemeClr val="hlink"/>
                </a:solidFill>
                <a:latin typeface="Courier New" pitchFamily="49" charset="0"/>
                <a:cs typeface="Arial" pitchFamily="34" charset="0"/>
              </a:rPr>
              <a:t>P</a:t>
            </a:r>
            <a:r>
              <a:rPr lang="en-AU" sz="1800" b="1" dirty="0">
                <a:latin typeface="Courier New" pitchFamily="49" charset="0"/>
                <a:cs typeface="Arial" pitchFamily="34" charset="0"/>
              </a:rPr>
              <a:t>YE</a:t>
            </a:r>
            <a:r>
              <a:rPr lang="en-AU" sz="1800" b="1" dirty="0">
                <a:solidFill>
                  <a:schemeClr val="hlink"/>
                </a:solidFill>
                <a:latin typeface="Courier New" pitchFamily="49" charset="0"/>
                <a:cs typeface="Arial" pitchFamily="34" charset="0"/>
              </a:rPr>
              <a:t>P</a:t>
            </a:r>
            <a:r>
              <a:rPr lang="en-AU" sz="1800" b="1" dirty="0">
                <a:latin typeface="Courier New" pitchFamily="49" charset="0"/>
                <a:cs typeface="Arial" pitchFamily="34" charset="0"/>
              </a:rPr>
              <a:t>O</a:t>
            </a:r>
            <a:r>
              <a:rPr lang="en-AU" sz="1800" b="1" dirty="0">
                <a:solidFill>
                  <a:schemeClr val="hlink"/>
                </a:solidFill>
                <a:latin typeface="Courier New" pitchFamily="49" charset="0"/>
                <a:cs typeface="Arial" pitchFamily="34" charset="0"/>
              </a:rPr>
              <a:t>P</a:t>
            </a:r>
            <a:r>
              <a:rPr lang="en-AU" sz="1800" b="1" dirty="0">
                <a:latin typeface="Courier New" pitchFamily="49" charset="0"/>
                <a:cs typeface="Arial" pitchFamily="34" charset="0"/>
              </a:rPr>
              <a:t>D</a:t>
            </a:r>
            <a:r>
              <a:rPr lang="en-AU" sz="1800" b="1" dirty="0">
                <a:solidFill>
                  <a:srgbClr val="FF0066"/>
                </a:solidFill>
                <a:latin typeface="Courier New" pitchFamily="49" charset="0"/>
                <a:cs typeface="Arial" pitchFamily="34" charset="0"/>
              </a:rPr>
              <a:t>Z</a:t>
            </a:r>
            <a:r>
              <a:rPr lang="en-AU" sz="1800" b="1" dirty="0">
                <a:latin typeface="Courier New" pitchFamily="49" charset="0"/>
                <a:cs typeface="Arial" pitchFamily="34" charset="0"/>
              </a:rPr>
              <a:t>S</a:t>
            </a:r>
            <a:r>
              <a:rPr lang="en-AU" sz="1800" b="1" dirty="0">
                <a:solidFill>
                  <a:srgbClr val="FF0066"/>
                </a:solidFill>
                <a:latin typeface="Courier New" pitchFamily="49" charset="0"/>
                <a:cs typeface="Arial" pitchFamily="34" charset="0"/>
              </a:rPr>
              <a:t>Z</a:t>
            </a:r>
            <a:r>
              <a:rPr lang="en-AU" sz="1800" b="1" dirty="0">
                <a:latin typeface="Courier New" pitchFamily="49" charset="0"/>
                <a:cs typeface="Arial" pitchFamily="34" charset="0"/>
              </a:rPr>
              <a:t>UF</a:t>
            </a:r>
            <a:r>
              <a:rPr lang="en-AU" sz="1800" b="1" dirty="0">
                <a:solidFill>
                  <a:schemeClr val="hlink"/>
                </a:solidFill>
                <a:latin typeface="Courier New" pitchFamily="49" charset="0"/>
                <a:cs typeface="Arial" pitchFamily="34" charset="0"/>
              </a:rPr>
              <a:t>P</a:t>
            </a:r>
            <a:r>
              <a:rPr lang="en-AU" sz="1800" b="1" dirty="0">
                <a:latin typeface="Courier New" pitchFamily="49" charset="0"/>
                <a:cs typeface="Arial" pitchFamily="34" charset="0"/>
              </a:rPr>
              <a:t>OMB</a:t>
            </a:r>
            <a:r>
              <a:rPr lang="en-AU" sz="2400" b="1" dirty="0">
                <a:solidFill>
                  <a:srgbClr val="FF3399"/>
                </a:solidFill>
                <a:latin typeface="Courier New" pitchFamily="49" charset="0"/>
                <a:cs typeface="Arial" pitchFamily="34" charset="0"/>
              </a:rPr>
              <a:t>ZW</a:t>
            </a:r>
            <a:r>
              <a:rPr lang="en-AU" sz="1800" b="1" dirty="0">
                <a:solidFill>
                  <a:schemeClr val="hlink"/>
                </a:solidFill>
                <a:latin typeface="Courier New" pitchFamily="49" charset="0"/>
                <a:cs typeface="Arial" pitchFamily="34" charset="0"/>
              </a:rPr>
              <a:t>P</a:t>
            </a:r>
            <a:r>
              <a:rPr lang="en-AU" sz="1800" b="1" dirty="0">
                <a:latin typeface="Courier New" pitchFamily="49" charset="0"/>
                <a:cs typeface="Arial" pitchFamily="34" charset="0"/>
              </a:rPr>
              <a:t>FU</a:t>
            </a:r>
            <a:r>
              <a:rPr lang="en-AU" sz="1800" b="1" dirty="0">
                <a:solidFill>
                  <a:schemeClr val="hlink"/>
                </a:solidFill>
                <a:latin typeface="Courier New" pitchFamily="49" charset="0"/>
                <a:cs typeface="Arial" pitchFamily="34" charset="0"/>
              </a:rPr>
              <a:t>P</a:t>
            </a:r>
            <a:r>
              <a:rPr lang="en-AU" sz="1800" b="1" dirty="0">
                <a:solidFill>
                  <a:srgbClr val="FF0066"/>
                </a:solidFill>
                <a:latin typeface="Courier New" pitchFamily="49" charset="0"/>
                <a:cs typeface="Arial" pitchFamily="34" charset="0"/>
              </a:rPr>
              <a:t>Z</a:t>
            </a:r>
            <a:r>
              <a:rPr lang="en-AU" sz="1800" b="1" dirty="0">
                <a:latin typeface="Courier New" pitchFamily="49" charset="0"/>
                <a:cs typeface="Arial" pitchFamily="34" charset="0"/>
              </a:rPr>
              <a:t>HMDJUDTMOHMQ</a:t>
            </a:r>
            <a:endParaRPr lang="en-US" sz="2400" b="1" dirty="0">
              <a:cs typeface="Arial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en-US" sz="2800" dirty="0">
                <a:cs typeface="Arial" pitchFamily="34" charset="0"/>
              </a:rPr>
              <a:t>Count relative letter frequencies (see next page)</a:t>
            </a:r>
          </a:p>
          <a:p>
            <a:pPr algn="just">
              <a:lnSpc>
                <a:spcPct val="90000"/>
              </a:lnSpc>
            </a:pPr>
            <a:r>
              <a:rPr lang="en-US" sz="2800" dirty="0">
                <a:cs typeface="Arial" pitchFamily="34" charset="0"/>
              </a:rPr>
              <a:t>Guess {P, Z} = {e, t}</a:t>
            </a:r>
          </a:p>
          <a:p>
            <a:pPr algn="just">
              <a:lnSpc>
                <a:spcPct val="90000"/>
              </a:lnSpc>
            </a:pPr>
            <a:r>
              <a:rPr lang="en-US" sz="2800" dirty="0">
                <a:cs typeface="Arial" pitchFamily="34" charset="0"/>
              </a:rPr>
              <a:t>Of double letters, ZW has highest frequency, so guess ZW = </a:t>
            </a:r>
            <a:r>
              <a:rPr lang="en-US" sz="2800" dirty="0" err="1">
                <a:cs typeface="Arial" pitchFamily="34" charset="0"/>
              </a:rPr>
              <a:t>th</a:t>
            </a:r>
            <a:r>
              <a:rPr lang="en-US" sz="2800" dirty="0">
                <a:cs typeface="Arial" pitchFamily="34" charset="0"/>
              </a:rPr>
              <a:t> and hence ZWP = the</a:t>
            </a:r>
          </a:p>
          <a:p>
            <a:pPr algn="just">
              <a:lnSpc>
                <a:spcPct val="90000"/>
              </a:lnSpc>
            </a:pPr>
            <a:r>
              <a:rPr lang="en-US" sz="2800" dirty="0">
                <a:cs typeface="Arial" pitchFamily="34" charset="0"/>
              </a:rPr>
              <a:t>Proceeding with trial and error finally get: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en-AU" sz="1800" b="1" dirty="0">
                <a:latin typeface="Courier New" pitchFamily="49" charset="0"/>
                <a:cs typeface="Arial" pitchFamily="34" charset="0"/>
              </a:rPr>
              <a:t>it was disclosed yesterday that several informal but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en-AU" sz="1800" b="1" dirty="0">
                <a:latin typeface="Courier New" pitchFamily="49" charset="0"/>
                <a:cs typeface="Arial" pitchFamily="34" charset="0"/>
              </a:rPr>
              <a:t>direct contacts have been made with political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en-AU" sz="1800" b="1" dirty="0">
                <a:latin typeface="Courier New" pitchFamily="49" charset="0"/>
                <a:cs typeface="Arial" pitchFamily="34" charset="0"/>
              </a:rPr>
              <a:t>representatives of the </a:t>
            </a:r>
            <a:r>
              <a:rPr lang="en-AU" sz="1800" b="1" dirty="0" err="1">
                <a:latin typeface="Courier New" pitchFamily="49" charset="0"/>
                <a:cs typeface="Arial" pitchFamily="34" charset="0"/>
              </a:rPr>
              <a:t>viet</a:t>
            </a:r>
            <a:r>
              <a:rPr lang="en-AU" sz="1800" b="1" dirty="0">
                <a:latin typeface="Courier New" pitchFamily="49" charset="0"/>
                <a:cs typeface="Arial" pitchFamily="34" charset="0"/>
              </a:rPr>
              <a:t> cong in </a:t>
            </a:r>
            <a:r>
              <a:rPr lang="en-AU" sz="1800" b="1" dirty="0" err="1">
                <a:latin typeface="Courier New" pitchFamily="49" charset="0"/>
                <a:cs typeface="Arial" pitchFamily="34" charset="0"/>
              </a:rPr>
              <a:t>moscow</a:t>
            </a:r>
            <a:endParaRPr lang="en-AU" sz="1800" b="1" dirty="0">
              <a:latin typeface="Courier New" pitchFamily="49" charset="0"/>
              <a:cs typeface="Arial" pitchFamily="34" charset="0"/>
            </a:endParaRP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endParaRPr lang="en-AU" sz="1800" dirty="0">
              <a:latin typeface="Courier New" pitchFamily="49" charset="0"/>
              <a:cs typeface="Arial" pitchFamily="34" charset="0"/>
            </a:endParaRPr>
          </a:p>
        </p:txBody>
      </p:sp>
      <p:sp>
        <p:nvSpPr>
          <p:cNvPr id="23556" name="Slide Number Placeholder 3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C2538022-B04E-4CB6-AB50-BB2BDAF33D3C}" type="slidenum">
              <a:rPr lang="en-US" sz="1200">
                <a:solidFill>
                  <a:srgbClr val="898989"/>
                </a:solidFill>
                <a:latin typeface="Calibri" pitchFamily="34" charset="0"/>
                <a:cs typeface="Arial" pitchFamily="34" charset="0"/>
              </a:rPr>
              <a:pPr algn="r"/>
              <a:t>17</a:t>
            </a:fld>
            <a:endParaRPr lang="en-US" sz="1200">
              <a:solidFill>
                <a:srgbClr val="898989"/>
              </a:solidFill>
              <a:latin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487363"/>
          </a:xfrm>
        </p:spPr>
        <p:txBody>
          <a:bodyPr/>
          <a:lstStyle/>
          <a:p>
            <a:r>
              <a:rPr lang="en-US" sz="3600">
                <a:cs typeface="Arial" pitchFamily="34" charset="0"/>
              </a:rPr>
              <a:t>Letter frequencies in ciphertext</a:t>
            </a:r>
          </a:p>
        </p:txBody>
      </p:sp>
      <p:graphicFrame>
        <p:nvGraphicFramePr>
          <p:cNvPr id="25661" name="Group 61"/>
          <p:cNvGraphicFramePr>
            <a:graphicFrameLocks noGrp="1"/>
          </p:cNvGraphicFramePr>
          <p:nvPr>
            <p:ph idx="4294967295"/>
          </p:nvPr>
        </p:nvGraphicFramePr>
        <p:xfrm>
          <a:off x="561702" y="587827"/>
          <a:ext cx="6413863" cy="5669280"/>
        </p:xfrm>
        <a:graphic>
          <a:graphicData uri="http://schemas.openxmlformats.org/drawingml/2006/table">
            <a:tbl>
              <a:tblPr/>
              <a:tblGrid>
                <a:gridCol w="1283626"/>
                <a:gridCol w="1283625"/>
                <a:gridCol w="1279361"/>
                <a:gridCol w="1283626"/>
                <a:gridCol w="1283625"/>
              </a:tblGrid>
              <a:tr h="8309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P  13.33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H  5.83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F   3.33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B   1.67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   0.00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8309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Z  11.67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D  5.00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  3.33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G   1.67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K   0.00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8309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    8.33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E  5.00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Q   2.50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Y   1.67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L   0.00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8309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U    8.33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V  4.17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T    2.50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     0.83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N   0.00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8309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O    7.50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X  4.17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    1.67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J    0.83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R   0.00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8309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M    6.67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25647" name="Slide Number Placeholder 4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6DB4FCDF-5763-4571-874A-4624FB4A84FB}" type="slidenum">
              <a:rPr lang="en-US" sz="1200">
                <a:solidFill>
                  <a:srgbClr val="898989"/>
                </a:solidFill>
                <a:latin typeface="Calibri" pitchFamily="34" charset="0"/>
                <a:cs typeface="Arial" pitchFamily="34" charset="0"/>
              </a:rPr>
              <a:pPr algn="r"/>
              <a:t>18</a:t>
            </a:fld>
            <a:endParaRPr lang="en-US" sz="1200">
              <a:solidFill>
                <a:srgbClr val="898989"/>
              </a:solidFill>
              <a:latin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90" y="81025"/>
            <a:ext cx="5884857" cy="982266"/>
          </a:xfrm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101636"/>
            <a:ext cx="8451669" cy="4906963"/>
          </a:xfrm>
        </p:spPr>
        <p:txBody>
          <a:bodyPr/>
          <a:lstStyle/>
          <a:p>
            <a:pPr algn="just"/>
            <a:r>
              <a:rPr lang="en-US" dirty="0" smtClean="0"/>
              <a:t>Classical ciphers</a:t>
            </a:r>
          </a:p>
          <a:p>
            <a:pPr algn="just"/>
            <a:r>
              <a:rPr lang="en-US" dirty="0" smtClean="0"/>
              <a:t>Caesar cipher</a:t>
            </a:r>
          </a:p>
          <a:p>
            <a:pPr algn="just"/>
            <a:r>
              <a:rPr lang="en-US" dirty="0" err="1" smtClean="0"/>
              <a:t>Monoalphabetic</a:t>
            </a:r>
            <a:r>
              <a:rPr lang="en-US" dirty="0" smtClean="0"/>
              <a:t> cipher</a:t>
            </a:r>
          </a:p>
          <a:p>
            <a:pPr algn="just"/>
            <a:r>
              <a:rPr lang="en-US" dirty="0" err="1" smtClean="0"/>
              <a:t>Playfair</a:t>
            </a:r>
            <a:r>
              <a:rPr lang="en-US" dirty="0" smtClean="0"/>
              <a:t> cipher</a:t>
            </a:r>
          </a:p>
          <a:p>
            <a:pPr algn="just"/>
            <a:r>
              <a:rPr lang="en-US" dirty="0" smtClean="0"/>
              <a:t>Hill cipher</a:t>
            </a:r>
          </a:p>
          <a:p>
            <a:pPr algn="just"/>
            <a:r>
              <a:rPr lang="en-US" dirty="0" err="1" smtClean="0"/>
              <a:t>Polyalphabetic</a:t>
            </a:r>
            <a:r>
              <a:rPr lang="en-US" dirty="0" smtClean="0"/>
              <a:t> cipher</a:t>
            </a:r>
          </a:p>
          <a:p>
            <a:pPr algn="just"/>
            <a:r>
              <a:rPr lang="en-US" dirty="0" smtClean="0"/>
              <a:t>Rotor machine</a:t>
            </a:r>
          </a:p>
          <a:p>
            <a:pPr algn="just"/>
            <a:r>
              <a:rPr lang="en-US" dirty="0" smtClean="0"/>
              <a:t>Transposition cipher</a:t>
            </a:r>
          </a:p>
          <a:p>
            <a:pPr algn="just"/>
            <a:r>
              <a:rPr lang="en-US" dirty="0" smtClean="0"/>
              <a:t>One time pad</a:t>
            </a:r>
          </a:p>
          <a:p>
            <a:pPr algn="just"/>
            <a:r>
              <a:rPr lang="en-US" dirty="0" smtClean="0"/>
              <a:t>Steganography</a:t>
            </a:r>
          </a:p>
          <a:p>
            <a:pPr algn="just"/>
            <a:r>
              <a:rPr lang="en-US" dirty="0" smtClean="0"/>
              <a:t>Summary</a:t>
            </a:r>
          </a:p>
          <a:p>
            <a:pPr algn="just"/>
            <a:r>
              <a:rPr lang="en-US" dirty="0" smtClean="0"/>
              <a:t>Test your understanding</a:t>
            </a:r>
          </a:p>
          <a:p>
            <a:pPr algn="just"/>
            <a:r>
              <a:rPr lang="en-US" dirty="0" smtClean="0"/>
              <a:t>References</a:t>
            </a:r>
          </a:p>
          <a:p>
            <a:pPr algn="just"/>
            <a:endParaRPr lang="en-US" dirty="0" smtClean="0"/>
          </a:p>
          <a:p>
            <a:endParaRPr lang="en-US" b="1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729039" y="2460570"/>
            <a:ext cx="3385760" cy="387133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944582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Session Meta </a:t>
            </a:r>
            <a:r>
              <a:rPr lang="en-IN" dirty="0" smtClean="0"/>
              <a:t>Data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62330534"/>
              </p:ext>
            </p:extLst>
          </p:nvPr>
        </p:nvGraphicFramePr>
        <p:xfrm>
          <a:off x="966595" y="2171700"/>
          <a:ext cx="7720205" cy="18288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112702">
                  <a:extLst>
                    <a:ext uri="{9D8B030D-6E8A-4147-A177-3AD203B41FA5}">
                      <a16:colId xmlns="" xmlns:a16="http://schemas.microsoft.com/office/drawing/2014/main" val="3266605547"/>
                    </a:ext>
                  </a:extLst>
                </a:gridCol>
                <a:gridCol w="4607503">
                  <a:extLst>
                    <a:ext uri="{9D8B030D-6E8A-4147-A177-3AD203B41FA5}">
                      <a16:colId xmlns="" xmlns:a16="http://schemas.microsoft.com/office/drawing/2014/main" val="1276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Author</a:t>
                      </a:r>
                    </a:p>
                    <a:p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Sree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Sharmila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6042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Reviewer</a:t>
                      </a:r>
                    </a:p>
                    <a:p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43996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 Number</a:t>
                      </a:r>
                    </a:p>
                    <a:p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5498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Release Date</a:t>
                      </a:r>
                    </a:p>
                    <a:p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 June 2018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52087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48089433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en-AU" sz="3600">
                <a:cs typeface="Arial" pitchFamily="34" charset="0"/>
              </a:rPr>
              <a:t>Playfair Cipher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90600"/>
            <a:ext cx="8229600" cy="452596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AU" sz="2400" dirty="0">
                <a:cs typeface="Arial" pitchFamily="34" charset="0"/>
              </a:rPr>
              <a:t>Not even the large number of keys in a </a:t>
            </a:r>
            <a:r>
              <a:rPr lang="en-AU" sz="2400" dirty="0" err="1">
                <a:cs typeface="Arial" pitchFamily="34" charset="0"/>
              </a:rPr>
              <a:t>monoalphabetic</a:t>
            </a:r>
            <a:r>
              <a:rPr lang="en-AU" sz="2400" dirty="0">
                <a:cs typeface="Arial" pitchFamily="34" charset="0"/>
              </a:rPr>
              <a:t> cipher provides security.</a:t>
            </a:r>
          </a:p>
          <a:p>
            <a:pPr algn="just">
              <a:lnSpc>
                <a:spcPct val="150000"/>
              </a:lnSpc>
            </a:pPr>
            <a:r>
              <a:rPr lang="en-AU" sz="700" dirty="0">
                <a:cs typeface="Arial" pitchFamily="34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AU" sz="2400" dirty="0">
                <a:cs typeface="Arial" pitchFamily="34" charset="0"/>
              </a:rPr>
              <a:t>One approach to improving security is to </a:t>
            </a:r>
            <a:r>
              <a:rPr lang="en-AU" sz="2400" dirty="0">
                <a:solidFill>
                  <a:srgbClr val="0070C0"/>
                </a:solidFill>
                <a:cs typeface="Arial" pitchFamily="34" charset="0"/>
              </a:rPr>
              <a:t>encrypt multiple letters at a time</a:t>
            </a:r>
            <a:r>
              <a:rPr lang="en-AU" sz="2400" dirty="0">
                <a:cs typeface="Arial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AU" sz="700" dirty="0"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AU" sz="2400" dirty="0">
                <a:cs typeface="Arial" pitchFamily="34" charset="0"/>
              </a:rPr>
              <a:t>The</a:t>
            </a:r>
            <a:r>
              <a:rPr lang="en-AU" sz="2400" b="1" dirty="0">
                <a:cs typeface="Arial" pitchFamily="34" charset="0"/>
              </a:rPr>
              <a:t> </a:t>
            </a:r>
            <a:r>
              <a:rPr lang="en-AU" sz="2400" b="1" dirty="0" err="1">
                <a:cs typeface="Arial" pitchFamily="34" charset="0"/>
              </a:rPr>
              <a:t>Playfair</a:t>
            </a:r>
            <a:r>
              <a:rPr lang="en-AU" sz="2400" b="1" dirty="0">
                <a:cs typeface="Arial" pitchFamily="34" charset="0"/>
              </a:rPr>
              <a:t> Cipher</a:t>
            </a:r>
            <a:r>
              <a:rPr lang="en-AU" sz="2400" dirty="0">
                <a:cs typeface="Arial" pitchFamily="34" charset="0"/>
              </a:rPr>
              <a:t> is the best known such cipher.</a:t>
            </a:r>
          </a:p>
          <a:p>
            <a:pPr algn="just">
              <a:lnSpc>
                <a:spcPct val="150000"/>
              </a:lnSpc>
            </a:pPr>
            <a:endParaRPr lang="en-AU" sz="700" dirty="0"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AU" sz="2400" dirty="0">
                <a:cs typeface="Arial" pitchFamily="34" charset="0"/>
              </a:rPr>
              <a:t>Invented by Charles Wheatstone in 1854, but named after his friend Baron </a:t>
            </a:r>
            <a:r>
              <a:rPr lang="en-AU" sz="2400" dirty="0" err="1">
                <a:cs typeface="Arial" pitchFamily="34" charset="0"/>
              </a:rPr>
              <a:t>Playfair</a:t>
            </a:r>
            <a:r>
              <a:rPr lang="en-AU" sz="2400" dirty="0">
                <a:cs typeface="Arial" pitchFamily="34" charset="0"/>
              </a:rPr>
              <a:t>. </a:t>
            </a:r>
          </a:p>
        </p:txBody>
      </p:sp>
      <p:sp>
        <p:nvSpPr>
          <p:cNvPr id="28676" name="Slide Number Placeholder 3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F17375B2-D813-4C41-827A-3651E57C6807}" type="slidenum">
              <a:rPr lang="en-US" sz="1200">
                <a:solidFill>
                  <a:srgbClr val="898989"/>
                </a:solidFill>
                <a:latin typeface="Calibri" pitchFamily="34" charset="0"/>
                <a:cs typeface="Arial" pitchFamily="34" charset="0"/>
              </a:rPr>
              <a:pPr algn="r"/>
              <a:t>20</a:t>
            </a:fld>
            <a:endParaRPr lang="en-US" sz="1200">
              <a:solidFill>
                <a:srgbClr val="898989"/>
              </a:solidFill>
              <a:latin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AU" sz="3600">
                <a:cs typeface="Arial" pitchFamily="34" charset="0"/>
              </a:rPr>
              <a:t>Playfair Key Matrix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14400"/>
            <a:ext cx="8229600" cy="2667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AU" sz="2400">
                <a:cs typeface="Arial" pitchFamily="34" charset="0"/>
              </a:rPr>
              <a:t>Use a 5 x 5 matrix.</a:t>
            </a:r>
          </a:p>
          <a:p>
            <a:pPr>
              <a:lnSpc>
                <a:spcPct val="150000"/>
              </a:lnSpc>
            </a:pPr>
            <a:r>
              <a:rPr lang="en-AU" sz="2400">
                <a:cs typeface="Arial" pitchFamily="34" charset="0"/>
              </a:rPr>
              <a:t>Fill in letters of the key (w/o duplicates). </a:t>
            </a:r>
          </a:p>
          <a:p>
            <a:pPr>
              <a:lnSpc>
                <a:spcPct val="150000"/>
              </a:lnSpc>
            </a:pPr>
            <a:r>
              <a:rPr lang="en-AU" sz="2400">
                <a:cs typeface="Arial" pitchFamily="34" charset="0"/>
              </a:rPr>
              <a:t>Fill the rest of matrix with other letters.</a:t>
            </a:r>
          </a:p>
          <a:p>
            <a:pPr>
              <a:lnSpc>
                <a:spcPct val="150000"/>
              </a:lnSpc>
            </a:pPr>
            <a:r>
              <a:rPr lang="en-AU" sz="2400">
                <a:cs typeface="Arial" pitchFamily="34" charset="0"/>
              </a:rPr>
              <a:t>E.g., key = </a:t>
            </a:r>
            <a:r>
              <a:rPr lang="en-AU" sz="2400">
                <a:solidFill>
                  <a:srgbClr val="C00000"/>
                </a:solidFill>
                <a:cs typeface="Arial" pitchFamily="34" charset="0"/>
              </a:rPr>
              <a:t>MONARCHY</a:t>
            </a:r>
            <a:r>
              <a:rPr lang="en-AU" sz="2400">
                <a:cs typeface="Arial" pitchFamily="34" charset="0"/>
              </a:rPr>
              <a:t>.</a:t>
            </a:r>
          </a:p>
        </p:txBody>
      </p:sp>
      <p:graphicFrame>
        <p:nvGraphicFramePr>
          <p:cNvPr id="30763" name="Group 43"/>
          <p:cNvGraphicFramePr>
            <a:graphicFrameLocks noGrp="1"/>
          </p:cNvGraphicFramePr>
          <p:nvPr/>
        </p:nvGraphicFramePr>
        <p:xfrm>
          <a:off x="1447800" y="3505200"/>
          <a:ext cx="4724400" cy="2335213"/>
        </p:xfrm>
        <a:graphic>
          <a:graphicData uri="http://schemas.openxmlformats.org/drawingml/2006/table">
            <a:tbl>
              <a:tblPr/>
              <a:tblGrid>
                <a:gridCol w="946150"/>
                <a:gridCol w="942975"/>
                <a:gridCol w="911225"/>
                <a:gridCol w="977900"/>
                <a:gridCol w="946150"/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cs typeface="Arial" pitchFamily="34" charset="0"/>
                        </a:rPr>
                        <a:t>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cs typeface="Arial" pitchFamily="34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cs typeface="Arial" pitchFamily="34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cs typeface="Arial" pitchFamily="34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cs typeface="Arial" pitchFamily="34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cs typeface="Arial" pitchFamily="34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cs typeface="Arial" pitchFamily="34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cs typeface="Arial" pitchFamily="34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cs typeface="Arial" pitchFamily="34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cs typeface="Arial" pitchFamily="34" charset="0"/>
                        </a:rPr>
                        <a:t>I/J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cs typeface="Arial" pitchFamily="34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cs typeface="Arial" pitchFamily="34" charset="0"/>
                        </a:rPr>
                        <a:t>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cs typeface="Arial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cs typeface="Arial" pitchFamily="34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cs typeface="Arial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5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cs typeface="Arial" pitchFamily="34" charset="0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cs typeface="Arial" pitchFamily="34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cs typeface="Arial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cs typeface="Arial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cs typeface="Arial" pitchFamily="34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62" name="Slide Number Placeholder 4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D2905456-3C24-47A5-9EA5-573E31951AC8}" type="slidenum">
              <a:rPr lang="en-US" sz="1200">
                <a:solidFill>
                  <a:srgbClr val="898989"/>
                </a:solidFill>
                <a:latin typeface="Calibri" pitchFamily="34" charset="0"/>
                <a:cs typeface="Arial" pitchFamily="34" charset="0"/>
              </a:rPr>
              <a:pPr algn="r"/>
              <a:t>21</a:t>
            </a:fld>
            <a:endParaRPr lang="en-US" sz="1200">
              <a:solidFill>
                <a:srgbClr val="898989"/>
              </a:solidFill>
              <a:latin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715963"/>
          </a:xfrm>
        </p:spPr>
        <p:txBody>
          <a:bodyPr/>
          <a:lstStyle/>
          <a:p>
            <a:r>
              <a:rPr lang="en-AU">
                <a:cs typeface="Arial" pitchFamily="34" charset="0"/>
              </a:rPr>
              <a:t>Encrypting and Decrypting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838200"/>
            <a:ext cx="8458200" cy="4800600"/>
          </a:xfrm>
        </p:spPr>
        <p:txBody>
          <a:bodyPr/>
          <a:lstStyle/>
          <a:p>
            <a:pPr marL="533400" indent="-533400" algn="just">
              <a:lnSpc>
                <a:spcPct val="130000"/>
              </a:lnSpc>
              <a:buFontTx/>
              <a:buNone/>
            </a:pPr>
            <a:r>
              <a:rPr lang="en-AU" sz="2000" dirty="0">
                <a:cs typeface="Arial" pitchFamily="34" charset="0"/>
              </a:rPr>
              <a:t>Plaintext is encrypted two letters at a time. </a:t>
            </a:r>
          </a:p>
          <a:p>
            <a:pPr marL="914400" lvl="1" indent="-457200" algn="just">
              <a:lnSpc>
                <a:spcPct val="130000"/>
              </a:lnSpc>
              <a:buFontTx/>
              <a:buAutoNum type="arabicPeriod"/>
            </a:pPr>
            <a:r>
              <a:rPr lang="en-AU" sz="2000" dirty="0">
                <a:cs typeface="Arial" pitchFamily="34" charset="0"/>
              </a:rPr>
              <a:t>If a pair is a repeated letter, insert filler like 'X</a:t>
            </a:r>
            <a:r>
              <a:rPr lang="en-AU" sz="2000" dirty="0">
                <a:latin typeface="Arial"/>
                <a:cs typeface="Arial" pitchFamily="34" charset="0"/>
              </a:rPr>
              <a:t>’</a:t>
            </a:r>
            <a:r>
              <a:rPr lang="en-AU" sz="2000" dirty="0">
                <a:cs typeface="Arial" pitchFamily="34" charset="0"/>
              </a:rPr>
              <a:t>.</a:t>
            </a:r>
          </a:p>
          <a:p>
            <a:pPr marL="914400" lvl="1" indent="-457200" algn="just">
              <a:lnSpc>
                <a:spcPct val="130000"/>
              </a:lnSpc>
              <a:buFontTx/>
              <a:buNone/>
            </a:pPr>
            <a:r>
              <a:rPr lang="en-AU" sz="2000" dirty="0">
                <a:cs typeface="Arial" pitchFamily="34" charset="0"/>
              </a:rPr>
              <a:t>	</a:t>
            </a:r>
            <a:r>
              <a:rPr lang="en-AU" sz="2000" dirty="0">
                <a:solidFill>
                  <a:srgbClr val="FF3399"/>
                </a:solidFill>
                <a:cs typeface="Arial" pitchFamily="34" charset="0"/>
              </a:rPr>
              <a:t>BALLOON</a:t>
            </a:r>
            <a:r>
              <a:rPr lang="en-AU" sz="2000" dirty="0">
                <a:solidFill>
                  <a:srgbClr val="FF3399"/>
                </a:solidFill>
                <a:cs typeface="Arial" pitchFamily="34" charset="0"/>
                <a:sym typeface="Wingdings" pitchFamily="2" charset="2"/>
              </a:rPr>
              <a:t> BA LX LO ON</a:t>
            </a:r>
            <a:endParaRPr lang="en-AU" sz="2000" dirty="0">
              <a:solidFill>
                <a:srgbClr val="FF3399"/>
              </a:solidFill>
              <a:cs typeface="Arial" pitchFamily="34" charset="0"/>
            </a:endParaRPr>
          </a:p>
          <a:p>
            <a:pPr marL="914400" lvl="1" indent="-457200" algn="just">
              <a:lnSpc>
                <a:spcPct val="130000"/>
              </a:lnSpc>
              <a:buFontTx/>
              <a:buAutoNum type="arabicPeriod"/>
            </a:pPr>
            <a:r>
              <a:rPr lang="en-AU" sz="2000" dirty="0">
                <a:cs typeface="Arial" pitchFamily="34" charset="0"/>
              </a:rPr>
              <a:t>If both letters fall in the same row, replace each with the letter to its right (circularly). </a:t>
            </a:r>
            <a:r>
              <a:rPr lang="en-AU" sz="2000" dirty="0">
                <a:solidFill>
                  <a:srgbClr val="FF3399"/>
                </a:solidFill>
                <a:cs typeface="Arial" pitchFamily="34" charset="0"/>
              </a:rPr>
              <a:t>AR</a:t>
            </a:r>
            <a:r>
              <a:rPr lang="en-AU" sz="2000" dirty="0">
                <a:solidFill>
                  <a:srgbClr val="FF3399"/>
                </a:solidFill>
                <a:cs typeface="Arial" pitchFamily="34" charset="0"/>
                <a:sym typeface="Wingdings" pitchFamily="2" charset="2"/>
              </a:rPr>
              <a:t>RM</a:t>
            </a:r>
            <a:endParaRPr lang="en-AU" sz="2000" dirty="0">
              <a:solidFill>
                <a:srgbClr val="FF3399"/>
              </a:solidFill>
              <a:cs typeface="Arial" pitchFamily="34" charset="0"/>
            </a:endParaRPr>
          </a:p>
          <a:p>
            <a:pPr marL="914400" lvl="1" indent="-457200" algn="just">
              <a:lnSpc>
                <a:spcPct val="130000"/>
              </a:lnSpc>
              <a:buFontTx/>
              <a:buAutoNum type="arabicPeriod"/>
            </a:pPr>
            <a:r>
              <a:rPr lang="en-AU" sz="2000" dirty="0">
                <a:cs typeface="Arial" pitchFamily="34" charset="0"/>
              </a:rPr>
              <a:t>If both letters fall in the same column, replace each with the letter below it (circularly). </a:t>
            </a:r>
            <a:r>
              <a:rPr lang="en-AU" sz="2000" dirty="0">
                <a:solidFill>
                  <a:srgbClr val="FF3399"/>
                </a:solidFill>
                <a:cs typeface="Arial" pitchFamily="34" charset="0"/>
              </a:rPr>
              <a:t>MU</a:t>
            </a:r>
            <a:r>
              <a:rPr lang="en-AU" sz="2000" dirty="0">
                <a:solidFill>
                  <a:srgbClr val="FF3399"/>
                </a:solidFill>
                <a:cs typeface="Arial" pitchFamily="34" charset="0"/>
                <a:sym typeface="Wingdings" pitchFamily="2" charset="2"/>
              </a:rPr>
              <a:t>CM</a:t>
            </a:r>
            <a:endParaRPr lang="en-AU" sz="2000" dirty="0">
              <a:solidFill>
                <a:srgbClr val="FF3399"/>
              </a:solidFill>
              <a:cs typeface="Arial" pitchFamily="34" charset="0"/>
            </a:endParaRPr>
          </a:p>
          <a:p>
            <a:pPr marL="914400" lvl="1" indent="-457200" algn="just">
              <a:lnSpc>
                <a:spcPct val="130000"/>
              </a:lnSpc>
              <a:buFontTx/>
              <a:buAutoNum type="arabicPeriod"/>
            </a:pPr>
            <a:r>
              <a:rPr lang="en-AU" sz="2000" dirty="0">
                <a:cs typeface="Arial" pitchFamily="34" charset="0"/>
              </a:rPr>
              <a:t>Otherwise, each the letter is replaced by the letter in the same row but in the column of the other letter of the pair. </a:t>
            </a:r>
            <a:r>
              <a:rPr lang="en-AU" sz="2000" dirty="0">
                <a:solidFill>
                  <a:srgbClr val="FF3399"/>
                </a:solidFill>
                <a:cs typeface="Arial" pitchFamily="34" charset="0"/>
              </a:rPr>
              <a:t>HS</a:t>
            </a:r>
            <a:r>
              <a:rPr lang="en-AU" sz="2000" dirty="0">
                <a:solidFill>
                  <a:srgbClr val="FF3399"/>
                </a:solidFill>
                <a:cs typeface="Arial" pitchFamily="34" charset="0"/>
                <a:sym typeface="Wingdings" pitchFamily="2" charset="2"/>
              </a:rPr>
              <a:t>BP &amp; EAIM (or JM)</a:t>
            </a:r>
            <a:endParaRPr lang="en-AU" sz="2000" dirty="0">
              <a:solidFill>
                <a:srgbClr val="FF3399"/>
              </a:solidFill>
              <a:cs typeface="Arial" pitchFamily="34" charset="0"/>
            </a:endParaRPr>
          </a:p>
        </p:txBody>
      </p:sp>
      <p:sp>
        <p:nvSpPr>
          <p:cNvPr id="32772" name="Slide Number Placeholder 3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B806C862-D0C2-4AFA-B8B0-1AA78C2D1B76}" type="slidenum">
              <a:rPr lang="en-US" sz="1200">
                <a:solidFill>
                  <a:srgbClr val="898989"/>
                </a:solidFill>
                <a:latin typeface="Calibri" pitchFamily="34" charset="0"/>
                <a:cs typeface="Arial" pitchFamily="34" charset="0"/>
              </a:rPr>
              <a:pPr algn="r"/>
              <a:t>22</a:t>
            </a:fld>
            <a:endParaRPr lang="en-US" sz="1200">
              <a:solidFill>
                <a:srgbClr val="898989"/>
              </a:solidFill>
              <a:latin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563563"/>
          </a:xfrm>
        </p:spPr>
        <p:txBody>
          <a:bodyPr/>
          <a:lstStyle/>
          <a:p>
            <a:r>
              <a:rPr lang="en-AU" sz="3600">
                <a:cs typeface="Arial" pitchFamily="34" charset="0"/>
              </a:rPr>
              <a:t>Security of Playfair Cipher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838200"/>
            <a:ext cx="8229600" cy="4525963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AU" sz="2800" dirty="0">
                <a:cs typeface="Arial" pitchFamily="34" charset="0"/>
              </a:rPr>
              <a:t>Equivalent to a </a:t>
            </a:r>
            <a:r>
              <a:rPr lang="en-AU" sz="2800" dirty="0" err="1">
                <a:cs typeface="Arial" pitchFamily="34" charset="0"/>
              </a:rPr>
              <a:t>monoalphabetic</a:t>
            </a:r>
            <a:r>
              <a:rPr lang="en-AU" sz="2800" dirty="0">
                <a:cs typeface="Arial" pitchFamily="34" charset="0"/>
              </a:rPr>
              <a:t> cipher with an alphabet of 26 x 26 = 676 characters.</a:t>
            </a:r>
          </a:p>
          <a:p>
            <a:pPr algn="just">
              <a:lnSpc>
                <a:spcPct val="90000"/>
              </a:lnSpc>
            </a:pPr>
            <a:endParaRPr lang="en-AU" sz="800" dirty="0">
              <a:cs typeface="Arial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en-AU" sz="2800" dirty="0">
                <a:cs typeface="Arial" pitchFamily="34" charset="0"/>
              </a:rPr>
              <a:t>Security is much improved over the simple </a:t>
            </a:r>
            <a:r>
              <a:rPr lang="en-AU" sz="2800" dirty="0" err="1">
                <a:cs typeface="Arial" pitchFamily="34" charset="0"/>
              </a:rPr>
              <a:t>monoalphabetic</a:t>
            </a:r>
            <a:r>
              <a:rPr lang="en-AU" sz="2800" dirty="0">
                <a:cs typeface="Arial" pitchFamily="34" charset="0"/>
              </a:rPr>
              <a:t> cipher. </a:t>
            </a:r>
            <a:endParaRPr lang="en-AU" sz="800" dirty="0">
              <a:cs typeface="Arial" pitchFamily="34" charset="0"/>
            </a:endParaRPr>
          </a:p>
          <a:p>
            <a:pPr algn="just">
              <a:lnSpc>
                <a:spcPct val="90000"/>
              </a:lnSpc>
            </a:pPr>
            <a:endParaRPr lang="en-AU" sz="800" dirty="0">
              <a:cs typeface="Arial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en-AU" sz="2800" dirty="0">
                <a:cs typeface="Arial" pitchFamily="34" charset="0"/>
              </a:rPr>
              <a:t>Was widely used for many decades</a:t>
            </a:r>
          </a:p>
          <a:p>
            <a:pPr lvl="1" algn="just">
              <a:lnSpc>
                <a:spcPct val="90000"/>
              </a:lnSpc>
            </a:pPr>
            <a:r>
              <a:rPr lang="en-AU" sz="2400" dirty="0" err="1">
                <a:cs typeface="Arial" pitchFamily="34" charset="0"/>
              </a:rPr>
              <a:t>eg</a:t>
            </a:r>
            <a:r>
              <a:rPr lang="en-AU" sz="2400" dirty="0">
                <a:cs typeface="Arial" pitchFamily="34" charset="0"/>
              </a:rPr>
              <a:t>. by US &amp; British military in WW1 and early WW2</a:t>
            </a:r>
          </a:p>
          <a:p>
            <a:pPr lvl="1" algn="just">
              <a:lnSpc>
                <a:spcPct val="90000"/>
              </a:lnSpc>
            </a:pPr>
            <a:endParaRPr lang="en-AU" sz="800" dirty="0">
              <a:cs typeface="Arial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en-AU" sz="2800" dirty="0">
                <a:cs typeface="Arial" pitchFamily="34" charset="0"/>
              </a:rPr>
              <a:t>Once thought to be unbreakable.</a:t>
            </a:r>
          </a:p>
          <a:p>
            <a:pPr algn="just">
              <a:lnSpc>
                <a:spcPct val="90000"/>
              </a:lnSpc>
            </a:pPr>
            <a:endParaRPr lang="en-AU" sz="800" dirty="0">
              <a:cs typeface="Arial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en-AU" sz="2800" dirty="0">
                <a:cs typeface="Arial" pitchFamily="34" charset="0"/>
              </a:rPr>
              <a:t>Actually, it </a:t>
            </a:r>
            <a:r>
              <a:rPr lang="en-AU" sz="2800" b="1" dirty="0">
                <a:cs typeface="Arial" pitchFamily="34" charset="0"/>
              </a:rPr>
              <a:t>can</a:t>
            </a:r>
            <a:r>
              <a:rPr lang="en-AU" sz="2800" dirty="0">
                <a:cs typeface="Arial" pitchFamily="34" charset="0"/>
              </a:rPr>
              <a:t> be broken, because it still leaves some structure of plaintext intact.</a:t>
            </a:r>
          </a:p>
        </p:txBody>
      </p:sp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7286625" y="64119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1800">
              <a:latin typeface="Calibri" pitchFamily="34" charset="0"/>
              <a:cs typeface="Arial" pitchFamily="34" charset="0"/>
            </a:endParaRPr>
          </a:p>
        </p:txBody>
      </p:sp>
      <p:sp>
        <p:nvSpPr>
          <p:cNvPr id="34821" name="Slide Number Placeholder 4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B5CF10E1-D40E-40BA-B19F-F17B1F46392D}" type="slidenum">
              <a:rPr lang="en-US" sz="1200">
                <a:solidFill>
                  <a:srgbClr val="898989"/>
                </a:solidFill>
                <a:latin typeface="Calibri" pitchFamily="34" charset="0"/>
                <a:cs typeface="Arial" pitchFamily="34" charset="0"/>
              </a:rPr>
              <a:pPr algn="r"/>
              <a:t>23</a:t>
            </a:fld>
            <a:endParaRPr lang="en-US" sz="1200">
              <a:solidFill>
                <a:srgbClr val="898989"/>
              </a:solidFill>
              <a:latin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90" y="81025"/>
            <a:ext cx="5884857" cy="982266"/>
          </a:xfrm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101636"/>
            <a:ext cx="8451669" cy="4906963"/>
          </a:xfrm>
        </p:spPr>
        <p:txBody>
          <a:bodyPr/>
          <a:lstStyle/>
          <a:p>
            <a:pPr algn="just"/>
            <a:r>
              <a:rPr lang="en-US" dirty="0" smtClean="0"/>
              <a:t>Classical ciphers</a:t>
            </a:r>
          </a:p>
          <a:p>
            <a:pPr algn="just"/>
            <a:r>
              <a:rPr lang="en-US" dirty="0" smtClean="0"/>
              <a:t>Caesar cipher</a:t>
            </a:r>
          </a:p>
          <a:p>
            <a:pPr algn="just"/>
            <a:r>
              <a:rPr lang="en-US" dirty="0" err="1" smtClean="0"/>
              <a:t>Monoalphabetic</a:t>
            </a:r>
            <a:r>
              <a:rPr lang="en-US" dirty="0" smtClean="0"/>
              <a:t> cipher</a:t>
            </a:r>
          </a:p>
          <a:p>
            <a:pPr algn="just"/>
            <a:r>
              <a:rPr lang="en-US" dirty="0" err="1" smtClean="0"/>
              <a:t>Playfair</a:t>
            </a:r>
            <a:r>
              <a:rPr lang="en-US" dirty="0" smtClean="0"/>
              <a:t> cipher</a:t>
            </a:r>
          </a:p>
          <a:p>
            <a:pPr algn="just"/>
            <a:r>
              <a:rPr lang="en-US" dirty="0" smtClean="0"/>
              <a:t>Hill cipher</a:t>
            </a:r>
          </a:p>
          <a:p>
            <a:pPr algn="just"/>
            <a:r>
              <a:rPr lang="en-US" dirty="0" err="1" smtClean="0"/>
              <a:t>Polyalphabetic</a:t>
            </a:r>
            <a:r>
              <a:rPr lang="en-US" dirty="0" smtClean="0"/>
              <a:t> cipher</a:t>
            </a:r>
          </a:p>
          <a:p>
            <a:pPr algn="just"/>
            <a:r>
              <a:rPr lang="en-US" dirty="0" smtClean="0"/>
              <a:t>Rotor machine</a:t>
            </a:r>
          </a:p>
          <a:p>
            <a:pPr algn="just"/>
            <a:r>
              <a:rPr lang="en-US" dirty="0" smtClean="0"/>
              <a:t>Transposition cipher</a:t>
            </a:r>
          </a:p>
          <a:p>
            <a:pPr algn="just"/>
            <a:r>
              <a:rPr lang="en-US" dirty="0" smtClean="0"/>
              <a:t>One time pad</a:t>
            </a:r>
          </a:p>
          <a:p>
            <a:pPr algn="just"/>
            <a:r>
              <a:rPr lang="en-US" dirty="0" smtClean="0"/>
              <a:t>Steganography</a:t>
            </a:r>
          </a:p>
          <a:p>
            <a:pPr algn="just"/>
            <a:r>
              <a:rPr lang="en-US" dirty="0" smtClean="0"/>
              <a:t>Summary</a:t>
            </a:r>
          </a:p>
          <a:p>
            <a:pPr algn="just"/>
            <a:r>
              <a:rPr lang="en-US" dirty="0" smtClean="0"/>
              <a:t>Test your understanding</a:t>
            </a:r>
          </a:p>
          <a:p>
            <a:pPr algn="just"/>
            <a:r>
              <a:rPr lang="en-US" dirty="0" smtClean="0"/>
              <a:t>References</a:t>
            </a:r>
          </a:p>
          <a:p>
            <a:pPr algn="just"/>
            <a:endParaRPr lang="en-US" dirty="0" smtClean="0"/>
          </a:p>
          <a:p>
            <a:endParaRPr lang="en-US" b="1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742102" y="2891645"/>
            <a:ext cx="3385760" cy="387133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944582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/>
              <a:t>Hill Cipher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4525963"/>
          </a:xfrm>
        </p:spPr>
        <p:txBody>
          <a:bodyPr/>
          <a:lstStyle/>
          <a:p>
            <a:pPr algn="just"/>
            <a:r>
              <a:rPr lang="en-US" dirty="0"/>
              <a:t>Takes two or three or more letter combinations to the same size combinations, e.g. “the” </a:t>
            </a:r>
            <a:r>
              <a:rPr lang="en-US" dirty="0">
                <a:sym typeface="Wingdings" pitchFamily="2" charset="2"/>
              </a:rPr>
              <a:t> “</a:t>
            </a:r>
            <a:r>
              <a:rPr lang="en-US" dirty="0" err="1">
                <a:sym typeface="Wingdings" pitchFamily="2" charset="2"/>
              </a:rPr>
              <a:t>rqv</a:t>
            </a:r>
            <a:r>
              <a:rPr lang="en-US" dirty="0">
                <a:sym typeface="Wingdings" pitchFamily="2" charset="2"/>
              </a:rPr>
              <a:t>”</a:t>
            </a:r>
          </a:p>
          <a:p>
            <a:pPr algn="just"/>
            <a:r>
              <a:rPr lang="en-US" dirty="0">
                <a:sym typeface="Wingdings" pitchFamily="2" charset="2"/>
              </a:rPr>
              <a:t>Uses simple linear equations</a:t>
            </a:r>
          </a:p>
          <a:p>
            <a:pPr algn="just"/>
            <a:r>
              <a:rPr lang="en-US" dirty="0">
                <a:sym typeface="Wingdings" pitchFamily="2" charset="2"/>
              </a:rPr>
              <a:t>An example of a “block” cipher encrypting a block of text at a time</a:t>
            </a:r>
          </a:p>
          <a:p>
            <a:pPr algn="just"/>
            <a:r>
              <a:rPr lang="en-US" dirty="0">
                <a:sym typeface="Wingdings" pitchFamily="2" charset="2"/>
              </a:rPr>
              <a:t>Numbered alphabet: a = 0, b = 1, c = 3, etc.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(in CAP, use ASCII code)</a:t>
            </a:r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1160417" y="1541417"/>
            <a:ext cx="66294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C1 =  9*p1 + 18*p2 + 10*p3 (mod 26)</a:t>
            </a:r>
          </a:p>
          <a:p>
            <a:pPr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C2 = 16*p1 + 21*p2 +  1*p3 (mod 26)</a:t>
            </a:r>
          </a:p>
          <a:p>
            <a:pPr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C3 =  5*p1 + 12*p2 + 23*p3 (mod 26)</a:t>
            </a:r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1981200" y="4038600"/>
            <a:ext cx="5867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Courier New" pitchFamily="49" charset="0"/>
              </a:rPr>
              <a:t>C1      9  18  10     p1</a:t>
            </a:r>
          </a:p>
          <a:p>
            <a:pPr>
              <a:spcBef>
                <a:spcPct val="50000"/>
              </a:spcBef>
            </a:pPr>
            <a:r>
              <a:rPr lang="en-US" b="1" dirty="0">
                <a:latin typeface="Courier New" pitchFamily="49" charset="0"/>
              </a:rPr>
              <a:t>C2  =  16  21   1     p2   </a:t>
            </a:r>
            <a:r>
              <a:rPr lang="en-US" b="1" dirty="0" smtClean="0">
                <a:latin typeface="Courier New" pitchFamily="49" charset="0"/>
              </a:rPr>
              <a:t>(mod </a:t>
            </a:r>
            <a:r>
              <a:rPr lang="en-US" b="1" dirty="0">
                <a:latin typeface="Courier New" pitchFamily="49" charset="0"/>
              </a:rPr>
              <a:t>26)</a:t>
            </a:r>
          </a:p>
          <a:p>
            <a:pPr>
              <a:spcBef>
                <a:spcPct val="50000"/>
              </a:spcBef>
            </a:pPr>
            <a:r>
              <a:rPr lang="en-US" b="1" dirty="0">
                <a:latin typeface="Courier New" pitchFamily="49" charset="0"/>
              </a:rPr>
              <a:t>C3      5  12  23     p3</a:t>
            </a:r>
          </a:p>
        </p:txBody>
      </p:sp>
      <p:sp>
        <p:nvSpPr>
          <p:cNvPr id="83973" name="Freeform 5"/>
          <p:cNvSpPr>
            <a:spLocks/>
          </p:cNvSpPr>
          <p:nvPr/>
        </p:nvSpPr>
        <p:spPr bwMode="auto">
          <a:xfrm>
            <a:off x="1828800" y="4038600"/>
            <a:ext cx="228600" cy="1219200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0" y="384"/>
              </a:cxn>
              <a:cxn ang="0">
                <a:pos x="144" y="768"/>
              </a:cxn>
            </a:cxnLst>
            <a:rect l="0" t="0" r="r" b="b"/>
            <a:pathLst>
              <a:path w="144" h="768">
                <a:moveTo>
                  <a:pt x="144" y="0"/>
                </a:moveTo>
                <a:cubicBezTo>
                  <a:pt x="72" y="128"/>
                  <a:pt x="0" y="256"/>
                  <a:pt x="0" y="384"/>
                </a:cubicBezTo>
                <a:cubicBezTo>
                  <a:pt x="0" y="512"/>
                  <a:pt x="120" y="712"/>
                  <a:pt x="144" y="768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974" name="Freeform 6"/>
          <p:cNvSpPr>
            <a:spLocks/>
          </p:cNvSpPr>
          <p:nvPr/>
        </p:nvSpPr>
        <p:spPr bwMode="auto">
          <a:xfrm>
            <a:off x="2891245" y="4114800"/>
            <a:ext cx="228600" cy="1219200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0" y="384"/>
              </a:cxn>
              <a:cxn ang="0">
                <a:pos x="144" y="768"/>
              </a:cxn>
            </a:cxnLst>
            <a:rect l="0" t="0" r="r" b="b"/>
            <a:pathLst>
              <a:path w="144" h="768">
                <a:moveTo>
                  <a:pt x="144" y="0"/>
                </a:moveTo>
                <a:cubicBezTo>
                  <a:pt x="72" y="128"/>
                  <a:pt x="0" y="256"/>
                  <a:pt x="0" y="384"/>
                </a:cubicBezTo>
                <a:cubicBezTo>
                  <a:pt x="0" y="512"/>
                  <a:pt x="120" y="712"/>
                  <a:pt x="144" y="768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975" name="Freeform 7"/>
          <p:cNvSpPr>
            <a:spLocks/>
          </p:cNvSpPr>
          <p:nvPr/>
        </p:nvSpPr>
        <p:spPr bwMode="auto">
          <a:xfrm>
            <a:off x="4870269" y="4088674"/>
            <a:ext cx="228600" cy="1219200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0" y="384"/>
              </a:cxn>
              <a:cxn ang="0">
                <a:pos x="144" y="768"/>
              </a:cxn>
            </a:cxnLst>
            <a:rect l="0" t="0" r="r" b="b"/>
            <a:pathLst>
              <a:path w="144" h="768">
                <a:moveTo>
                  <a:pt x="144" y="0"/>
                </a:moveTo>
                <a:cubicBezTo>
                  <a:pt x="72" y="128"/>
                  <a:pt x="0" y="256"/>
                  <a:pt x="0" y="384"/>
                </a:cubicBezTo>
                <a:cubicBezTo>
                  <a:pt x="0" y="512"/>
                  <a:pt x="120" y="712"/>
                  <a:pt x="144" y="768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976" name="Freeform 8"/>
          <p:cNvSpPr>
            <a:spLocks/>
          </p:cNvSpPr>
          <p:nvPr/>
        </p:nvSpPr>
        <p:spPr bwMode="auto">
          <a:xfrm flipH="1">
            <a:off x="5347062" y="4114800"/>
            <a:ext cx="228600" cy="1219200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0" y="384"/>
              </a:cxn>
              <a:cxn ang="0">
                <a:pos x="144" y="768"/>
              </a:cxn>
            </a:cxnLst>
            <a:rect l="0" t="0" r="r" b="b"/>
            <a:pathLst>
              <a:path w="144" h="768">
                <a:moveTo>
                  <a:pt x="144" y="0"/>
                </a:moveTo>
                <a:cubicBezTo>
                  <a:pt x="72" y="128"/>
                  <a:pt x="0" y="256"/>
                  <a:pt x="0" y="384"/>
                </a:cubicBezTo>
                <a:cubicBezTo>
                  <a:pt x="0" y="512"/>
                  <a:pt x="120" y="712"/>
                  <a:pt x="144" y="768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977" name="Freeform 9"/>
          <p:cNvSpPr>
            <a:spLocks/>
          </p:cNvSpPr>
          <p:nvPr/>
        </p:nvSpPr>
        <p:spPr bwMode="auto">
          <a:xfrm flipH="1">
            <a:off x="4450080" y="4101737"/>
            <a:ext cx="228600" cy="1219200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0" y="384"/>
              </a:cxn>
              <a:cxn ang="0">
                <a:pos x="144" y="768"/>
              </a:cxn>
            </a:cxnLst>
            <a:rect l="0" t="0" r="r" b="b"/>
            <a:pathLst>
              <a:path w="144" h="768">
                <a:moveTo>
                  <a:pt x="144" y="0"/>
                </a:moveTo>
                <a:cubicBezTo>
                  <a:pt x="72" y="128"/>
                  <a:pt x="0" y="256"/>
                  <a:pt x="0" y="384"/>
                </a:cubicBezTo>
                <a:cubicBezTo>
                  <a:pt x="0" y="512"/>
                  <a:pt x="120" y="712"/>
                  <a:pt x="144" y="768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978" name="Freeform 10"/>
          <p:cNvSpPr>
            <a:spLocks/>
          </p:cNvSpPr>
          <p:nvPr/>
        </p:nvSpPr>
        <p:spPr bwMode="auto">
          <a:xfrm flipH="1">
            <a:off x="2362200" y="4038600"/>
            <a:ext cx="228600" cy="1219200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0" y="384"/>
              </a:cxn>
              <a:cxn ang="0">
                <a:pos x="144" y="768"/>
              </a:cxn>
            </a:cxnLst>
            <a:rect l="0" t="0" r="r" b="b"/>
            <a:pathLst>
              <a:path w="144" h="768">
                <a:moveTo>
                  <a:pt x="144" y="0"/>
                </a:moveTo>
                <a:cubicBezTo>
                  <a:pt x="72" y="128"/>
                  <a:pt x="0" y="256"/>
                  <a:pt x="0" y="384"/>
                </a:cubicBezTo>
                <a:cubicBezTo>
                  <a:pt x="0" y="512"/>
                  <a:pt x="120" y="712"/>
                  <a:pt x="144" y="768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676400" y="4724400"/>
            <a:ext cx="6019800" cy="1311275"/>
            <a:chOff x="1152" y="2544"/>
            <a:chExt cx="3792" cy="826"/>
          </a:xfrm>
        </p:grpSpPr>
        <p:sp>
          <p:nvSpPr>
            <p:cNvPr id="84995" name="Text Box 3"/>
            <p:cNvSpPr txBox="1">
              <a:spLocks noChangeArrowheads="1"/>
            </p:cNvSpPr>
            <p:nvPr/>
          </p:nvSpPr>
          <p:spPr bwMode="auto">
            <a:xfrm>
              <a:off x="1248" y="2544"/>
              <a:ext cx="3696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</a:rPr>
                <a:t>18      9  18  10     14</a:t>
              </a:r>
            </a:p>
            <a:p>
              <a:pPr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</a:rPr>
                <a:t>21  =  16  21   1      8    (mod 26)</a:t>
              </a:r>
            </a:p>
            <a:p>
              <a:pPr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</a:rPr>
                <a:t> 9      5  12  23     19</a:t>
              </a:r>
            </a:p>
          </p:txBody>
        </p:sp>
        <p:sp>
          <p:nvSpPr>
            <p:cNvPr id="84996" name="Freeform 4"/>
            <p:cNvSpPr>
              <a:spLocks/>
            </p:cNvSpPr>
            <p:nvPr/>
          </p:nvSpPr>
          <p:spPr bwMode="auto">
            <a:xfrm>
              <a:off x="1152" y="2544"/>
              <a:ext cx="144" cy="768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384"/>
                </a:cxn>
                <a:cxn ang="0">
                  <a:pos x="144" y="768"/>
                </a:cxn>
              </a:cxnLst>
              <a:rect l="0" t="0" r="r" b="b"/>
              <a:pathLst>
                <a:path w="144" h="768">
                  <a:moveTo>
                    <a:pt x="144" y="0"/>
                  </a:moveTo>
                  <a:cubicBezTo>
                    <a:pt x="72" y="128"/>
                    <a:pt x="0" y="256"/>
                    <a:pt x="0" y="384"/>
                  </a:cubicBezTo>
                  <a:cubicBezTo>
                    <a:pt x="0" y="512"/>
                    <a:pt x="120" y="712"/>
                    <a:pt x="144" y="768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4997" name="Freeform 5"/>
            <p:cNvSpPr>
              <a:spLocks/>
            </p:cNvSpPr>
            <p:nvPr/>
          </p:nvSpPr>
          <p:spPr bwMode="auto">
            <a:xfrm>
              <a:off x="1846" y="2576"/>
              <a:ext cx="144" cy="768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384"/>
                </a:cxn>
                <a:cxn ang="0">
                  <a:pos x="144" y="768"/>
                </a:cxn>
              </a:cxnLst>
              <a:rect l="0" t="0" r="r" b="b"/>
              <a:pathLst>
                <a:path w="144" h="768">
                  <a:moveTo>
                    <a:pt x="144" y="0"/>
                  </a:moveTo>
                  <a:cubicBezTo>
                    <a:pt x="72" y="128"/>
                    <a:pt x="0" y="256"/>
                    <a:pt x="0" y="384"/>
                  </a:cubicBezTo>
                  <a:cubicBezTo>
                    <a:pt x="0" y="512"/>
                    <a:pt x="120" y="712"/>
                    <a:pt x="144" y="768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4998" name="Freeform 6"/>
            <p:cNvSpPr>
              <a:spLocks/>
            </p:cNvSpPr>
            <p:nvPr/>
          </p:nvSpPr>
          <p:spPr bwMode="auto">
            <a:xfrm>
              <a:off x="3027" y="2551"/>
              <a:ext cx="144" cy="768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384"/>
                </a:cxn>
                <a:cxn ang="0">
                  <a:pos x="144" y="768"/>
                </a:cxn>
              </a:cxnLst>
              <a:rect l="0" t="0" r="r" b="b"/>
              <a:pathLst>
                <a:path w="144" h="768">
                  <a:moveTo>
                    <a:pt x="144" y="0"/>
                  </a:moveTo>
                  <a:cubicBezTo>
                    <a:pt x="72" y="128"/>
                    <a:pt x="0" y="256"/>
                    <a:pt x="0" y="384"/>
                  </a:cubicBezTo>
                  <a:cubicBezTo>
                    <a:pt x="0" y="512"/>
                    <a:pt x="120" y="712"/>
                    <a:pt x="144" y="768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4999" name="Freeform 7"/>
            <p:cNvSpPr>
              <a:spLocks/>
            </p:cNvSpPr>
            <p:nvPr/>
          </p:nvSpPr>
          <p:spPr bwMode="auto">
            <a:xfrm flipH="1">
              <a:off x="3393" y="2567"/>
              <a:ext cx="144" cy="768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384"/>
                </a:cxn>
                <a:cxn ang="0">
                  <a:pos x="144" y="768"/>
                </a:cxn>
              </a:cxnLst>
              <a:rect l="0" t="0" r="r" b="b"/>
              <a:pathLst>
                <a:path w="144" h="768">
                  <a:moveTo>
                    <a:pt x="144" y="0"/>
                  </a:moveTo>
                  <a:cubicBezTo>
                    <a:pt x="72" y="128"/>
                    <a:pt x="0" y="256"/>
                    <a:pt x="0" y="384"/>
                  </a:cubicBezTo>
                  <a:cubicBezTo>
                    <a:pt x="0" y="512"/>
                    <a:pt x="120" y="712"/>
                    <a:pt x="144" y="768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000" name="Freeform 8"/>
            <p:cNvSpPr>
              <a:spLocks/>
            </p:cNvSpPr>
            <p:nvPr/>
          </p:nvSpPr>
          <p:spPr bwMode="auto">
            <a:xfrm flipH="1">
              <a:off x="2779" y="2576"/>
              <a:ext cx="144" cy="768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384"/>
                </a:cxn>
                <a:cxn ang="0">
                  <a:pos x="144" y="768"/>
                </a:cxn>
              </a:cxnLst>
              <a:rect l="0" t="0" r="r" b="b"/>
              <a:pathLst>
                <a:path w="144" h="768">
                  <a:moveTo>
                    <a:pt x="144" y="0"/>
                  </a:moveTo>
                  <a:cubicBezTo>
                    <a:pt x="72" y="128"/>
                    <a:pt x="0" y="256"/>
                    <a:pt x="0" y="384"/>
                  </a:cubicBezTo>
                  <a:cubicBezTo>
                    <a:pt x="0" y="512"/>
                    <a:pt x="120" y="712"/>
                    <a:pt x="144" y="768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001" name="Freeform 9"/>
            <p:cNvSpPr>
              <a:spLocks/>
            </p:cNvSpPr>
            <p:nvPr/>
          </p:nvSpPr>
          <p:spPr bwMode="auto">
            <a:xfrm flipH="1">
              <a:off x="1488" y="2544"/>
              <a:ext cx="144" cy="768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384"/>
                </a:cxn>
                <a:cxn ang="0">
                  <a:pos x="144" y="768"/>
                </a:cxn>
              </a:cxnLst>
              <a:rect l="0" t="0" r="r" b="b"/>
              <a:pathLst>
                <a:path w="144" h="768">
                  <a:moveTo>
                    <a:pt x="144" y="0"/>
                  </a:moveTo>
                  <a:cubicBezTo>
                    <a:pt x="72" y="128"/>
                    <a:pt x="0" y="256"/>
                    <a:pt x="0" y="384"/>
                  </a:cubicBezTo>
                  <a:cubicBezTo>
                    <a:pt x="0" y="512"/>
                    <a:pt x="120" y="712"/>
                    <a:pt x="144" y="768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5002" name="Text Box 10"/>
          <p:cNvSpPr txBox="1">
            <a:spLocks noChangeArrowheads="1"/>
          </p:cNvSpPr>
          <p:nvPr/>
        </p:nvSpPr>
        <p:spPr bwMode="auto">
          <a:xfrm>
            <a:off x="1143000" y="228600"/>
            <a:ext cx="35814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I can’t do it</a:t>
            </a:r>
          </a:p>
          <a:p>
            <a:pPr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8 2 0 13 19 3 14 8 19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412966" y="1308463"/>
            <a:ext cx="6019800" cy="1347788"/>
            <a:chOff x="1104" y="816"/>
            <a:chExt cx="3792" cy="849"/>
          </a:xfrm>
        </p:grpSpPr>
        <p:sp>
          <p:nvSpPr>
            <p:cNvPr id="85004" name="Text Box 12"/>
            <p:cNvSpPr txBox="1">
              <a:spLocks noChangeArrowheads="1"/>
            </p:cNvSpPr>
            <p:nvPr/>
          </p:nvSpPr>
          <p:spPr bwMode="auto">
            <a:xfrm>
              <a:off x="1200" y="816"/>
              <a:ext cx="3696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>
                  <a:latin typeface="Courier New" pitchFamily="49" charset="0"/>
                </a:rPr>
                <a:t> 4      9  18  10     8</a:t>
              </a:r>
            </a:p>
            <a:p>
              <a:pPr>
                <a:spcBef>
                  <a:spcPct val="50000"/>
                </a:spcBef>
              </a:pPr>
              <a:r>
                <a:rPr lang="en-US" b="1" dirty="0">
                  <a:latin typeface="Courier New" pitchFamily="49" charset="0"/>
                </a:rPr>
                <a:t>14  =  16  21   1     2    (mod 26)</a:t>
              </a:r>
            </a:p>
            <a:p>
              <a:pPr>
                <a:spcBef>
                  <a:spcPct val="50000"/>
                </a:spcBef>
              </a:pPr>
              <a:r>
                <a:rPr lang="en-US" b="1" dirty="0">
                  <a:latin typeface="Courier New" pitchFamily="49" charset="0"/>
                </a:rPr>
                <a:t>12      5  12  23     0</a:t>
              </a:r>
            </a:p>
          </p:txBody>
        </p:sp>
        <p:sp>
          <p:nvSpPr>
            <p:cNvPr id="85005" name="Freeform 13"/>
            <p:cNvSpPr>
              <a:spLocks/>
            </p:cNvSpPr>
            <p:nvPr/>
          </p:nvSpPr>
          <p:spPr bwMode="auto">
            <a:xfrm>
              <a:off x="1104" y="816"/>
              <a:ext cx="144" cy="768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384"/>
                </a:cxn>
                <a:cxn ang="0">
                  <a:pos x="144" y="768"/>
                </a:cxn>
              </a:cxnLst>
              <a:rect l="0" t="0" r="r" b="b"/>
              <a:pathLst>
                <a:path w="144" h="768">
                  <a:moveTo>
                    <a:pt x="144" y="0"/>
                  </a:moveTo>
                  <a:cubicBezTo>
                    <a:pt x="72" y="128"/>
                    <a:pt x="0" y="256"/>
                    <a:pt x="0" y="384"/>
                  </a:cubicBezTo>
                  <a:cubicBezTo>
                    <a:pt x="0" y="512"/>
                    <a:pt x="120" y="712"/>
                    <a:pt x="144" y="768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006" name="Freeform 14"/>
            <p:cNvSpPr>
              <a:spLocks/>
            </p:cNvSpPr>
            <p:nvPr/>
          </p:nvSpPr>
          <p:spPr bwMode="auto">
            <a:xfrm>
              <a:off x="1790" y="897"/>
              <a:ext cx="144" cy="768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384"/>
                </a:cxn>
                <a:cxn ang="0">
                  <a:pos x="144" y="768"/>
                </a:cxn>
              </a:cxnLst>
              <a:rect l="0" t="0" r="r" b="b"/>
              <a:pathLst>
                <a:path w="144" h="768">
                  <a:moveTo>
                    <a:pt x="144" y="0"/>
                  </a:moveTo>
                  <a:cubicBezTo>
                    <a:pt x="72" y="128"/>
                    <a:pt x="0" y="256"/>
                    <a:pt x="0" y="384"/>
                  </a:cubicBezTo>
                  <a:cubicBezTo>
                    <a:pt x="0" y="512"/>
                    <a:pt x="120" y="712"/>
                    <a:pt x="144" y="768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007" name="Freeform 15"/>
            <p:cNvSpPr>
              <a:spLocks/>
            </p:cNvSpPr>
            <p:nvPr/>
          </p:nvSpPr>
          <p:spPr bwMode="auto">
            <a:xfrm>
              <a:off x="3012" y="880"/>
              <a:ext cx="144" cy="768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384"/>
                </a:cxn>
                <a:cxn ang="0">
                  <a:pos x="144" y="768"/>
                </a:cxn>
              </a:cxnLst>
              <a:rect l="0" t="0" r="r" b="b"/>
              <a:pathLst>
                <a:path w="144" h="768">
                  <a:moveTo>
                    <a:pt x="144" y="0"/>
                  </a:moveTo>
                  <a:cubicBezTo>
                    <a:pt x="72" y="128"/>
                    <a:pt x="0" y="256"/>
                    <a:pt x="0" y="384"/>
                  </a:cubicBezTo>
                  <a:cubicBezTo>
                    <a:pt x="0" y="512"/>
                    <a:pt x="120" y="712"/>
                    <a:pt x="144" y="768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008" name="Freeform 16"/>
            <p:cNvSpPr>
              <a:spLocks/>
            </p:cNvSpPr>
            <p:nvPr/>
          </p:nvSpPr>
          <p:spPr bwMode="auto">
            <a:xfrm flipH="1">
              <a:off x="3248" y="880"/>
              <a:ext cx="144" cy="768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384"/>
                </a:cxn>
                <a:cxn ang="0">
                  <a:pos x="144" y="768"/>
                </a:cxn>
              </a:cxnLst>
              <a:rect l="0" t="0" r="r" b="b"/>
              <a:pathLst>
                <a:path w="144" h="768">
                  <a:moveTo>
                    <a:pt x="144" y="0"/>
                  </a:moveTo>
                  <a:cubicBezTo>
                    <a:pt x="72" y="128"/>
                    <a:pt x="0" y="256"/>
                    <a:pt x="0" y="384"/>
                  </a:cubicBezTo>
                  <a:cubicBezTo>
                    <a:pt x="0" y="512"/>
                    <a:pt x="120" y="712"/>
                    <a:pt x="144" y="768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009" name="Freeform 17"/>
            <p:cNvSpPr>
              <a:spLocks/>
            </p:cNvSpPr>
            <p:nvPr/>
          </p:nvSpPr>
          <p:spPr bwMode="auto">
            <a:xfrm flipH="1">
              <a:off x="2805" y="839"/>
              <a:ext cx="144" cy="768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384"/>
                </a:cxn>
                <a:cxn ang="0">
                  <a:pos x="144" y="768"/>
                </a:cxn>
              </a:cxnLst>
              <a:rect l="0" t="0" r="r" b="b"/>
              <a:pathLst>
                <a:path w="144" h="768">
                  <a:moveTo>
                    <a:pt x="144" y="0"/>
                  </a:moveTo>
                  <a:cubicBezTo>
                    <a:pt x="72" y="128"/>
                    <a:pt x="0" y="256"/>
                    <a:pt x="0" y="384"/>
                  </a:cubicBezTo>
                  <a:cubicBezTo>
                    <a:pt x="0" y="512"/>
                    <a:pt x="120" y="712"/>
                    <a:pt x="144" y="768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010" name="Freeform 18"/>
            <p:cNvSpPr>
              <a:spLocks/>
            </p:cNvSpPr>
            <p:nvPr/>
          </p:nvSpPr>
          <p:spPr bwMode="auto">
            <a:xfrm flipH="1">
              <a:off x="1440" y="816"/>
              <a:ext cx="144" cy="768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384"/>
                </a:cxn>
                <a:cxn ang="0">
                  <a:pos x="144" y="768"/>
                </a:cxn>
              </a:cxnLst>
              <a:rect l="0" t="0" r="r" b="b"/>
              <a:pathLst>
                <a:path w="144" h="768">
                  <a:moveTo>
                    <a:pt x="144" y="0"/>
                  </a:moveTo>
                  <a:cubicBezTo>
                    <a:pt x="72" y="128"/>
                    <a:pt x="0" y="256"/>
                    <a:pt x="0" y="384"/>
                  </a:cubicBezTo>
                  <a:cubicBezTo>
                    <a:pt x="0" y="512"/>
                    <a:pt x="120" y="712"/>
                    <a:pt x="144" y="768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1752600" y="2971800"/>
            <a:ext cx="6019800" cy="1311275"/>
            <a:chOff x="1152" y="2544"/>
            <a:chExt cx="3792" cy="826"/>
          </a:xfrm>
        </p:grpSpPr>
        <p:sp>
          <p:nvSpPr>
            <p:cNvPr id="85012" name="Text Box 20"/>
            <p:cNvSpPr txBox="1">
              <a:spLocks noChangeArrowheads="1"/>
            </p:cNvSpPr>
            <p:nvPr/>
          </p:nvSpPr>
          <p:spPr bwMode="auto">
            <a:xfrm>
              <a:off x="1248" y="2544"/>
              <a:ext cx="3696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>
                  <a:latin typeface="Courier New" pitchFamily="49" charset="0"/>
                </a:rPr>
                <a:t>19      9  18  10     13</a:t>
              </a:r>
            </a:p>
            <a:p>
              <a:pPr>
                <a:spcBef>
                  <a:spcPct val="50000"/>
                </a:spcBef>
              </a:pPr>
              <a:r>
                <a:rPr lang="en-US" b="1" dirty="0">
                  <a:latin typeface="Courier New" pitchFamily="49" charset="0"/>
                </a:rPr>
                <a:t>12  =  16  21   1     19    (mod 26)</a:t>
              </a:r>
            </a:p>
            <a:p>
              <a:pPr>
                <a:spcBef>
                  <a:spcPct val="50000"/>
                </a:spcBef>
              </a:pPr>
              <a:r>
                <a:rPr lang="en-US" b="1" dirty="0">
                  <a:latin typeface="Courier New" pitchFamily="49" charset="0"/>
                </a:rPr>
                <a:t>14      5  12  23      3</a:t>
              </a:r>
            </a:p>
          </p:txBody>
        </p:sp>
        <p:sp>
          <p:nvSpPr>
            <p:cNvPr id="85013" name="Freeform 21"/>
            <p:cNvSpPr>
              <a:spLocks/>
            </p:cNvSpPr>
            <p:nvPr/>
          </p:nvSpPr>
          <p:spPr bwMode="auto">
            <a:xfrm>
              <a:off x="1152" y="2544"/>
              <a:ext cx="144" cy="768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384"/>
                </a:cxn>
                <a:cxn ang="0">
                  <a:pos x="144" y="768"/>
                </a:cxn>
              </a:cxnLst>
              <a:rect l="0" t="0" r="r" b="b"/>
              <a:pathLst>
                <a:path w="144" h="768">
                  <a:moveTo>
                    <a:pt x="144" y="0"/>
                  </a:moveTo>
                  <a:cubicBezTo>
                    <a:pt x="72" y="128"/>
                    <a:pt x="0" y="256"/>
                    <a:pt x="0" y="384"/>
                  </a:cubicBezTo>
                  <a:cubicBezTo>
                    <a:pt x="0" y="512"/>
                    <a:pt x="120" y="712"/>
                    <a:pt x="144" y="768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014" name="Freeform 22"/>
            <p:cNvSpPr>
              <a:spLocks/>
            </p:cNvSpPr>
            <p:nvPr/>
          </p:nvSpPr>
          <p:spPr bwMode="auto">
            <a:xfrm>
              <a:off x="1838" y="2600"/>
              <a:ext cx="144" cy="768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384"/>
                </a:cxn>
                <a:cxn ang="0">
                  <a:pos x="144" y="768"/>
                </a:cxn>
              </a:cxnLst>
              <a:rect l="0" t="0" r="r" b="b"/>
              <a:pathLst>
                <a:path w="144" h="768">
                  <a:moveTo>
                    <a:pt x="144" y="0"/>
                  </a:moveTo>
                  <a:cubicBezTo>
                    <a:pt x="72" y="128"/>
                    <a:pt x="0" y="256"/>
                    <a:pt x="0" y="384"/>
                  </a:cubicBezTo>
                  <a:cubicBezTo>
                    <a:pt x="0" y="512"/>
                    <a:pt x="120" y="712"/>
                    <a:pt x="144" y="768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015" name="Freeform 23"/>
            <p:cNvSpPr>
              <a:spLocks/>
            </p:cNvSpPr>
            <p:nvPr/>
          </p:nvSpPr>
          <p:spPr bwMode="auto">
            <a:xfrm>
              <a:off x="3027" y="2567"/>
              <a:ext cx="144" cy="768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384"/>
                </a:cxn>
                <a:cxn ang="0">
                  <a:pos x="144" y="768"/>
                </a:cxn>
              </a:cxnLst>
              <a:rect l="0" t="0" r="r" b="b"/>
              <a:pathLst>
                <a:path w="144" h="768">
                  <a:moveTo>
                    <a:pt x="144" y="0"/>
                  </a:moveTo>
                  <a:cubicBezTo>
                    <a:pt x="72" y="128"/>
                    <a:pt x="0" y="256"/>
                    <a:pt x="0" y="384"/>
                  </a:cubicBezTo>
                  <a:cubicBezTo>
                    <a:pt x="0" y="512"/>
                    <a:pt x="120" y="712"/>
                    <a:pt x="144" y="768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016" name="Freeform 24"/>
            <p:cNvSpPr>
              <a:spLocks/>
            </p:cNvSpPr>
            <p:nvPr/>
          </p:nvSpPr>
          <p:spPr bwMode="auto">
            <a:xfrm flipH="1">
              <a:off x="3385" y="2576"/>
              <a:ext cx="144" cy="768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384"/>
                </a:cxn>
                <a:cxn ang="0">
                  <a:pos x="144" y="768"/>
                </a:cxn>
              </a:cxnLst>
              <a:rect l="0" t="0" r="r" b="b"/>
              <a:pathLst>
                <a:path w="144" h="768">
                  <a:moveTo>
                    <a:pt x="144" y="0"/>
                  </a:moveTo>
                  <a:cubicBezTo>
                    <a:pt x="72" y="128"/>
                    <a:pt x="0" y="256"/>
                    <a:pt x="0" y="384"/>
                  </a:cubicBezTo>
                  <a:cubicBezTo>
                    <a:pt x="0" y="512"/>
                    <a:pt x="120" y="712"/>
                    <a:pt x="144" y="768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017" name="Freeform 25"/>
            <p:cNvSpPr>
              <a:spLocks/>
            </p:cNvSpPr>
            <p:nvPr/>
          </p:nvSpPr>
          <p:spPr bwMode="auto">
            <a:xfrm flipH="1">
              <a:off x="2779" y="2567"/>
              <a:ext cx="144" cy="768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384"/>
                </a:cxn>
                <a:cxn ang="0">
                  <a:pos x="144" y="768"/>
                </a:cxn>
              </a:cxnLst>
              <a:rect l="0" t="0" r="r" b="b"/>
              <a:pathLst>
                <a:path w="144" h="768">
                  <a:moveTo>
                    <a:pt x="144" y="0"/>
                  </a:moveTo>
                  <a:cubicBezTo>
                    <a:pt x="72" y="128"/>
                    <a:pt x="0" y="256"/>
                    <a:pt x="0" y="384"/>
                  </a:cubicBezTo>
                  <a:cubicBezTo>
                    <a:pt x="0" y="512"/>
                    <a:pt x="120" y="712"/>
                    <a:pt x="144" y="768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018" name="Freeform 26"/>
            <p:cNvSpPr>
              <a:spLocks/>
            </p:cNvSpPr>
            <p:nvPr/>
          </p:nvSpPr>
          <p:spPr bwMode="auto">
            <a:xfrm flipH="1">
              <a:off x="1488" y="2544"/>
              <a:ext cx="144" cy="768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384"/>
                </a:cxn>
                <a:cxn ang="0">
                  <a:pos x="144" y="768"/>
                </a:cxn>
              </a:cxnLst>
              <a:rect l="0" t="0" r="r" b="b"/>
              <a:pathLst>
                <a:path w="144" h="768">
                  <a:moveTo>
                    <a:pt x="144" y="0"/>
                  </a:moveTo>
                  <a:cubicBezTo>
                    <a:pt x="72" y="128"/>
                    <a:pt x="0" y="256"/>
                    <a:pt x="0" y="384"/>
                  </a:cubicBezTo>
                  <a:cubicBezTo>
                    <a:pt x="0" y="512"/>
                    <a:pt x="120" y="712"/>
                    <a:pt x="144" y="768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5019" name="Text Box 27"/>
          <p:cNvSpPr txBox="1">
            <a:spLocks noChangeArrowheads="1"/>
          </p:cNvSpPr>
          <p:nvPr/>
        </p:nvSpPr>
        <p:spPr bwMode="auto">
          <a:xfrm>
            <a:off x="4724400" y="381000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latin typeface="Courier New" pitchFamily="49" charset="0"/>
                <a:sym typeface="Wingdings" pitchFamily="2" charset="2"/>
              </a:rPr>
              <a:t> </a:t>
            </a:r>
            <a:r>
              <a:rPr lang="en-US" sz="2400" b="1">
                <a:latin typeface="Courier New" pitchFamily="49" charset="0"/>
              </a:rPr>
              <a:t>EOM TMY SVJ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Hill – key is matrix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b="1">
                <a:latin typeface="Courier New" pitchFamily="49" charset="0"/>
              </a:rPr>
              <a:t>     k11  k12  k13</a:t>
            </a:r>
          </a:p>
          <a:p>
            <a:pPr>
              <a:buFontTx/>
              <a:buNone/>
            </a:pPr>
            <a:r>
              <a:rPr lang="en-US" sz="2800" b="1">
                <a:latin typeface="Courier New" pitchFamily="49" charset="0"/>
              </a:rPr>
              <a:t>     k21  k22  k23</a:t>
            </a:r>
          </a:p>
          <a:p>
            <a:pPr>
              <a:buFontTx/>
              <a:buNone/>
            </a:pPr>
            <a:r>
              <a:rPr lang="en-US" sz="2800" b="1">
                <a:latin typeface="Courier New" pitchFamily="49" charset="0"/>
              </a:rPr>
              <a:t>     k31  k32  k33</a:t>
            </a:r>
          </a:p>
          <a:p>
            <a:pPr>
              <a:buFontTx/>
              <a:buNone/>
            </a:pPr>
            <a:endParaRPr lang="en-US" sz="2800" b="1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800" b="1"/>
              <a:t>Generalize to any size, larger blocks</a:t>
            </a:r>
          </a:p>
          <a:p>
            <a:pPr>
              <a:buFontTx/>
              <a:buNone/>
            </a:pPr>
            <a:endParaRPr lang="en-US" sz="2800" b="1"/>
          </a:p>
          <a:p>
            <a:pPr>
              <a:buFontTx/>
              <a:buNone/>
            </a:pPr>
            <a:r>
              <a:rPr lang="en-US" sz="2800" b="1"/>
              <a:t>Matrix must be invertible</a:t>
            </a:r>
          </a:p>
        </p:txBody>
      </p:sp>
      <p:sp>
        <p:nvSpPr>
          <p:cNvPr id="86020" name="Freeform 4"/>
          <p:cNvSpPr>
            <a:spLocks/>
          </p:cNvSpPr>
          <p:nvPr/>
        </p:nvSpPr>
        <p:spPr bwMode="auto">
          <a:xfrm>
            <a:off x="1295400" y="1752600"/>
            <a:ext cx="228600" cy="1219200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0" y="384"/>
              </a:cxn>
              <a:cxn ang="0">
                <a:pos x="144" y="768"/>
              </a:cxn>
            </a:cxnLst>
            <a:rect l="0" t="0" r="r" b="b"/>
            <a:pathLst>
              <a:path w="144" h="768">
                <a:moveTo>
                  <a:pt x="144" y="0"/>
                </a:moveTo>
                <a:cubicBezTo>
                  <a:pt x="72" y="128"/>
                  <a:pt x="0" y="256"/>
                  <a:pt x="0" y="384"/>
                </a:cubicBezTo>
                <a:cubicBezTo>
                  <a:pt x="0" y="512"/>
                  <a:pt x="120" y="712"/>
                  <a:pt x="144" y="768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021" name="Freeform 5"/>
          <p:cNvSpPr>
            <a:spLocks/>
          </p:cNvSpPr>
          <p:nvPr/>
        </p:nvSpPr>
        <p:spPr bwMode="auto">
          <a:xfrm flipH="1">
            <a:off x="4495800" y="1752600"/>
            <a:ext cx="228600" cy="1219200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0" y="384"/>
              </a:cxn>
              <a:cxn ang="0">
                <a:pos x="144" y="768"/>
              </a:cxn>
            </a:cxnLst>
            <a:rect l="0" t="0" r="r" b="b"/>
            <a:pathLst>
              <a:path w="144" h="768">
                <a:moveTo>
                  <a:pt x="144" y="0"/>
                </a:moveTo>
                <a:cubicBezTo>
                  <a:pt x="72" y="128"/>
                  <a:pt x="0" y="256"/>
                  <a:pt x="0" y="384"/>
                </a:cubicBezTo>
                <a:cubicBezTo>
                  <a:pt x="0" y="512"/>
                  <a:pt x="120" y="712"/>
                  <a:pt x="144" y="768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90" y="81025"/>
            <a:ext cx="5884857" cy="982266"/>
          </a:xfrm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101636"/>
            <a:ext cx="8451669" cy="4906963"/>
          </a:xfrm>
        </p:spPr>
        <p:txBody>
          <a:bodyPr/>
          <a:lstStyle/>
          <a:p>
            <a:pPr algn="just"/>
            <a:r>
              <a:rPr lang="en-US" dirty="0" smtClean="0"/>
              <a:t>Classical ciphers</a:t>
            </a:r>
          </a:p>
          <a:p>
            <a:pPr algn="just"/>
            <a:r>
              <a:rPr lang="en-US" dirty="0" smtClean="0"/>
              <a:t>Caesar cipher</a:t>
            </a:r>
          </a:p>
          <a:p>
            <a:pPr algn="just"/>
            <a:r>
              <a:rPr lang="en-US" dirty="0" err="1" smtClean="0"/>
              <a:t>Monoalphabetic</a:t>
            </a:r>
            <a:r>
              <a:rPr lang="en-US" dirty="0" smtClean="0"/>
              <a:t> cipher</a:t>
            </a:r>
          </a:p>
          <a:p>
            <a:pPr algn="just"/>
            <a:r>
              <a:rPr lang="en-US" dirty="0" err="1" smtClean="0"/>
              <a:t>Playfair</a:t>
            </a:r>
            <a:r>
              <a:rPr lang="en-US" dirty="0" smtClean="0"/>
              <a:t> cipher</a:t>
            </a:r>
          </a:p>
          <a:p>
            <a:pPr algn="just"/>
            <a:r>
              <a:rPr lang="en-US" dirty="0" smtClean="0"/>
              <a:t>Hill cipher</a:t>
            </a:r>
          </a:p>
          <a:p>
            <a:pPr algn="just"/>
            <a:r>
              <a:rPr lang="en-US" dirty="0" err="1" smtClean="0"/>
              <a:t>Polyalphabetic</a:t>
            </a:r>
            <a:r>
              <a:rPr lang="en-US" dirty="0" smtClean="0"/>
              <a:t> cipher</a:t>
            </a:r>
          </a:p>
          <a:p>
            <a:pPr algn="just"/>
            <a:r>
              <a:rPr lang="en-US" dirty="0" smtClean="0"/>
              <a:t>Rotor machine</a:t>
            </a:r>
          </a:p>
          <a:p>
            <a:pPr algn="just"/>
            <a:r>
              <a:rPr lang="en-US" dirty="0" smtClean="0"/>
              <a:t>Transposition cipher</a:t>
            </a:r>
          </a:p>
          <a:p>
            <a:pPr algn="just"/>
            <a:r>
              <a:rPr lang="en-US" dirty="0" smtClean="0"/>
              <a:t>One time pad</a:t>
            </a:r>
          </a:p>
          <a:p>
            <a:pPr algn="just"/>
            <a:r>
              <a:rPr lang="en-US" dirty="0" smtClean="0"/>
              <a:t>Steganography</a:t>
            </a:r>
          </a:p>
          <a:p>
            <a:pPr algn="just"/>
            <a:r>
              <a:rPr lang="en-US" dirty="0" smtClean="0"/>
              <a:t>Summary</a:t>
            </a:r>
          </a:p>
          <a:p>
            <a:pPr algn="just"/>
            <a:r>
              <a:rPr lang="en-US" dirty="0" smtClean="0"/>
              <a:t>Test your understanding</a:t>
            </a:r>
          </a:p>
          <a:p>
            <a:pPr algn="just"/>
            <a:r>
              <a:rPr lang="en-US" dirty="0" smtClean="0"/>
              <a:t>References</a:t>
            </a:r>
          </a:p>
          <a:p>
            <a:pPr algn="just"/>
            <a:endParaRPr lang="en-US" dirty="0" smtClean="0"/>
          </a:p>
          <a:p>
            <a:endParaRPr lang="en-US" b="1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742102" y="3374970"/>
            <a:ext cx="3385760" cy="387133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944582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Revision History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158408092"/>
              </p:ext>
            </p:extLst>
          </p:nvPr>
        </p:nvGraphicFramePr>
        <p:xfrm>
          <a:off x="1092201" y="1997990"/>
          <a:ext cx="7177775" cy="8280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576459">
                  <a:extLst>
                    <a:ext uri="{9D8B030D-6E8A-4147-A177-3AD203B41FA5}">
                      <a16:colId xmlns="" xmlns:a16="http://schemas.microsoft.com/office/drawing/2014/main" val="2990177744"/>
                    </a:ext>
                  </a:extLst>
                </a:gridCol>
                <a:gridCol w="4689612">
                  <a:extLst>
                    <a:ext uri="{9D8B030D-6E8A-4147-A177-3AD203B41FA5}">
                      <a16:colId xmlns="" xmlns:a16="http://schemas.microsoft.com/office/drawing/2014/main" val="2858349207"/>
                    </a:ext>
                  </a:extLst>
                </a:gridCol>
                <a:gridCol w="911704">
                  <a:extLst>
                    <a:ext uri="{9D8B030D-6E8A-4147-A177-3AD203B41FA5}">
                      <a16:colId xmlns="" xmlns:a16="http://schemas.microsoft.com/office/drawing/2014/main" val="590217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Revision</a:t>
                      </a:r>
                      <a:r>
                        <a:rPr lang="en-I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Date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Details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 no. 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53377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07980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46958564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AU" sz="3600">
                <a:cs typeface="Arial" pitchFamily="34" charset="0"/>
              </a:rPr>
              <a:t>Polyalphabetic Substitution Ciphers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/>
            <a:r>
              <a:rPr lang="en-AU" sz="2800" dirty="0">
                <a:cs typeface="Arial" pitchFamily="34" charset="0"/>
              </a:rPr>
              <a:t>A sequence of </a:t>
            </a:r>
            <a:r>
              <a:rPr lang="en-AU" sz="2800" dirty="0" err="1">
                <a:cs typeface="Arial" pitchFamily="34" charset="0"/>
              </a:rPr>
              <a:t>monoalphabetic</a:t>
            </a:r>
            <a:r>
              <a:rPr lang="en-AU" sz="2800" dirty="0">
                <a:cs typeface="Arial" pitchFamily="34" charset="0"/>
              </a:rPr>
              <a:t> ciphers (M</a:t>
            </a:r>
            <a:r>
              <a:rPr lang="en-AU" sz="2800" baseline="-25000" dirty="0">
                <a:cs typeface="Arial" pitchFamily="34" charset="0"/>
              </a:rPr>
              <a:t>1</a:t>
            </a:r>
            <a:r>
              <a:rPr lang="en-AU" sz="2800" dirty="0">
                <a:cs typeface="Arial" pitchFamily="34" charset="0"/>
              </a:rPr>
              <a:t>, M</a:t>
            </a:r>
            <a:r>
              <a:rPr lang="en-AU" sz="2800" baseline="-25000" dirty="0">
                <a:cs typeface="Arial" pitchFamily="34" charset="0"/>
              </a:rPr>
              <a:t>2</a:t>
            </a:r>
            <a:r>
              <a:rPr lang="en-AU" sz="2800" dirty="0">
                <a:cs typeface="Arial" pitchFamily="34" charset="0"/>
              </a:rPr>
              <a:t>, M</a:t>
            </a:r>
            <a:r>
              <a:rPr lang="en-AU" sz="2800" baseline="-25000" dirty="0">
                <a:cs typeface="Arial" pitchFamily="34" charset="0"/>
              </a:rPr>
              <a:t>3</a:t>
            </a:r>
            <a:r>
              <a:rPr lang="en-AU" sz="2800" dirty="0">
                <a:cs typeface="Arial" pitchFamily="34" charset="0"/>
              </a:rPr>
              <a:t>, ..., M</a:t>
            </a:r>
            <a:r>
              <a:rPr lang="en-AU" sz="2800" baseline="-25000" dirty="0">
                <a:cs typeface="Arial" pitchFamily="34" charset="0"/>
              </a:rPr>
              <a:t>k</a:t>
            </a:r>
            <a:r>
              <a:rPr lang="en-AU" sz="2800" dirty="0">
                <a:cs typeface="Arial" pitchFamily="34" charset="0"/>
              </a:rPr>
              <a:t>) is used in turn to encrypt letters.</a:t>
            </a:r>
          </a:p>
          <a:p>
            <a:pPr algn="just"/>
            <a:r>
              <a:rPr lang="en-AU" sz="2800" dirty="0">
                <a:cs typeface="Arial" pitchFamily="34" charset="0"/>
              </a:rPr>
              <a:t>A key determines which sequence of ciphers to use.</a:t>
            </a:r>
          </a:p>
          <a:p>
            <a:pPr algn="just"/>
            <a:r>
              <a:rPr lang="en-AU" sz="2800" dirty="0">
                <a:cs typeface="Arial" pitchFamily="34" charset="0"/>
              </a:rPr>
              <a:t>Each plaintext letter has multiple corresponding </a:t>
            </a:r>
            <a:r>
              <a:rPr lang="en-AU" sz="2800" dirty="0" err="1">
                <a:cs typeface="Arial" pitchFamily="34" charset="0"/>
              </a:rPr>
              <a:t>ciphertext</a:t>
            </a:r>
            <a:r>
              <a:rPr lang="en-AU" sz="2800" dirty="0">
                <a:cs typeface="Arial" pitchFamily="34" charset="0"/>
              </a:rPr>
              <a:t> letters.</a:t>
            </a:r>
          </a:p>
          <a:p>
            <a:pPr algn="just"/>
            <a:r>
              <a:rPr lang="en-AU" sz="2800" dirty="0">
                <a:cs typeface="Arial" pitchFamily="34" charset="0"/>
              </a:rPr>
              <a:t>This makes cryptanalysis harder since the letter frequency distribution will be flatter. </a:t>
            </a:r>
          </a:p>
        </p:txBody>
      </p:sp>
      <p:sp>
        <p:nvSpPr>
          <p:cNvPr id="36868" name="Slide Number Placeholder 3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1A58B86E-7DF6-44FB-B074-105D321AFB0B}" type="slidenum">
              <a:rPr lang="en-US" sz="1200">
                <a:solidFill>
                  <a:srgbClr val="898989"/>
                </a:solidFill>
                <a:latin typeface="Calibri" pitchFamily="34" charset="0"/>
                <a:cs typeface="Arial" pitchFamily="34" charset="0"/>
              </a:rPr>
              <a:pPr algn="r"/>
              <a:t>30</a:t>
            </a:fld>
            <a:endParaRPr lang="en-US" sz="1200">
              <a:solidFill>
                <a:srgbClr val="898989"/>
              </a:solidFill>
              <a:latin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70263" y="352698"/>
            <a:ext cx="8229600" cy="639763"/>
          </a:xfrm>
        </p:spPr>
        <p:txBody>
          <a:bodyPr/>
          <a:lstStyle/>
          <a:p>
            <a:r>
              <a:rPr lang="en-AU" sz="3600" dirty="0" err="1">
                <a:cs typeface="Arial" pitchFamily="34" charset="0"/>
              </a:rPr>
              <a:t>Vigen</a:t>
            </a:r>
            <a:r>
              <a:rPr lang="en-AU" sz="3600" dirty="0" err="1">
                <a:latin typeface="Arial"/>
                <a:cs typeface="Arial" pitchFamily="34" charset="0"/>
              </a:rPr>
              <a:t>è</a:t>
            </a:r>
            <a:r>
              <a:rPr lang="en-AU" sz="3600" dirty="0" err="1">
                <a:cs typeface="Arial" pitchFamily="34" charset="0"/>
              </a:rPr>
              <a:t>re</a:t>
            </a:r>
            <a:r>
              <a:rPr lang="en-AU" sz="3600" dirty="0">
                <a:cs typeface="Arial" pitchFamily="34" charset="0"/>
              </a:rPr>
              <a:t> Cipher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AU" dirty="0">
                <a:cs typeface="Arial" pitchFamily="34" charset="0"/>
              </a:rPr>
              <a:t>Simplest </a:t>
            </a:r>
            <a:r>
              <a:rPr lang="en-AU" dirty="0" err="1">
                <a:cs typeface="Arial" pitchFamily="34" charset="0"/>
              </a:rPr>
              <a:t>polyalphabetic</a:t>
            </a:r>
            <a:r>
              <a:rPr lang="en-AU" dirty="0">
                <a:cs typeface="Arial" pitchFamily="34" charset="0"/>
              </a:rPr>
              <a:t> substitution cipher</a:t>
            </a:r>
          </a:p>
          <a:p>
            <a:pPr algn="just">
              <a:lnSpc>
                <a:spcPct val="90000"/>
              </a:lnSpc>
            </a:pPr>
            <a:r>
              <a:rPr lang="en-AU" dirty="0">
                <a:cs typeface="Arial" pitchFamily="34" charset="0"/>
              </a:rPr>
              <a:t>Consider the set of all Caesar ciphers: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AU" dirty="0">
                <a:cs typeface="Arial" pitchFamily="34" charset="0"/>
              </a:rPr>
              <a:t>              { C</a:t>
            </a:r>
            <a:r>
              <a:rPr lang="en-AU" baseline="-25000" dirty="0">
                <a:cs typeface="Arial" pitchFamily="34" charset="0"/>
              </a:rPr>
              <a:t>a</a:t>
            </a:r>
            <a:r>
              <a:rPr lang="en-AU" dirty="0">
                <a:cs typeface="Arial" pitchFamily="34" charset="0"/>
              </a:rPr>
              <a:t>, </a:t>
            </a:r>
            <a:r>
              <a:rPr lang="en-AU" dirty="0" err="1">
                <a:cs typeface="Arial" pitchFamily="34" charset="0"/>
              </a:rPr>
              <a:t>C</a:t>
            </a:r>
            <a:r>
              <a:rPr lang="en-AU" baseline="-25000" dirty="0" err="1">
                <a:cs typeface="Arial" pitchFamily="34" charset="0"/>
              </a:rPr>
              <a:t>b</a:t>
            </a:r>
            <a:r>
              <a:rPr lang="en-AU" dirty="0">
                <a:cs typeface="Arial" pitchFamily="34" charset="0"/>
              </a:rPr>
              <a:t>, C</a:t>
            </a:r>
            <a:r>
              <a:rPr lang="en-AU" baseline="-25000" dirty="0">
                <a:cs typeface="Arial" pitchFamily="34" charset="0"/>
              </a:rPr>
              <a:t>c</a:t>
            </a:r>
            <a:r>
              <a:rPr lang="en-AU" dirty="0">
                <a:cs typeface="Arial" pitchFamily="34" charset="0"/>
              </a:rPr>
              <a:t>, ..., </a:t>
            </a:r>
            <a:r>
              <a:rPr lang="en-AU" dirty="0" err="1">
                <a:cs typeface="Arial" pitchFamily="34" charset="0"/>
              </a:rPr>
              <a:t>C</a:t>
            </a:r>
            <a:r>
              <a:rPr lang="en-AU" baseline="-25000" dirty="0" err="1">
                <a:cs typeface="Arial" pitchFamily="34" charset="0"/>
              </a:rPr>
              <a:t>z</a:t>
            </a:r>
            <a:r>
              <a:rPr lang="en-AU" dirty="0">
                <a:cs typeface="Arial" pitchFamily="34" charset="0"/>
              </a:rPr>
              <a:t> }</a:t>
            </a:r>
          </a:p>
          <a:p>
            <a:pPr algn="just">
              <a:lnSpc>
                <a:spcPct val="90000"/>
              </a:lnSpc>
            </a:pPr>
            <a:r>
              <a:rPr lang="en-AU" dirty="0">
                <a:cs typeface="Arial" pitchFamily="34" charset="0"/>
              </a:rPr>
              <a:t>Key: e.g. </a:t>
            </a:r>
            <a:r>
              <a:rPr lang="en-AU" dirty="0">
                <a:solidFill>
                  <a:srgbClr val="FF0000"/>
                </a:solidFill>
                <a:cs typeface="Arial" pitchFamily="34" charset="0"/>
              </a:rPr>
              <a:t>security</a:t>
            </a:r>
          </a:p>
          <a:p>
            <a:pPr algn="just">
              <a:lnSpc>
                <a:spcPct val="90000"/>
              </a:lnSpc>
            </a:pPr>
            <a:r>
              <a:rPr lang="en-AU" dirty="0">
                <a:cs typeface="Arial" pitchFamily="34" charset="0"/>
              </a:rPr>
              <a:t>Encrypt each letter using C</a:t>
            </a:r>
            <a:r>
              <a:rPr lang="en-AU" baseline="-25000" dirty="0">
                <a:solidFill>
                  <a:srgbClr val="FF0000"/>
                </a:solidFill>
                <a:cs typeface="Arial" pitchFamily="34" charset="0"/>
              </a:rPr>
              <a:t>s</a:t>
            </a:r>
            <a:r>
              <a:rPr lang="en-AU" dirty="0">
                <a:cs typeface="Arial" pitchFamily="34" charset="0"/>
              </a:rPr>
              <a:t>, </a:t>
            </a:r>
            <a:r>
              <a:rPr lang="en-AU" dirty="0" err="1">
                <a:cs typeface="Arial" pitchFamily="34" charset="0"/>
              </a:rPr>
              <a:t>C</a:t>
            </a:r>
            <a:r>
              <a:rPr lang="en-AU" baseline="-25000" dirty="0" err="1">
                <a:solidFill>
                  <a:srgbClr val="FF0000"/>
                </a:solidFill>
                <a:cs typeface="Arial" pitchFamily="34" charset="0"/>
              </a:rPr>
              <a:t>e</a:t>
            </a:r>
            <a:r>
              <a:rPr lang="en-AU" dirty="0">
                <a:cs typeface="Arial" pitchFamily="34" charset="0"/>
              </a:rPr>
              <a:t>, C</a:t>
            </a:r>
            <a:r>
              <a:rPr lang="en-AU" baseline="-25000" dirty="0">
                <a:solidFill>
                  <a:srgbClr val="FF0000"/>
                </a:solidFill>
                <a:cs typeface="Arial" pitchFamily="34" charset="0"/>
              </a:rPr>
              <a:t>c</a:t>
            </a:r>
            <a:r>
              <a:rPr lang="en-AU" dirty="0">
                <a:cs typeface="Arial" pitchFamily="34" charset="0"/>
              </a:rPr>
              <a:t>, C</a:t>
            </a:r>
            <a:r>
              <a:rPr lang="en-AU" baseline="-25000" dirty="0">
                <a:solidFill>
                  <a:srgbClr val="FF0000"/>
                </a:solidFill>
                <a:cs typeface="Arial" pitchFamily="34" charset="0"/>
              </a:rPr>
              <a:t>u</a:t>
            </a:r>
            <a:r>
              <a:rPr lang="en-AU" dirty="0">
                <a:cs typeface="Arial" pitchFamily="34" charset="0"/>
              </a:rPr>
              <a:t>,</a:t>
            </a:r>
            <a:r>
              <a:rPr lang="en-AU" baseline="-25000" dirty="0">
                <a:cs typeface="Arial" pitchFamily="34" charset="0"/>
              </a:rPr>
              <a:t> </a:t>
            </a:r>
            <a:r>
              <a:rPr lang="en-AU" dirty="0">
                <a:cs typeface="Arial" pitchFamily="34" charset="0"/>
              </a:rPr>
              <a:t>C</a:t>
            </a:r>
            <a:r>
              <a:rPr lang="en-AU" baseline="-25000" dirty="0">
                <a:solidFill>
                  <a:srgbClr val="FF0000"/>
                </a:solidFill>
                <a:cs typeface="Arial" pitchFamily="34" charset="0"/>
              </a:rPr>
              <a:t>r</a:t>
            </a:r>
            <a:r>
              <a:rPr lang="en-AU" dirty="0">
                <a:cs typeface="Arial" pitchFamily="34" charset="0"/>
              </a:rPr>
              <a:t>, </a:t>
            </a:r>
            <a:r>
              <a:rPr lang="en-AU" dirty="0" err="1">
                <a:cs typeface="Arial" pitchFamily="34" charset="0"/>
              </a:rPr>
              <a:t>C</a:t>
            </a:r>
            <a:r>
              <a:rPr lang="en-AU" baseline="-25000" dirty="0" err="1">
                <a:solidFill>
                  <a:srgbClr val="FF0000"/>
                </a:solidFill>
                <a:cs typeface="Arial" pitchFamily="34" charset="0"/>
              </a:rPr>
              <a:t>i</a:t>
            </a:r>
            <a:r>
              <a:rPr lang="en-AU" dirty="0">
                <a:cs typeface="Arial" pitchFamily="34" charset="0"/>
              </a:rPr>
              <a:t>, C</a:t>
            </a:r>
            <a:r>
              <a:rPr lang="en-AU" baseline="-25000" dirty="0">
                <a:solidFill>
                  <a:srgbClr val="FF0000"/>
                </a:solidFill>
                <a:cs typeface="Arial" pitchFamily="34" charset="0"/>
              </a:rPr>
              <a:t>t</a:t>
            </a:r>
            <a:r>
              <a:rPr lang="en-AU" dirty="0">
                <a:cs typeface="Arial" pitchFamily="34" charset="0"/>
              </a:rPr>
              <a:t>, C</a:t>
            </a:r>
            <a:r>
              <a:rPr lang="en-AU" baseline="-25000" dirty="0">
                <a:solidFill>
                  <a:srgbClr val="FF0000"/>
                </a:solidFill>
                <a:cs typeface="Arial" pitchFamily="34" charset="0"/>
              </a:rPr>
              <a:t>y</a:t>
            </a:r>
            <a:r>
              <a:rPr lang="en-AU" dirty="0">
                <a:cs typeface="Arial" pitchFamily="34" charset="0"/>
              </a:rPr>
              <a:t> in turn. </a:t>
            </a:r>
          </a:p>
          <a:p>
            <a:pPr algn="just">
              <a:lnSpc>
                <a:spcPct val="90000"/>
              </a:lnSpc>
            </a:pPr>
            <a:r>
              <a:rPr lang="en-AU" dirty="0">
                <a:cs typeface="Arial" pitchFamily="34" charset="0"/>
              </a:rPr>
              <a:t>Repeat from start after C</a:t>
            </a:r>
            <a:r>
              <a:rPr lang="en-AU" baseline="-25000" dirty="0">
                <a:cs typeface="Arial" pitchFamily="34" charset="0"/>
              </a:rPr>
              <a:t>y</a:t>
            </a:r>
            <a:r>
              <a:rPr lang="en-AU" dirty="0">
                <a:cs typeface="Arial" pitchFamily="34" charset="0"/>
              </a:rPr>
              <a:t>. </a:t>
            </a:r>
          </a:p>
          <a:p>
            <a:pPr algn="just">
              <a:lnSpc>
                <a:spcPct val="90000"/>
              </a:lnSpc>
            </a:pPr>
            <a:r>
              <a:rPr lang="en-AU" dirty="0">
                <a:cs typeface="Arial" pitchFamily="34" charset="0"/>
              </a:rPr>
              <a:t>Decryption simply works in reverse. </a:t>
            </a:r>
          </a:p>
        </p:txBody>
      </p:sp>
      <p:sp>
        <p:nvSpPr>
          <p:cNvPr id="38916" name="Slide Number Placeholder 3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A67C7A6A-547A-4625-957D-639494BBD771}" type="slidenum">
              <a:rPr lang="en-US" sz="1200">
                <a:solidFill>
                  <a:srgbClr val="898989"/>
                </a:solidFill>
                <a:latin typeface="Calibri" pitchFamily="34" charset="0"/>
                <a:cs typeface="Arial" pitchFamily="34" charset="0"/>
              </a:rPr>
              <a:pPr algn="r"/>
              <a:t>31</a:t>
            </a:fld>
            <a:endParaRPr lang="en-US" sz="1200">
              <a:solidFill>
                <a:srgbClr val="898989"/>
              </a:solidFill>
              <a:latin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cs typeface="Arial" pitchFamily="34" charset="0"/>
              </a:rPr>
              <a:t>Example of </a:t>
            </a:r>
            <a:r>
              <a:rPr lang="en-AU">
                <a:cs typeface="Arial" pitchFamily="34" charset="0"/>
              </a:rPr>
              <a:t>Vigen</a:t>
            </a:r>
            <a:r>
              <a:rPr lang="en-AU">
                <a:latin typeface="Arial"/>
                <a:cs typeface="Arial" pitchFamily="34" charset="0"/>
              </a:rPr>
              <a:t>è</a:t>
            </a:r>
            <a:r>
              <a:rPr lang="en-AU">
                <a:cs typeface="Arial" pitchFamily="34" charset="0"/>
              </a:rPr>
              <a:t>re Cipher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AU" sz="2800">
              <a:cs typeface="Arial" pitchFamily="34" charset="0"/>
            </a:endParaRPr>
          </a:p>
          <a:p>
            <a:r>
              <a:rPr lang="en-US" sz="2800">
                <a:cs typeface="Arial" pitchFamily="34" charset="0"/>
              </a:rPr>
              <a:t>Keyword:  </a:t>
            </a:r>
            <a:r>
              <a:rPr lang="en-US" sz="2800" i="1">
                <a:cs typeface="Arial" pitchFamily="34" charset="0"/>
              </a:rPr>
              <a:t>deceptive</a:t>
            </a:r>
            <a:endParaRPr lang="en-AU" sz="2800" i="1">
              <a:cs typeface="Arial" pitchFamily="34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r>
              <a:rPr lang="en-AU" sz="2400">
                <a:latin typeface="Courier"/>
                <a:cs typeface="Arial" pitchFamily="34" charset="0"/>
              </a:rPr>
              <a:t>key:         </a:t>
            </a:r>
            <a:r>
              <a:rPr lang="en-AU" sz="2400">
                <a:solidFill>
                  <a:srgbClr val="FF0000"/>
                </a:solidFill>
                <a:latin typeface="Courier"/>
                <a:cs typeface="Arial" pitchFamily="34" charset="0"/>
              </a:rPr>
              <a:t>d</a:t>
            </a:r>
            <a:r>
              <a:rPr lang="en-AU" sz="2400">
                <a:solidFill>
                  <a:srgbClr val="0070C0"/>
                </a:solidFill>
                <a:latin typeface="Courier"/>
                <a:cs typeface="Arial" pitchFamily="34" charset="0"/>
              </a:rPr>
              <a:t>e</a:t>
            </a:r>
            <a:r>
              <a:rPr lang="en-AU" sz="2400">
                <a:latin typeface="Courier"/>
                <a:cs typeface="Arial" pitchFamily="34" charset="0"/>
              </a:rPr>
              <a:t>ceptive</a:t>
            </a:r>
            <a:r>
              <a:rPr lang="en-AU" sz="2400">
                <a:solidFill>
                  <a:srgbClr val="FF0000"/>
                </a:solidFill>
                <a:latin typeface="Courier"/>
                <a:cs typeface="Arial" pitchFamily="34" charset="0"/>
              </a:rPr>
              <a:t>d</a:t>
            </a:r>
            <a:r>
              <a:rPr lang="en-AU" sz="2400">
                <a:solidFill>
                  <a:srgbClr val="0070C0"/>
                </a:solidFill>
                <a:latin typeface="Courier"/>
                <a:cs typeface="Arial" pitchFamily="34" charset="0"/>
              </a:rPr>
              <a:t>e</a:t>
            </a:r>
            <a:r>
              <a:rPr lang="en-AU" sz="2400">
                <a:latin typeface="Courier"/>
                <a:cs typeface="Arial" pitchFamily="34" charset="0"/>
              </a:rPr>
              <a:t>ceptive</a:t>
            </a:r>
            <a:r>
              <a:rPr lang="en-AU" sz="2400">
                <a:solidFill>
                  <a:srgbClr val="FF0000"/>
                </a:solidFill>
                <a:latin typeface="Courier"/>
                <a:cs typeface="Arial" pitchFamily="34" charset="0"/>
              </a:rPr>
              <a:t>d</a:t>
            </a:r>
            <a:r>
              <a:rPr lang="en-AU" sz="2400">
                <a:solidFill>
                  <a:srgbClr val="0070C0"/>
                </a:solidFill>
                <a:latin typeface="Courier"/>
                <a:cs typeface="Arial" pitchFamily="34" charset="0"/>
              </a:rPr>
              <a:t>e</a:t>
            </a:r>
            <a:r>
              <a:rPr lang="en-AU" sz="2400">
                <a:latin typeface="Courier"/>
                <a:cs typeface="Arial" pitchFamily="34" charset="0"/>
              </a:rPr>
              <a:t>ceptive</a:t>
            </a:r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r>
              <a:rPr lang="en-AU" sz="2400">
                <a:latin typeface="Courier"/>
                <a:cs typeface="Arial" pitchFamily="34" charset="0"/>
              </a:rPr>
              <a:t>plaintext: </a:t>
            </a:r>
            <a:r>
              <a:rPr lang="en-AU" sz="2400">
                <a:solidFill>
                  <a:srgbClr val="FF0000"/>
                </a:solidFill>
                <a:latin typeface="Courier"/>
                <a:cs typeface="Arial" pitchFamily="34" charset="0"/>
              </a:rPr>
              <a:t>w</a:t>
            </a:r>
            <a:r>
              <a:rPr lang="en-AU" sz="2400">
                <a:solidFill>
                  <a:srgbClr val="0070C0"/>
                </a:solidFill>
                <a:latin typeface="Courier"/>
                <a:cs typeface="Arial" pitchFamily="34" charset="0"/>
              </a:rPr>
              <a:t>e</a:t>
            </a:r>
            <a:r>
              <a:rPr lang="en-AU" sz="2400">
                <a:latin typeface="Courier"/>
                <a:cs typeface="Arial" pitchFamily="34" charset="0"/>
              </a:rPr>
              <a:t>aredisc</a:t>
            </a:r>
            <a:r>
              <a:rPr lang="en-AU" sz="2400">
                <a:solidFill>
                  <a:srgbClr val="FF0000"/>
                </a:solidFill>
                <a:latin typeface="Courier"/>
                <a:cs typeface="Arial" pitchFamily="34" charset="0"/>
              </a:rPr>
              <a:t>o</a:t>
            </a:r>
            <a:r>
              <a:rPr lang="en-AU" sz="2400">
                <a:solidFill>
                  <a:srgbClr val="0070C0"/>
                </a:solidFill>
                <a:latin typeface="Courier"/>
                <a:cs typeface="Arial" pitchFamily="34" charset="0"/>
              </a:rPr>
              <a:t>v</a:t>
            </a:r>
            <a:r>
              <a:rPr lang="en-AU" sz="2400">
                <a:latin typeface="Courier"/>
                <a:cs typeface="Arial" pitchFamily="34" charset="0"/>
              </a:rPr>
              <a:t>eredsa</a:t>
            </a:r>
            <a:r>
              <a:rPr lang="en-AU" sz="2400">
                <a:solidFill>
                  <a:srgbClr val="FF0000"/>
                </a:solidFill>
                <a:latin typeface="Courier"/>
                <a:cs typeface="Arial" pitchFamily="34" charset="0"/>
              </a:rPr>
              <a:t>v</a:t>
            </a:r>
            <a:r>
              <a:rPr lang="en-AU" sz="2400">
                <a:solidFill>
                  <a:srgbClr val="0070C0"/>
                </a:solidFill>
                <a:latin typeface="Courier"/>
                <a:cs typeface="Arial" pitchFamily="34" charset="0"/>
              </a:rPr>
              <a:t>e</a:t>
            </a:r>
            <a:r>
              <a:rPr lang="en-AU" sz="2400">
                <a:latin typeface="Courier"/>
                <a:cs typeface="Arial" pitchFamily="34" charset="0"/>
              </a:rPr>
              <a:t>yourself</a:t>
            </a:r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r>
              <a:rPr lang="en-AU" sz="2400">
                <a:latin typeface="Courier"/>
                <a:cs typeface="Arial" pitchFamily="34" charset="0"/>
              </a:rPr>
              <a:t>ciphertext: </a:t>
            </a:r>
            <a:r>
              <a:rPr lang="en-AU" sz="2400">
                <a:solidFill>
                  <a:srgbClr val="FF0000"/>
                </a:solidFill>
                <a:latin typeface="Courier"/>
                <a:cs typeface="Arial" pitchFamily="34" charset="0"/>
              </a:rPr>
              <a:t>Z</a:t>
            </a:r>
            <a:r>
              <a:rPr lang="en-AU" sz="2400">
                <a:solidFill>
                  <a:srgbClr val="0070C0"/>
                </a:solidFill>
                <a:latin typeface="Courier"/>
                <a:cs typeface="Arial" pitchFamily="34" charset="0"/>
              </a:rPr>
              <a:t>I</a:t>
            </a:r>
            <a:r>
              <a:rPr lang="en-AU" sz="2400">
                <a:latin typeface="Courier"/>
                <a:cs typeface="Arial" pitchFamily="34" charset="0"/>
              </a:rPr>
              <a:t>CVTWQNG</a:t>
            </a:r>
            <a:r>
              <a:rPr lang="en-AU" sz="2400">
                <a:solidFill>
                  <a:srgbClr val="FF0000"/>
                </a:solidFill>
                <a:latin typeface="Courier"/>
                <a:cs typeface="Arial" pitchFamily="34" charset="0"/>
              </a:rPr>
              <a:t>R</a:t>
            </a:r>
            <a:r>
              <a:rPr lang="en-AU" sz="2400">
                <a:solidFill>
                  <a:srgbClr val="0070C0"/>
                </a:solidFill>
                <a:latin typeface="Courier"/>
                <a:cs typeface="Arial" pitchFamily="34" charset="0"/>
              </a:rPr>
              <a:t>Z</a:t>
            </a:r>
            <a:r>
              <a:rPr lang="en-AU" sz="2400">
                <a:latin typeface="Courier"/>
                <a:cs typeface="Arial" pitchFamily="34" charset="0"/>
              </a:rPr>
              <a:t>GVTWAVZ</a:t>
            </a:r>
            <a:r>
              <a:rPr lang="en-AU" sz="2400">
                <a:solidFill>
                  <a:srgbClr val="FF0000"/>
                </a:solidFill>
                <a:latin typeface="Courier"/>
                <a:cs typeface="Arial" pitchFamily="34" charset="0"/>
              </a:rPr>
              <a:t>H</a:t>
            </a:r>
            <a:r>
              <a:rPr lang="en-AU" sz="2400">
                <a:solidFill>
                  <a:srgbClr val="0070C0"/>
                </a:solidFill>
                <a:latin typeface="Courier"/>
                <a:cs typeface="Arial" pitchFamily="34" charset="0"/>
              </a:rPr>
              <a:t>C</a:t>
            </a:r>
            <a:r>
              <a:rPr lang="en-AU" sz="2400">
                <a:latin typeface="Courier"/>
                <a:cs typeface="Arial" pitchFamily="34" charset="0"/>
              </a:rPr>
              <a:t>QYGLMGJ</a:t>
            </a:r>
          </a:p>
          <a:p>
            <a:pPr>
              <a:buFontTx/>
              <a:buNone/>
            </a:pPr>
            <a:endParaRPr lang="en-AU" sz="2800">
              <a:latin typeface="Courier"/>
              <a:cs typeface="Arial" pitchFamily="34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r>
              <a:rPr lang="en-AU" sz="2400">
                <a:cs typeface="Arial" pitchFamily="34" charset="0"/>
              </a:rPr>
              <a:t> </a:t>
            </a:r>
          </a:p>
        </p:txBody>
      </p:sp>
      <p:sp>
        <p:nvSpPr>
          <p:cNvPr id="40964" name="Slide Number Placeholder 3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73B71FC4-8A7B-4C9F-8152-07D5A0616818}" type="slidenum">
              <a:rPr lang="en-US" sz="1200">
                <a:solidFill>
                  <a:srgbClr val="898989"/>
                </a:solidFill>
                <a:latin typeface="Calibri" pitchFamily="34" charset="0"/>
                <a:cs typeface="Arial" pitchFamily="34" charset="0"/>
              </a:rPr>
              <a:pPr algn="r"/>
              <a:t>32</a:t>
            </a:fld>
            <a:endParaRPr lang="en-US" sz="1200">
              <a:solidFill>
                <a:srgbClr val="898989"/>
              </a:solidFill>
              <a:latin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901" name="Picture 5" descr="300px-Vigen%C3%A8re_squa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8537" y="1103812"/>
            <a:ext cx="5231674" cy="5231674"/>
          </a:xfrm>
          <a:prstGeom prst="rect">
            <a:avLst/>
          </a:prstGeom>
          <a:noFill/>
        </p:spPr>
      </p:pic>
      <p:sp>
        <p:nvSpPr>
          <p:cNvPr id="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31075" y="182881"/>
            <a:ext cx="8229600" cy="639763"/>
          </a:xfrm>
        </p:spPr>
        <p:txBody>
          <a:bodyPr/>
          <a:lstStyle/>
          <a:p>
            <a:r>
              <a:rPr lang="en-AU" sz="3600" dirty="0" err="1">
                <a:cs typeface="Arial" pitchFamily="34" charset="0"/>
              </a:rPr>
              <a:t>Vigen</a:t>
            </a:r>
            <a:r>
              <a:rPr lang="en-AU" sz="3600" dirty="0" err="1">
                <a:latin typeface="Arial"/>
                <a:cs typeface="Arial" pitchFamily="34" charset="0"/>
              </a:rPr>
              <a:t>è</a:t>
            </a:r>
            <a:r>
              <a:rPr lang="en-AU" sz="3600" dirty="0" err="1">
                <a:cs typeface="Arial" pitchFamily="34" charset="0"/>
              </a:rPr>
              <a:t>re</a:t>
            </a:r>
            <a:r>
              <a:rPr lang="en-AU" sz="3600" dirty="0">
                <a:cs typeface="Arial" pitchFamily="34" charset="0"/>
              </a:rPr>
              <a:t> Cipher</a:t>
            </a:r>
          </a:p>
        </p:txBody>
      </p:sp>
    </p:spTree>
  </p:cSld>
  <p:clrMapOvr>
    <a:masterClrMapping/>
  </p:clrMapOvr>
  <p:transition>
    <p:wipe dir="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229600" cy="563563"/>
          </a:xfrm>
        </p:spPr>
        <p:txBody>
          <a:bodyPr/>
          <a:lstStyle/>
          <a:p>
            <a:r>
              <a:rPr lang="en-US" sz="3600">
                <a:cs typeface="Arial" pitchFamily="34" charset="0"/>
              </a:rPr>
              <a:t>Security of </a:t>
            </a:r>
            <a:r>
              <a:rPr lang="en-AU" sz="3600">
                <a:cs typeface="Arial" pitchFamily="34" charset="0"/>
              </a:rPr>
              <a:t>Vigen</a:t>
            </a:r>
            <a:r>
              <a:rPr lang="en-AU" sz="3600">
                <a:latin typeface="Arial"/>
                <a:cs typeface="Arial" pitchFamily="34" charset="0"/>
              </a:rPr>
              <a:t>è</a:t>
            </a:r>
            <a:r>
              <a:rPr lang="en-AU" sz="3600">
                <a:cs typeface="Arial" pitchFamily="34" charset="0"/>
              </a:rPr>
              <a:t>re Ciphers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14400"/>
            <a:ext cx="8839200" cy="49530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700" dirty="0">
                <a:cs typeface="Arial" pitchFamily="34" charset="0"/>
              </a:rPr>
              <a:t>There are multiple (how many?) </a:t>
            </a:r>
            <a:r>
              <a:rPr lang="en-US" sz="2700" dirty="0" err="1">
                <a:cs typeface="Arial" pitchFamily="34" charset="0"/>
              </a:rPr>
              <a:t>ciphertext</a:t>
            </a:r>
            <a:r>
              <a:rPr lang="en-US" sz="2700" dirty="0">
                <a:cs typeface="Arial" pitchFamily="34" charset="0"/>
              </a:rPr>
              <a:t> letters corresponding to each plaintext letter.</a:t>
            </a:r>
          </a:p>
          <a:p>
            <a:pPr algn="just">
              <a:lnSpc>
                <a:spcPct val="90000"/>
              </a:lnSpc>
            </a:pPr>
            <a:endParaRPr lang="en-US" sz="900" dirty="0">
              <a:cs typeface="Arial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en-US" sz="2700" dirty="0">
                <a:cs typeface="Arial" pitchFamily="34" charset="0"/>
              </a:rPr>
              <a:t>So, letter frequencies are obscured but not totally lost.</a:t>
            </a:r>
          </a:p>
          <a:p>
            <a:pPr algn="just">
              <a:lnSpc>
                <a:spcPct val="90000"/>
              </a:lnSpc>
            </a:pPr>
            <a:endParaRPr lang="en-US" sz="900" dirty="0">
              <a:cs typeface="Arial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en-US" sz="2700" dirty="0">
                <a:cs typeface="Arial" pitchFamily="34" charset="0"/>
              </a:rPr>
              <a:t>To break </a:t>
            </a:r>
            <a:r>
              <a:rPr lang="en-US" sz="2700" dirty="0" err="1">
                <a:cs typeface="Arial" pitchFamily="34" charset="0"/>
              </a:rPr>
              <a:t>Vigenere</a:t>
            </a:r>
            <a:r>
              <a:rPr lang="en-US" sz="2700" dirty="0">
                <a:cs typeface="Arial" pitchFamily="34" charset="0"/>
              </a:rPr>
              <a:t> cipher:</a:t>
            </a:r>
          </a:p>
          <a:p>
            <a:pPr algn="just">
              <a:lnSpc>
                <a:spcPct val="90000"/>
              </a:lnSpc>
            </a:pPr>
            <a:endParaRPr lang="en-US" sz="900" dirty="0">
              <a:cs typeface="Arial" pitchFamily="34" charset="0"/>
            </a:endParaRPr>
          </a:p>
          <a:p>
            <a:pPr marL="914400" lvl="1" indent="-514350" algn="just">
              <a:lnSpc>
                <a:spcPct val="90000"/>
              </a:lnSpc>
              <a:buFont typeface="Calibri" pitchFamily="34" charset="0"/>
              <a:buAutoNum type="arabicPeriod"/>
            </a:pPr>
            <a:r>
              <a:rPr lang="en-US" sz="2400" dirty="0">
                <a:cs typeface="Arial" pitchFamily="34" charset="0"/>
              </a:rPr>
              <a:t>Try to guess the key length.  How?</a:t>
            </a:r>
            <a:endParaRPr lang="en-US" sz="800" dirty="0">
              <a:cs typeface="Arial" pitchFamily="34" charset="0"/>
            </a:endParaRPr>
          </a:p>
          <a:p>
            <a:pPr marL="914400" lvl="1" indent="-514350" algn="just">
              <a:lnSpc>
                <a:spcPct val="90000"/>
              </a:lnSpc>
              <a:buFont typeface="Calibri" pitchFamily="34" charset="0"/>
              <a:buAutoNum type="arabicPeriod"/>
            </a:pPr>
            <a:r>
              <a:rPr lang="en-US" sz="2400" dirty="0">
                <a:cs typeface="Arial" pitchFamily="34" charset="0"/>
              </a:rPr>
              <a:t>If key length is N, the cipher consists of N Caesar ciphers.   Plaintext letters at positions k, </a:t>
            </a:r>
            <a:r>
              <a:rPr lang="en-US" sz="2400" dirty="0" err="1">
                <a:cs typeface="Arial" pitchFamily="34" charset="0"/>
              </a:rPr>
              <a:t>N+k</a:t>
            </a:r>
            <a:r>
              <a:rPr lang="en-US" sz="2400" dirty="0">
                <a:cs typeface="Arial" pitchFamily="34" charset="0"/>
              </a:rPr>
              <a:t>, 2N+k, 3N+k, etc., are encoded by the same cipher.</a:t>
            </a:r>
          </a:p>
          <a:p>
            <a:pPr marL="914400" lvl="1" indent="-514350" algn="just">
              <a:lnSpc>
                <a:spcPct val="90000"/>
              </a:lnSpc>
              <a:buFont typeface="Calibri" pitchFamily="34" charset="0"/>
              <a:buAutoNum type="arabicPeriod"/>
            </a:pPr>
            <a:r>
              <a:rPr lang="en-US" sz="2400" dirty="0">
                <a:cs typeface="Arial" pitchFamily="34" charset="0"/>
              </a:rPr>
              <a:t>Attack each individual cipher as before.</a:t>
            </a:r>
          </a:p>
        </p:txBody>
      </p:sp>
      <p:sp>
        <p:nvSpPr>
          <p:cNvPr id="43012" name="Slide Number Placeholder 3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60254980-4373-4168-AA46-DD9A57DE94C9}" type="slidenum">
              <a:rPr lang="en-US" sz="1200">
                <a:solidFill>
                  <a:srgbClr val="898989"/>
                </a:solidFill>
                <a:latin typeface="Calibri" pitchFamily="34" charset="0"/>
                <a:cs typeface="Arial" pitchFamily="34" charset="0"/>
              </a:rPr>
              <a:pPr algn="r"/>
              <a:t>34</a:t>
            </a:fld>
            <a:endParaRPr lang="en-US" sz="1200">
              <a:solidFill>
                <a:srgbClr val="898989"/>
              </a:solidFill>
              <a:latin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229600" cy="487363"/>
          </a:xfrm>
        </p:spPr>
        <p:txBody>
          <a:bodyPr/>
          <a:lstStyle/>
          <a:p>
            <a:r>
              <a:rPr lang="en-AU" sz="3600">
                <a:cs typeface="Arial" pitchFamily="34" charset="0"/>
              </a:rPr>
              <a:t>Guessing the Key Length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990600"/>
            <a:ext cx="8229600" cy="4525963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600" dirty="0">
                <a:cs typeface="Arial" pitchFamily="34" charset="0"/>
              </a:rPr>
              <a:t>Main idea:  Plaintext words separated by multiples of the key length are encoded in the same way. </a:t>
            </a:r>
          </a:p>
          <a:p>
            <a:pPr algn="just">
              <a:lnSpc>
                <a:spcPct val="90000"/>
              </a:lnSpc>
            </a:pPr>
            <a:r>
              <a:rPr lang="en-US" sz="2600" dirty="0">
                <a:cs typeface="Arial" pitchFamily="34" charset="0"/>
              </a:rPr>
              <a:t>In our example, if plaintext = </a:t>
            </a:r>
            <a:r>
              <a:rPr lang="en-US" sz="2600" dirty="0">
                <a:latin typeface="Arial"/>
                <a:cs typeface="Arial" pitchFamily="34" charset="0"/>
              </a:rPr>
              <a:t>“…</a:t>
            </a:r>
            <a:r>
              <a:rPr lang="en-US" sz="2600" dirty="0" err="1">
                <a:cs typeface="Arial" pitchFamily="34" charset="0"/>
              </a:rPr>
              <a:t>thexxxxxxthe</a:t>
            </a:r>
            <a:r>
              <a:rPr lang="en-US" sz="2600" dirty="0">
                <a:latin typeface="Arial"/>
                <a:cs typeface="Arial" pitchFamily="34" charset="0"/>
              </a:rPr>
              <a:t>…”</a:t>
            </a:r>
            <a:r>
              <a:rPr lang="en-US" sz="2600" dirty="0">
                <a:cs typeface="Arial" pitchFamily="34" charset="0"/>
              </a:rPr>
              <a:t> then </a:t>
            </a:r>
            <a:r>
              <a:rPr lang="en-US" sz="2600" dirty="0">
                <a:latin typeface="Arial"/>
                <a:cs typeface="Arial" pitchFamily="34" charset="0"/>
              </a:rPr>
              <a:t>“</a:t>
            </a:r>
            <a:r>
              <a:rPr lang="en-US" sz="2600" dirty="0">
                <a:cs typeface="Arial" pitchFamily="34" charset="0"/>
              </a:rPr>
              <a:t>the</a:t>
            </a:r>
            <a:r>
              <a:rPr lang="en-US" sz="2600" dirty="0">
                <a:latin typeface="Arial"/>
                <a:cs typeface="Arial" pitchFamily="34" charset="0"/>
              </a:rPr>
              <a:t>”</a:t>
            </a:r>
            <a:r>
              <a:rPr lang="en-US" sz="2600" dirty="0">
                <a:cs typeface="Arial" pitchFamily="34" charset="0"/>
              </a:rPr>
              <a:t> will be encrypted to the same </a:t>
            </a:r>
            <a:r>
              <a:rPr lang="en-US" sz="2600" dirty="0" err="1">
                <a:cs typeface="Arial" pitchFamily="34" charset="0"/>
              </a:rPr>
              <a:t>ciphertext</a:t>
            </a:r>
            <a:r>
              <a:rPr lang="en-US" sz="2600" dirty="0">
                <a:cs typeface="Arial" pitchFamily="34" charset="0"/>
              </a:rPr>
              <a:t> words.</a:t>
            </a:r>
          </a:p>
          <a:p>
            <a:pPr algn="just">
              <a:lnSpc>
                <a:spcPct val="90000"/>
              </a:lnSpc>
            </a:pPr>
            <a:endParaRPr lang="en-US" sz="700" dirty="0">
              <a:cs typeface="Arial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en-US" sz="2600" dirty="0">
                <a:cs typeface="Arial" pitchFamily="34" charset="0"/>
              </a:rPr>
              <a:t>So look at the </a:t>
            </a:r>
            <a:r>
              <a:rPr lang="en-US" sz="2600" dirty="0" err="1">
                <a:cs typeface="Arial" pitchFamily="34" charset="0"/>
              </a:rPr>
              <a:t>ciphertext</a:t>
            </a:r>
            <a:r>
              <a:rPr lang="en-US" sz="2600" dirty="0">
                <a:cs typeface="Arial" pitchFamily="34" charset="0"/>
              </a:rPr>
              <a:t> for repeated patterns.</a:t>
            </a:r>
          </a:p>
          <a:p>
            <a:pPr algn="just">
              <a:lnSpc>
                <a:spcPct val="90000"/>
              </a:lnSpc>
            </a:pPr>
            <a:endParaRPr lang="en-AU" sz="700" dirty="0">
              <a:cs typeface="Arial" pitchFamily="34" charset="0"/>
            </a:endParaRPr>
          </a:p>
          <a:p>
            <a:pPr algn="just">
              <a:lnSpc>
                <a:spcPct val="80000"/>
              </a:lnSpc>
            </a:pPr>
            <a:r>
              <a:rPr lang="en-US" sz="2600" dirty="0">
                <a:cs typeface="Arial" pitchFamily="34" charset="0"/>
              </a:rPr>
              <a:t>E.g.  repeated </a:t>
            </a:r>
            <a:r>
              <a:rPr lang="en-US" sz="2600" dirty="0">
                <a:latin typeface="Arial"/>
                <a:cs typeface="Arial" pitchFamily="34" charset="0"/>
              </a:rPr>
              <a:t>“</a:t>
            </a:r>
            <a:r>
              <a:rPr lang="en-US" sz="2600" dirty="0">
                <a:cs typeface="Arial" pitchFamily="34" charset="0"/>
              </a:rPr>
              <a:t>VTW</a:t>
            </a:r>
            <a:r>
              <a:rPr lang="en-US" sz="2600" dirty="0">
                <a:latin typeface="Arial"/>
                <a:cs typeface="Arial" pitchFamily="34" charset="0"/>
              </a:rPr>
              <a:t>”</a:t>
            </a:r>
            <a:r>
              <a:rPr lang="en-US" sz="2600" dirty="0">
                <a:cs typeface="Arial" pitchFamily="34" charset="0"/>
              </a:rPr>
              <a:t> in the previous example suggests a key length of 3 or 9:</a:t>
            </a:r>
          </a:p>
          <a:p>
            <a:pPr algn="just">
              <a:lnSpc>
                <a:spcPct val="80000"/>
              </a:lnSpc>
            </a:pPr>
            <a:endParaRPr lang="en-US" sz="700" dirty="0">
              <a:cs typeface="Arial" pitchFamily="34" charset="0"/>
            </a:endParaRPr>
          </a:p>
          <a:p>
            <a:pPr lvl="1" algn="just">
              <a:lnSpc>
                <a:spcPct val="80000"/>
              </a:lnSpc>
              <a:buFontTx/>
              <a:buNone/>
            </a:pPr>
            <a:r>
              <a:rPr lang="en-AU" sz="2600" dirty="0">
                <a:latin typeface="Courier"/>
                <a:cs typeface="Arial" pitchFamily="34" charset="0"/>
              </a:rPr>
              <a:t>     </a:t>
            </a:r>
            <a:r>
              <a:rPr lang="en-AU" sz="2600" dirty="0" err="1">
                <a:latin typeface="Courier"/>
                <a:cs typeface="Arial" pitchFamily="34" charset="0"/>
              </a:rPr>
              <a:t>ciphertext</a:t>
            </a:r>
            <a:r>
              <a:rPr lang="en-AU" sz="2600" dirty="0">
                <a:latin typeface="Courier"/>
                <a:cs typeface="Arial" pitchFamily="34" charset="0"/>
              </a:rPr>
              <a:t>:</a:t>
            </a:r>
            <a:r>
              <a:rPr lang="en-AU" sz="1700" dirty="0">
                <a:latin typeface="Courier"/>
                <a:cs typeface="Arial" pitchFamily="34" charset="0"/>
              </a:rPr>
              <a:t>   ZIC</a:t>
            </a:r>
            <a:r>
              <a:rPr lang="en-AU" sz="1700" dirty="0">
                <a:solidFill>
                  <a:srgbClr val="FF0000"/>
                </a:solidFill>
                <a:latin typeface="Courier"/>
                <a:cs typeface="Arial" pitchFamily="34" charset="0"/>
              </a:rPr>
              <a:t>VTW</a:t>
            </a:r>
            <a:r>
              <a:rPr lang="en-AU" sz="1700" dirty="0">
                <a:latin typeface="Courier"/>
                <a:cs typeface="Arial" pitchFamily="34" charset="0"/>
              </a:rPr>
              <a:t>QNGRZG</a:t>
            </a:r>
            <a:r>
              <a:rPr lang="en-AU" sz="1700" dirty="0">
                <a:solidFill>
                  <a:srgbClr val="FF0000"/>
                </a:solidFill>
                <a:latin typeface="Courier"/>
                <a:cs typeface="Arial" pitchFamily="34" charset="0"/>
              </a:rPr>
              <a:t>VTW</a:t>
            </a:r>
            <a:r>
              <a:rPr lang="en-AU" sz="1700" dirty="0">
                <a:latin typeface="Courier"/>
                <a:cs typeface="Arial" pitchFamily="34" charset="0"/>
              </a:rPr>
              <a:t>AVZHCQYGLMGJ</a:t>
            </a:r>
            <a:endParaRPr lang="en-US" sz="2600" dirty="0">
              <a:cs typeface="Arial" pitchFamily="34" charset="0"/>
            </a:endParaRPr>
          </a:p>
          <a:p>
            <a:pPr algn="just">
              <a:lnSpc>
                <a:spcPct val="80000"/>
              </a:lnSpc>
            </a:pPr>
            <a:endParaRPr lang="en-US" sz="700" dirty="0">
              <a:cs typeface="Arial" pitchFamily="34" charset="0"/>
            </a:endParaRPr>
          </a:p>
          <a:p>
            <a:pPr algn="just">
              <a:lnSpc>
                <a:spcPct val="80000"/>
              </a:lnSpc>
            </a:pPr>
            <a:r>
              <a:rPr lang="en-AU" sz="2600" dirty="0">
                <a:cs typeface="Arial" pitchFamily="34" charset="0"/>
              </a:rPr>
              <a:t>Of course, the repetition could be a random fluke.</a:t>
            </a:r>
          </a:p>
          <a:p>
            <a:pPr algn="just">
              <a:lnSpc>
                <a:spcPct val="80000"/>
              </a:lnSpc>
            </a:pPr>
            <a:endParaRPr lang="en-US" sz="2600" dirty="0">
              <a:cs typeface="Arial" pitchFamily="34" charset="0"/>
            </a:endParaRP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B1ADAE3C-2506-4120-9FF7-6C51D5DCAD76}" type="slidenum">
              <a:rPr lang="en-US" sz="1200">
                <a:solidFill>
                  <a:srgbClr val="898989"/>
                </a:solidFill>
                <a:latin typeface="Calibri" pitchFamily="34" charset="0"/>
                <a:cs typeface="Arial" pitchFamily="34" charset="0"/>
              </a:rPr>
              <a:pPr algn="r"/>
              <a:t>35</a:t>
            </a:fld>
            <a:endParaRPr lang="en-US" sz="1200">
              <a:solidFill>
                <a:srgbClr val="898989"/>
              </a:solidFill>
              <a:latin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90" y="81025"/>
            <a:ext cx="5884857" cy="982266"/>
          </a:xfrm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101636"/>
            <a:ext cx="8451669" cy="4906963"/>
          </a:xfrm>
        </p:spPr>
        <p:txBody>
          <a:bodyPr/>
          <a:lstStyle/>
          <a:p>
            <a:pPr algn="just"/>
            <a:r>
              <a:rPr lang="en-US" dirty="0" smtClean="0"/>
              <a:t>Classical ciphers</a:t>
            </a:r>
          </a:p>
          <a:p>
            <a:pPr algn="just"/>
            <a:r>
              <a:rPr lang="en-US" dirty="0" smtClean="0"/>
              <a:t>Caesar cipher</a:t>
            </a:r>
          </a:p>
          <a:p>
            <a:pPr algn="just"/>
            <a:r>
              <a:rPr lang="en-US" dirty="0" err="1" smtClean="0"/>
              <a:t>Monoalphabetic</a:t>
            </a:r>
            <a:r>
              <a:rPr lang="en-US" dirty="0" smtClean="0"/>
              <a:t> cipher</a:t>
            </a:r>
          </a:p>
          <a:p>
            <a:pPr algn="just"/>
            <a:r>
              <a:rPr lang="en-US" dirty="0" err="1" smtClean="0"/>
              <a:t>Playfair</a:t>
            </a:r>
            <a:r>
              <a:rPr lang="en-US" dirty="0" smtClean="0"/>
              <a:t> cipher</a:t>
            </a:r>
          </a:p>
          <a:p>
            <a:pPr algn="just"/>
            <a:r>
              <a:rPr lang="en-US" dirty="0" smtClean="0"/>
              <a:t>Hill cipher</a:t>
            </a:r>
          </a:p>
          <a:p>
            <a:pPr algn="just"/>
            <a:r>
              <a:rPr lang="en-US" dirty="0" err="1" smtClean="0"/>
              <a:t>Polyalphabetic</a:t>
            </a:r>
            <a:r>
              <a:rPr lang="en-US" dirty="0" smtClean="0"/>
              <a:t> cipher</a:t>
            </a:r>
          </a:p>
          <a:p>
            <a:pPr algn="just"/>
            <a:r>
              <a:rPr lang="en-US" dirty="0" smtClean="0"/>
              <a:t>Rotor machine</a:t>
            </a:r>
          </a:p>
          <a:p>
            <a:pPr algn="just"/>
            <a:r>
              <a:rPr lang="en-US" dirty="0" smtClean="0"/>
              <a:t>Transposition cipher</a:t>
            </a:r>
          </a:p>
          <a:p>
            <a:pPr algn="just"/>
            <a:r>
              <a:rPr lang="en-US" dirty="0" smtClean="0"/>
              <a:t>One time pad</a:t>
            </a:r>
          </a:p>
          <a:p>
            <a:pPr algn="just"/>
            <a:r>
              <a:rPr lang="en-US" dirty="0" smtClean="0"/>
              <a:t>Steganography</a:t>
            </a:r>
          </a:p>
          <a:p>
            <a:pPr algn="just"/>
            <a:r>
              <a:rPr lang="en-US" dirty="0" smtClean="0"/>
              <a:t>Summary</a:t>
            </a:r>
          </a:p>
          <a:p>
            <a:pPr algn="just"/>
            <a:r>
              <a:rPr lang="en-US" dirty="0" smtClean="0"/>
              <a:t>Test your understanding</a:t>
            </a:r>
          </a:p>
          <a:p>
            <a:pPr algn="just"/>
            <a:r>
              <a:rPr lang="en-US" dirty="0" smtClean="0"/>
              <a:t>References</a:t>
            </a:r>
          </a:p>
          <a:p>
            <a:pPr algn="just"/>
            <a:endParaRPr lang="en-US" dirty="0" smtClean="0"/>
          </a:p>
          <a:p>
            <a:endParaRPr lang="en-US" b="1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729039" y="3779919"/>
            <a:ext cx="3385760" cy="387133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944582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cs typeface="Arial" pitchFamily="34" charset="0"/>
              </a:rPr>
              <a:t>Rotor Cipher Machines</a:t>
            </a:r>
            <a:endParaRPr lang="en-AU" dirty="0">
              <a:cs typeface="Arial" pitchFamily="34" charset="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70263" y="1430383"/>
            <a:ext cx="8229600" cy="48768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200" dirty="0">
                <a:cs typeface="Arial" pitchFamily="34" charset="0"/>
              </a:rPr>
              <a:t>Before modern ciphers, rotor machines were most common complex ciphers in use.</a:t>
            </a:r>
          </a:p>
          <a:p>
            <a:pPr algn="just">
              <a:lnSpc>
                <a:spcPct val="90000"/>
              </a:lnSpc>
            </a:pPr>
            <a:endParaRPr lang="en-US" sz="600" dirty="0">
              <a:cs typeface="Arial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en-US" sz="2200" dirty="0">
                <a:cs typeface="Arial" pitchFamily="34" charset="0"/>
              </a:rPr>
              <a:t>Widely used in WW2.</a:t>
            </a:r>
          </a:p>
          <a:p>
            <a:pPr algn="just">
              <a:lnSpc>
                <a:spcPct val="90000"/>
              </a:lnSpc>
            </a:pPr>
            <a:endParaRPr lang="en-US" sz="600" dirty="0">
              <a:cs typeface="Arial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en-US" sz="2200" dirty="0">
                <a:cs typeface="Arial" pitchFamily="34" charset="0"/>
              </a:rPr>
              <a:t>Used a series of rotating cylinders.</a:t>
            </a:r>
          </a:p>
          <a:p>
            <a:pPr algn="just">
              <a:lnSpc>
                <a:spcPct val="90000"/>
              </a:lnSpc>
            </a:pPr>
            <a:endParaRPr lang="en-US" sz="600" dirty="0">
              <a:cs typeface="Arial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en-US" sz="2200" dirty="0">
                <a:cs typeface="Arial" pitchFamily="34" charset="0"/>
              </a:rPr>
              <a:t>Implemented a </a:t>
            </a:r>
            <a:r>
              <a:rPr lang="en-US" sz="2200" dirty="0" err="1">
                <a:cs typeface="Arial" pitchFamily="34" charset="0"/>
              </a:rPr>
              <a:t>polyalphabetic</a:t>
            </a:r>
            <a:r>
              <a:rPr lang="en-US" sz="2200" dirty="0">
                <a:cs typeface="Arial" pitchFamily="34" charset="0"/>
              </a:rPr>
              <a:t> substitution cipher of period K.</a:t>
            </a:r>
            <a:endParaRPr lang="en-US" sz="600" dirty="0">
              <a:cs typeface="Arial" pitchFamily="34" charset="0"/>
            </a:endParaRPr>
          </a:p>
          <a:p>
            <a:pPr algn="just">
              <a:lnSpc>
                <a:spcPct val="90000"/>
              </a:lnSpc>
            </a:pPr>
            <a:endParaRPr lang="en-US" sz="600" dirty="0">
              <a:cs typeface="Arial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en-US" sz="2200" dirty="0">
                <a:cs typeface="Arial" pitchFamily="34" charset="0"/>
              </a:rPr>
              <a:t>With 3 cylinders, K = 26</a:t>
            </a:r>
            <a:r>
              <a:rPr lang="en-US" sz="2200" baseline="30000" dirty="0">
                <a:cs typeface="Arial" pitchFamily="34" charset="0"/>
              </a:rPr>
              <a:t>3 </a:t>
            </a:r>
            <a:r>
              <a:rPr lang="en-US" sz="2200" dirty="0">
                <a:cs typeface="Arial" pitchFamily="34" charset="0"/>
              </a:rPr>
              <a:t>=17,576.</a:t>
            </a:r>
          </a:p>
          <a:p>
            <a:pPr algn="just">
              <a:lnSpc>
                <a:spcPct val="90000"/>
              </a:lnSpc>
            </a:pPr>
            <a:endParaRPr lang="en-US" sz="600" dirty="0">
              <a:cs typeface="Arial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en-US" sz="2200" dirty="0">
                <a:cs typeface="Arial" pitchFamily="34" charset="0"/>
              </a:rPr>
              <a:t>With 5 cylinders, K = 26</a:t>
            </a:r>
            <a:r>
              <a:rPr lang="en-US" sz="2200" baseline="30000" dirty="0">
                <a:cs typeface="Arial" pitchFamily="34" charset="0"/>
              </a:rPr>
              <a:t>5 </a:t>
            </a:r>
            <a:r>
              <a:rPr lang="en-US" sz="2200" dirty="0">
                <a:cs typeface="Arial" pitchFamily="34" charset="0"/>
              </a:rPr>
              <a:t>=12 x 10</a:t>
            </a:r>
            <a:r>
              <a:rPr lang="en-US" sz="2200" baseline="30000" dirty="0">
                <a:cs typeface="Arial" pitchFamily="34" charset="0"/>
              </a:rPr>
              <a:t>6</a:t>
            </a:r>
            <a:r>
              <a:rPr lang="en-US" sz="2200" dirty="0">
                <a:cs typeface="Arial" pitchFamily="34" charset="0"/>
              </a:rPr>
              <a:t>.</a:t>
            </a:r>
          </a:p>
          <a:p>
            <a:pPr algn="just">
              <a:lnSpc>
                <a:spcPct val="90000"/>
              </a:lnSpc>
            </a:pPr>
            <a:endParaRPr lang="en-US" sz="700" dirty="0">
              <a:cs typeface="Arial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en-US" sz="2200" dirty="0">
                <a:cs typeface="Arial" pitchFamily="34" charset="0"/>
              </a:rPr>
              <a:t>What is a key?</a:t>
            </a:r>
          </a:p>
          <a:p>
            <a:pPr lvl="1" algn="just">
              <a:lnSpc>
                <a:spcPct val="90000"/>
              </a:lnSpc>
            </a:pPr>
            <a:r>
              <a:rPr lang="en-US" sz="2000" dirty="0">
                <a:cs typeface="Arial" pitchFamily="34" charset="0"/>
              </a:rPr>
              <a:t>If the adversary has a machine</a:t>
            </a:r>
          </a:p>
          <a:p>
            <a:pPr lvl="1" algn="just">
              <a:lnSpc>
                <a:spcPct val="90000"/>
              </a:lnSpc>
            </a:pPr>
            <a:r>
              <a:rPr lang="en-US" sz="2000" dirty="0">
                <a:cs typeface="Arial" pitchFamily="34" charset="0"/>
              </a:rPr>
              <a:t>If the adversary doesn</a:t>
            </a:r>
            <a:r>
              <a:rPr lang="en-US" sz="2000" dirty="0">
                <a:latin typeface="Arial"/>
                <a:cs typeface="Arial" pitchFamily="34" charset="0"/>
              </a:rPr>
              <a:t>’</a:t>
            </a:r>
            <a:r>
              <a:rPr lang="en-US" sz="2000" dirty="0">
                <a:cs typeface="Arial" pitchFamily="34" charset="0"/>
              </a:rPr>
              <a:t>t have a machine</a:t>
            </a:r>
            <a:endParaRPr lang="en-AU" sz="2000" dirty="0">
              <a:cs typeface="Arial" pitchFamily="34" charset="0"/>
            </a:endParaRPr>
          </a:p>
        </p:txBody>
      </p:sp>
      <p:sp>
        <p:nvSpPr>
          <p:cNvPr id="47108" name="Slide Number Placeholder 3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B33377F9-9908-4615-ACA3-FE098F00CAFB}" type="slidenum">
              <a:rPr lang="en-US" sz="1200">
                <a:solidFill>
                  <a:srgbClr val="898989"/>
                </a:solidFill>
                <a:latin typeface="Calibri" pitchFamily="34" charset="0"/>
                <a:cs typeface="Arial" pitchFamily="34" charset="0"/>
              </a:rPr>
              <a:pPr algn="r"/>
              <a:t>37</a:t>
            </a:fld>
            <a:endParaRPr lang="en-US" sz="1200">
              <a:solidFill>
                <a:srgbClr val="898989"/>
              </a:solidFill>
              <a:latin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1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BBE1594D-3898-4C8B-8DEE-8CCB03BE4F67}" type="slidenum">
              <a:rPr lang="en-US" sz="1200">
                <a:solidFill>
                  <a:srgbClr val="898989"/>
                </a:solidFill>
                <a:latin typeface="Calibri" pitchFamily="34" charset="0"/>
                <a:cs typeface="Arial" pitchFamily="34" charset="0"/>
              </a:rPr>
              <a:pPr algn="r"/>
              <a:t>38</a:t>
            </a:fld>
            <a:endParaRPr lang="en-US" sz="1200">
              <a:solidFill>
                <a:srgbClr val="898989"/>
              </a:solidFill>
              <a:latin typeface="Calibri" pitchFamily="34" charset="0"/>
              <a:cs typeface="Arial" pitchFamily="34" charset="0"/>
            </a:endParaRPr>
          </a:p>
        </p:txBody>
      </p:sp>
      <p:pic>
        <p:nvPicPr>
          <p:cNvPr id="4915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949690"/>
            <a:ext cx="6470469" cy="4930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274638"/>
            <a:ext cx="8229600" cy="509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1B57B5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itchFamily="34" charset="0"/>
              </a:rPr>
              <a:t>Rotor Cipher Machines</a:t>
            </a:r>
            <a:endParaRPr kumimoji="0" lang="en-AU" sz="3200" b="0" i="0" u="none" strike="noStrike" kern="0" cap="none" spc="0" normalizeH="0" baseline="0" noProof="0" dirty="0">
              <a:ln>
                <a:noFill/>
              </a:ln>
              <a:solidFill>
                <a:srgbClr val="1B57B5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cs typeface="Arial" pitchFamily="34" charset="0"/>
              </a:rPr>
              <a:t>German secret setting sheets </a:t>
            </a:r>
          </a:p>
        </p:txBody>
      </p:sp>
      <p:sp>
        <p:nvSpPr>
          <p:cNvPr id="50179" name="Slide Number Placeholder 3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BECDFFAA-0858-4EB7-9DCB-9E4C3380387F}" type="slidenum">
              <a:rPr lang="en-US" sz="1200">
                <a:solidFill>
                  <a:srgbClr val="898989"/>
                </a:solidFill>
                <a:latin typeface="Calibri" pitchFamily="34" charset="0"/>
                <a:cs typeface="Arial" pitchFamily="34" charset="0"/>
              </a:rPr>
              <a:pPr algn="r"/>
              <a:t>39</a:t>
            </a:fld>
            <a:endParaRPr lang="en-US" sz="1200">
              <a:solidFill>
                <a:srgbClr val="898989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50180" name="TextBox 5"/>
          <p:cNvSpPr txBox="1">
            <a:spLocks noChangeArrowheads="1"/>
          </p:cNvSpPr>
          <p:nvPr/>
        </p:nvSpPr>
        <p:spPr bwMode="auto">
          <a:xfrm>
            <a:off x="685800" y="4419600"/>
            <a:ext cx="79248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cs typeface="Arial" pitchFamily="34" charset="0"/>
              </a:rPr>
              <a:t>Date</a:t>
            </a:r>
          </a:p>
          <a:p>
            <a:r>
              <a:rPr lang="en-US" sz="2800">
                <a:cs typeface="Arial" pitchFamily="34" charset="0"/>
              </a:rPr>
              <a:t>Which rotors to use (there were 10 rotors) </a:t>
            </a:r>
          </a:p>
          <a:p>
            <a:r>
              <a:rPr lang="en-US" sz="2800">
                <a:cs typeface="Arial" pitchFamily="34" charset="0"/>
              </a:rPr>
              <a:t>Ring setting</a:t>
            </a:r>
          </a:p>
          <a:p>
            <a:r>
              <a:rPr lang="en-US" sz="2800">
                <a:cs typeface="Arial" pitchFamily="34" charset="0"/>
              </a:rPr>
              <a:t>Plugboard setting</a:t>
            </a:r>
          </a:p>
        </p:txBody>
      </p:sp>
      <p:pic>
        <p:nvPicPr>
          <p:cNvPr id="5018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447800"/>
            <a:ext cx="874712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90" y="81025"/>
            <a:ext cx="5884857" cy="982266"/>
          </a:xfrm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101636"/>
            <a:ext cx="8451669" cy="4906963"/>
          </a:xfrm>
        </p:spPr>
        <p:txBody>
          <a:bodyPr/>
          <a:lstStyle/>
          <a:p>
            <a:pPr algn="just"/>
            <a:r>
              <a:rPr lang="en-US" dirty="0" smtClean="0"/>
              <a:t>Classical ciphers</a:t>
            </a:r>
          </a:p>
          <a:p>
            <a:pPr algn="just"/>
            <a:r>
              <a:rPr lang="en-US" dirty="0" smtClean="0"/>
              <a:t>Caesar cipher</a:t>
            </a:r>
          </a:p>
          <a:p>
            <a:pPr algn="just"/>
            <a:r>
              <a:rPr lang="en-US" dirty="0" err="1" smtClean="0"/>
              <a:t>Monoalphabetic</a:t>
            </a:r>
            <a:r>
              <a:rPr lang="en-US" dirty="0" smtClean="0"/>
              <a:t> cipher</a:t>
            </a:r>
          </a:p>
          <a:p>
            <a:pPr algn="just"/>
            <a:r>
              <a:rPr lang="en-US" dirty="0" err="1" smtClean="0"/>
              <a:t>Playfair</a:t>
            </a:r>
            <a:r>
              <a:rPr lang="en-US" dirty="0" smtClean="0"/>
              <a:t> cipher</a:t>
            </a:r>
          </a:p>
          <a:p>
            <a:pPr algn="just"/>
            <a:r>
              <a:rPr lang="en-US" dirty="0" smtClean="0"/>
              <a:t>Hill cipher</a:t>
            </a:r>
          </a:p>
          <a:p>
            <a:pPr algn="just"/>
            <a:r>
              <a:rPr lang="en-US" dirty="0" err="1" smtClean="0"/>
              <a:t>Polyalphabetic</a:t>
            </a:r>
            <a:r>
              <a:rPr lang="en-US" dirty="0" smtClean="0"/>
              <a:t> cipher</a:t>
            </a:r>
          </a:p>
          <a:p>
            <a:pPr algn="just"/>
            <a:r>
              <a:rPr lang="en-US" dirty="0" smtClean="0"/>
              <a:t>Rotor machine</a:t>
            </a:r>
          </a:p>
          <a:p>
            <a:pPr algn="just"/>
            <a:r>
              <a:rPr lang="en-US" dirty="0" smtClean="0"/>
              <a:t>Transposition cipher</a:t>
            </a:r>
          </a:p>
          <a:p>
            <a:pPr algn="just"/>
            <a:r>
              <a:rPr lang="en-US" dirty="0" smtClean="0"/>
              <a:t>One time pad</a:t>
            </a:r>
          </a:p>
          <a:p>
            <a:pPr algn="just"/>
            <a:r>
              <a:rPr lang="en-US" dirty="0" smtClean="0"/>
              <a:t>Steganography</a:t>
            </a:r>
          </a:p>
          <a:p>
            <a:pPr algn="just"/>
            <a:r>
              <a:rPr lang="en-US" dirty="0" smtClean="0"/>
              <a:t>Summary</a:t>
            </a:r>
          </a:p>
          <a:p>
            <a:pPr algn="just"/>
            <a:r>
              <a:rPr lang="en-US" dirty="0" smtClean="0"/>
              <a:t>Test your understanding</a:t>
            </a:r>
          </a:p>
          <a:p>
            <a:pPr algn="just"/>
            <a:r>
              <a:rPr lang="en-US" dirty="0" smtClean="0"/>
              <a:t>References</a:t>
            </a:r>
          </a:p>
          <a:p>
            <a:pPr algn="just"/>
            <a:endParaRPr lang="en-US" dirty="0" smtClean="0"/>
          </a:p>
          <a:p>
            <a:endParaRPr lang="en-US" b="1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742102" y="1102033"/>
            <a:ext cx="3385760" cy="387133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944582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>
                <a:cs typeface="Arial" pitchFamily="34" charset="0"/>
              </a:rPr>
              <a:t>The Rotors</a:t>
            </a:r>
            <a:endParaRPr lang="en-AU">
              <a:cs typeface="Arial" pitchFamily="34" charset="0"/>
            </a:endParaRPr>
          </a:p>
        </p:txBody>
      </p:sp>
      <p:sp>
        <p:nvSpPr>
          <p:cNvPr id="51203" name="Slide Number Placeholder 3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AE90C7C9-179C-4DBE-885B-A2DCD4722571}" type="slidenum">
              <a:rPr lang="en-US" sz="1200">
                <a:solidFill>
                  <a:srgbClr val="898989"/>
                </a:solidFill>
                <a:latin typeface="Calibri" pitchFamily="34" charset="0"/>
                <a:cs typeface="Arial" pitchFamily="34" charset="0"/>
              </a:rPr>
              <a:pPr algn="r"/>
              <a:t>40</a:t>
            </a:fld>
            <a:endParaRPr lang="en-US" sz="1200">
              <a:solidFill>
                <a:srgbClr val="898989"/>
              </a:solidFill>
              <a:latin typeface="Calibri" pitchFamily="34" charset="0"/>
              <a:cs typeface="Arial" pitchFamily="34" charset="0"/>
            </a:endParaRPr>
          </a:p>
        </p:txBody>
      </p:sp>
      <p:pic>
        <p:nvPicPr>
          <p:cNvPr id="51204" name="Picture 5" descr="C:\Users\lai\Desktop\Enigma_rotor_se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684338"/>
            <a:ext cx="5410200" cy="427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563563"/>
          </a:xfrm>
        </p:spPr>
        <p:txBody>
          <a:bodyPr/>
          <a:lstStyle/>
          <a:p>
            <a:r>
              <a:rPr lang="en-US" sz="3600">
                <a:cs typeface="Arial" pitchFamily="34" charset="0"/>
              </a:rPr>
              <a:t>Enigma Rotor Machine</a:t>
            </a:r>
            <a:endParaRPr lang="en-AU" sz="3600">
              <a:cs typeface="Arial" pitchFamily="34" charset="0"/>
            </a:endParaRPr>
          </a:p>
        </p:txBody>
      </p:sp>
      <p:sp>
        <p:nvSpPr>
          <p:cNvPr id="53251" name="Slide Number Placeholder 3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313F473C-B863-473D-BB15-FC08431E75E9}" type="slidenum">
              <a:rPr lang="en-US" sz="1200">
                <a:solidFill>
                  <a:srgbClr val="898989"/>
                </a:solidFill>
                <a:latin typeface="Calibri" pitchFamily="34" charset="0"/>
                <a:cs typeface="Arial" pitchFamily="34" charset="0"/>
              </a:rPr>
              <a:pPr algn="r"/>
              <a:t>41</a:t>
            </a:fld>
            <a:endParaRPr lang="en-US" sz="1200">
              <a:solidFill>
                <a:srgbClr val="898989"/>
              </a:solidFill>
              <a:latin typeface="Calibri" pitchFamily="34" charset="0"/>
              <a:cs typeface="Arial" pitchFamily="34" charset="0"/>
            </a:endParaRPr>
          </a:p>
        </p:txBody>
      </p:sp>
      <p:pic>
        <p:nvPicPr>
          <p:cNvPr id="53252" name="Picture 2" descr="C:\Users\lai\Desktop\180px-EnigmaMachineLabele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1219200"/>
            <a:ext cx="320357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en-US" sz="3600">
                <a:cs typeface="Arial" pitchFamily="34" charset="0"/>
              </a:rPr>
              <a:t>Enigma Rotor Machine</a:t>
            </a:r>
            <a:endParaRPr lang="en-AU" sz="3600">
              <a:cs typeface="Arial" pitchFamily="34" charset="0"/>
            </a:endParaRPr>
          </a:p>
        </p:txBody>
      </p:sp>
      <p:sp>
        <p:nvSpPr>
          <p:cNvPr id="55299" name="Slide Number Placeholder 3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7E7C79DE-46AD-42A0-8637-A0AD92E010F8}" type="slidenum">
              <a:rPr lang="en-US" sz="1200">
                <a:solidFill>
                  <a:srgbClr val="898989"/>
                </a:solidFill>
                <a:latin typeface="Calibri" pitchFamily="34" charset="0"/>
                <a:cs typeface="Arial" pitchFamily="34" charset="0"/>
              </a:rPr>
              <a:pPr algn="r"/>
              <a:t>42</a:t>
            </a:fld>
            <a:endParaRPr lang="en-US" sz="1200">
              <a:solidFill>
                <a:srgbClr val="898989"/>
              </a:solidFill>
              <a:latin typeface="Calibri" pitchFamily="34" charset="0"/>
              <a:cs typeface="Arial" pitchFamily="34" charset="0"/>
            </a:endParaRPr>
          </a:p>
        </p:txBody>
      </p:sp>
      <p:pic>
        <p:nvPicPr>
          <p:cNvPr id="55300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990600"/>
            <a:ext cx="3752850" cy="448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90" y="81025"/>
            <a:ext cx="5884857" cy="982266"/>
          </a:xfrm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101636"/>
            <a:ext cx="8451669" cy="4906963"/>
          </a:xfrm>
        </p:spPr>
        <p:txBody>
          <a:bodyPr/>
          <a:lstStyle/>
          <a:p>
            <a:pPr algn="just"/>
            <a:r>
              <a:rPr lang="en-US" dirty="0" smtClean="0"/>
              <a:t>Classical ciphers</a:t>
            </a:r>
          </a:p>
          <a:p>
            <a:pPr algn="just"/>
            <a:r>
              <a:rPr lang="en-US" dirty="0" smtClean="0"/>
              <a:t>Caesar cipher</a:t>
            </a:r>
          </a:p>
          <a:p>
            <a:pPr algn="just"/>
            <a:r>
              <a:rPr lang="en-US" dirty="0" err="1" smtClean="0"/>
              <a:t>Monoalphabetic</a:t>
            </a:r>
            <a:r>
              <a:rPr lang="en-US" dirty="0" smtClean="0"/>
              <a:t> cipher</a:t>
            </a:r>
          </a:p>
          <a:p>
            <a:pPr algn="just"/>
            <a:r>
              <a:rPr lang="en-US" dirty="0" err="1" smtClean="0"/>
              <a:t>Playfair</a:t>
            </a:r>
            <a:r>
              <a:rPr lang="en-US" dirty="0" smtClean="0"/>
              <a:t> cipher</a:t>
            </a:r>
          </a:p>
          <a:p>
            <a:pPr algn="just"/>
            <a:r>
              <a:rPr lang="en-US" dirty="0" smtClean="0"/>
              <a:t>Hill cipher</a:t>
            </a:r>
          </a:p>
          <a:p>
            <a:pPr algn="just"/>
            <a:r>
              <a:rPr lang="en-US" dirty="0" err="1" smtClean="0"/>
              <a:t>Polyalphabetic</a:t>
            </a:r>
            <a:r>
              <a:rPr lang="en-US" dirty="0" smtClean="0"/>
              <a:t> cipher</a:t>
            </a:r>
          </a:p>
          <a:p>
            <a:pPr algn="just"/>
            <a:r>
              <a:rPr lang="en-US" dirty="0" smtClean="0"/>
              <a:t>Rotor machine</a:t>
            </a:r>
          </a:p>
          <a:p>
            <a:pPr algn="just"/>
            <a:r>
              <a:rPr lang="en-US" dirty="0" smtClean="0"/>
              <a:t>Transposition cipher</a:t>
            </a:r>
          </a:p>
          <a:p>
            <a:pPr algn="just"/>
            <a:r>
              <a:rPr lang="en-US" dirty="0" smtClean="0"/>
              <a:t>One time pad</a:t>
            </a:r>
          </a:p>
          <a:p>
            <a:pPr algn="just"/>
            <a:r>
              <a:rPr lang="en-US" dirty="0" smtClean="0"/>
              <a:t>Steganography</a:t>
            </a:r>
          </a:p>
          <a:p>
            <a:pPr algn="just"/>
            <a:r>
              <a:rPr lang="en-US" dirty="0" smtClean="0"/>
              <a:t>Summary</a:t>
            </a:r>
          </a:p>
          <a:p>
            <a:pPr algn="just"/>
            <a:r>
              <a:rPr lang="en-US" dirty="0" smtClean="0"/>
              <a:t>Test your understanding</a:t>
            </a:r>
          </a:p>
          <a:p>
            <a:pPr algn="just"/>
            <a:r>
              <a:rPr lang="en-US" dirty="0" smtClean="0"/>
              <a:t>References</a:t>
            </a:r>
          </a:p>
          <a:p>
            <a:pPr algn="just"/>
            <a:endParaRPr lang="en-US" dirty="0" smtClean="0"/>
          </a:p>
          <a:p>
            <a:endParaRPr lang="en-US" b="1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742102" y="4197930"/>
            <a:ext cx="3385760" cy="387133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944582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AU">
                <a:cs typeface="Arial" pitchFamily="34" charset="0"/>
              </a:rPr>
              <a:t>Transposition Ciphers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/>
            <a:r>
              <a:rPr lang="en-AU" dirty="0">
                <a:cs typeface="Arial" pitchFamily="34" charset="0"/>
              </a:rPr>
              <a:t>Also called </a:t>
            </a:r>
            <a:r>
              <a:rPr lang="en-AU" b="1" dirty="0">
                <a:cs typeface="Arial" pitchFamily="34" charset="0"/>
              </a:rPr>
              <a:t>permutation</a:t>
            </a:r>
            <a:r>
              <a:rPr lang="en-AU" dirty="0">
                <a:cs typeface="Arial" pitchFamily="34" charset="0"/>
              </a:rPr>
              <a:t> ciphers.</a:t>
            </a:r>
          </a:p>
          <a:p>
            <a:pPr algn="just"/>
            <a:endParaRPr lang="en-AU" sz="800" dirty="0">
              <a:cs typeface="Arial" pitchFamily="34" charset="0"/>
            </a:endParaRPr>
          </a:p>
          <a:p>
            <a:pPr algn="just"/>
            <a:r>
              <a:rPr lang="en-AU" dirty="0">
                <a:cs typeface="Arial" pitchFamily="34" charset="0"/>
              </a:rPr>
              <a:t>Shuffle the plaintext, without altering the actual letters used. </a:t>
            </a:r>
          </a:p>
          <a:p>
            <a:pPr algn="just"/>
            <a:r>
              <a:rPr lang="en-AU" dirty="0">
                <a:cs typeface="Arial" pitchFamily="34" charset="0"/>
              </a:rPr>
              <a:t>Example:  Row Transposition Ciphers</a:t>
            </a:r>
          </a:p>
          <a:p>
            <a:pPr algn="just">
              <a:buFontTx/>
              <a:buNone/>
            </a:pPr>
            <a:endParaRPr lang="en-AU" dirty="0">
              <a:cs typeface="Arial" pitchFamily="34" charset="0"/>
            </a:endParaRPr>
          </a:p>
        </p:txBody>
      </p:sp>
      <p:sp>
        <p:nvSpPr>
          <p:cNvPr id="57348" name="Slide Number Placeholder 3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ACA3AAB9-294A-4345-B299-0043CD1F506D}" type="slidenum">
              <a:rPr lang="en-US" sz="1200">
                <a:solidFill>
                  <a:srgbClr val="898989"/>
                </a:solidFill>
                <a:latin typeface="Calibri" pitchFamily="34" charset="0"/>
                <a:cs typeface="Arial" pitchFamily="34" charset="0"/>
              </a:rPr>
              <a:pPr algn="r"/>
              <a:t>44</a:t>
            </a:fld>
            <a:endParaRPr lang="en-US" sz="1200">
              <a:solidFill>
                <a:srgbClr val="898989"/>
              </a:solidFill>
              <a:latin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229600" cy="487363"/>
          </a:xfrm>
        </p:spPr>
        <p:txBody>
          <a:bodyPr/>
          <a:lstStyle/>
          <a:p>
            <a:r>
              <a:rPr lang="en-AU" sz="3600">
                <a:cs typeface="Arial" pitchFamily="34" charset="0"/>
              </a:rPr>
              <a:t>Row Transposition Ciphers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en-US" dirty="0">
                <a:cs typeface="Arial" pitchFamily="34" charset="0"/>
              </a:rPr>
              <a:t>Plaintext is written row by row in a rectangle.</a:t>
            </a:r>
          </a:p>
          <a:p>
            <a:pPr>
              <a:lnSpc>
                <a:spcPct val="160000"/>
              </a:lnSpc>
            </a:pPr>
            <a:r>
              <a:rPr lang="en-AU" dirty="0" err="1" smtClean="0">
                <a:cs typeface="Arial" pitchFamily="34" charset="0"/>
              </a:rPr>
              <a:t>Ciphertext</a:t>
            </a:r>
            <a:r>
              <a:rPr lang="en-AU" dirty="0">
                <a:cs typeface="Arial" pitchFamily="34" charset="0"/>
              </a:rPr>
              <a:t>: write out the </a:t>
            </a:r>
            <a:r>
              <a:rPr lang="en-AU" dirty="0">
                <a:solidFill>
                  <a:srgbClr val="FF0000"/>
                </a:solidFill>
                <a:cs typeface="Arial" pitchFamily="34" charset="0"/>
              </a:rPr>
              <a:t>columns</a:t>
            </a:r>
            <a:r>
              <a:rPr lang="en-AU" dirty="0">
                <a:cs typeface="Arial" pitchFamily="34" charset="0"/>
              </a:rPr>
              <a:t> in an order specified by a key.</a:t>
            </a:r>
          </a:p>
          <a:p>
            <a:pPr lvl="1">
              <a:lnSpc>
                <a:spcPct val="160000"/>
              </a:lnSpc>
              <a:buFont typeface="Wingdings" pitchFamily="2" charset="2"/>
              <a:buNone/>
            </a:pPr>
            <a:r>
              <a:rPr lang="en-AU" sz="2800" dirty="0" smtClean="0">
                <a:latin typeface="Courier"/>
                <a:cs typeface="Arial" pitchFamily="34" charset="0"/>
              </a:rPr>
              <a:t>Key</a:t>
            </a:r>
            <a:r>
              <a:rPr lang="en-AU" sz="2800" dirty="0">
                <a:latin typeface="Courier"/>
                <a:cs typeface="Arial" pitchFamily="34" charset="0"/>
              </a:rPr>
              <a:t>: </a:t>
            </a:r>
            <a:r>
              <a:rPr lang="en-AU" sz="2800" dirty="0">
                <a:solidFill>
                  <a:srgbClr val="FF0000"/>
                </a:solidFill>
                <a:latin typeface="Courier"/>
                <a:cs typeface="Arial" pitchFamily="34" charset="0"/>
              </a:rPr>
              <a:t>3</a:t>
            </a:r>
            <a:r>
              <a:rPr lang="en-AU" sz="2800" dirty="0">
                <a:latin typeface="Courier"/>
                <a:cs typeface="Arial" pitchFamily="34" charset="0"/>
              </a:rPr>
              <a:t> </a:t>
            </a:r>
            <a:r>
              <a:rPr lang="en-AU" sz="2800" dirty="0">
                <a:solidFill>
                  <a:srgbClr val="002060"/>
                </a:solidFill>
                <a:latin typeface="Courier"/>
                <a:cs typeface="Arial" pitchFamily="34" charset="0"/>
              </a:rPr>
              <a:t>4</a:t>
            </a:r>
            <a:r>
              <a:rPr lang="en-AU" sz="2800" dirty="0">
                <a:latin typeface="Courier"/>
                <a:cs typeface="Arial" pitchFamily="34" charset="0"/>
              </a:rPr>
              <a:t> 2 1 5 6 7</a:t>
            </a:r>
          </a:p>
          <a:p>
            <a:pPr lvl="1">
              <a:lnSpc>
                <a:spcPct val="160000"/>
              </a:lnSpc>
              <a:buFont typeface="Wingdings" pitchFamily="2" charset="2"/>
              <a:buNone/>
            </a:pPr>
            <a:r>
              <a:rPr lang="en-AU" sz="2800" dirty="0" smtClean="0">
                <a:latin typeface="Courier"/>
                <a:cs typeface="Arial" pitchFamily="34" charset="0"/>
              </a:rPr>
              <a:t>Plaintext</a:t>
            </a:r>
            <a:r>
              <a:rPr lang="en-AU" sz="2800" dirty="0">
                <a:latin typeface="Courier"/>
                <a:cs typeface="Arial" pitchFamily="34" charset="0"/>
              </a:rPr>
              <a:t>:</a:t>
            </a:r>
          </a:p>
          <a:p>
            <a:pPr lvl="1">
              <a:lnSpc>
                <a:spcPct val="160000"/>
              </a:lnSpc>
              <a:buFont typeface="Wingdings" pitchFamily="2" charset="2"/>
              <a:buNone/>
            </a:pPr>
            <a:r>
              <a:rPr lang="en-AU" sz="2800" dirty="0" err="1" smtClean="0">
                <a:latin typeface="Courier"/>
                <a:cs typeface="Arial" pitchFamily="34" charset="0"/>
              </a:rPr>
              <a:t>Ciphertext</a:t>
            </a:r>
            <a:r>
              <a:rPr lang="en-AU" sz="2800" dirty="0">
                <a:latin typeface="Courier"/>
                <a:cs typeface="Arial" pitchFamily="34" charset="0"/>
              </a:rPr>
              <a:t>: </a:t>
            </a:r>
            <a:r>
              <a:rPr lang="en-AU" sz="2800" dirty="0">
                <a:solidFill>
                  <a:srgbClr val="FF0000"/>
                </a:solidFill>
                <a:latin typeface="Courier"/>
                <a:cs typeface="Arial" pitchFamily="34" charset="0"/>
              </a:rPr>
              <a:t>TTNA</a:t>
            </a:r>
            <a:r>
              <a:rPr lang="en-AU" sz="2800" dirty="0">
                <a:solidFill>
                  <a:srgbClr val="002060"/>
                </a:solidFill>
                <a:latin typeface="Courier"/>
                <a:cs typeface="Arial" pitchFamily="34" charset="0"/>
              </a:rPr>
              <a:t>APTM</a:t>
            </a:r>
            <a:r>
              <a:rPr lang="en-AU" sz="2800" dirty="0">
                <a:latin typeface="Courier"/>
                <a:cs typeface="Arial" pitchFamily="34" charset="0"/>
              </a:rPr>
              <a:t>TSUOAODWCOIXKNLYPETZ</a:t>
            </a:r>
            <a:r>
              <a:rPr lang="en-AU" sz="2800" dirty="0">
                <a:cs typeface="Arial" pitchFamily="34" charset="0"/>
              </a:rPr>
              <a:t> </a:t>
            </a:r>
          </a:p>
        </p:txBody>
      </p:sp>
      <p:graphicFrame>
        <p:nvGraphicFramePr>
          <p:cNvPr id="59396" name="Group 4"/>
          <p:cNvGraphicFramePr>
            <a:graphicFrameLocks noGrp="1"/>
          </p:cNvGraphicFramePr>
          <p:nvPr/>
        </p:nvGraphicFramePr>
        <p:xfrm>
          <a:off x="5325291" y="2714898"/>
          <a:ext cx="2743200" cy="2103755"/>
        </p:xfrm>
        <a:graphic>
          <a:graphicData uri="http://schemas.openxmlformats.org/drawingml/2006/table">
            <a:tbl>
              <a:tblPr/>
              <a:tblGrid>
                <a:gridCol w="392113"/>
                <a:gridCol w="392112"/>
                <a:gridCol w="392113"/>
                <a:gridCol w="390525"/>
                <a:gridCol w="392112"/>
                <a:gridCol w="392113"/>
                <a:gridCol w="392112"/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59438" name="Slide Number Placeholder 4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DD830E37-38D8-4202-AF3B-0197EC45E9D4}" type="slidenum">
              <a:rPr lang="en-US" sz="1200">
                <a:solidFill>
                  <a:srgbClr val="898989"/>
                </a:solidFill>
                <a:latin typeface="Calibri" pitchFamily="34" charset="0"/>
                <a:cs typeface="Arial" pitchFamily="34" charset="0"/>
              </a:rPr>
              <a:pPr algn="r"/>
              <a:t>45</a:t>
            </a:fld>
            <a:endParaRPr lang="en-US" sz="1200">
              <a:solidFill>
                <a:srgbClr val="898989"/>
              </a:solidFill>
              <a:latin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90" y="81025"/>
            <a:ext cx="5884857" cy="982266"/>
          </a:xfrm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101636"/>
            <a:ext cx="8451669" cy="4906963"/>
          </a:xfrm>
        </p:spPr>
        <p:txBody>
          <a:bodyPr/>
          <a:lstStyle/>
          <a:p>
            <a:pPr algn="just"/>
            <a:r>
              <a:rPr lang="en-US" dirty="0" smtClean="0"/>
              <a:t>Classical ciphers</a:t>
            </a:r>
          </a:p>
          <a:p>
            <a:pPr algn="just"/>
            <a:r>
              <a:rPr lang="en-US" dirty="0" smtClean="0"/>
              <a:t>Caesar cipher</a:t>
            </a:r>
          </a:p>
          <a:p>
            <a:pPr algn="just"/>
            <a:r>
              <a:rPr lang="en-US" dirty="0" err="1" smtClean="0"/>
              <a:t>Monoalphabetic</a:t>
            </a:r>
            <a:r>
              <a:rPr lang="en-US" dirty="0" smtClean="0"/>
              <a:t> cipher</a:t>
            </a:r>
          </a:p>
          <a:p>
            <a:pPr algn="just"/>
            <a:r>
              <a:rPr lang="en-US" dirty="0" err="1" smtClean="0"/>
              <a:t>Playfair</a:t>
            </a:r>
            <a:r>
              <a:rPr lang="en-US" dirty="0" smtClean="0"/>
              <a:t> cipher</a:t>
            </a:r>
          </a:p>
          <a:p>
            <a:pPr algn="just"/>
            <a:r>
              <a:rPr lang="en-US" dirty="0" smtClean="0"/>
              <a:t>Hill cipher</a:t>
            </a:r>
          </a:p>
          <a:p>
            <a:pPr algn="just"/>
            <a:r>
              <a:rPr lang="en-US" dirty="0" err="1" smtClean="0"/>
              <a:t>Polyalphabetic</a:t>
            </a:r>
            <a:r>
              <a:rPr lang="en-US" dirty="0" smtClean="0"/>
              <a:t> cipher</a:t>
            </a:r>
          </a:p>
          <a:p>
            <a:pPr algn="just"/>
            <a:r>
              <a:rPr lang="en-US" dirty="0" smtClean="0"/>
              <a:t>Rotor machine</a:t>
            </a:r>
          </a:p>
          <a:p>
            <a:pPr algn="just"/>
            <a:r>
              <a:rPr lang="en-US" dirty="0" smtClean="0"/>
              <a:t>Transposition cipher</a:t>
            </a:r>
          </a:p>
          <a:p>
            <a:pPr algn="just"/>
            <a:r>
              <a:rPr lang="en-US" dirty="0" smtClean="0"/>
              <a:t>One time pad</a:t>
            </a:r>
          </a:p>
          <a:p>
            <a:pPr algn="just"/>
            <a:r>
              <a:rPr lang="en-US" dirty="0" smtClean="0"/>
              <a:t>Steganography</a:t>
            </a:r>
          </a:p>
          <a:p>
            <a:pPr algn="just"/>
            <a:r>
              <a:rPr lang="en-US" dirty="0" smtClean="0"/>
              <a:t>Summary</a:t>
            </a:r>
          </a:p>
          <a:p>
            <a:pPr algn="just"/>
            <a:r>
              <a:rPr lang="en-US" dirty="0" smtClean="0"/>
              <a:t>Test your understanding</a:t>
            </a:r>
          </a:p>
          <a:p>
            <a:pPr algn="just"/>
            <a:r>
              <a:rPr lang="en-US" dirty="0" smtClean="0"/>
              <a:t>References</a:t>
            </a:r>
          </a:p>
          <a:p>
            <a:pPr algn="just"/>
            <a:endParaRPr lang="en-US" dirty="0" smtClean="0"/>
          </a:p>
          <a:p>
            <a:endParaRPr lang="en-US" b="1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729039" y="4642067"/>
            <a:ext cx="3385760" cy="387133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944582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cs typeface="Arial" pitchFamily="34" charset="0"/>
              </a:rPr>
              <a:t>Product Ciphers</a:t>
            </a:r>
            <a:endParaRPr lang="en-AU">
              <a:cs typeface="Arial" pitchFamily="34" charset="0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71600"/>
            <a:ext cx="8382000" cy="4754563"/>
          </a:xfrm>
        </p:spPr>
        <p:txBody>
          <a:bodyPr/>
          <a:lstStyle/>
          <a:p>
            <a:pPr algn="just"/>
            <a:r>
              <a:rPr lang="en-AU" sz="2800" dirty="0">
                <a:cs typeface="Arial" pitchFamily="34" charset="0"/>
              </a:rPr>
              <a:t>Uses a sequence of substitutions and transpositions</a:t>
            </a:r>
          </a:p>
          <a:p>
            <a:pPr lvl="1" algn="just">
              <a:lnSpc>
                <a:spcPct val="150000"/>
              </a:lnSpc>
            </a:pPr>
            <a:r>
              <a:rPr lang="en-AU" sz="2400" dirty="0">
                <a:cs typeface="Arial" pitchFamily="34" charset="0"/>
              </a:rPr>
              <a:t>Harder to break than just substitutions or transpositions</a:t>
            </a:r>
          </a:p>
          <a:p>
            <a:pPr algn="just"/>
            <a:r>
              <a:rPr lang="en-US" sz="2800" dirty="0">
                <a:cs typeface="Arial" pitchFamily="34" charset="0"/>
              </a:rPr>
              <a:t>This is a bridge from classical to modern ciphers.</a:t>
            </a:r>
            <a:endParaRPr lang="en-AU" sz="2800" dirty="0">
              <a:cs typeface="Arial" pitchFamily="34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endParaRPr lang="en-AU" sz="2800" dirty="0">
              <a:cs typeface="Arial" pitchFamily="34" charset="0"/>
            </a:endParaRPr>
          </a:p>
        </p:txBody>
      </p:sp>
      <p:sp>
        <p:nvSpPr>
          <p:cNvPr id="61444" name="Slide Number Placeholder 3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AAED5668-539B-429E-AB92-3D3D30D870C3}" type="slidenum">
              <a:rPr lang="en-US" sz="1200">
                <a:solidFill>
                  <a:srgbClr val="898989"/>
                </a:solidFill>
                <a:latin typeface="Calibri" pitchFamily="34" charset="0"/>
                <a:cs typeface="Arial" pitchFamily="34" charset="0"/>
              </a:rPr>
              <a:pPr algn="r"/>
              <a:t>47</a:t>
            </a:fld>
            <a:endParaRPr lang="en-US" sz="1200">
              <a:solidFill>
                <a:srgbClr val="898989"/>
              </a:solidFill>
              <a:latin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>
                <a:cs typeface="Arial" pitchFamily="34" charset="0"/>
              </a:rPr>
              <a:t>Unconditional &amp; Computational Security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4294967295"/>
          </p:nvPr>
        </p:nvSpPr>
        <p:spPr>
          <a:xfrm>
            <a:off x="533400" y="1524000"/>
            <a:ext cx="8229600" cy="4297363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en-US" sz="2400" dirty="0">
                <a:cs typeface="Arial" pitchFamily="34" charset="0"/>
              </a:rPr>
              <a:t>A cipher is </a:t>
            </a:r>
            <a:r>
              <a:rPr lang="en-US" sz="2400" dirty="0">
                <a:solidFill>
                  <a:srgbClr val="FF0000"/>
                </a:solidFill>
                <a:cs typeface="Arial" pitchFamily="34" charset="0"/>
              </a:rPr>
              <a:t>unconditionally secure </a:t>
            </a:r>
            <a:r>
              <a:rPr lang="en-US" sz="2400" dirty="0">
                <a:cs typeface="Arial" pitchFamily="34" charset="0"/>
              </a:rPr>
              <a:t>if it is secure no matter how much resources (time, space) the attacker has.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cs typeface="Arial" pitchFamily="34" charset="0"/>
              </a:rPr>
              <a:t>A cipher is </a:t>
            </a:r>
            <a:r>
              <a:rPr lang="en-US" sz="2400" dirty="0">
                <a:solidFill>
                  <a:srgbClr val="FF0000"/>
                </a:solidFill>
                <a:cs typeface="Arial" pitchFamily="34" charset="0"/>
              </a:rPr>
              <a:t>computationally secure </a:t>
            </a:r>
            <a:r>
              <a:rPr lang="en-US" sz="2400" dirty="0">
                <a:cs typeface="Arial" pitchFamily="34" charset="0"/>
              </a:rPr>
              <a:t>if the best algorithm for breaking it will require so much resources (e.g., 1000 years) that practically the cryptosystem is secure.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cs typeface="Arial" pitchFamily="34" charset="0"/>
              </a:rPr>
              <a:t>All the ciphers we have examined are not unconditionally secure.</a:t>
            </a:r>
          </a:p>
          <a:p>
            <a:pPr algn="just">
              <a:lnSpc>
                <a:spcPct val="120000"/>
              </a:lnSpc>
            </a:pPr>
            <a:endParaRPr lang="en-US" sz="2400" dirty="0">
              <a:cs typeface="Arial" pitchFamily="34" charset="0"/>
            </a:endParaRPr>
          </a:p>
        </p:txBody>
      </p:sp>
      <p:sp>
        <p:nvSpPr>
          <p:cNvPr id="63492" name="Slide Number Placeholder 3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120697CE-60A6-4D89-8CF1-DEA1C540BC34}" type="slidenum">
              <a:rPr lang="en-US" sz="1200">
                <a:solidFill>
                  <a:srgbClr val="898989"/>
                </a:solidFill>
                <a:latin typeface="Calibri" pitchFamily="34" charset="0"/>
                <a:cs typeface="Arial" pitchFamily="34" charset="0"/>
              </a:rPr>
              <a:pPr algn="r"/>
              <a:t>48</a:t>
            </a:fld>
            <a:endParaRPr lang="en-US" sz="1200">
              <a:solidFill>
                <a:srgbClr val="898989"/>
              </a:solidFill>
              <a:latin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 idx="4294967295"/>
          </p:nvPr>
        </p:nvSpPr>
        <p:spPr>
          <a:xfrm>
            <a:off x="381000" y="274638"/>
            <a:ext cx="8458200" cy="1143000"/>
          </a:xfrm>
        </p:spPr>
        <p:txBody>
          <a:bodyPr/>
          <a:lstStyle/>
          <a:p>
            <a:r>
              <a:rPr lang="en-US">
                <a:cs typeface="Arial" pitchFamily="34" charset="0"/>
              </a:rPr>
              <a:t>An unconditionally Secure Cipher</a:t>
            </a:r>
          </a:p>
        </p:txBody>
      </p:sp>
      <p:sp>
        <p:nvSpPr>
          <p:cNvPr id="64515" name="Slide Number Placeholder 3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39E70F6B-93CD-48A3-A2B3-E4A2A5677AF8}" type="slidenum">
              <a:rPr lang="en-US" sz="1200">
                <a:solidFill>
                  <a:srgbClr val="898989"/>
                </a:solidFill>
                <a:latin typeface="Calibri" pitchFamily="34" charset="0"/>
                <a:cs typeface="Arial" pitchFamily="34" charset="0"/>
              </a:rPr>
              <a:pPr algn="r"/>
              <a:t>49</a:t>
            </a:fld>
            <a:endParaRPr lang="en-US" sz="1200">
              <a:solidFill>
                <a:srgbClr val="898989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990600" y="3733800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1800">
              <a:cs typeface="Arial" pitchFamily="34" charset="0"/>
            </a:endParaRPr>
          </a:p>
        </p:txBody>
      </p:sp>
      <p:graphicFrame>
        <p:nvGraphicFramePr>
          <p:cNvPr id="64517" name="Object 2"/>
          <p:cNvGraphicFramePr>
            <a:graphicFrameLocks noChangeAspect="1"/>
          </p:cNvGraphicFramePr>
          <p:nvPr/>
        </p:nvGraphicFramePr>
        <p:xfrm>
          <a:off x="990600" y="1643743"/>
          <a:ext cx="7011988" cy="3808413"/>
        </p:xfrm>
        <a:graphic>
          <a:graphicData uri="http://schemas.openxmlformats.org/presentationml/2006/ole">
            <p:oleObj spid="_x0000_s1026" name="Equation" r:id="rId3" imgW="3085920" imgH="16761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809579"/>
          </a:xfrm>
        </p:spPr>
        <p:txBody>
          <a:bodyPr/>
          <a:lstStyle/>
          <a:p>
            <a:r>
              <a:rPr lang="en-US" dirty="0">
                <a:cs typeface="Arial" pitchFamily="34" charset="0"/>
              </a:rPr>
              <a:t>Classical Ciphers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73480"/>
            <a:ext cx="8229600" cy="4678363"/>
          </a:xfrm>
        </p:spPr>
        <p:txBody>
          <a:bodyPr/>
          <a:lstStyle/>
          <a:p>
            <a:pPr algn="just"/>
            <a:r>
              <a:rPr lang="en-US" sz="3000" dirty="0">
                <a:cs typeface="Arial" pitchFamily="34" charset="0"/>
              </a:rPr>
              <a:t>Plaintext is viewed as a sequence of elements (e.g., bits or characters)</a:t>
            </a:r>
          </a:p>
          <a:p>
            <a:pPr algn="just"/>
            <a:r>
              <a:rPr lang="en-US" sz="3000" dirty="0">
                <a:solidFill>
                  <a:srgbClr val="FF0000"/>
                </a:solidFill>
                <a:cs typeface="Arial" pitchFamily="34" charset="0"/>
              </a:rPr>
              <a:t>Substitution cipher:</a:t>
            </a:r>
            <a:r>
              <a:rPr lang="en-US" sz="3000" dirty="0">
                <a:cs typeface="Arial" pitchFamily="34" charset="0"/>
              </a:rPr>
              <a:t> replacing each element of the plaintext with another element.</a:t>
            </a:r>
          </a:p>
          <a:p>
            <a:pPr algn="just"/>
            <a:r>
              <a:rPr lang="en-US" sz="3000" dirty="0">
                <a:solidFill>
                  <a:srgbClr val="FF0000"/>
                </a:solidFill>
                <a:cs typeface="Arial" pitchFamily="34" charset="0"/>
              </a:rPr>
              <a:t>Transposition (or permutation) cipher:</a:t>
            </a:r>
            <a:r>
              <a:rPr lang="en-US" sz="3000" dirty="0">
                <a:cs typeface="Arial" pitchFamily="34" charset="0"/>
              </a:rPr>
              <a:t> rearranging the order of the elements of the plaintext.</a:t>
            </a:r>
          </a:p>
          <a:p>
            <a:pPr algn="just"/>
            <a:r>
              <a:rPr lang="en-US" sz="3000" dirty="0">
                <a:solidFill>
                  <a:srgbClr val="FF0000"/>
                </a:solidFill>
                <a:cs typeface="Arial" pitchFamily="34" charset="0"/>
              </a:rPr>
              <a:t>Product cipher: </a:t>
            </a:r>
            <a:r>
              <a:rPr lang="en-US" sz="3000" dirty="0">
                <a:cs typeface="Arial" pitchFamily="34" charset="0"/>
              </a:rPr>
              <a:t>using multiple stages of substitutions and transpositions</a:t>
            </a:r>
            <a:endParaRPr lang="en-AU" sz="3000" dirty="0">
              <a:cs typeface="Arial" pitchFamily="34" charset="0"/>
            </a:endParaRPr>
          </a:p>
        </p:txBody>
      </p:sp>
      <p:sp>
        <p:nvSpPr>
          <p:cNvPr id="3076" name="Slide Number Placeholder 3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DC3FFE4A-90B1-4892-B4A0-04B1846E1A0B}" type="slidenum">
              <a:rPr lang="en-US" sz="1200">
                <a:solidFill>
                  <a:srgbClr val="898989"/>
                </a:solidFill>
                <a:latin typeface="Calibri" pitchFamily="34" charset="0"/>
                <a:cs typeface="Arial" pitchFamily="34" charset="0"/>
              </a:rPr>
              <a:pPr algn="r"/>
              <a:t>5</a:t>
            </a:fld>
            <a:endParaRPr lang="en-US" sz="1200">
              <a:solidFill>
                <a:srgbClr val="898989"/>
              </a:solidFill>
              <a:latin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noFill/>
          <a:ln/>
        </p:spPr>
        <p:txBody>
          <a:bodyPr lIns="90488" tIns="44450" rIns="90488" bIns="44450" anchor="b"/>
          <a:lstStyle/>
          <a:p>
            <a:r>
              <a:rPr lang="en-GB" sz="3600"/>
              <a:t>One-time Pad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4046538" cy="4525963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GB" sz="2000"/>
              <a:t>Use a random key as long as the message. Must not reuse the key sequence ever again.</a:t>
            </a:r>
          </a:p>
          <a:p>
            <a:pPr>
              <a:lnSpc>
                <a:spcPct val="90000"/>
              </a:lnSpc>
            </a:pPr>
            <a:endParaRPr lang="en-GB" sz="2000"/>
          </a:p>
          <a:p>
            <a:pPr>
              <a:lnSpc>
                <a:spcPct val="90000"/>
              </a:lnSpc>
            </a:pPr>
            <a:r>
              <a:rPr lang="en-GB" sz="2000"/>
              <a:t>Both parties must have key sequence</a:t>
            </a:r>
          </a:p>
          <a:p>
            <a:pPr>
              <a:lnSpc>
                <a:spcPct val="90000"/>
              </a:lnSpc>
            </a:pPr>
            <a:endParaRPr lang="en-GB" sz="2000"/>
          </a:p>
          <a:p>
            <a:pPr>
              <a:lnSpc>
                <a:spcPct val="90000"/>
              </a:lnSpc>
            </a:pPr>
            <a:r>
              <a:rPr lang="en-GB" sz="2000"/>
              <a:t>Hotline between USA and USSR was rumoured to use a one-time pad.</a:t>
            </a:r>
          </a:p>
          <a:p>
            <a:pPr>
              <a:lnSpc>
                <a:spcPct val="90000"/>
              </a:lnSpc>
            </a:pPr>
            <a:endParaRPr lang="en-GB" sz="2000"/>
          </a:p>
          <a:p>
            <a:pPr>
              <a:lnSpc>
                <a:spcPct val="90000"/>
              </a:lnSpc>
            </a:pPr>
            <a:r>
              <a:rPr lang="en-GB" sz="2000"/>
              <a:t>Destroy key sequence after use</a:t>
            </a:r>
            <a:br>
              <a:rPr lang="en-GB" sz="2000"/>
            </a:br>
            <a:endParaRPr lang="en-GB" sz="2000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295400"/>
            <a:ext cx="4033838" cy="4114800"/>
          </a:xfrm>
          <a:solidFill>
            <a:schemeClr val="bg1"/>
          </a:solidFill>
          <a:ln w="12700" cap="flat">
            <a:solidFill>
              <a:schemeClr val="accent1"/>
            </a:solidFill>
          </a:ln>
        </p:spPr>
        <p:txBody>
          <a:bodyPr lIns="90488" tIns="44450" rIns="90488" bIns="44450"/>
          <a:lstStyle/>
          <a:p>
            <a:r>
              <a:rPr lang="en-GB" sz="2000" b="1">
                <a:solidFill>
                  <a:schemeClr val="bg2"/>
                </a:solidFill>
              </a:rPr>
              <a:t>EXAMPLE</a:t>
            </a:r>
            <a:r>
              <a:rPr lang="en-GB" sz="2000"/>
              <a:t/>
            </a:r>
            <a:br>
              <a:rPr lang="en-GB" sz="2000"/>
            </a:br>
            <a:r>
              <a:rPr lang="en-GB" sz="2000"/>
              <a:t/>
            </a:r>
            <a:br>
              <a:rPr lang="en-GB" sz="2000"/>
            </a:br>
            <a:r>
              <a:rPr lang="en-GB" sz="2000"/>
              <a:t>Key is number of places to shift letter</a:t>
            </a:r>
            <a:br>
              <a:rPr lang="en-GB" sz="2000"/>
            </a:br>
            <a:r>
              <a:rPr lang="en-GB" sz="2000">
                <a:latin typeface="Monaco" pitchFamily="1" charset="0"/>
              </a:rPr>
              <a:t>	</a:t>
            </a:r>
            <a:br>
              <a:rPr lang="en-GB" sz="2000">
                <a:latin typeface="Monaco" pitchFamily="1" charset="0"/>
              </a:rPr>
            </a:br>
            <a:r>
              <a:rPr lang="en-GB" sz="2000">
                <a:latin typeface="Courier New" pitchFamily="49" charset="0"/>
              </a:rPr>
              <a:t>K	321424</a:t>
            </a:r>
            <a:br>
              <a:rPr lang="en-GB" sz="2000">
                <a:latin typeface="Courier New" pitchFamily="49" charset="0"/>
              </a:rPr>
            </a:br>
            <a:r>
              <a:rPr lang="en-GB" sz="2000">
                <a:latin typeface="Courier New" pitchFamily="49" charset="0"/>
              </a:rPr>
              <a:t>P	</a:t>
            </a:r>
            <a:r>
              <a:rPr lang="en-GB" sz="2000" u="sng">
                <a:latin typeface="Courier New" pitchFamily="49" charset="0"/>
              </a:rPr>
              <a:t>launch</a:t>
            </a:r>
            <a:br>
              <a:rPr lang="en-GB" sz="2000" u="sng">
                <a:latin typeface="Courier New" pitchFamily="49" charset="0"/>
              </a:rPr>
            </a:br>
            <a:r>
              <a:rPr lang="en-GB" sz="2000">
                <a:latin typeface="Courier New" pitchFamily="49" charset="0"/>
              </a:rPr>
              <a:t>C	OCVREL</a:t>
            </a:r>
            <a:r>
              <a:rPr lang="en-GB" sz="2000">
                <a:latin typeface="Monaco" pitchFamily="1" charset="0"/>
              </a:rPr>
              <a:t/>
            </a:r>
            <a:br>
              <a:rPr lang="en-GB" sz="2000">
                <a:latin typeface="Monaco" pitchFamily="1" charset="0"/>
              </a:rPr>
            </a:br>
            <a:endParaRPr lang="en-GB" sz="2000"/>
          </a:p>
          <a:p>
            <a:r>
              <a:rPr lang="en-GB" sz="2000">
                <a:solidFill>
                  <a:srgbClr val="00CC00"/>
                </a:solidFill>
              </a:rPr>
              <a:t>Suggest a good 1-time pad function for binary data?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90" y="81025"/>
            <a:ext cx="5884857" cy="982266"/>
          </a:xfrm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101636"/>
            <a:ext cx="8451669" cy="4906963"/>
          </a:xfrm>
        </p:spPr>
        <p:txBody>
          <a:bodyPr/>
          <a:lstStyle/>
          <a:p>
            <a:pPr algn="just"/>
            <a:r>
              <a:rPr lang="en-US" dirty="0" smtClean="0"/>
              <a:t>Classical ciphers</a:t>
            </a:r>
          </a:p>
          <a:p>
            <a:pPr algn="just"/>
            <a:r>
              <a:rPr lang="en-US" dirty="0" smtClean="0"/>
              <a:t>Caesar cipher</a:t>
            </a:r>
          </a:p>
          <a:p>
            <a:pPr algn="just"/>
            <a:r>
              <a:rPr lang="en-US" dirty="0" err="1" smtClean="0"/>
              <a:t>Monoalphabetic</a:t>
            </a:r>
            <a:r>
              <a:rPr lang="en-US" dirty="0" smtClean="0"/>
              <a:t> cipher</a:t>
            </a:r>
          </a:p>
          <a:p>
            <a:pPr algn="just"/>
            <a:r>
              <a:rPr lang="en-US" dirty="0" err="1" smtClean="0"/>
              <a:t>Playfair</a:t>
            </a:r>
            <a:r>
              <a:rPr lang="en-US" dirty="0" smtClean="0"/>
              <a:t> cipher</a:t>
            </a:r>
          </a:p>
          <a:p>
            <a:pPr algn="just"/>
            <a:r>
              <a:rPr lang="en-US" dirty="0" smtClean="0"/>
              <a:t>Hill cipher</a:t>
            </a:r>
          </a:p>
          <a:p>
            <a:pPr algn="just"/>
            <a:r>
              <a:rPr lang="en-US" dirty="0" err="1" smtClean="0"/>
              <a:t>Polyalphabetic</a:t>
            </a:r>
            <a:r>
              <a:rPr lang="en-US" dirty="0" smtClean="0"/>
              <a:t> cipher</a:t>
            </a:r>
          </a:p>
          <a:p>
            <a:pPr algn="just"/>
            <a:r>
              <a:rPr lang="en-US" dirty="0" smtClean="0"/>
              <a:t>Rotor machine</a:t>
            </a:r>
          </a:p>
          <a:p>
            <a:pPr algn="just"/>
            <a:r>
              <a:rPr lang="en-US" dirty="0" smtClean="0"/>
              <a:t>Transposition cipher</a:t>
            </a:r>
          </a:p>
          <a:p>
            <a:pPr algn="just"/>
            <a:r>
              <a:rPr lang="en-US" dirty="0" smtClean="0"/>
              <a:t>One time pad</a:t>
            </a:r>
          </a:p>
          <a:p>
            <a:pPr algn="just"/>
            <a:r>
              <a:rPr lang="en-US" dirty="0" smtClean="0"/>
              <a:t>Steganography</a:t>
            </a:r>
          </a:p>
          <a:p>
            <a:pPr algn="just"/>
            <a:r>
              <a:rPr lang="en-US" dirty="0" smtClean="0"/>
              <a:t>Summary</a:t>
            </a:r>
          </a:p>
          <a:p>
            <a:pPr algn="just"/>
            <a:r>
              <a:rPr lang="en-US" dirty="0" smtClean="0"/>
              <a:t>Test your understanding</a:t>
            </a:r>
          </a:p>
          <a:p>
            <a:pPr algn="just"/>
            <a:r>
              <a:rPr lang="en-US" dirty="0" smtClean="0"/>
              <a:t>References</a:t>
            </a:r>
          </a:p>
          <a:p>
            <a:pPr algn="just"/>
            <a:endParaRPr lang="en-US" dirty="0" smtClean="0"/>
          </a:p>
          <a:p>
            <a:endParaRPr lang="en-US" b="1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742102" y="5086204"/>
            <a:ext cx="3385760" cy="387133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944582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229600" cy="639763"/>
          </a:xfrm>
        </p:spPr>
        <p:txBody>
          <a:bodyPr/>
          <a:lstStyle/>
          <a:p>
            <a:r>
              <a:rPr lang="en-AU" sz="3600">
                <a:cs typeface="Arial" pitchFamily="34" charset="0"/>
              </a:rPr>
              <a:t>Steganography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066800"/>
            <a:ext cx="8686800" cy="5029200"/>
          </a:xfrm>
        </p:spPr>
        <p:txBody>
          <a:bodyPr/>
          <a:lstStyle/>
          <a:p>
            <a:pPr algn="just">
              <a:lnSpc>
                <a:spcPct val="110000"/>
              </a:lnSpc>
            </a:pPr>
            <a:r>
              <a:rPr lang="en-US" sz="2400" dirty="0">
                <a:cs typeface="Arial" pitchFamily="34" charset="0"/>
              </a:rPr>
              <a:t>Hide a message in another message.</a:t>
            </a:r>
            <a:endParaRPr lang="en-US" sz="2400" b="1" dirty="0"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endParaRPr lang="en-US" sz="2400" dirty="0"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US" sz="2400" dirty="0">
                <a:cs typeface="Arial" pitchFamily="34" charset="0"/>
              </a:rPr>
              <a:t>E.g., hide your plaintext in a graphic image </a:t>
            </a:r>
          </a:p>
          <a:p>
            <a:pPr lvl="1" algn="just">
              <a:lnSpc>
                <a:spcPct val="110000"/>
              </a:lnSpc>
            </a:pPr>
            <a:r>
              <a:rPr lang="en-US" sz="2400" dirty="0">
                <a:cs typeface="Arial" pitchFamily="34" charset="0"/>
              </a:rPr>
              <a:t>Each pixel has 3 bytes specifying the RGB color</a:t>
            </a:r>
          </a:p>
          <a:p>
            <a:pPr lvl="1" algn="just">
              <a:lnSpc>
                <a:spcPct val="110000"/>
              </a:lnSpc>
            </a:pPr>
            <a:r>
              <a:rPr lang="en-US" sz="2400" dirty="0">
                <a:cs typeface="Arial" pitchFamily="34" charset="0"/>
              </a:rPr>
              <a:t>The least significant bits of pixels can be changed w/o greatly affecting the image quality</a:t>
            </a:r>
          </a:p>
          <a:p>
            <a:pPr lvl="1" algn="just">
              <a:lnSpc>
                <a:spcPct val="110000"/>
              </a:lnSpc>
            </a:pPr>
            <a:r>
              <a:rPr lang="en-US" sz="2400" dirty="0">
                <a:cs typeface="Arial" pitchFamily="34" charset="0"/>
              </a:rPr>
              <a:t>So can hide messages in these LSBs</a:t>
            </a:r>
          </a:p>
          <a:p>
            <a:pPr lvl="1" algn="just">
              <a:lnSpc>
                <a:spcPct val="110000"/>
              </a:lnSpc>
            </a:pPr>
            <a:endParaRPr lang="en-US" sz="2400" dirty="0"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US" sz="2400" dirty="0">
                <a:cs typeface="Arial" pitchFamily="34" charset="0"/>
              </a:rPr>
              <a:t>Advantage: hiding existence of messages</a:t>
            </a:r>
          </a:p>
          <a:p>
            <a:pPr algn="just">
              <a:lnSpc>
                <a:spcPct val="110000"/>
              </a:lnSpc>
            </a:pPr>
            <a:endParaRPr lang="en-US" sz="2400" dirty="0"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US" sz="2400" dirty="0">
                <a:cs typeface="Arial" pitchFamily="34" charset="0"/>
              </a:rPr>
              <a:t>Drawback: high overhead</a:t>
            </a:r>
          </a:p>
          <a:p>
            <a:pPr lvl="1" algn="just">
              <a:lnSpc>
                <a:spcPct val="110000"/>
              </a:lnSpc>
            </a:pPr>
            <a:endParaRPr lang="en-AU" sz="2400" dirty="0">
              <a:cs typeface="Arial" pitchFamily="34" charset="0"/>
            </a:endParaRPr>
          </a:p>
        </p:txBody>
      </p:sp>
      <p:sp>
        <p:nvSpPr>
          <p:cNvPr id="65540" name="Slide Number Placeholder 3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4620F8DE-6B96-4925-A106-BFAF2A96D57E}" type="slidenum">
              <a:rPr lang="en-US" sz="1200">
                <a:solidFill>
                  <a:srgbClr val="898989"/>
                </a:solidFill>
                <a:latin typeface="Calibri" pitchFamily="34" charset="0"/>
                <a:cs typeface="Arial" pitchFamily="34" charset="0"/>
              </a:rPr>
              <a:pPr algn="r"/>
              <a:t>52</a:t>
            </a:fld>
            <a:endParaRPr lang="en-US" sz="1200">
              <a:solidFill>
                <a:srgbClr val="898989"/>
              </a:solidFill>
              <a:latin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90" y="81025"/>
            <a:ext cx="5884857" cy="982266"/>
          </a:xfrm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101636"/>
            <a:ext cx="8451669" cy="4906963"/>
          </a:xfrm>
        </p:spPr>
        <p:txBody>
          <a:bodyPr/>
          <a:lstStyle/>
          <a:p>
            <a:pPr algn="just"/>
            <a:r>
              <a:rPr lang="en-US" dirty="0" smtClean="0"/>
              <a:t>Classical ciphers</a:t>
            </a:r>
          </a:p>
          <a:p>
            <a:pPr algn="just"/>
            <a:r>
              <a:rPr lang="en-US" dirty="0" smtClean="0"/>
              <a:t>Caesar cipher</a:t>
            </a:r>
          </a:p>
          <a:p>
            <a:pPr algn="just"/>
            <a:r>
              <a:rPr lang="en-US" dirty="0" err="1" smtClean="0"/>
              <a:t>Monoalphabetic</a:t>
            </a:r>
            <a:r>
              <a:rPr lang="en-US" dirty="0" smtClean="0"/>
              <a:t> cipher</a:t>
            </a:r>
          </a:p>
          <a:p>
            <a:pPr algn="just"/>
            <a:r>
              <a:rPr lang="en-US" dirty="0" err="1" smtClean="0"/>
              <a:t>Playfair</a:t>
            </a:r>
            <a:r>
              <a:rPr lang="en-US" dirty="0" smtClean="0"/>
              <a:t> cipher</a:t>
            </a:r>
          </a:p>
          <a:p>
            <a:pPr algn="just"/>
            <a:r>
              <a:rPr lang="en-US" dirty="0" smtClean="0"/>
              <a:t>Hill cipher</a:t>
            </a:r>
          </a:p>
          <a:p>
            <a:pPr algn="just"/>
            <a:r>
              <a:rPr lang="en-US" dirty="0" err="1" smtClean="0"/>
              <a:t>Polyalphabetic</a:t>
            </a:r>
            <a:r>
              <a:rPr lang="en-US" dirty="0" smtClean="0"/>
              <a:t> cipher</a:t>
            </a:r>
          </a:p>
          <a:p>
            <a:pPr algn="just"/>
            <a:r>
              <a:rPr lang="en-US" dirty="0" smtClean="0"/>
              <a:t>Rotor machine</a:t>
            </a:r>
          </a:p>
          <a:p>
            <a:pPr algn="just"/>
            <a:r>
              <a:rPr lang="en-US" dirty="0" smtClean="0"/>
              <a:t>Transposition cipher</a:t>
            </a:r>
          </a:p>
          <a:p>
            <a:pPr algn="just"/>
            <a:r>
              <a:rPr lang="en-US" dirty="0" smtClean="0"/>
              <a:t>One time pad</a:t>
            </a:r>
          </a:p>
          <a:p>
            <a:pPr algn="just"/>
            <a:r>
              <a:rPr lang="en-US" dirty="0" smtClean="0"/>
              <a:t>Steganography</a:t>
            </a:r>
          </a:p>
          <a:p>
            <a:pPr algn="just"/>
            <a:r>
              <a:rPr lang="en-US" dirty="0" smtClean="0"/>
              <a:t>Summary</a:t>
            </a:r>
          </a:p>
          <a:p>
            <a:pPr algn="just"/>
            <a:r>
              <a:rPr lang="en-US" dirty="0" smtClean="0"/>
              <a:t>Test your understanding</a:t>
            </a:r>
          </a:p>
          <a:p>
            <a:pPr algn="just"/>
            <a:r>
              <a:rPr lang="en-US" dirty="0" smtClean="0"/>
              <a:t>References</a:t>
            </a:r>
          </a:p>
          <a:p>
            <a:pPr algn="just"/>
            <a:endParaRPr lang="en-US" dirty="0" smtClean="0"/>
          </a:p>
          <a:p>
            <a:endParaRPr lang="en-US" b="1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742102" y="5543405"/>
            <a:ext cx="3385760" cy="387133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944582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AU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just"/>
            <a:r>
              <a:rPr lang="en-AU" sz="2400" dirty="0" smtClean="0"/>
              <a:t>Understand the operation of </a:t>
            </a:r>
            <a:r>
              <a:rPr lang="en-AU" sz="2400" dirty="0" err="1" smtClean="0"/>
              <a:t>monoalphabetic</a:t>
            </a:r>
            <a:r>
              <a:rPr lang="en-AU" sz="2400" dirty="0" smtClean="0"/>
              <a:t> substitution cipher</a:t>
            </a:r>
          </a:p>
          <a:p>
            <a:pPr lvl="1" algn="just"/>
            <a:r>
              <a:rPr lang="en-AU" sz="2400" dirty="0" smtClean="0"/>
              <a:t>Understand the operation of a </a:t>
            </a:r>
            <a:r>
              <a:rPr lang="en-AU" sz="2400" dirty="0" err="1" smtClean="0"/>
              <a:t>polyalphabetic</a:t>
            </a:r>
            <a:r>
              <a:rPr lang="en-AU" sz="2400" dirty="0" smtClean="0"/>
              <a:t> cipher</a:t>
            </a:r>
          </a:p>
          <a:p>
            <a:pPr lvl="1" algn="just"/>
            <a:r>
              <a:rPr lang="en-AU" sz="2400" dirty="0" smtClean="0"/>
              <a:t>Present an overview of </a:t>
            </a:r>
            <a:r>
              <a:rPr lang="en-AU" sz="2400" dirty="0" err="1" smtClean="0"/>
              <a:t>Playfair</a:t>
            </a:r>
            <a:r>
              <a:rPr lang="en-AU" sz="2400" dirty="0" smtClean="0"/>
              <a:t> and Hill cipher</a:t>
            </a:r>
          </a:p>
          <a:p>
            <a:pPr lvl="1" algn="just"/>
            <a:r>
              <a:rPr lang="en-AU" sz="2400" dirty="0" smtClean="0"/>
              <a:t>Describe the operation of a rotor machine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90" y="81025"/>
            <a:ext cx="5884857" cy="982266"/>
          </a:xfrm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101636"/>
            <a:ext cx="8451669" cy="4906963"/>
          </a:xfrm>
        </p:spPr>
        <p:txBody>
          <a:bodyPr/>
          <a:lstStyle/>
          <a:p>
            <a:pPr algn="just"/>
            <a:r>
              <a:rPr lang="en-US" dirty="0" smtClean="0"/>
              <a:t>Classical ciphers</a:t>
            </a:r>
          </a:p>
          <a:p>
            <a:pPr algn="just"/>
            <a:r>
              <a:rPr lang="en-US" dirty="0" smtClean="0"/>
              <a:t>Caesar cipher</a:t>
            </a:r>
          </a:p>
          <a:p>
            <a:pPr algn="just"/>
            <a:r>
              <a:rPr lang="en-US" dirty="0" err="1" smtClean="0"/>
              <a:t>Monoalphabetic</a:t>
            </a:r>
            <a:r>
              <a:rPr lang="en-US" dirty="0" smtClean="0"/>
              <a:t> cipher</a:t>
            </a:r>
          </a:p>
          <a:p>
            <a:pPr algn="just"/>
            <a:r>
              <a:rPr lang="en-US" dirty="0" err="1" smtClean="0"/>
              <a:t>Playfair</a:t>
            </a:r>
            <a:r>
              <a:rPr lang="en-US" dirty="0" smtClean="0"/>
              <a:t> cipher</a:t>
            </a:r>
          </a:p>
          <a:p>
            <a:pPr algn="just"/>
            <a:r>
              <a:rPr lang="en-US" dirty="0" smtClean="0"/>
              <a:t>Hill cipher</a:t>
            </a:r>
          </a:p>
          <a:p>
            <a:pPr algn="just"/>
            <a:r>
              <a:rPr lang="en-US" dirty="0" err="1" smtClean="0"/>
              <a:t>Polyalphabetic</a:t>
            </a:r>
            <a:r>
              <a:rPr lang="en-US" dirty="0" smtClean="0"/>
              <a:t> cipher</a:t>
            </a:r>
          </a:p>
          <a:p>
            <a:pPr algn="just"/>
            <a:r>
              <a:rPr lang="en-US" dirty="0" smtClean="0"/>
              <a:t>Rotor machine</a:t>
            </a:r>
          </a:p>
          <a:p>
            <a:pPr algn="just"/>
            <a:r>
              <a:rPr lang="en-US" dirty="0" smtClean="0"/>
              <a:t>Transposition cipher</a:t>
            </a:r>
          </a:p>
          <a:p>
            <a:pPr algn="just"/>
            <a:r>
              <a:rPr lang="en-US" dirty="0" smtClean="0"/>
              <a:t>One time pad</a:t>
            </a:r>
          </a:p>
          <a:p>
            <a:pPr algn="just"/>
            <a:r>
              <a:rPr lang="en-US" dirty="0" smtClean="0"/>
              <a:t>Steganography</a:t>
            </a:r>
          </a:p>
          <a:p>
            <a:pPr algn="just"/>
            <a:r>
              <a:rPr lang="en-US" dirty="0" smtClean="0"/>
              <a:t>Summary</a:t>
            </a:r>
          </a:p>
          <a:p>
            <a:pPr algn="just"/>
            <a:r>
              <a:rPr lang="en-US" dirty="0" smtClean="0"/>
              <a:t>Test your understanding</a:t>
            </a:r>
          </a:p>
          <a:p>
            <a:pPr algn="just"/>
            <a:r>
              <a:rPr lang="en-US" dirty="0" smtClean="0"/>
              <a:t>References</a:t>
            </a:r>
          </a:p>
          <a:p>
            <a:pPr algn="just"/>
            <a:endParaRPr lang="en-US" dirty="0" smtClean="0"/>
          </a:p>
          <a:p>
            <a:endParaRPr lang="en-US" b="1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859668" y="5935290"/>
            <a:ext cx="3385760" cy="387133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944582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your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Discuss the model for network security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Define cryptography.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Define cryptanalysis.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What is deciphering?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What is enciphering?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Explain different substitution and </a:t>
            </a:r>
            <a:r>
              <a:rPr lang="en-US" smtClean="0"/>
              <a:t>transposition techniques.</a:t>
            </a:r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90" y="81025"/>
            <a:ext cx="5884857" cy="982266"/>
          </a:xfrm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101636"/>
            <a:ext cx="8451669" cy="4906963"/>
          </a:xfrm>
        </p:spPr>
        <p:txBody>
          <a:bodyPr/>
          <a:lstStyle/>
          <a:p>
            <a:pPr algn="just"/>
            <a:r>
              <a:rPr lang="en-US" dirty="0" smtClean="0"/>
              <a:t>Classical ciphers</a:t>
            </a:r>
          </a:p>
          <a:p>
            <a:pPr algn="just"/>
            <a:r>
              <a:rPr lang="en-US" dirty="0" smtClean="0"/>
              <a:t>Caesar cipher</a:t>
            </a:r>
          </a:p>
          <a:p>
            <a:pPr algn="just"/>
            <a:r>
              <a:rPr lang="en-US" dirty="0" err="1" smtClean="0"/>
              <a:t>Monoalphabetic</a:t>
            </a:r>
            <a:r>
              <a:rPr lang="en-US" dirty="0" smtClean="0"/>
              <a:t> cipher</a:t>
            </a:r>
          </a:p>
          <a:p>
            <a:pPr algn="just"/>
            <a:r>
              <a:rPr lang="en-US" dirty="0" err="1" smtClean="0"/>
              <a:t>Playfair</a:t>
            </a:r>
            <a:r>
              <a:rPr lang="en-US" dirty="0" smtClean="0"/>
              <a:t> cipher</a:t>
            </a:r>
          </a:p>
          <a:p>
            <a:pPr algn="just"/>
            <a:r>
              <a:rPr lang="en-US" dirty="0" smtClean="0"/>
              <a:t>Hill cipher</a:t>
            </a:r>
          </a:p>
          <a:p>
            <a:pPr algn="just"/>
            <a:r>
              <a:rPr lang="en-US" dirty="0" err="1" smtClean="0"/>
              <a:t>Polyalphabetic</a:t>
            </a:r>
            <a:r>
              <a:rPr lang="en-US" dirty="0" smtClean="0"/>
              <a:t> cipher</a:t>
            </a:r>
          </a:p>
          <a:p>
            <a:pPr algn="just"/>
            <a:r>
              <a:rPr lang="en-US" dirty="0" smtClean="0"/>
              <a:t>Rotor machine</a:t>
            </a:r>
          </a:p>
          <a:p>
            <a:pPr algn="just"/>
            <a:r>
              <a:rPr lang="en-US" dirty="0" smtClean="0"/>
              <a:t>Transposition cipher</a:t>
            </a:r>
          </a:p>
          <a:p>
            <a:pPr algn="just"/>
            <a:r>
              <a:rPr lang="en-US" dirty="0" smtClean="0"/>
              <a:t>One time pad</a:t>
            </a:r>
          </a:p>
          <a:p>
            <a:pPr algn="just"/>
            <a:r>
              <a:rPr lang="en-US" dirty="0" smtClean="0"/>
              <a:t>Steganography</a:t>
            </a:r>
          </a:p>
          <a:p>
            <a:pPr algn="just"/>
            <a:r>
              <a:rPr lang="en-US" dirty="0" smtClean="0"/>
              <a:t>Summary</a:t>
            </a:r>
          </a:p>
          <a:p>
            <a:pPr algn="just"/>
            <a:r>
              <a:rPr lang="en-US" dirty="0" smtClean="0"/>
              <a:t>Test your understanding</a:t>
            </a:r>
          </a:p>
          <a:p>
            <a:pPr algn="just"/>
            <a:r>
              <a:rPr lang="en-US" dirty="0" smtClean="0"/>
              <a:t>References</a:t>
            </a:r>
          </a:p>
          <a:p>
            <a:pPr algn="just"/>
            <a:endParaRPr lang="en-US" dirty="0" smtClean="0"/>
          </a:p>
          <a:p>
            <a:endParaRPr lang="en-US" b="1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729039" y="6470867"/>
            <a:ext cx="3385760" cy="387133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944582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buNone/>
            </a:pPr>
            <a:r>
              <a:rPr lang="en-US" sz="1800" dirty="0" smtClean="0"/>
              <a:t>1. William Stallings, Cryptography and Network Security, 6th Edition, Pearson Education, March 2013. </a:t>
            </a:r>
          </a:p>
          <a:p>
            <a:pPr lvl="0" algn="just">
              <a:buNone/>
            </a:pPr>
            <a:r>
              <a:rPr lang="en-US" sz="1800" dirty="0" smtClean="0"/>
              <a:t>2. Charlie Kaufman, </a:t>
            </a:r>
            <a:r>
              <a:rPr lang="en-US" sz="1800" dirty="0" err="1" smtClean="0"/>
              <a:t>Radia</a:t>
            </a:r>
            <a:r>
              <a:rPr lang="en-US" sz="1800" dirty="0" smtClean="0"/>
              <a:t> Perlman and Mike </a:t>
            </a:r>
            <a:r>
              <a:rPr lang="en-US" sz="1800" dirty="0" err="1" smtClean="0"/>
              <a:t>Speciner</a:t>
            </a:r>
            <a:r>
              <a:rPr lang="en-US" sz="1800" dirty="0" smtClean="0"/>
              <a:t>, “Network Security”, Prentice Hall of India, 2002. </a:t>
            </a:r>
          </a:p>
          <a:p>
            <a:endParaRPr lang="en-US" sz="1800" dirty="0"/>
          </a:p>
        </p:txBody>
      </p:sp>
    </p:spTree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90" y="81025"/>
            <a:ext cx="5884857" cy="982266"/>
          </a:xfrm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101636"/>
            <a:ext cx="8451669" cy="4906963"/>
          </a:xfrm>
        </p:spPr>
        <p:txBody>
          <a:bodyPr/>
          <a:lstStyle/>
          <a:p>
            <a:pPr algn="just"/>
            <a:r>
              <a:rPr lang="en-US" dirty="0" smtClean="0"/>
              <a:t>Classical ciphers</a:t>
            </a:r>
          </a:p>
          <a:p>
            <a:pPr algn="just"/>
            <a:r>
              <a:rPr lang="en-US" dirty="0" smtClean="0"/>
              <a:t>Caesar cipher</a:t>
            </a:r>
          </a:p>
          <a:p>
            <a:pPr algn="just"/>
            <a:r>
              <a:rPr lang="en-US" dirty="0" err="1" smtClean="0"/>
              <a:t>Monoalphabetic</a:t>
            </a:r>
            <a:r>
              <a:rPr lang="en-US" dirty="0" smtClean="0"/>
              <a:t> cipher</a:t>
            </a:r>
          </a:p>
          <a:p>
            <a:pPr algn="just"/>
            <a:r>
              <a:rPr lang="en-US" dirty="0" err="1" smtClean="0"/>
              <a:t>Playfair</a:t>
            </a:r>
            <a:r>
              <a:rPr lang="en-US" dirty="0" smtClean="0"/>
              <a:t> cipher</a:t>
            </a:r>
          </a:p>
          <a:p>
            <a:pPr algn="just"/>
            <a:r>
              <a:rPr lang="en-US" dirty="0" smtClean="0"/>
              <a:t>Hill cipher</a:t>
            </a:r>
          </a:p>
          <a:p>
            <a:pPr algn="just"/>
            <a:r>
              <a:rPr lang="en-US" dirty="0" err="1" smtClean="0"/>
              <a:t>Polyalphabetic</a:t>
            </a:r>
            <a:r>
              <a:rPr lang="en-US" dirty="0" smtClean="0"/>
              <a:t> cipher</a:t>
            </a:r>
          </a:p>
          <a:p>
            <a:pPr algn="just"/>
            <a:r>
              <a:rPr lang="en-US" dirty="0" smtClean="0"/>
              <a:t>Rotor machine</a:t>
            </a:r>
          </a:p>
          <a:p>
            <a:pPr algn="just"/>
            <a:r>
              <a:rPr lang="en-US" dirty="0" smtClean="0"/>
              <a:t>Transposition cipher</a:t>
            </a:r>
          </a:p>
          <a:p>
            <a:pPr algn="just"/>
            <a:r>
              <a:rPr lang="en-US" dirty="0" smtClean="0"/>
              <a:t>One time pad</a:t>
            </a:r>
          </a:p>
          <a:p>
            <a:pPr algn="just"/>
            <a:r>
              <a:rPr lang="en-US" dirty="0" smtClean="0"/>
              <a:t>Steganography</a:t>
            </a:r>
          </a:p>
          <a:p>
            <a:pPr algn="just"/>
            <a:r>
              <a:rPr lang="en-US" dirty="0" smtClean="0"/>
              <a:t>Summary</a:t>
            </a:r>
          </a:p>
          <a:p>
            <a:pPr algn="just"/>
            <a:r>
              <a:rPr lang="en-US" dirty="0" smtClean="0"/>
              <a:t>Test your understanding</a:t>
            </a:r>
          </a:p>
          <a:p>
            <a:pPr algn="just"/>
            <a:r>
              <a:rPr lang="en-US" dirty="0" smtClean="0"/>
              <a:t>References</a:t>
            </a:r>
          </a:p>
          <a:p>
            <a:pPr algn="just"/>
            <a:endParaRPr lang="en-US" dirty="0" smtClean="0"/>
          </a:p>
          <a:p>
            <a:endParaRPr lang="en-US" b="1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729039" y="1559233"/>
            <a:ext cx="3385760" cy="387133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944582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AU">
                <a:cs typeface="Arial" pitchFamily="34" charset="0"/>
              </a:rPr>
              <a:t>Caesar Cipher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1886" y="1391194"/>
            <a:ext cx="8425543" cy="49530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AU" dirty="0">
                <a:cs typeface="Arial" pitchFamily="34" charset="0"/>
              </a:rPr>
              <a:t>Earliest known substitution cipher</a:t>
            </a:r>
          </a:p>
          <a:p>
            <a:pPr algn="just">
              <a:lnSpc>
                <a:spcPct val="90000"/>
              </a:lnSpc>
            </a:pPr>
            <a:r>
              <a:rPr lang="en-AU" dirty="0">
                <a:cs typeface="Arial" pitchFamily="34" charset="0"/>
              </a:rPr>
              <a:t>Invented by Julius Caesar </a:t>
            </a:r>
          </a:p>
          <a:p>
            <a:pPr algn="just"/>
            <a:r>
              <a:rPr lang="en-US" dirty="0">
                <a:cs typeface="Arial" pitchFamily="34" charset="0"/>
              </a:rPr>
              <a:t>Each letter is replaced by the letter three positions further down the alphabet.</a:t>
            </a:r>
          </a:p>
          <a:p>
            <a:pPr marL="342900" lvl="1" indent="-342900" algn="just">
              <a:buFont typeface="Arial" pitchFamily="34" charset="0"/>
              <a:buChar char="•"/>
            </a:pPr>
            <a:r>
              <a:rPr lang="en-US" dirty="0">
                <a:cs typeface="Arial" pitchFamily="34" charset="0"/>
              </a:rPr>
              <a:t>Plain:    a b c d e </a:t>
            </a:r>
            <a:r>
              <a:rPr lang="en-US" dirty="0">
                <a:solidFill>
                  <a:schemeClr val="accent2"/>
                </a:solidFill>
                <a:cs typeface="Arial" pitchFamily="34" charset="0"/>
              </a:rPr>
              <a:t>f g h </a:t>
            </a:r>
            <a:r>
              <a:rPr lang="en-US" dirty="0" err="1">
                <a:solidFill>
                  <a:schemeClr val="accent2"/>
                </a:solidFill>
                <a:cs typeface="Arial" pitchFamily="34" charset="0"/>
              </a:rPr>
              <a:t>i</a:t>
            </a:r>
            <a:r>
              <a:rPr lang="en-US" dirty="0">
                <a:solidFill>
                  <a:schemeClr val="accent2"/>
                </a:solidFill>
                <a:cs typeface="Arial" pitchFamily="34" charset="0"/>
              </a:rPr>
              <a:t> j</a:t>
            </a:r>
            <a:r>
              <a:rPr lang="en-US" dirty="0">
                <a:cs typeface="Arial" pitchFamily="34" charset="0"/>
              </a:rPr>
              <a:t> k l m n o </a:t>
            </a:r>
            <a:r>
              <a:rPr lang="en-US" dirty="0">
                <a:solidFill>
                  <a:schemeClr val="accent2"/>
                </a:solidFill>
                <a:cs typeface="Arial" pitchFamily="34" charset="0"/>
              </a:rPr>
              <a:t>p q r s t </a:t>
            </a:r>
            <a:r>
              <a:rPr lang="en-US" dirty="0">
                <a:cs typeface="Arial" pitchFamily="34" charset="0"/>
              </a:rPr>
              <a:t>u v w x y z</a:t>
            </a:r>
          </a:p>
          <a:p>
            <a:pPr marL="342900" lvl="1" indent="-342900" algn="just">
              <a:buFontTx/>
              <a:buNone/>
            </a:pPr>
            <a:r>
              <a:rPr lang="en-US" dirty="0">
                <a:cs typeface="Arial" pitchFamily="34" charset="0"/>
              </a:rPr>
              <a:t>    Cipher: </a:t>
            </a:r>
            <a:r>
              <a:rPr lang="en-US" sz="2300" dirty="0">
                <a:cs typeface="Arial" pitchFamily="34" charset="0"/>
              </a:rPr>
              <a:t>D E F G H </a:t>
            </a:r>
            <a:r>
              <a:rPr lang="en-US" sz="2300" dirty="0">
                <a:solidFill>
                  <a:schemeClr val="accent2"/>
                </a:solidFill>
                <a:cs typeface="Arial" pitchFamily="34" charset="0"/>
              </a:rPr>
              <a:t>I J K L M </a:t>
            </a:r>
            <a:r>
              <a:rPr lang="en-US" sz="2300" dirty="0">
                <a:cs typeface="Arial" pitchFamily="34" charset="0"/>
              </a:rPr>
              <a:t>N O P Q R </a:t>
            </a:r>
            <a:r>
              <a:rPr lang="en-US" sz="2300" dirty="0">
                <a:solidFill>
                  <a:schemeClr val="accent2"/>
                </a:solidFill>
                <a:cs typeface="Arial" pitchFamily="34" charset="0"/>
              </a:rPr>
              <a:t>S T U V W </a:t>
            </a:r>
            <a:r>
              <a:rPr lang="en-US" sz="2300" dirty="0">
                <a:cs typeface="Arial" pitchFamily="34" charset="0"/>
              </a:rPr>
              <a:t>X Y Z A B C</a:t>
            </a:r>
          </a:p>
          <a:p>
            <a:pPr algn="just"/>
            <a:r>
              <a:rPr lang="en-US" dirty="0">
                <a:cs typeface="Arial" pitchFamily="34" charset="0"/>
              </a:rPr>
              <a:t>Example: </a:t>
            </a:r>
            <a:r>
              <a:rPr lang="en-US" dirty="0" err="1">
                <a:cs typeface="Arial" pitchFamily="34" charset="0"/>
              </a:rPr>
              <a:t>ohio</a:t>
            </a:r>
            <a:r>
              <a:rPr lang="en-US" dirty="0">
                <a:cs typeface="Arial" pitchFamily="34" charset="0"/>
              </a:rPr>
              <a:t> state </a:t>
            </a:r>
            <a:r>
              <a:rPr lang="en-US" dirty="0">
                <a:cs typeface="Arial" pitchFamily="34" charset="0"/>
                <a:sym typeface="Wingdings" pitchFamily="2" charset="2"/>
              </a:rPr>
              <a:t> RKLR VWDWH</a:t>
            </a:r>
          </a:p>
        </p:txBody>
      </p:sp>
      <p:sp>
        <p:nvSpPr>
          <p:cNvPr id="6148" name="Slide Number Placeholder 3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4168C9BC-CA6A-49F3-BE72-268194E5A113}" type="slidenum">
              <a:rPr lang="en-US" sz="1200">
                <a:solidFill>
                  <a:srgbClr val="898989"/>
                </a:solidFill>
                <a:latin typeface="Calibri" pitchFamily="34" charset="0"/>
                <a:cs typeface="Arial" pitchFamily="34" charset="0"/>
              </a:rPr>
              <a:pPr algn="r"/>
              <a:t>7</a:t>
            </a:fld>
            <a:endParaRPr lang="en-US" sz="1200">
              <a:solidFill>
                <a:srgbClr val="898989"/>
              </a:solidFill>
              <a:latin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AU">
                <a:cs typeface="Arial" pitchFamily="34" charset="0"/>
              </a:rPr>
              <a:t>Caesar Cipher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/>
            <a:r>
              <a:rPr lang="en-US" sz="3000" dirty="0">
                <a:cs typeface="Arial" pitchFamily="34" charset="0"/>
              </a:rPr>
              <a:t>Mathematically, map letters to numbers: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AU" sz="2600" dirty="0">
                <a:latin typeface="Courier"/>
                <a:cs typeface="Arial" pitchFamily="34" charset="0"/>
              </a:rPr>
              <a:t>a, b, c, ..., x,  y,  z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AU" sz="2600" dirty="0">
                <a:latin typeface="Courier"/>
                <a:cs typeface="Arial" pitchFamily="34" charset="0"/>
              </a:rPr>
              <a:t>0, 1, 2, ..., 23, 24, 25</a:t>
            </a:r>
          </a:p>
          <a:p>
            <a:pPr algn="just"/>
            <a:r>
              <a:rPr lang="en-US" sz="3000" dirty="0">
                <a:cs typeface="Arial" pitchFamily="34" charset="0"/>
              </a:rPr>
              <a:t>Then the general Caesar cipher is: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AU" sz="2600" i="1" dirty="0">
                <a:cs typeface="Arial" pitchFamily="34" charset="0"/>
              </a:rPr>
              <a:t>c </a:t>
            </a:r>
            <a:r>
              <a:rPr lang="en-AU" sz="2600" dirty="0">
                <a:cs typeface="Arial" pitchFamily="34" charset="0"/>
              </a:rPr>
              <a:t>= </a:t>
            </a:r>
            <a:r>
              <a:rPr lang="en-US" sz="2600" dirty="0">
                <a:cs typeface="Arial" pitchFamily="34" charset="0"/>
              </a:rPr>
              <a:t>E</a:t>
            </a:r>
            <a:r>
              <a:rPr lang="en-US" sz="2200" i="1" baseline="-25000" dirty="0">
                <a:cs typeface="Arial" pitchFamily="34" charset="0"/>
              </a:rPr>
              <a:t>K</a:t>
            </a:r>
            <a:r>
              <a:rPr lang="en-AU" sz="2600" dirty="0">
                <a:cs typeface="Arial" pitchFamily="34" charset="0"/>
              </a:rPr>
              <a:t>(</a:t>
            </a:r>
            <a:r>
              <a:rPr lang="en-AU" sz="2600" i="1" dirty="0">
                <a:cs typeface="Arial" pitchFamily="34" charset="0"/>
              </a:rPr>
              <a:t>p</a:t>
            </a:r>
            <a:r>
              <a:rPr lang="en-AU" sz="2600" dirty="0">
                <a:cs typeface="Arial" pitchFamily="34" charset="0"/>
              </a:rPr>
              <a:t>) = (</a:t>
            </a:r>
            <a:r>
              <a:rPr lang="en-AU" sz="2600" i="1" dirty="0">
                <a:cs typeface="Arial" pitchFamily="34" charset="0"/>
              </a:rPr>
              <a:t>p </a:t>
            </a:r>
            <a:r>
              <a:rPr lang="en-AU" sz="2600" dirty="0">
                <a:cs typeface="Arial" pitchFamily="34" charset="0"/>
              </a:rPr>
              <a:t>+ </a:t>
            </a:r>
            <a:r>
              <a:rPr lang="en-AU" sz="2600" i="1" dirty="0">
                <a:cs typeface="Arial" pitchFamily="34" charset="0"/>
              </a:rPr>
              <a:t>k</a:t>
            </a:r>
            <a:r>
              <a:rPr lang="en-AU" sz="2600" dirty="0">
                <a:cs typeface="Arial" pitchFamily="34" charset="0"/>
              </a:rPr>
              <a:t>) mod 26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AU" sz="2600" i="1" dirty="0">
                <a:cs typeface="Arial" pitchFamily="34" charset="0"/>
              </a:rPr>
              <a:t>p </a:t>
            </a:r>
            <a:r>
              <a:rPr lang="en-AU" sz="2600" dirty="0">
                <a:cs typeface="Arial" pitchFamily="34" charset="0"/>
              </a:rPr>
              <a:t>= </a:t>
            </a:r>
            <a:r>
              <a:rPr lang="en-US" sz="3000" dirty="0">
                <a:cs typeface="Arial" pitchFamily="34" charset="0"/>
              </a:rPr>
              <a:t>D</a:t>
            </a:r>
            <a:r>
              <a:rPr lang="en-US" sz="2600" i="1" baseline="-25000" dirty="0">
                <a:cs typeface="Arial" pitchFamily="34" charset="0"/>
              </a:rPr>
              <a:t>K</a:t>
            </a:r>
            <a:r>
              <a:rPr lang="en-AU" sz="2600" dirty="0">
                <a:cs typeface="Arial" pitchFamily="34" charset="0"/>
              </a:rPr>
              <a:t>(</a:t>
            </a:r>
            <a:r>
              <a:rPr lang="en-AU" sz="2600" i="1" dirty="0">
                <a:cs typeface="Arial" pitchFamily="34" charset="0"/>
              </a:rPr>
              <a:t>c</a:t>
            </a:r>
            <a:r>
              <a:rPr lang="en-AU" sz="2600" dirty="0">
                <a:cs typeface="Arial" pitchFamily="34" charset="0"/>
              </a:rPr>
              <a:t>) = (</a:t>
            </a:r>
            <a:r>
              <a:rPr lang="en-AU" sz="2600" i="1" dirty="0">
                <a:cs typeface="Arial" pitchFamily="34" charset="0"/>
              </a:rPr>
              <a:t>c</a:t>
            </a:r>
            <a:r>
              <a:rPr lang="en-AU" sz="2600" dirty="0">
                <a:cs typeface="Arial" pitchFamily="34" charset="0"/>
              </a:rPr>
              <a:t> </a:t>
            </a:r>
            <a:r>
              <a:rPr lang="en-AU" sz="2600" dirty="0">
                <a:latin typeface="Arial"/>
                <a:cs typeface="Arial" pitchFamily="34" charset="0"/>
              </a:rPr>
              <a:t>–</a:t>
            </a:r>
            <a:r>
              <a:rPr lang="en-AU" sz="2600" dirty="0">
                <a:cs typeface="Arial" pitchFamily="34" charset="0"/>
              </a:rPr>
              <a:t> </a:t>
            </a:r>
            <a:r>
              <a:rPr lang="en-AU" sz="2600" i="1" dirty="0">
                <a:cs typeface="Arial" pitchFamily="34" charset="0"/>
              </a:rPr>
              <a:t>k</a:t>
            </a:r>
            <a:r>
              <a:rPr lang="en-AU" sz="2600" dirty="0">
                <a:cs typeface="Arial" pitchFamily="34" charset="0"/>
              </a:rPr>
              <a:t>) mod 26</a:t>
            </a:r>
          </a:p>
          <a:p>
            <a:pPr algn="just"/>
            <a:r>
              <a:rPr lang="en-AU" sz="3000" dirty="0">
                <a:cs typeface="Arial" pitchFamily="34" charset="0"/>
              </a:rPr>
              <a:t>Can be generalized with any alphabet.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None/>
            </a:pPr>
            <a:endParaRPr lang="en-AU" sz="2600" dirty="0">
              <a:cs typeface="Arial" pitchFamily="34" charset="0"/>
            </a:endParaRPr>
          </a:p>
          <a:p>
            <a:pPr lvl="1" algn="just">
              <a:lnSpc>
                <a:spcPct val="150000"/>
              </a:lnSpc>
              <a:buFont typeface="Wingdings" pitchFamily="2" charset="2"/>
              <a:buNone/>
            </a:pPr>
            <a:endParaRPr lang="en-US" sz="1700" dirty="0">
              <a:cs typeface="Arial" pitchFamily="34" charset="0"/>
            </a:endParaRPr>
          </a:p>
          <a:p>
            <a:pPr lvl="1" algn="just">
              <a:lnSpc>
                <a:spcPct val="150000"/>
              </a:lnSpc>
              <a:buFont typeface="Wingdings" pitchFamily="2" charset="2"/>
              <a:buNone/>
            </a:pPr>
            <a:endParaRPr lang="en-AU" sz="1700" dirty="0">
              <a:latin typeface="Courier New" pitchFamily="49" charset="0"/>
              <a:cs typeface="Arial" pitchFamily="34" charset="0"/>
            </a:endParaRPr>
          </a:p>
          <a:p>
            <a:pPr algn="just"/>
            <a:endParaRPr lang="en-AU" sz="1900" dirty="0">
              <a:latin typeface="Courier New" pitchFamily="49" charset="0"/>
              <a:cs typeface="Arial" pitchFamily="34" charset="0"/>
            </a:endParaRPr>
          </a:p>
        </p:txBody>
      </p:sp>
      <p:sp>
        <p:nvSpPr>
          <p:cNvPr id="8196" name="Slide Number Placeholder 3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39E1CBE1-1F54-4846-9CE6-8D8F2A3DCB48}" type="slidenum">
              <a:rPr lang="en-US" sz="1200">
                <a:solidFill>
                  <a:srgbClr val="898989"/>
                </a:solidFill>
                <a:latin typeface="Calibri" pitchFamily="34" charset="0"/>
                <a:cs typeface="Arial" pitchFamily="34" charset="0"/>
              </a:rPr>
              <a:pPr algn="r"/>
              <a:t>8</a:t>
            </a:fld>
            <a:endParaRPr lang="en-US" sz="1200">
              <a:solidFill>
                <a:srgbClr val="898989"/>
              </a:solidFill>
              <a:latin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AU">
                <a:cs typeface="Arial" pitchFamily="34" charset="0"/>
              </a:rPr>
              <a:t>Cryptanalysis of Caesar Cipher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/>
            <a:r>
              <a:rPr lang="en-AU" dirty="0">
                <a:cs typeface="Arial" pitchFamily="34" charset="0"/>
              </a:rPr>
              <a:t>Key space:  {0, 1, ..., 25} </a:t>
            </a:r>
          </a:p>
          <a:p>
            <a:pPr algn="just"/>
            <a:r>
              <a:rPr lang="en-AU" dirty="0">
                <a:cs typeface="Arial" pitchFamily="34" charset="0"/>
              </a:rPr>
              <a:t>Vulnerable to brute-force attacks. </a:t>
            </a:r>
          </a:p>
          <a:p>
            <a:pPr algn="just"/>
            <a:r>
              <a:rPr lang="en-AU" dirty="0">
                <a:cs typeface="Arial" pitchFamily="34" charset="0"/>
              </a:rPr>
              <a:t>E.g., break </a:t>
            </a:r>
            <a:r>
              <a:rPr lang="en-AU" dirty="0" err="1">
                <a:cs typeface="Arial" pitchFamily="34" charset="0"/>
              </a:rPr>
              <a:t>ciphertext</a:t>
            </a:r>
            <a:r>
              <a:rPr lang="en-AU" dirty="0">
                <a:cs typeface="Arial" pitchFamily="34" charset="0"/>
              </a:rPr>
              <a:t> "</a:t>
            </a:r>
            <a:r>
              <a:rPr lang="en-US" dirty="0">
                <a:cs typeface="Arial" pitchFamily="34" charset="0"/>
                <a:sym typeface="Wingdings" pitchFamily="2" charset="2"/>
              </a:rPr>
              <a:t>UNOU YZGZK</a:t>
            </a:r>
            <a:r>
              <a:rPr lang="en-AU" dirty="0">
                <a:latin typeface="Arial"/>
                <a:cs typeface="Arial" pitchFamily="34" charset="0"/>
              </a:rPr>
              <a:t>“</a:t>
            </a:r>
            <a:endParaRPr lang="en-AU" dirty="0">
              <a:cs typeface="Arial" pitchFamily="34" charset="0"/>
            </a:endParaRPr>
          </a:p>
          <a:p>
            <a:pPr algn="just"/>
            <a:endParaRPr lang="en-AU" dirty="0">
              <a:cs typeface="Arial" pitchFamily="34" charset="0"/>
            </a:endParaRPr>
          </a:p>
          <a:p>
            <a:pPr algn="just"/>
            <a:r>
              <a:rPr lang="en-US" dirty="0">
                <a:cs typeface="Arial" pitchFamily="34" charset="0"/>
              </a:rPr>
              <a:t>Need to recognize it when have the plaintext</a:t>
            </a:r>
          </a:p>
          <a:p>
            <a:pPr algn="just"/>
            <a:r>
              <a:rPr lang="en-US" dirty="0">
                <a:cs typeface="Arial" pitchFamily="34" charset="0"/>
              </a:rPr>
              <a:t>What if the plaintext is written in Swahili?</a:t>
            </a:r>
          </a:p>
          <a:p>
            <a:pPr algn="just"/>
            <a:endParaRPr lang="en-AU" dirty="0">
              <a:cs typeface="Arial" pitchFamily="34" charset="0"/>
            </a:endParaRPr>
          </a:p>
        </p:txBody>
      </p:sp>
      <p:sp>
        <p:nvSpPr>
          <p:cNvPr id="10244" name="Slide Number Placeholder 3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FAAEABDF-B4F5-451D-B4E9-6B5192681D4F}" type="slidenum">
              <a:rPr lang="en-US" sz="1200">
                <a:solidFill>
                  <a:srgbClr val="898989"/>
                </a:solidFill>
                <a:latin typeface="Calibri" pitchFamily="34" charset="0"/>
                <a:cs typeface="Arial" pitchFamily="34" charset="0"/>
              </a:rPr>
              <a:pPr algn="r"/>
              <a:t>9</a:t>
            </a:fld>
            <a:endParaRPr lang="en-US" sz="1200">
              <a:solidFill>
                <a:srgbClr val="898989"/>
              </a:solidFill>
              <a:latin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SEPresentatio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Presentation1" id="{2E8CE935-F3DA-4639-839D-0F6A64CCE9C9}" vid="{A99DBA6F-CE1E-45EC-8558-A285390E65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2456</TotalTime>
  <Words>2365</Words>
  <Application>Microsoft Office PowerPoint</Application>
  <PresentationFormat>On-screen Show (4:3)</PresentationFormat>
  <Paragraphs>668</Paragraphs>
  <Slides>58</Slides>
  <Notes>44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0" baseType="lpstr">
      <vt:lpstr>SASEPresentation</vt:lpstr>
      <vt:lpstr>Equation</vt:lpstr>
      <vt:lpstr>Cryptography and Network Security </vt:lpstr>
      <vt:lpstr>Session Meta Data</vt:lpstr>
      <vt:lpstr>Revision History</vt:lpstr>
      <vt:lpstr>Agenda</vt:lpstr>
      <vt:lpstr>Classical Ciphers </vt:lpstr>
      <vt:lpstr>Agenda</vt:lpstr>
      <vt:lpstr>Caesar Cipher</vt:lpstr>
      <vt:lpstr>Caesar Cipher</vt:lpstr>
      <vt:lpstr>Cryptanalysis of Caesar Cipher </vt:lpstr>
      <vt:lpstr>Agenda</vt:lpstr>
      <vt:lpstr>Monoalphabetic Substitution Cipher</vt:lpstr>
      <vt:lpstr>Monoalphabetic Cipher Security</vt:lpstr>
      <vt:lpstr>Language Statistics and Cryptanalysis</vt:lpstr>
      <vt:lpstr>English Letter Frequencies</vt:lpstr>
      <vt:lpstr>Statistics for double &amp; triple letters</vt:lpstr>
      <vt:lpstr>Use in Cryptanalysis</vt:lpstr>
      <vt:lpstr>Example Cryptanalysis</vt:lpstr>
      <vt:lpstr>Letter frequencies in ciphertext</vt:lpstr>
      <vt:lpstr>Agenda</vt:lpstr>
      <vt:lpstr>Playfair Cipher</vt:lpstr>
      <vt:lpstr>Playfair Key Matrix</vt:lpstr>
      <vt:lpstr>Encrypting and Decrypting</vt:lpstr>
      <vt:lpstr>Security of Playfair Cipher</vt:lpstr>
      <vt:lpstr>Agenda</vt:lpstr>
      <vt:lpstr>Hill Cipher</vt:lpstr>
      <vt:lpstr>Example</vt:lpstr>
      <vt:lpstr>Slide 27</vt:lpstr>
      <vt:lpstr>Hill – key is matrix</vt:lpstr>
      <vt:lpstr>Agenda</vt:lpstr>
      <vt:lpstr>Polyalphabetic Substitution Ciphers</vt:lpstr>
      <vt:lpstr>Vigenère Cipher</vt:lpstr>
      <vt:lpstr>Example of Vigenère Cipher</vt:lpstr>
      <vt:lpstr>Vigenère Cipher</vt:lpstr>
      <vt:lpstr>Security of Vigenère Ciphers</vt:lpstr>
      <vt:lpstr>Guessing the Key Length</vt:lpstr>
      <vt:lpstr>Agenda</vt:lpstr>
      <vt:lpstr>Rotor Cipher Machines</vt:lpstr>
      <vt:lpstr>Slide 38</vt:lpstr>
      <vt:lpstr>German secret setting sheets </vt:lpstr>
      <vt:lpstr>The Rotors</vt:lpstr>
      <vt:lpstr>Enigma Rotor Machine</vt:lpstr>
      <vt:lpstr>Enigma Rotor Machine</vt:lpstr>
      <vt:lpstr>Agenda</vt:lpstr>
      <vt:lpstr>Transposition Ciphers</vt:lpstr>
      <vt:lpstr>Row Transposition Ciphers</vt:lpstr>
      <vt:lpstr>Agenda</vt:lpstr>
      <vt:lpstr>Product Ciphers</vt:lpstr>
      <vt:lpstr>Unconditional &amp; Computational Security</vt:lpstr>
      <vt:lpstr>An unconditionally Secure Cipher</vt:lpstr>
      <vt:lpstr>One-time Pad</vt:lpstr>
      <vt:lpstr>Agenda</vt:lpstr>
      <vt:lpstr>Steganography</vt:lpstr>
      <vt:lpstr>Agenda</vt:lpstr>
      <vt:lpstr>Summary</vt:lpstr>
      <vt:lpstr>Agenda</vt:lpstr>
      <vt:lpstr>Test your understanding</vt:lpstr>
      <vt:lpstr>Agenda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service management</dc:title>
  <dc:creator>S Sivakumar</dc:creator>
  <cp:lastModifiedBy>ssn</cp:lastModifiedBy>
  <cp:revision>176</cp:revision>
  <dcterms:created xsi:type="dcterms:W3CDTF">2016-10-24T07:42:03Z</dcterms:created>
  <dcterms:modified xsi:type="dcterms:W3CDTF">2018-07-30T05:09:16Z</dcterms:modified>
</cp:coreProperties>
</file>