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3"/>
  </p:notesMasterIdLst>
  <p:sldIdLst>
    <p:sldId id="260" r:id="rId2"/>
    <p:sldId id="262" r:id="rId3"/>
    <p:sldId id="261" r:id="rId4"/>
    <p:sldId id="280" r:id="rId5"/>
    <p:sldId id="447" r:id="rId6"/>
    <p:sldId id="484" r:id="rId7"/>
    <p:sldId id="448" r:id="rId8"/>
    <p:sldId id="485" r:id="rId9"/>
    <p:sldId id="449" r:id="rId10"/>
    <p:sldId id="486" r:id="rId11"/>
    <p:sldId id="450" r:id="rId12"/>
    <p:sldId id="487" r:id="rId13"/>
    <p:sldId id="451" r:id="rId14"/>
    <p:sldId id="452" r:id="rId15"/>
    <p:sldId id="453" r:id="rId16"/>
    <p:sldId id="488" r:id="rId17"/>
    <p:sldId id="454" r:id="rId18"/>
    <p:sldId id="489" r:id="rId19"/>
    <p:sldId id="455" r:id="rId20"/>
    <p:sldId id="456" r:id="rId21"/>
    <p:sldId id="490" r:id="rId22"/>
    <p:sldId id="457" r:id="rId23"/>
    <p:sldId id="458" r:id="rId24"/>
    <p:sldId id="491" r:id="rId25"/>
    <p:sldId id="459" r:id="rId26"/>
    <p:sldId id="492" r:id="rId27"/>
    <p:sldId id="460" r:id="rId28"/>
    <p:sldId id="461" r:id="rId29"/>
    <p:sldId id="493" r:id="rId30"/>
    <p:sldId id="462" r:id="rId31"/>
    <p:sldId id="463" r:id="rId32"/>
    <p:sldId id="494" r:id="rId33"/>
    <p:sldId id="464" r:id="rId34"/>
    <p:sldId id="465" r:id="rId35"/>
    <p:sldId id="495" r:id="rId36"/>
    <p:sldId id="466" r:id="rId37"/>
    <p:sldId id="496" r:id="rId38"/>
    <p:sldId id="467" r:id="rId39"/>
    <p:sldId id="468" r:id="rId40"/>
    <p:sldId id="497" r:id="rId41"/>
    <p:sldId id="469" r:id="rId42"/>
    <p:sldId id="470" r:id="rId43"/>
    <p:sldId id="471" r:id="rId44"/>
    <p:sldId id="498" r:id="rId45"/>
    <p:sldId id="472" r:id="rId46"/>
    <p:sldId id="473" r:id="rId47"/>
    <p:sldId id="474" r:id="rId48"/>
    <p:sldId id="475" r:id="rId49"/>
    <p:sldId id="476" r:id="rId50"/>
    <p:sldId id="477" r:id="rId51"/>
    <p:sldId id="478" r:id="rId52"/>
    <p:sldId id="479" r:id="rId53"/>
    <p:sldId id="480" r:id="rId54"/>
    <p:sldId id="481" r:id="rId55"/>
    <p:sldId id="482" r:id="rId56"/>
    <p:sldId id="499" r:id="rId57"/>
    <p:sldId id="483" r:id="rId58"/>
    <p:sldId id="500" r:id="rId59"/>
    <p:sldId id="360" r:id="rId60"/>
    <p:sldId id="501" r:id="rId61"/>
    <p:sldId id="361" r:id="rId6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31" autoAdjust="0"/>
  </p:normalViewPr>
  <p:slideViewPr>
    <p:cSldViewPr snapToGrid="0">
      <p:cViewPr>
        <p:scale>
          <a:sx n="73" d="100"/>
          <a:sy n="73" d="100"/>
        </p:scale>
        <p:origin x="-1800" y="-2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02-08-2018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DC0F2EE-A06C-4D58-8C2F-E297F0E9EFEC}" type="slidenum">
              <a:rPr lang="en-AU"/>
              <a:pPr/>
              <a:t>11</a:t>
            </a:fld>
            <a:endParaRPr lang="en-AU"/>
          </a:p>
        </p:txBody>
      </p:sp>
      <p:sp>
        <p:nvSpPr>
          <p:cNvPr id="49153"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9154"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Given any positive integer n and any nonnegative integer </a:t>
            </a:r>
            <a:r>
              <a:rPr lang="en-US" i="1" dirty="0">
                <a:latin typeface="Arial" charset="0"/>
                <a:ea typeface="ＭＳ Ｐゴシック" pitchFamily="32" charset="-128"/>
              </a:rPr>
              <a:t>a</a:t>
            </a:r>
            <a:r>
              <a:rPr lang="en-US" dirty="0">
                <a:latin typeface="Arial" charset="0"/>
                <a:ea typeface="ＭＳ Ｐゴシック" pitchFamily="32" charset="-128"/>
              </a:rPr>
              <a:t>, if we divide </a:t>
            </a:r>
            <a:r>
              <a:rPr lang="en-US" i="1" dirty="0">
                <a:latin typeface="Arial" charset="0"/>
                <a:ea typeface="ＭＳ Ｐゴシック" pitchFamily="32" charset="-128"/>
              </a:rPr>
              <a:t>a</a:t>
            </a:r>
            <a:r>
              <a:rPr lang="en-US" dirty="0">
                <a:latin typeface="Arial" charset="0"/>
                <a:ea typeface="ＭＳ Ｐゴシック" pitchFamily="32" charset="-128"/>
              </a:rPr>
              <a:t> by </a:t>
            </a:r>
            <a:r>
              <a:rPr lang="en-US" i="1" dirty="0">
                <a:latin typeface="Arial" charset="0"/>
                <a:ea typeface="ＭＳ Ｐゴシック" pitchFamily="32" charset="-128"/>
              </a:rPr>
              <a:t>n</a:t>
            </a:r>
            <a:r>
              <a:rPr lang="en-US" dirty="0">
                <a:latin typeface="Arial" charset="0"/>
                <a:ea typeface="ＭＳ Ｐゴシック" pitchFamily="32" charset="-128"/>
              </a:rPr>
              <a:t>, we get an integer quotient </a:t>
            </a:r>
            <a:r>
              <a:rPr lang="en-US" i="1" dirty="0">
                <a:latin typeface="Arial" charset="0"/>
                <a:ea typeface="ＭＳ Ｐゴシック" pitchFamily="32" charset="-128"/>
              </a:rPr>
              <a:t>q</a:t>
            </a:r>
            <a:r>
              <a:rPr lang="en-US" dirty="0">
                <a:latin typeface="Arial" charset="0"/>
                <a:ea typeface="ＭＳ Ｐゴシック" pitchFamily="32" charset="-128"/>
              </a:rPr>
              <a:t> and an integer remainder </a:t>
            </a:r>
            <a:r>
              <a:rPr lang="en-US" i="1" dirty="0">
                <a:latin typeface="Arial" charset="0"/>
                <a:ea typeface="ＭＳ Ｐゴシック" pitchFamily="32" charset="-128"/>
              </a:rPr>
              <a:t>r</a:t>
            </a:r>
            <a:r>
              <a:rPr lang="en-US" dirty="0">
                <a:latin typeface="Arial" charset="0"/>
                <a:ea typeface="ＭＳ Ｐゴシック" pitchFamily="32" charset="-128"/>
              </a:rPr>
              <a:t> that obey the following relationship</a:t>
            </a:r>
            <a:r>
              <a:rPr lang="en-US" i="1" dirty="0">
                <a:latin typeface="Arial" charset="0"/>
                <a:ea typeface="ＭＳ Ｐゴシック" pitchFamily="32" charset="-128"/>
              </a:rPr>
              <a:t>: a = </a:t>
            </a:r>
            <a:r>
              <a:rPr lang="en-US" i="1" dirty="0" err="1">
                <a:latin typeface="Arial" charset="0"/>
                <a:ea typeface="ＭＳ Ｐゴシック" pitchFamily="32" charset="-128"/>
              </a:rPr>
              <a:t>qn</a:t>
            </a:r>
            <a:r>
              <a:rPr lang="en-US" i="1" dirty="0">
                <a:latin typeface="Arial" charset="0"/>
                <a:ea typeface="ＭＳ Ｐゴシック" pitchFamily="32" charset="-128"/>
              </a:rPr>
              <a:t> + r, </a:t>
            </a:r>
            <a:r>
              <a:rPr lang="en-US" dirty="0">
                <a:latin typeface="Arial" charset="0"/>
                <a:ea typeface="ＭＳ Ｐゴシック" pitchFamily="32" charset="-128"/>
              </a:rPr>
              <a:t>where </a:t>
            </a:r>
            <a:r>
              <a:rPr lang="en-US" i="1" dirty="0">
                <a:latin typeface="Arial" charset="0"/>
                <a:ea typeface="ＭＳ Ｐゴシック" pitchFamily="32" charset="-128"/>
              </a:rPr>
              <a:t>0 &lt;= r &lt; n; q = floor(a/n) </a:t>
            </a:r>
            <a:r>
              <a:rPr lang="en-US" dirty="0">
                <a:latin typeface="Arial" charset="0"/>
                <a:ea typeface="ＭＳ Ｐゴシック" pitchFamily="32" charset="-128"/>
              </a:rPr>
              <a:t>which is referred to as the division algorithm. The remainder </a:t>
            </a:r>
            <a:r>
              <a:rPr lang="en-US" i="1" dirty="0">
                <a:latin typeface="Arial" charset="0"/>
                <a:ea typeface="ＭＳ Ｐゴシック" pitchFamily="32" charset="-128"/>
              </a:rPr>
              <a:t>r </a:t>
            </a:r>
            <a:r>
              <a:rPr lang="en-US" dirty="0">
                <a:latin typeface="Arial" charset="0"/>
                <a:ea typeface="ＭＳ Ｐゴシック" pitchFamily="32" charset="-128"/>
              </a:rPr>
              <a:t>is often referred to as a </a:t>
            </a:r>
            <a:r>
              <a:rPr lang="en-US" b="1" dirty="0">
                <a:latin typeface="Arial" charset="0"/>
                <a:ea typeface="ＭＳ Ｐゴシック" pitchFamily="32" charset="-128"/>
              </a:rPr>
              <a:t>residue</a:t>
            </a:r>
            <a:r>
              <a:rPr lang="en-US" b="1" i="1" dirty="0">
                <a:latin typeface="Arial" charset="0"/>
                <a:ea typeface="ＭＳ Ｐゴシック" pitchFamily="32" charset="-128"/>
              </a:rPr>
              <a:t>.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Figure 4.1a demonstrates that, given a and positive n, it is always possible to find q and r that satisfy the preceding relationship. Represent the integers on the number line; a will fall somewhere on that line (positive a is shown, a similar demonstration can be made for negative a). Starting at 0, proceed to n, 2n, up to </a:t>
            </a:r>
            <a:r>
              <a:rPr lang="en-US" dirty="0" err="1">
                <a:latin typeface="Arial" charset="0"/>
                <a:ea typeface="ＭＳ Ｐゴシック" pitchFamily="32" charset="-128"/>
              </a:rPr>
              <a:t>qn</a:t>
            </a:r>
            <a:r>
              <a:rPr lang="en-US" dirty="0">
                <a:latin typeface="Arial" charset="0"/>
                <a:ea typeface="ＭＳ Ｐゴシック" pitchFamily="32" charset="-128"/>
              </a:rPr>
              <a:t> such that </a:t>
            </a:r>
            <a:r>
              <a:rPr lang="en-US" dirty="0" err="1">
                <a:latin typeface="Arial" charset="0"/>
                <a:ea typeface="ＭＳ Ｐゴシック" pitchFamily="32" charset="-128"/>
              </a:rPr>
              <a:t>qn</a:t>
            </a:r>
            <a:r>
              <a:rPr lang="en-US" dirty="0">
                <a:latin typeface="Arial" charset="0"/>
                <a:ea typeface="ＭＳ Ｐゴシック" pitchFamily="32" charset="-128"/>
              </a:rPr>
              <a:t> &lt;= a and (q + 1)n &gt; a. The distance from </a:t>
            </a:r>
            <a:r>
              <a:rPr lang="en-US" dirty="0" err="1">
                <a:latin typeface="Arial" charset="0"/>
                <a:ea typeface="ＭＳ Ｐゴシック" pitchFamily="32" charset="-128"/>
              </a:rPr>
              <a:t>qn</a:t>
            </a:r>
            <a:r>
              <a:rPr lang="en-US" dirty="0">
                <a:latin typeface="Arial" charset="0"/>
                <a:ea typeface="ＭＳ Ｐゴシック" pitchFamily="32" charset="-128"/>
              </a:rPr>
              <a:t> to a is r, and we have found the unique values of q and r.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For example: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i="1" dirty="0">
                <a:latin typeface="Arial" charset="0"/>
                <a:ea typeface="ＭＳ Ｐゴシック" pitchFamily="32" charset="-128"/>
              </a:rPr>
              <a:t>    a = 11; n = 7; 	11 = 1 x 7 + 4; 	r = 4 q = 1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i="1" dirty="0">
                <a:latin typeface="Arial" charset="0"/>
                <a:ea typeface="ＭＳ Ｐゴシック" pitchFamily="32" charset="-128"/>
              </a:rPr>
              <a:t>    a = –11; n = 7; 	–11 = (–2) x 7 + 3; 	r = 3 q = –2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Figure 4.1b provides another example. </a:t>
            </a:r>
          </a:p>
        </p:txBody>
      </p:sp>
      <p:sp>
        <p:nvSpPr>
          <p:cNvPr id="49155"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AFA127DA-889D-4B7F-A747-1AA0C5DA8202}"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11</a:t>
            </a:fld>
            <a:endParaRPr lang="en-US" sz="1300" dirty="0">
              <a:solidFill>
                <a:srgbClr val="FFFF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02EBC5F-EE46-4783-A7F0-3D39B0D40F2F}" type="slidenum">
              <a:rPr lang="en-AU"/>
              <a:pPr/>
              <a:t>13</a:t>
            </a:fld>
            <a:endParaRPr lang="en-AU"/>
          </a:p>
        </p:txBody>
      </p:sp>
      <p:sp>
        <p:nvSpPr>
          <p:cNvPr id="5017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F62A3EE2-1280-4CBD-8091-4F20676055D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13</a:t>
            </a:fld>
            <a:endParaRPr lang="en-US" sz="1300" dirty="0">
              <a:solidFill>
                <a:srgbClr val="FFFFFF"/>
              </a:solidFill>
            </a:endParaRPr>
          </a:p>
        </p:txBody>
      </p:sp>
      <p:sp>
        <p:nvSpPr>
          <p:cNvPr id="5017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017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cs typeface="Arial" charset="0"/>
              </a:rPr>
              <a:t>One of the basic techniques of number theory is the Euclidean algorithm, which is a simple procedure for determining the greatest common divisor of two positive integers. Use the notation </a:t>
            </a:r>
            <a:r>
              <a:rPr lang="en-US" dirty="0" err="1">
                <a:latin typeface="Arial" charset="0"/>
                <a:cs typeface="Arial" charset="0"/>
              </a:rPr>
              <a:t>gcd</a:t>
            </a:r>
            <a:r>
              <a:rPr lang="en-US" dirty="0">
                <a:latin typeface="Arial" charset="0"/>
                <a:cs typeface="Arial" charset="0"/>
              </a:rPr>
              <a:t>(</a:t>
            </a:r>
            <a:r>
              <a:rPr lang="en-US" dirty="0" err="1">
                <a:latin typeface="Arial" charset="0"/>
                <a:cs typeface="Arial" charset="0"/>
              </a:rPr>
              <a:t>a,b</a:t>
            </a:r>
            <a:r>
              <a:rPr lang="en-US" dirty="0">
                <a:latin typeface="Arial" charset="0"/>
                <a:cs typeface="Arial" charset="0"/>
              </a:rPr>
              <a:t>) to mean the greatest common divisor of a and b. The positive integer c is said to be the greatest common divisor of a and b if c is a divisor of a and of b; and any divisor of a and b is a divisor of c. We also define </a:t>
            </a:r>
            <a:r>
              <a:rPr lang="en-US" dirty="0" err="1">
                <a:latin typeface="Arial" charset="0"/>
                <a:cs typeface="Arial" charset="0"/>
              </a:rPr>
              <a:t>gcd</a:t>
            </a:r>
            <a:r>
              <a:rPr lang="en-US" dirty="0">
                <a:latin typeface="Arial" charset="0"/>
                <a:cs typeface="Arial" charset="0"/>
              </a:rPr>
              <a:t>(0, 0) = 0.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cs typeface="Arial" charset="0"/>
              </a:rPr>
              <a:t>State that two integers a and b are relatively prime if their only common positive integer factor is 1, </a:t>
            </a:r>
            <a:r>
              <a:rPr lang="en-US" dirty="0" err="1">
                <a:latin typeface="Arial" charset="0"/>
                <a:cs typeface="Arial" charset="0"/>
              </a:rPr>
              <a:t>ie</a:t>
            </a:r>
            <a:r>
              <a:rPr lang="en-US" dirty="0">
                <a:latin typeface="Arial" charset="0"/>
                <a:cs typeface="Arial" charset="0"/>
              </a:rPr>
              <a:t> GCD(</a:t>
            </a:r>
            <a:r>
              <a:rPr lang="en-US" dirty="0" err="1">
                <a:latin typeface="Arial" charset="0"/>
                <a:cs typeface="Arial" charset="0"/>
              </a:rPr>
              <a:t>a,b</a:t>
            </a:r>
            <a:r>
              <a:rPr lang="en-US" dirty="0">
                <a:latin typeface="Arial" charset="0"/>
                <a:cs typeface="Arial" charset="0"/>
              </a:rPr>
              <a:t>)=1.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351D5B4-AC7D-4D41-B954-81D238CA6711}" type="slidenum">
              <a:rPr lang="en-AU"/>
              <a:pPr/>
              <a:t>14</a:t>
            </a:fld>
            <a:endParaRPr lang="en-AU"/>
          </a:p>
        </p:txBody>
      </p:sp>
      <p:sp>
        <p:nvSpPr>
          <p:cNvPr id="5120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D5DB098D-0520-46E7-BC6A-D4DCA2E280CA}"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14</a:t>
            </a:fld>
            <a:endParaRPr lang="en-US" sz="1300" dirty="0">
              <a:solidFill>
                <a:srgbClr val="FFFFFF"/>
              </a:solidFill>
            </a:endParaRPr>
          </a:p>
        </p:txBody>
      </p:sp>
      <p:sp>
        <p:nvSpPr>
          <p:cNvPr id="5120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120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Illustrate how we can compute successive instances of GCD(</a:t>
            </a:r>
            <a:r>
              <a:rPr lang="en-US" dirty="0" err="1">
                <a:latin typeface="Arial" charset="0"/>
                <a:ea typeface="ＭＳ Ｐゴシック" pitchFamily="32" charset="-128"/>
              </a:rPr>
              <a:t>a,b</a:t>
            </a:r>
            <a:r>
              <a:rPr lang="en-US" dirty="0">
                <a:latin typeface="Arial" charset="0"/>
                <a:ea typeface="ＭＳ Ｐゴシック" pitchFamily="32" charset="-128"/>
              </a:rPr>
              <a:t>) = GCD(</a:t>
            </a:r>
            <a:r>
              <a:rPr lang="en-US" dirty="0" err="1">
                <a:latin typeface="Arial" charset="0"/>
                <a:ea typeface="ＭＳ Ｐゴシック" pitchFamily="32" charset="-128"/>
              </a:rPr>
              <a:t>b,a</a:t>
            </a:r>
            <a:r>
              <a:rPr lang="en-US" dirty="0">
                <a:latin typeface="Arial" charset="0"/>
                <a:ea typeface="ＭＳ Ｐゴシック" pitchFamily="32" charset="-128"/>
              </a:rPr>
              <a:t> mod b).</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this MUST always terminate since will eventually get a mod b = 0 (</a:t>
            </a:r>
            <a:r>
              <a:rPr lang="en-US" dirty="0" err="1">
                <a:latin typeface="Arial" charset="0"/>
                <a:ea typeface="ＭＳ Ｐゴシック" pitchFamily="32" charset="-128"/>
              </a:rPr>
              <a:t>ie</a:t>
            </a:r>
            <a:r>
              <a:rPr lang="en-US" dirty="0">
                <a:latin typeface="Arial" charset="0"/>
                <a:ea typeface="ＭＳ Ｐゴシック" pitchFamily="32" charset="-128"/>
              </a:rPr>
              <a:t> no remainder left).</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Answer is then the last non-zero value. In this case GCD(1970,1066)=2.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DA037A2-6B53-45EB-8EF1-903AECE31D62}" type="slidenum">
              <a:rPr lang="en-AU"/>
              <a:pPr/>
              <a:t>15</a:t>
            </a:fld>
            <a:endParaRPr lang="en-AU"/>
          </a:p>
        </p:txBody>
      </p:sp>
      <p:sp>
        <p:nvSpPr>
          <p:cNvPr id="52225"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2226"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This example shows </a:t>
            </a:r>
            <a:r>
              <a:rPr lang="en-US" dirty="0" err="1">
                <a:latin typeface="Arial" charset="0"/>
                <a:ea typeface="ＭＳ Ｐゴシック" pitchFamily="32" charset="-128"/>
              </a:rPr>
              <a:t>hpw</a:t>
            </a:r>
            <a:r>
              <a:rPr lang="en-US" dirty="0">
                <a:latin typeface="Arial" charset="0"/>
                <a:ea typeface="ＭＳ Ｐゴシック" pitchFamily="32" charset="-128"/>
              </a:rPr>
              <a:t> to find </a:t>
            </a:r>
            <a:r>
              <a:rPr lang="en-US" i="1" dirty="0">
                <a:latin typeface="Arial" charset="0"/>
                <a:ea typeface="ＭＳ Ｐゴシック" pitchFamily="32" charset="-128"/>
              </a:rPr>
              <a:t>d = </a:t>
            </a:r>
            <a:r>
              <a:rPr lang="en-US" i="1" dirty="0" err="1">
                <a:latin typeface="Arial" charset="0"/>
                <a:ea typeface="ＭＳ Ｐゴシック" pitchFamily="32" charset="-128"/>
              </a:rPr>
              <a:t>gcd</a:t>
            </a:r>
            <a:r>
              <a:rPr lang="en-US" i="1" dirty="0">
                <a:latin typeface="Arial" charset="0"/>
                <a:ea typeface="ＭＳ Ｐゴシック" pitchFamily="32" charset="-128"/>
              </a:rPr>
              <a:t>(a, b) = </a:t>
            </a:r>
            <a:r>
              <a:rPr lang="en-US" i="1" dirty="0" err="1">
                <a:latin typeface="Arial" charset="0"/>
                <a:ea typeface="ＭＳ Ｐゴシック" pitchFamily="32" charset="-128"/>
              </a:rPr>
              <a:t>gcd</a:t>
            </a:r>
            <a:r>
              <a:rPr lang="en-US" i="1" dirty="0">
                <a:latin typeface="Arial" charset="0"/>
                <a:ea typeface="ＭＳ Ｐゴシック" pitchFamily="32" charset="-128"/>
              </a:rPr>
              <a:t>(1160718174, 316258250)</a:t>
            </a:r>
            <a:r>
              <a:rPr lang="en-US" dirty="0">
                <a:latin typeface="Arial" charset="0"/>
                <a:ea typeface="ＭＳ Ｐゴシック" pitchFamily="32" charset="-128"/>
              </a:rPr>
              <a:t>, shown in tabular form. In this example, we begin by dividing 1160718174 by 316258250, which gives 3 with a remainder of 211943424. Next we take 316258250 and divide it by 211943424. The process continues until we get a remainder of 0, yielding a result of 1078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2156, not 2516</a:t>
            </a:r>
          </a:p>
        </p:txBody>
      </p:sp>
      <p:sp>
        <p:nvSpPr>
          <p:cNvPr id="52227"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78C5F01A-EDAB-4835-A31F-C57E8F181B5E}"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15</a:t>
            </a:fld>
            <a:endParaRPr lang="en-US" sz="1300" dirty="0">
              <a:solidFill>
                <a:srgbClr val="FFFF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B6EAE94-FF76-4C55-B285-C809E6746E10}" type="slidenum">
              <a:rPr lang="en-AU"/>
              <a:pPr/>
              <a:t>17</a:t>
            </a:fld>
            <a:endParaRPr lang="en-AU"/>
          </a:p>
        </p:txBody>
      </p:sp>
      <p:sp>
        <p:nvSpPr>
          <p:cNvPr id="5324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4726C7AB-DCB7-47EF-9538-8AD18C3E28B8}"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17</a:t>
            </a:fld>
            <a:endParaRPr lang="en-US" sz="1300" dirty="0">
              <a:solidFill>
                <a:srgbClr val="FFFFFF"/>
              </a:solidFill>
            </a:endParaRPr>
          </a:p>
        </p:txBody>
      </p:sp>
      <p:sp>
        <p:nvSpPr>
          <p:cNvPr id="5325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325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cs typeface="Arial" charset="0"/>
              </a:rPr>
              <a:t>Given any positive integer n and any nonnegative integer a, if we divide a by n, we get an integer quotient q and an integer remainder r. In modular arithmetic we are only interested in the remainder (or residue) after division by some modulus, and results with the same remainder are regarded as equivalent. Two integers a and b are said to be congruent modulo n, if (a mod n) =(b mod 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B08CB88-17FC-462E-988C-9A20E1AAD7EC}" type="slidenum">
              <a:rPr lang="en-AU"/>
              <a:pPr/>
              <a:t>19</a:t>
            </a:fld>
            <a:endParaRPr lang="en-AU"/>
          </a:p>
        </p:txBody>
      </p:sp>
      <p:sp>
        <p:nvSpPr>
          <p:cNvPr id="5427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3D222F9-BDE4-44D2-B461-4F006B3CF061}"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19</a:t>
            </a:fld>
            <a:endParaRPr lang="en-US" sz="1300" dirty="0">
              <a:solidFill>
                <a:srgbClr val="FFFFFF"/>
              </a:solidFill>
            </a:endParaRPr>
          </a:p>
        </p:txBody>
      </p:sp>
      <p:sp>
        <p:nvSpPr>
          <p:cNvPr id="5427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427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that the (mod n) operator maps all integers into the set of integers {0, 1, . . . (n – 1)}, denoted Z</a:t>
            </a:r>
            <a:r>
              <a:rPr lang="en-US" baseline="-25000" dirty="0">
                <a:latin typeface="Arial" charset="0"/>
                <a:ea typeface="ＭＳ Ｐゴシック" pitchFamily="32" charset="-128"/>
              </a:rPr>
              <a:t>n</a:t>
            </a:r>
            <a:r>
              <a:rPr lang="en-US" i="1" dirty="0">
                <a:latin typeface="Arial" charset="0"/>
                <a:ea typeface="ＭＳ Ｐゴシック" pitchFamily="32" charset="-128"/>
              </a:rPr>
              <a:t>.</a:t>
            </a:r>
            <a:r>
              <a:rPr lang="en-US" dirty="0">
                <a:latin typeface="Arial" charset="0"/>
                <a:ea typeface="ＭＳ Ｐゴシック" pitchFamily="32" charset="-128"/>
              </a:rPr>
              <a:t> This is referred to as the </a:t>
            </a:r>
            <a:r>
              <a:rPr lang="en-US" b="1" dirty="0">
                <a:latin typeface="Arial" charset="0"/>
                <a:ea typeface="ＭＳ Ｐゴシック" pitchFamily="32" charset="-128"/>
              </a:rPr>
              <a:t>set of residues, </a:t>
            </a:r>
            <a:r>
              <a:rPr lang="en-US" dirty="0">
                <a:latin typeface="Arial" charset="0"/>
                <a:ea typeface="ＭＳ Ｐゴシック" pitchFamily="32" charset="-128"/>
              </a:rPr>
              <a:t>or </a:t>
            </a:r>
            <a:r>
              <a:rPr lang="en-US" b="1" dirty="0">
                <a:latin typeface="Arial" charset="0"/>
                <a:ea typeface="ＭＳ Ｐゴシック" pitchFamily="32" charset="-128"/>
              </a:rPr>
              <a:t>residue classes </a:t>
            </a:r>
            <a:r>
              <a:rPr lang="en-US" dirty="0">
                <a:latin typeface="Arial" charset="0"/>
                <a:ea typeface="ＭＳ Ｐゴシック" pitchFamily="32" charset="-128"/>
              </a:rPr>
              <a:t>(mod </a:t>
            </a:r>
            <a:r>
              <a:rPr lang="en-US" i="1" dirty="0">
                <a:latin typeface="Arial" charset="0"/>
                <a:ea typeface="ＭＳ Ｐゴシック" pitchFamily="32" charset="-128"/>
              </a:rPr>
              <a:t>n). </a:t>
            </a:r>
            <a:r>
              <a:rPr lang="en-US" dirty="0">
                <a:latin typeface="Arial" charset="0"/>
                <a:ea typeface="ＭＳ Ｐゴシック" pitchFamily="32" charset="-128"/>
              </a:rPr>
              <a:t>We can perform arithmetic operations within the confines of this set, and this technique is known as </a:t>
            </a:r>
            <a:r>
              <a:rPr lang="en-US" b="1" dirty="0">
                <a:latin typeface="Arial" charset="0"/>
                <a:ea typeface="ＭＳ Ｐゴシック" pitchFamily="32" charset="-128"/>
              </a:rPr>
              <a:t>modular arithmetic. </a:t>
            </a:r>
            <a:r>
              <a:rPr lang="en-US" dirty="0">
                <a:latin typeface="Arial" charset="0"/>
                <a:ea typeface="ＭＳ Ｐゴシック" pitchFamily="32" charset="-128"/>
              </a:rPr>
              <a:t>Finding the smallest nonnegative integer to which k is congruent modulo n is called </a:t>
            </a:r>
            <a:r>
              <a:rPr lang="en-US" b="1" dirty="0">
                <a:latin typeface="Arial" charset="0"/>
                <a:ea typeface="ＭＳ Ｐゴシック" pitchFamily="32" charset="-128"/>
              </a:rPr>
              <a:t>reducing k modulo n.  </a:t>
            </a:r>
            <a:r>
              <a:rPr lang="en-AU" dirty="0">
                <a:latin typeface="Arial" charset="0"/>
                <a:ea typeface="ＭＳ Ｐゴシック" pitchFamily="32" charset="-128"/>
              </a:rPr>
              <a:t>Then note some important properties of modular arithmetic which mean you can modulo reduce at any point and obtain an equivalent answer.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136C04B-F51D-4705-9189-9BC0E4E0740A}" type="slidenum">
              <a:rPr lang="en-AU"/>
              <a:pPr/>
              <a:t>20</a:t>
            </a:fld>
            <a:endParaRPr lang="en-AU"/>
          </a:p>
        </p:txBody>
      </p:sp>
      <p:sp>
        <p:nvSpPr>
          <p:cNvPr id="55297"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5298" name="Text Box 2"/>
          <p:cNvSpPr txBox="1">
            <a:spLocks noGrp="1" noChangeArrowheads="1"/>
          </p:cNvSpPr>
          <p:nvPr>
            <p:ph type="body" idx="1"/>
          </p:nvPr>
        </p:nvSpPr>
        <p:spPr bwMode="auto">
          <a:xfrm>
            <a:off x="552168" y="4861441"/>
            <a:ext cx="5994964"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Modular arithmetic exhibits the properties shown, see text for details &amp; proofs.</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Here are examples of the three properties: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Given 11 mod 8 = 3;   15 mod 8 = 7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[(11 mod 8) + (15 mod 8)] mod 8 = 10 mod 8 = 2 (11 + 15) mod 8 = 26 mod 8 = 2</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[(11 mod 8) – (15 mod 8)] mod 8 = –4 mod 8 = 4 (11 – 15) mod 8 = –4 mod 8 = 4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[(11 mod 8) x (15 mod 8)] mod 8 = 21 mod 8 = 5 (11 x 15) mod 8 = 165 mod 8 = 5 </a:t>
            </a:r>
          </a:p>
        </p:txBody>
      </p:sp>
      <p:sp>
        <p:nvSpPr>
          <p:cNvPr id="55299"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4DFF9FEF-974E-4B73-A1F7-7D91B318D31A}"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20</a:t>
            </a:fld>
            <a:endParaRPr lang="en-US" sz="1300" dirty="0">
              <a:solidFill>
                <a:srgbClr val="FFFFFF"/>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A5E570D-E1A5-44CD-85A7-EF3D1AC2FC25}" type="slidenum">
              <a:rPr lang="en-AU"/>
              <a:pPr/>
              <a:t>22</a:t>
            </a:fld>
            <a:endParaRPr lang="en-AU"/>
          </a:p>
        </p:txBody>
      </p:sp>
      <p:sp>
        <p:nvSpPr>
          <p:cNvPr id="5632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CAA7258C-9278-402C-9212-BABC2C98BCCF}"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22</a:t>
            </a:fld>
            <a:endParaRPr lang="en-US" sz="1300" dirty="0">
              <a:solidFill>
                <a:srgbClr val="FFFFFF"/>
              </a:solidFill>
            </a:endParaRPr>
          </a:p>
        </p:txBody>
      </p:sp>
      <p:sp>
        <p:nvSpPr>
          <p:cNvPr id="5632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632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Example showing addition in GF(8), from Stallings Table 4.2a. Table 4.2 provides an illustration of modular addition and multiplication modulo 8. Looking at addition, the results are straightforward and there is a regular pattern to the matrix. Both matrices are symmetric about the main diagonal, in conformance to the commutative property of addition and multiplication. As in ordinary addition, there is an additive inverse, or negative, to each integer in modular arithmetic. In this case, the negative of an integer x is the integer y such that (x + y) mod 8 = 0. To find the additive inverse of an integer in the left-hand column, scan across the corresponding row of the matrix to find the value 0; the integer at the top of that column is the additive inverse; thus (2 + 6) mod 8 = 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F273291-A5E4-49C7-BEC6-8BE328CDF72C}" type="slidenum">
              <a:rPr lang="en-AU"/>
              <a:pPr/>
              <a:t>23</a:t>
            </a:fld>
            <a:endParaRPr lang="en-AU"/>
          </a:p>
        </p:txBody>
      </p:sp>
      <p:sp>
        <p:nvSpPr>
          <p:cNvPr id="5734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6548E07-8182-4BA6-98E5-C092F6E9459E}"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23</a:t>
            </a:fld>
            <a:endParaRPr lang="en-US" sz="1300" dirty="0">
              <a:solidFill>
                <a:srgbClr val="FFFFFF"/>
              </a:solidFill>
            </a:endParaRPr>
          </a:p>
        </p:txBody>
      </p:sp>
      <p:sp>
        <p:nvSpPr>
          <p:cNvPr id="5734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734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Continuing the example showing multiplication in GF(8), from Stallings Table 4.2b. Both matrices are symmetric about the main diagonal, in conformance to the commutative property of addition and multiplication. Similarly, the entries in the multiplication table are straightforward. In ordinary arithmetic, there is a multiplicative inverse, or reciprocal, to each integer. In modular arithmetic mod 8, the multiplicative inverse of x is the integer y such that (x </a:t>
            </a:r>
            <a:r>
              <a:rPr lang="en-US" dirty="0" err="1">
                <a:latin typeface="Arial" charset="0"/>
                <a:ea typeface="ＭＳ Ｐゴシック" pitchFamily="32" charset="-128"/>
              </a:rPr>
              <a:t>x</a:t>
            </a:r>
            <a:r>
              <a:rPr lang="en-US" dirty="0">
                <a:latin typeface="Arial" charset="0"/>
                <a:ea typeface="ＭＳ Ｐゴシック" pitchFamily="32" charset="-128"/>
              </a:rPr>
              <a:t> y) mod 8 = 1 mod 8. Now, to find the multiplicative inverse of an integer from the multiplication table, scan across the matrix in the row for that integer to find the value 1; the integer at the top of that column is the multiplicative inverse; thus (3 x 3) mod 8 = 1. Note that not all integers mod 8 have a multiplicative inverse; more about that later.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D52022-34C8-4933-BD1F-C7691DF4A861}" type="slidenum">
              <a:rPr lang="en-AU"/>
              <a:pPr/>
              <a:t>25</a:t>
            </a:fld>
            <a:endParaRPr lang="en-AU"/>
          </a:p>
        </p:txBody>
      </p:sp>
      <p:sp>
        <p:nvSpPr>
          <p:cNvPr id="58369"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8370"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If we perform modular arithmetic within Z</a:t>
            </a:r>
            <a:r>
              <a:rPr lang="en-US" baseline="-25000" dirty="0">
                <a:latin typeface="Arial" charset="0"/>
                <a:ea typeface="ＭＳ Ｐゴシック" pitchFamily="32" charset="-128"/>
              </a:rPr>
              <a:t>n</a:t>
            </a:r>
            <a:r>
              <a:rPr lang="en-US" dirty="0">
                <a:latin typeface="Arial" charset="0"/>
                <a:ea typeface="ＭＳ Ｐゴシック" pitchFamily="32" charset="-128"/>
              </a:rPr>
              <a:t>, the properties shown in Table 4.3 hold for integers in Z</a:t>
            </a:r>
            <a:r>
              <a:rPr lang="en-US" baseline="-25000" dirty="0">
                <a:latin typeface="Arial" charset="0"/>
                <a:ea typeface="ＭＳ Ｐゴシック" pitchFamily="32" charset="-128"/>
              </a:rPr>
              <a:t>n</a:t>
            </a:r>
            <a:r>
              <a:rPr lang="en-US" dirty="0">
                <a:latin typeface="Arial" charset="0"/>
                <a:ea typeface="ＭＳ Ｐゴシック" pitchFamily="32" charset="-128"/>
              </a:rPr>
              <a:t> We show in the next section that this implies that Z</a:t>
            </a:r>
            <a:r>
              <a:rPr lang="en-US" baseline="-25000" dirty="0">
                <a:latin typeface="Arial" charset="0"/>
                <a:ea typeface="ＭＳ Ｐゴシック" pitchFamily="32" charset="-128"/>
              </a:rPr>
              <a:t>n</a:t>
            </a:r>
            <a:r>
              <a:rPr lang="en-US" dirty="0">
                <a:latin typeface="Arial" charset="0"/>
                <a:ea typeface="ＭＳ Ｐゴシック" pitchFamily="32" charset="-128"/>
              </a:rPr>
              <a:t> is a commutative ring with a multiplicative identity element. Note that unlike ordinary arithmetic, the following statement is true only with the attached condition:</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   if (a x b) = (a x c) (mod n) then b = c (mod n)    if a is relatively prime to n</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In general, an integer has a multiplicative inverse in Z</a:t>
            </a:r>
            <a:r>
              <a:rPr lang="en-US" baseline="-25000" dirty="0">
                <a:latin typeface="Arial" charset="0"/>
                <a:ea typeface="ＭＳ Ｐゴシック" pitchFamily="32" charset="-128"/>
              </a:rPr>
              <a:t>n</a:t>
            </a:r>
            <a:r>
              <a:rPr lang="en-US" dirty="0">
                <a:latin typeface="Arial" charset="0"/>
                <a:ea typeface="ＭＳ Ｐゴシック" pitchFamily="32" charset="-128"/>
              </a:rPr>
              <a:t> if that integer is relatively prime to n. Table 4.2 </a:t>
            </a:r>
            <a:r>
              <a:rPr lang="en-US" dirty="0" err="1">
                <a:latin typeface="Arial" charset="0"/>
                <a:ea typeface="ＭＳ Ｐゴシック" pitchFamily="32" charset="-128"/>
              </a:rPr>
              <a:t>cin</a:t>
            </a:r>
            <a:r>
              <a:rPr lang="en-US" dirty="0">
                <a:latin typeface="Arial" charset="0"/>
                <a:ea typeface="ＭＳ Ｐゴシック" pitchFamily="32" charset="-128"/>
              </a:rPr>
              <a:t> the text shows that the integers 1, 3, 5, and 7 have a multiplicative inverse in Z 8, but 2, 4, and 6 do not. </a:t>
            </a:r>
          </a:p>
        </p:txBody>
      </p:sp>
      <p:sp>
        <p:nvSpPr>
          <p:cNvPr id="58371"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2E3DFB65-E630-45BF-BD80-FAC4A60D8DAE}"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25</a:t>
            </a:fld>
            <a:endParaRPr lang="en-US" sz="1300" dirty="0">
              <a:solidFill>
                <a:srgbClr val="FFFFFF"/>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FC0A219-84E9-4A0A-B0BE-27475AE286CA}" type="slidenum">
              <a:rPr lang="en-AU"/>
              <a:pPr/>
              <a:t>27</a:t>
            </a:fld>
            <a:endParaRPr lang="en-AU"/>
          </a:p>
        </p:txBody>
      </p:sp>
      <p:sp>
        <p:nvSpPr>
          <p:cNvPr id="5939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53423834-039C-4065-80F6-E701DE66C2D5}"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27</a:t>
            </a:fld>
            <a:endParaRPr lang="en-US" sz="1300" dirty="0">
              <a:solidFill>
                <a:srgbClr val="FFFFFF"/>
              </a:solidFill>
            </a:endParaRPr>
          </a:p>
        </p:txBody>
      </p:sp>
      <p:sp>
        <p:nvSpPr>
          <p:cNvPr id="5939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939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We now describe an algorithm credited to Euclid for easily finding the greatest common divisor of two integers. This algorithm has significance subsequently in this chapter. </a:t>
            </a:r>
            <a:r>
              <a:rPr lang="en-US" dirty="0">
                <a:ea typeface="ＭＳ Ｐゴシック" pitchFamily="32" charset="-128"/>
              </a:rPr>
              <a:t>The Euclidean algorithm is </a:t>
            </a:r>
            <a:r>
              <a:rPr lang="en-AU" dirty="0">
                <a:latin typeface="Arial" charset="0"/>
                <a:ea typeface="ＭＳ Ｐゴシック" pitchFamily="32" charset="-128"/>
              </a:rPr>
              <a:t>an efficient way to find the GCD(</a:t>
            </a:r>
            <a:r>
              <a:rPr lang="en-AU" dirty="0" err="1">
                <a:latin typeface="Arial" charset="0"/>
                <a:ea typeface="ＭＳ Ｐゴシック" pitchFamily="32" charset="-128"/>
              </a:rPr>
              <a:t>a,b</a:t>
            </a:r>
            <a:r>
              <a:rPr lang="en-AU" dirty="0">
                <a:latin typeface="Arial" charset="0"/>
                <a:ea typeface="ＭＳ Ｐゴシック" pitchFamily="32" charset="-128"/>
              </a:rPr>
              <a:t>), and is derived from the observation that if a &amp; b have a common factor d (</a:t>
            </a:r>
            <a:r>
              <a:rPr lang="en-AU" dirty="0" err="1">
                <a:latin typeface="Arial" charset="0"/>
                <a:ea typeface="ＭＳ Ｐゴシック" pitchFamily="32" charset="-128"/>
              </a:rPr>
              <a:t>ie</a:t>
            </a:r>
            <a:r>
              <a:rPr lang="en-AU" dirty="0">
                <a:latin typeface="Arial" charset="0"/>
                <a:ea typeface="ＭＳ Ｐゴシック" pitchFamily="32" charset="-128"/>
              </a:rPr>
              <a:t>. a=</a:t>
            </a:r>
            <a:r>
              <a:rPr lang="en-AU" dirty="0" err="1">
                <a:latin typeface="Arial" charset="0"/>
                <a:ea typeface="ＭＳ Ｐゴシック" pitchFamily="32" charset="-128"/>
              </a:rPr>
              <a:t>m.d</a:t>
            </a:r>
            <a:r>
              <a:rPr lang="en-AU" dirty="0">
                <a:latin typeface="Arial" charset="0"/>
                <a:ea typeface="ＭＳ Ｐゴシック" pitchFamily="32" charset="-128"/>
              </a:rPr>
              <a:t> &amp; b=</a:t>
            </a:r>
            <a:r>
              <a:rPr lang="en-AU" dirty="0" err="1">
                <a:latin typeface="Arial" charset="0"/>
                <a:ea typeface="ＭＳ Ｐゴシック" pitchFamily="32" charset="-128"/>
              </a:rPr>
              <a:t>n.d</a:t>
            </a:r>
            <a:r>
              <a:rPr lang="en-AU" dirty="0">
                <a:latin typeface="Arial" charset="0"/>
                <a:ea typeface="ＭＳ Ｐゴシック" pitchFamily="32" charset="-128"/>
              </a:rPr>
              <a:t>) then d is also a factor in any difference between them, </a:t>
            </a:r>
            <a:r>
              <a:rPr lang="en-AU" dirty="0" err="1">
                <a:latin typeface="Arial" charset="0"/>
                <a:ea typeface="ＭＳ Ｐゴシック" pitchFamily="32" charset="-128"/>
              </a:rPr>
              <a:t>vis</a:t>
            </a:r>
            <a:r>
              <a:rPr lang="en-AU" dirty="0">
                <a:latin typeface="Arial" charset="0"/>
                <a:ea typeface="ＭＳ Ｐゴシック" pitchFamily="32" charset="-128"/>
              </a:rPr>
              <a:t>: a-</a:t>
            </a:r>
            <a:r>
              <a:rPr lang="en-AU" dirty="0" err="1">
                <a:latin typeface="Arial" charset="0"/>
                <a:ea typeface="ＭＳ Ｐゴシック" pitchFamily="32" charset="-128"/>
              </a:rPr>
              <a:t>p.b</a:t>
            </a:r>
            <a:r>
              <a:rPr lang="en-AU" dirty="0">
                <a:latin typeface="Arial" charset="0"/>
                <a:ea typeface="ＭＳ Ｐゴシック" pitchFamily="32" charset="-128"/>
              </a:rPr>
              <a:t> = (</a:t>
            </a:r>
            <a:r>
              <a:rPr lang="en-AU" dirty="0" err="1">
                <a:latin typeface="Arial" charset="0"/>
                <a:ea typeface="ＭＳ Ｐゴシック" pitchFamily="32" charset="-128"/>
              </a:rPr>
              <a:t>m.d</a:t>
            </a:r>
            <a:r>
              <a:rPr lang="en-AU" dirty="0">
                <a:latin typeface="Arial" charset="0"/>
                <a:ea typeface="ＭＳ Ｐゴシック" pitchFamily="32" charset="-128"/>
              </a:rPr>
              <a:t>)-p.(</a:t>
            </a:r>
            <a:r>
              <a:rPr lang="en-AU" dirty="0" err="1">
                <a:latin typeface="Arial" charset="0"/>
                <a:ea typeface="ＭＳ Ｐゴシック" pitchFamily="32" charset="-128"/>
              </a:rPr>
              <a:t>n.d</a:t>
            </a:r>
            <a:r>
              <a:rPr lang="en-AU" dirty="0">
                <a:latin typeface="Arial" charset="0"/>
                <a:ea typeface="ＭＳ Ｐゴシック" pitchFamily="32" charset="-128"/>
              </a:rPr>
              <a:t>) = d.(m-</a:t>
            </a:r>
            <a:r>
              <a:rPr lang="en-AU" dirty="0" err="1">
                <a:latin typeface="Arial" charset="0"/>
                <a:ea typeface="ＭＳ Ｐゴシック" pitchFamily="32" charset="-128"/>
              </a:rPr>
              <a:t>p.n</a:t>
            </a:r>
            <a:r>
              <a:rPr lang="en-AU" dirty="0">
                <a:latin typeface="Arial" charset="0"/>
                <a:ea typeface="ＭＳ Ｐゴシック" pitchFamily="32" charset="-128"/>
              </a:rPr>
              <a:t>). See text for more detailed proof. Euclid's Algorithm keeps computing successive differences until it vanishes, at which point the greatest common divisor has been reached. Some pseudo-code from the text for this algorithm is shown.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E1548C5-B436-4C62-A89F-B423EB8B9B6B}" type="slidenum">
              <a:rPr lang="en-AU"/>
              <a:pPr/>
              <a:t>28</a:t>
            </a:fld>
            <a:endParaRPr lang="en-AU"/>
          </a:p>
        </p:txBody>
      </p:sp>
      <p:sp>
        <p:nvSpPr>
          <p:cNvPr id="60417"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0418"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We now proceed to look at an extension to the Euclidean algorithm that will be important for later computations in the area of finite fields and in encryption algorithms such as RSA. For given integers a and b, the extended Euclidean algorithm not only calculate the greatest common divisor d but also two additional integers x and y that satisfy the following equation:   ax + by = d = </a:t>
            </a:r>
            <a:r>
              <a:rPr lang="en-US" dirty="0" err="1">
                <a:latin typeface="Arial" charset="0"/>
                <a:ea typeface="ＭＳ Ｐゴシック" pitchFamily="32" charset="-128"/>
              </a:rPr>
              <a:t>gcd</a:t>
            </a:r>
            <a:r>
              <a:rPr lang="en-US" dirty="0">
                <a:latin typeface="Arial" charset="0"/>
                <a:ea typeface="ＭＳ Ｐゴシック" pitchFamily="32" charset="-128"/>
              </a:rPr>
              <a:t>(a, b). It should be clear that x and y will have opposite signs.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Can extend the Euclidean algorithm to determine x, y, d, given a and b. We again go through the sequence of divisions indicated in Equation Set (4.3) and we assume that at each step </a:t>
            </a:r>
            <a:r>
              <a:rPr lang="en-US" dirty="0" err="1">
                <a:latin typeface="Arial" charset="0"/>
                <a:ea typeface="ＭＳ Ｐゴシック" pitchFamily="32" charset="-128"/>
              </a:rPr>
              <a:t>i</a:t>
            </a:r>
            <a:r>
              <a:rPr lang="en-US" dirty="0">
                <a:latin typeface="Arial" charset="0"/>
                <a:ea typeface="ＭＳ Ｐゴシック" pitchFamily="32" charset="-128"/>
              </a:rPr>
              <a:t>, we can find integers x  and y that satisfy r = ax + by. In each row, we calculate a new remainder r , based on the remainders of the previous two rows. We know from the original Euclidean algorithm that the process ends with a remainder of zero and that the greatest common divisor of a and b is d = </a:t>
            </a:r>
            <a:r>
              <a:rPr lang="en-US" dirty="0" err="1">
                <a:latin typeface="Arial" charset="0"/>
                <a:ea typeface="ＭＳ Ｐゴシック" pitchFamily="32" charset="-128"/>
              </a:rPr>
              <a:t>gcd</a:t>
            </a:r>
            <a:r>
              <a:rPr lang="en-US" dirty="0">
                <a:latin typeface="Arial" charset="0"/>
                <a:ea typeface="ＭＳ Ｐゴシック" pitchFamily="32" charset="-128"/>
              </a:rPr>
              <a:t>(a, b) = r n. But we also have determined that d = r n = </a:t>
            </a:r>
            <a:r>
              <a:rPr lang="en-US" dirty="0" err="1">
                <a:latin typeface="Arial" charset="0"/>
                <a:ea typeface="ＭＳ Ｐゴシック" pitchFamily="32" charset="-128"/>
              </a:rPr>
              <a:t>axn</a:t>
            </a:r>
            <a:r>
              <a:rPr lang="en-US" dirty="0">
                <a:latin typeface="Arial" charset="0"/>
                <a:ea typeface="ＭＳ Ｐゴシック" pitchFamily="32" charset="-128"/>
              </a:rPr>
              <a:t> + </a:t>
            </a:r>
            <a:r>
              <a:rPr lang="en-US" dirty="0" err="1">
                <a:latin typeface="Arial" charset="0"/>
                <a:ea typeface="ＭＳ Ｐゴシック" pitchFamily="32" charset="-128"/>
              </a:rPr>
              <a:t>byn</a:t>
            </a:r>
            <a:r>
              <a:rPr lang="en-US" dirty="0">
                <a:latin typeface="Arial" charset="0"/>
                <a:ea typeface="ＭＳ Ｐゴシック" pitchFamily="32" charset="-128"/>
              </a:rPr>
              <a:t>. </a:t>
            </a:r>
          </a:p>
        </p:txBody>
      </p:sp>
      <p:sp>
        <p:nvSpPr>
          <p:cNvPr id="60419"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60B4104-B775-424B-B565-7F0EA0259309}"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28</a:t>
            </a:fld>
            <a:endParaRPr lang="en-US" sz="1300" dirty="0">
              <a:solidFill>
                <a:srgbClr val="FFFFFF"/>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C45369-0DA1-4CA9-83B5-38F2E0C3EB12}" type="slidenum">
              <a:rPr lang="en-AU"/>
              <a:pPr/>
              <a:t>30</a:t>
            </a:fld>
            <a:endParaRPr lang="en-AU"/>
          </a:p>
        </p:txBody>
      </p:sp>
      <p:sp>
        <p:nvSpPr>
          <p:cNvPr id="614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DCBA28F2-9A0B-41D7-9211-9D817A113B10}"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30</a:t>
            </a:fld>
            <a:endParaRPr lang="en-US" sz="1300" dirty="0">
              <a:solidFill>
                <a:srgbClr val="FFFFFF"/>
              </a:solidFill>
            </a:endParaRPr>
          </a:p>
        </p:txBody>
      </p:sp>
      <p:sp>
        <p:nvSpPr>
          <p:cNvPr id="6144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144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An important problem is to find multiplicative inverses in such finite fields. Can show that such inverses always exist, &amp; can extend the </a:t>
            </a:r>
            <a:r>
              <a:rPr lang="en-AU" dirty="0">
                <a:latin typeface="Arial" charset="0"/>
                <a:ea typeface="ＭＳ Ｐゴシック" pitchFamily="32" charset="-128"/>
              </a:rPr>
              <a:t>Euclidean</a:t>
            </a:r>
            <a:r>
              <a:rPr lang="en-US" dirty="0">
                <a:latin typeface="Arial" charset="0"/>
                <a:ea typeface="ＭＳ Ｐゴシック" pitchFamily="32" charset="-128"/>
              </a:rPr>
              <a:t> algorithm to find them as shown. See text for discussion as to why this works.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B247298-2F65-4ECC-BE7D-F0DA0E5DFB84}" type="slidenum">
              <a:rPr lang="en-AU"/>
              <a:pPr/>
              <a:t>31</a:t>
            </a:fld>
            <a:endParaRPr lang="en-AU"/>
          </a:p>
        </p:txBody>
      </p:sp>
      <p:sp>
        <p:nvSpPr>
          <p:cNvPr id="624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9985318E-D539-4EA9-A686-B2C3EFBE212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31</a:t>
            </a:fld>
            <a:endParaRPr lang="en-US" sz="1300" dirty="0">
              <a:solidFill>
                <a:srgbClr val="FFFFFF"/>
              </a:solidFill>
            </a:endParaRPr>
          </a:p>
        </p:txBody>
      </p:sp>
      <p:sp>
        <p:nvSpPr>
          <p:cNvPr id="6246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Example showing how to find the inverse of 550 in GF(1759), adapted from Stallings Table 4.4. In this example, let us use a = 1759 and b = 550 and solve for 1759x + 550y = </a:t>
            </a:r>
            <a:r>
              <a:rPr lang="en-US" dirty="0" err="1">
                <a:latin typeface="Arial" charset="0"/>
                <a:ea typeface="ＭＳ Ｐゴシック" pitchFamily="32" charset="-128"/>
              </a:rPr>
              <a:t>gcd</a:t>
            </a:r>
            <a:r>
              <a:rPr lang="en-US" dirty="0">
                <a:latin typeface="Arial" charset="0"/>
                <a:ea typeface="ＭＳ Ｐゴシック" pitchFamily="32" charset="-128"/>
              </a:rPr>
              <a:t>(1759, 550). The results are shown in Table 4.4. Thus, we have 1759 x (–111) + 550 x 355 = –195249 + 195250 = 1.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D1E2778-6814-420E-B0E4-4E912D1C5AA9}" type="slidenum">
              <a:rPr lang="en-AU"/>
              <a:pPr/>
              <a:t>33</a:t>
            </a:fld>
            <a:endParaRPr lang="en-AU"/>
          </a:p>
        </p:txBody>
      </p:sp>
      <p:sp>
        <p:nvSpPr>
          <p:cNvPr id="6348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7E2E6C41-E1E3-4F00-85C2-56A455CB641D}"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33</a:t>
            </a:fld>
            <a:endParaRPr lang="en-US" sz="1300" dirty="0">
              <a:solidFill>
                <a:srgbClr val="FFFFFF"/>
              </a:solidFill>
            </a:endParaRPr>
          </a:p>
        </p:txBody>
      </p:sp>
      <p:sp>
        <p:nvSpPr>
          <p:cNvPr id="6349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349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Groups, rings, and fields are the fundamental elements of a branch of mathematics known as abstract algebra, or modern algebra. In abstract algebra, we are concerned with sets on whose elements we can operate algebraically; that is, we can combine two elements of the set, perhaps in several ways, to obtain a third element of the set. These operations are subject to specific rules, which define the nature of the set. By convention, the notation for the two principal classes of operations on set elements is usually the same as the notation for addition and multiplication on ordinary numbers. However, it is important to note that, in abstract algebra, we are not limited to ordinary arithmetical operations.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A group G, sometimes denoted by {G, • }, is a set of elements with a binary operation, denoted by •, that associates to each ordered pair (a, b) of elements in G an element (a • b) in G, such that the following axioms are obeyed: Closure, Associative, Identity element, Inverse element.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 we have used . as operator: could be addition +, multiplication x or any other mathematical operator. A group can have a finite (fixed) number of elements, or it may be infinite. Note that integers (+</a:t>
            </a:r>
            <a:r>
              <a:rPr lang="en-US" dirty="0" err="1">
                <a:latin typeface="Arial" charset="0"/>
                <a:ea typeface="ＭＳ Ｐゴシック" pitchFamily="32" charset="-128"/>
              </a:rPr>
              <a:t>ve</a:t>
            </a:r>
            <a:r>
              <a:rPr lang="en-US" dirty="0">
                <a:latin typeface="Arial" charset="0"/>
                <a:ea typeface="ＭＳ Ｐゴシック" pitchFamily="32" charset="-128"/>
              </a:rPr>
              <a:t>, -</a:t>
            </a:r>
            <a:r>
              <a:rPr lang="en-US" dirty="0" err="1">
                <a:latin typeface="Arial" charset="0"/>
                <a:ea typeface="ＭＳ Ｐゴシック" pitchFamily="32" charset="-128"/>
              </a:rPr>
              <a:t>ve</a:t>
            </a:r>
            <a:r>
              <a:rPr lang="en-US" dirty="0">
                <a:latin typeface="Arial" charset="0"/>
                <a:ea typeface="ＭＳ Ｐゴシック" pitchFamily="32" charset="-128"/>
              </a:rPr>
              <a:t> and 0) using addition form an infinite </a:t>
            </a:r>
            <a:r>
              <a:rPr lang="en-US" dirty="0" err="1">
                <a:latin typeface="Arial" charset="0"/>
                <a:ea typeface="ＭＳ Ｐゴシック" pitchFamily="32" charset="-128"/>
              </a:rPr>
              <a:t>abelian</a:t>
            </a:r>
            <a:r>
              <a:rPr lang="en-US" dirty="0">
                <a:latin typeface="Arial" charset="0"/>
                <a:ea typeface="ＭＳ Ｐゴシック" pitchFamily="32" charset="-128"/>
              </a:rPr>
              <a:t> group. So do real numbers using multiplication.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5CD1E8A-0B19-4E27-A3F1-96F4404E150A}" type="slidenum">
              <a:rPr lang="en-AU"/>
              <a:pPr/>
              <a:t>34</a:t>
            </a:fld>
            <a:endParaRPr lang="en-AU"/>
          </a:p>
        </p:txBody>
      </p:sp>
      <p:sp>
        <p:nvSpPr>
          <p:cNvPr id="6451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D3FBFE31-D5D6-4C32-BD92-3DC6375B0EAA}"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34</a:t>
            </a:fld>
            <a:endParaRPr lang="en-US" sz="1300" dirty="0">
              <a:solidFill>
                <a:srgbClr val="FFFFFF"/>
              </a:solidFill>
            </a:endParaRPr>
          </a:p>
        </p:txBody>
      </p:sp>
      <p:sp>
        <p:nvSpPr>
          <p:cNvPr id="6451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451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-3 should be 3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Define exponentiation in a group as the repeated use of the group operator. Note that we are most familiar with it being applied to multiplication, but it is more general than that.</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If the repeated use of the operator on some value a in the group results in every possible value being created, then the group is said to be cyclic, and a is a generator of (or generates) the group 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23C6D60-B37C-47E6-8F90-4A4D12E702F2}" type="slidenum">
              <a:rPr lang="en-AU"/>
              <a:pPr/>
              <a:t>36</a:t>
            </a:fld>
            <a:endParaRPr lang="en-AU"/>
          </a:p>
        </p:txBody>
      </p:sp>
      <p:sp>
        <p:nvSpPr>
          <p:cNvPr id="6553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BD033A6-2F02-4082-8081-9D29CC0EF9A7}"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36</a:t>
            </a:fld>
            <a:endParaRPr lang="en-US" sz="1300" dirty="0">
              <a:solidFill>
                <a:srgbClr val="FFFFFF"/>
              </a:solidFill>
            </a:endParaRPr>
          </a:p>
        </p:txBody>
      </p:sp>
      <p:sp>
        <p:nvSpPr>
          <p:cNvPr id="6553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553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AU" dirty="0">
                <a:latin typeface="Arial" charset="0"/>
                <a:ea typeface="ＭＳ Ｐゴシック" pitchFamily="32" charset="-128"/>
              </a:rPr>
              <a:t>Next describe a ring. In essence, a ring is a set in which we can do addition, subtraction [a – b = a + (–b)], and multiplication without leaving the set, and which obeys the associative and distributive laws. We d</a:t>
            </a:r>
            <a:r>
              <a:rPr lang="en-US" dirty="0" err="1">
                <a:latin typeface="Arial" charset="0"/>
                <a:ea typeface="ＭＳ Ｐゴシック" pitchFamily="32" charset="-128"/>
              </a:rPr>
              <a:t>enote</a:t>
            </a:r>
            <a:r>
              <a:rPr lang="en-US" dirty="0">
                <a:latin typeface="Arial" charset="0"/>
                <a:ea typeface="ＭＳ Ｐゴシック" pitchFamily="32" charset="-128"/>
              </a:rPr>
              <a:t> a Ring as {R,+,.}</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With respect to addition and multiplication, the set of all </a:t>
            </a:r>
            <a:r>
              <a:rPr lang="en-US" i="1" dirty="0">
                <a:latin typeface="Arial" charset="0"/>
                <a:ea typeface="ＭＳ Ｐゴシック" pitchFamily="32" charset="-128"/>
              </a:rPr>
              <a:t>n</a:t>
            </a:r>
            <a:r>
              <a:rPr lang="en-US" dirty="0">
                <a:latin typeface="Arial" charset="0"/>
                <a:ea typeface="ＭＳ Ｐゴシック" pitchFamily="32" charset="-128"/>
              </a:rPr>
              <a:t>-square matrices over the real numbers form a ring. The set of integers with addition &amp; multiplication form an integral domain.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37</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9A3C9B0-6455-4C42-8DCC-F19BA10D46B7}" type="slidenum">
              <a:rPr lang="en-AU"/>
              <a:pPr/>
              <a:t>38</a:t>
            </a:fld>
            <a:endParaRPr lang="en-AU"/>
          </a:p>
        </p:txBody>
      </p:sp>
      <p:sp>
        <p:nvSpPr>
          <p:cNvPr id="6656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074C17D3-C93B-4A5F-8834-0CBABC533E0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38</a:t>
            </a:fld>
            <a:endParaRPr lang="en-US" sz="1300" dirty="0">
              <a:solidFill>
                <a:srgbClr val="FFFFFF"/>
              </a:solidFill>
            </a:endParaRPr>
          </a:p>
        </p:txBody>
      </p:sp>
      <p:sp>
        <p:nvSpPr>
          <p:cNvPr id="6656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656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Lastly define a field. In essence, a field is a set in which we can do addition, subtraction, multiplication, and division without leaving the set. Division is defined with the following rule: </a:t>
            </a:r>
            <a:r>
              <a:rPr lang="en-US" i="1" dirty="0">
                <a:latin typeface="Arial" charset="0"/>
                <a:ea typeface="ＭＳ Ｐゴシック" pitchFamily="32" charset="-128"/>
              </a:rPr>
              <a:t>a</a:t>
            </a:r>
            <a:r>
              <a:rPr lang="en-US" dirty="0">
                <a:latin typeface="Arial" charset="0"/>
                <a:ea typeface="ＭＳ Ｐゴシック" pitchFamily="32" charset="-128"/>
              </a:rPr>
              <a:t>/</a:t>
            </a:r>
            <a:r>
              <a:rPr lang="en-US" i="1" dirty="0">
                <a:latin typeface="Arial" charset="0"/>
                <a:ea typeface="ＭＳ Ｐゴシック" pitchFamily="32" charset="-128"/>
              </a:rPr>
              <a:t>b </a:t>
            </a:r>
            <a:r>
              <a:rPr lang="en-US" dirty="0">
                <a:latin typeface="Arial" charset="0"/>
                <a:ea typeface="ＭＳ Ｐゴシック" pitchFamily="32" charset="-128"/>
              </a:rPr>
              <a:t>= </a:t>
            </a:r>
            <a:r>
              <a:rPr lang="en-US" i="1" dirty="0">
                <a:latin typeface="Arial" charset="0"/>
                <a:ea typeface="ＭＳ Ｐゴシック" pitchFamily="32" charset="-128"/>
              </a:rPr>
              <a:t>a </a:t>
            </a:r>
            <a:r>
              <a:rPr lang="en-US" dirty="0">
                <a:latin typeface="Arial" charset="0"/>
                <a:ea typeface="ＭＳ Ｐゴシック" pitchFamily="32" charset="-128"/>
              </a:rPr>
              <a:t>(</a:t>
            </a:r>
            <a:r>
              <a:rPr lang="en-US" i="1" dirty="0">
                <a:latin typeface="Arial" charset="0"/>
                <a:ea typeface="ＭＳ Ｐゴシック" pitchFamily="32" charset="-128"/>
              </a:rPr>
              <a:t>b</a:t>
            </a:r>
            <a:r>
              <a:rPr lang="en-US" baseline="30000" dirty="0">
                <a:latin typeface="Arial" charset="0"/>
                <a:ea typeface="ＭＳ Ｐゴシック" pitchFamily="32" charset="-128"/>
              </a:rPr>
              <a:t>–1</a:t>
            </a:r>
            <a:r>
              <a:rPr lang="en-US" dirty="0">
                <a:latin typeface="Arial" charset="0"/>
                <a:ea typeface="ＭＳ Ｐゴシック" pitchFamily="32" charset="-128"/>
              </a:rPr>
              <a:t>). We denote a Field as {F,+,.}</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Examples of fields are: rational numbers, real numbers, complex numbers. Note that integers are NOT a field since there are no multiplicative inverses (except for 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DAF604-4439-4567-9CD6-DF356C861165}" type="slidenum">
              <a:rPr lang="en-AU"/>
              <a:pPr/>
              <a:t>39</a:t>
            </a:fld>
            <a:endParaRPr lang="en-AU"/>
          </a:p>
        </p:txBody>
      </p:sp>
      <p:sp>
        <p:nvSpPr>
          <p:cNvPr id="67585"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7586"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AU" dirty="0">
                <a:latin typeface="Arial" charset="0"/>
                <a:ea typeface="ＭＳ Ｐゴシック" pitchFamily="32" charset="-128"/>
              </a:rPr>
              <a:t>These are terms we use for different sorts of "number systems", ones obeying different sets of laws. From group to ring to field we get more and more laws being obeyed, as shown here in Stallings Figure 4.2.</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AU" dirty="0">
                <a:latin typeface="Arial" charset="0"/>
                <a:ea typeface="ＭＳ Ｐゴシック" pitchFamily="32" charset="-128"/>
              </a:rPr>
              <a:t>As a memory aid, can use the acronym for groups: CAIN (Closure Associative Identity </a:t>
            </a:r>
            <a:r>
              <a:rPr lang="en-AU" dirty="0" err="1">
                <a:latin typeface="Arial" charset="0"/>
                <a:ea typeface="ＭＳ Ｐゴシック" pitchFamily="32" charset="-128"/>
              </a:rPr>
              <a:t>iNverse</a:t>
            </a:r>
            <a:r>
              <a:rPr lang="en-AU" dirty="0">
                <a:latin typeface="Arial" charset="0"/>
                <a:ea typeface="ＭＳ Ｐゴシック" pitchFamily="32" charset="-128"/>
              </a:rPr>
              <a:t>) &amp; ABEL. Mostly we need to compute with Rings, if not Fields. When we do arithmetic modulo a prime, we have a field.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endParaRPr lang="en-AU" dirty="0">
              <a:latin typeface="Arial" charset="0"/>
              <a:ea typeface="ＭＳ Ｐゴシック" pitchFamily="32" charset="-128"/>
            </a:endParaRPr>
          </a:p>
        </p:txBody>
      </p:sp>
      <p:sp>
        <p:nvSpPr>
          <p:cNvPr id="67587"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F45457A-075A-4FC9-A36F-427B4FCC4A5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39</a:t>
            </a:fld>
            <a:endParaRPr lang="en-US" sz="1300" dirty="0">
              <a:solidFill>
                <a:srgbClr val="FFFF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9A02413-38F5-4FB2-B5D9-8B1F0D8521ED}" type="slidenum">
              <a:rPr lang="en-AU"/>
              <a:pPr/>
              <a:t>41</a:t>
            </a:fld>
            <a:endParaRPr lang="en-AU"/>
          </a:p>
        </p:txBody>
      </p:sp>
      <p:sp>
        <p:nvSpPr>
          <p:cNvPr id="6860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718E26D4-7D7F-4145-B422-E5680E652B3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41</a:t>
            </a:fld>
            <a:endParaRPr lang="en-US" sz="1300" dirty="0">
              <a:solidFill>
                <a:srgbClr val="FFFFFF"/>
              </a:solidFill>
            </a:endParaRPr>
          </a:p>
        </p:txBody>
      </p:sp>
      <p:sp>
        <p:nvSpPr>
          <p:cNvPr id="6861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861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Infinite fields are not of particular interest in the context of cryptography. However, finite fields play a crucial role in many cryptographic algorithms. It can be shown that the order of a finite field (number of elements in the field) must be a positive power of a prime, &amp; these are known as Galois fields, in honor of the mathematician who first studied finite fields, &amp; are denoted GF(</a:t>
            </a:r>
            <a:r>
              <a:rPr lang="en-US" dirty="0" err="1">
                <a:latin typeface="Arial" charset="0"/>
                <a:ea typeface="ＭＳ Ｐゴシック" pitchFamily="32" charset="-128"/>
              </a:rPr>
              <a:t>p^n</a:t>
            </a:r>
            <a:r>
              <a:rPr lang="en-US" dirty="0">
                <a:latin typeface="Arial" charset="0"/>
                <a:ea typeface="ＭＳ Ｐゴシック" pitchFamily="32" charset="-128"/>
              </a:rPr>
              <a:t>). We are most interested in the cases where either n=1 - GF(p), or p=2 - GF(2^n).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292C46F-4DD5-4F24-A55E-144CF77B2747}" type="slidenum">
              <a:rPr lang="en-AU"/>
              <a:pPr/>
              <a:t>42</a:t>
            </a:fld>
            <a:endParaRPr lang="en-AU"/>
          </a:p>
        </p:txBody>
      </p:sp>
      <p:sp>
        <p:nvSpPr>
          <p:cNvPr id="6963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CDFA33E1-BCDA-4C44-B12F-484068EC0DA1}"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42</a:t>
            </a:fld>
            <a:endParaRPr lang="en-US" sz="1300" dirty="0">
              <a:solidFill>
                <a:srgbClr val="FFFFFF"/>
              </a:solidFill>
            </a:endParaRPr>
          </a:p>
        </p:txBody>
      </p:sp>
      <p:sp>
        <p:nvSpPr>
          <p:cNvPr id="6963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963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Start by considering GF(p) over the set of integers {0…p-1} with addition &amp; multiplication modulo p. This forms a “well-behaved” finite field. Can find an inverse using the Extended Euclidean algorithm.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13F4358-ABA1-49DA-B8E6-7C6F044415F3}" type="slidenum">
              <a:rPr lang="en-AU"/>
              <a:pPr/>
              <a:t>43</a:t>
            </a:fld>
            <a:endParaRPr lang="en-AU"/>
          </a:p>
        </p:txBody>
      </p:sp>
      <p:sp>
        <p:nvSpPr>
          <p:cNvPr id="7065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A83B9F17-EA22-4933-B5A8-60ACB5901885}"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43</a:t>
            </a:fld>
            <a:endParaRPr lang="en-US" sz="1300" dirty="0">
              <a:solidFill>
                <a:srgbClr val="FFFFFF"/>
              </a:solidFill>
            </a:endParaRPr>
          </a:p>
        </p:txBody>
      </p:sp>
      <p:sp>
        <p:nvSpPr>
          <p:cNvPr id="7065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065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Table 4.5 shows arithmetic operations in GF(7). This is a field of order 7 using modular arithmetic modulo 7. As can be seen, it satisfies all of the properties required of a field (Figure 4.2). Compare this table with Table 4.2. In the latter case, we see that using modular arithmetic modulo 8, is not a field.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DA46FE4-34DF-4480-B724-0011F5F90401}" type="slidenum">
              <a:rPr lang="en-AU"/>
              <a:pPr/>
              <a:t>45</a:t>
            </a:fld>
            <a:endParaRPr lang="en-AU"/>
          </a:p>
        </p:txBody>
      </p:sp>
      <p:sp>
        <p:nvSpPr>
          <p:cNvPr id="7168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FDAF1EFA-61C2-4BC4-BFC7-C3F1A30EAB03}"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45</a:t>
            </a:fld>
            <a:endParaRPr lang="en-US" sz="1300" dirty="0">
              <a:solidFill>
                <a:srgbClr val="FFFFFF"/>
              </a:solidFill>
            </a:endParaRPr>
          </a:p>
        </p:txBody>
      </p:sp>
      <p:sp>
        <p:nvSpPr>
          <p:cNvPr id="7168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168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Next introduce the interesting subject of polynomial arithmetic, </a:t>
            </a:r>
            <a:r>
              <a:rPr lang="en-US" dirty="0">
                <a:ea typeface="ＭＳ Ｐゴシック" pitchFamily="32" charset="-128"/>
              </a:rPr>
              <a:t>using polynomials in a single variable x, </a:t>
            </a:r>
            <a:r>
              <a:rPr lang="en-US" dirty="0">
                <a:latin typeface="Arial" charset="0"/>
                <a:ea typeface="ＭＳ Ｐゴシック" pitchFamily="32" charset="-128"/>
              </a:rPr>
              <a:t>with several variants as listed above.</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we are usually not interested in evaluating a polynomial for any particular value of x, which is thus referred to as the indeterminate.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98F1984-13D8-489D-B75E-CA830F81D28E}" type="slidenum">
              <a:rPr lang="en-AU"/>
              <a:pPr/>
              <a:t>46</a:t>
            </a:fld>
            <a:endParaRPr lang="en-AU"/>
          </a:p>
        </p:txBody>
      </p:sp>
      <p:sp>
        <p:nvSpPr>
          <p:cNvPr id="7270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178F1FE-ADC2-4F35-8555-311A0228671C}"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46</a:t>
            </a:fld>
            <a:endParaRPr lang="en-US" sz="1300" dirty="0">
              <a:solidFill>
                <a:srgbClr val="FFFFFF"/>
              </a:solidFill>
            </a:endParaRPr>
          </a:p>
        </p:txBody>
      </p:sp>
      <p:sp>
        <p:nvSpPr>
          <p:cNvPr id="7270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270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Polynomial arithmetic includes the operations of addition, subtraction, and multiplication, defined in the usual way, </a:t>
            </a:r>
            <a:r>
              <a:rPr lang="en-US" dirty="0" err="1">
                <a:latin typeface="Arial" charset="0"/>
                <a:ea typeface="ＭＳ Ｐゴシック" pitchFamily="32" charset="-128"/>
              </a:rPr>
              <a:t>ie</a:t>
            </a:r>
            <a:r>
              <a:rPr lang="en-US" dirty="0">
                <a:latin typeface="Arial" charset="0"/>
                <a:ea typeface="ＭＳ Ｐゴシック" pitchFamily="32" charset="-128"/>
              </a:rPr>
              <a:t> add or subtract corresponding coefficients, or multiply all terms by each other. The examples are from the text.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CC8317A-2B22-454D-B481-9AC5B5440DC1}" type="slidenum">
              <a:rPr lang="en-AU"/>
              <a:pPr/>
              <a:t>47</a:t>
            </a:fld>
            <a:endParaRPr lang="en-AU"/>
          </a:p>
        </p:txBody>
      </p:sp>
      <p:sp>
        <p:nvSpPr>
          <p:cNvPr id="7372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E337D17C-F570-45B8-AFB8-1D1DB2661247}"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47</a:t>
            </a:fld>
            <a:endParaRPr lang="en-US" sz="1300" dirty="0">
              <a:solidFill>
                <a:srgbClr val="FFFFFF"/>
              </a:solidFill>
            </a:endParaRPr>
          </a:p>
        </p:txBody>
      </p:sp>
      <p:sp>
        <p:nvSpPr>
          <p:cNvPr id="7373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373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Consider variant where now when computing value of each coefficient do the calculation modulo some value, usually a prime. If the coefficients are computed in a field (</a:t>
            </a:r>
            <a:r>
              <a:rPr lang="en-US" dirty="0" err="1">
                <a:latin typeface="Arial" charset="0"/>
                <a:ea typeface="ＭＳ Ｐゴシック" pitchFamily="32" charset="-128"/>
              </a:rPr>
              <a:t>eg</a:t>
            </a:r>
            <a:r>
              <a:rPr lang="en-US" dirty="0">
                <a:latin typeface="Arial" charset="0"/>
                <a:ea typeface="ＭＳ Ｐゴシック" pitchFamily="32" charset="-128"/>
              </a:rPr>
              <a:t> GF(p)), then division on the polynomials is possible, and we have a polynomial ring. Are most interested in using GF(2) - </a:t>
            </a:r>
            <a:r>
              <a:rPr lang="en-US" dirty="0" err="1">
                <a:latin typeface="Arial" charset="0"/>
                <a:ea typeface="ＭＳ Ｐゴシック" pitchFamily="32" charset="-128"/>
              </a:rPr>
              <a:t>ie</a:t>
            </a:r>
            <a:r>
              <a:rPr lang="en-US" dirty="0">
                <a:latin typeface="Arial" charset="0"/>
                <a:ea typeface="ＭＳ Ｐゴシック" pitchFamily="32" charset="-128"/>
              </a:rPr>
              <a:t> all coefficients are 0 or 1, and any addition/subtraction of coefficients is done mod 2 (</a:t>
            </a:r>
            <a:r>
              <a:rPr lang="en-US" dirty="0" err="1">
                <a:latin typeface="Arial" charset="0"/>
                <a:ea typeface="ＭＳ Ｐゴシック" pitchFamily="32" charset="-128"/>
              </a:rPr>
              <a:t>ie</a:t>
            </a:r>
            <a:r>
              <a:rPr lang="en-US" dirty="0">
                <a:latin typeface="Arial" charset="0"/>
                <a:ea typeface="ＭＳ Ｐゴシック" pitchFamily="32" charset="-128"/>
              </a:rPr>
              <a:t> 2x is the same as 0x!), which is just the common XOR function.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ABA7DD4-46E7-4239-8EB0-3983E34F615B}" type="slidenum">
              <a:rPr lang="en-AU"/>
              <a:pPr/>
              <a:t>48</a:t>
            </a:fld>
            <a:endParaRPr lang="en-AU"/>
          </a:p>
        </p:txBody>
      </p:sp>
      <p:sp>
        <p:nvSpPr>
          <p:cNvPr id="7475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55DBD88C-8672-4F9C-BD60-6E8364FF746D}"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48</a:t>
            </a:fld>
            <a:endParaRPr lang="en-US" sz="1300" dirty="0">
              <a:solidFill>
                <a:srgbClr val="FFFFFF"/>
              </a:solidFill>
            </a:endParaRPr>
          </a:p>
        </p:txBody>
      </p:sp>
      <p:sp>
        <p:nvSpPr>
          <p:cNvPr id="7475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475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cs typeface="Arial" charset="0"/>
              </a:rPr>
              <a:t>Note that we can write any polynomial in the form of </a:t>
            </a:r>
            <a:r>
              <a:rPr lang="en-AU" i="1" dirty="0">
                <a:latin typeface="Arial" charset="0"/>
                <a:cs typeface="Arial" charset="0"/>
              </a:rPr>
              <a:t>f</a:t>
            </a:r>
            <a:r>
              <a:rPr lang="en-AU" dirty="0">
                <a:latin typeface="Arial" charset="0"/>
                <a:cs typeface="Arial" charset="0"/>
              </a:rPr>
              <a:t>(</a:t>
            </a:r>
            <a:r>
              <a:rPr lang="en-AU" i="1" dirty="0">
                <a:latin typeface="Arial" charset="0"/>
                <a:cs typeface="Arial" charset="0"/>
              </a:rPr>
              <a:t>x</a:t>
            </a:r>
            <a:r>
              <a:rPr lang="en-AU" dirty="0">
                <a:latin typeface="Arial" charset="0"/>
                <a:cs typeface="Arial" charset="0"/>
              </a:rPr>
              <a:t>) = </a:t>
            </a:r>
            <a:r>
              <a:rPr lang="en-AU" i="1" dirty="0">
                <a:latin typeface="Arial" charset="0"/>
                <a:cs typeface="Arial" charset="0"/>
              </a:rPr>
              <a:t>q</a:t>
            </a:r>
            <a:r>
              <a:rPr lang="en-AU" dirty="0">
                <a:latin typeface="Arial" charset="0"/>
                <a:cs typeface="Arial" charset="0"/>
              </a:rPr>
              <a:t>(</a:t>
            </a:r>
            <a:r>
              <a:rPr lang="en-AU" i="1" dirty="0">
                <a:latin typeface="Arial" charset="0"/>
                <a:cs typeface="Arial" charset="0"/>
              </a:rPr>
              <a:t>x</a:t>
            </a:r>
            <a:r>
              <a:rPr lang="en-AU" dirty="0">
                <a:latin typeface="Arial" charset="0"/>
                <a:cs typeface="Arial" charset="0"/>
              </a:rPr>
              <a:t>) </a:t>
            </a:r>
            <a:r>
              <a:rPr lang="en-AU" i="1" dirty="0">
                <a:latin typeface="Arial" charset="0"/>
                <a:cs typeface="Arial" charset="0"/>
              </a:rPr>
              <a:t>g</a:t>
            </a:r>
            <a:r>
              <a:rPr lang="en-AU" dirty="0">
                <a:latin typeface="Arial" charset="0"/>
                <a:cs typeface="Arial" charset="0"/>
              </a:rPr>
              <a:t>(</a:t>
            </a:r>
            <a:r>
              <a:rPr lang="en-AU" i="1" dirty="0">
                <a:latin typeface="Arial" charset="0"/>
                <a:cs typeface="Arial" charset="0"/>
              </a:rPr>
              <a:t>x</a:t>
            </a:r>
            <a:r>
              <a:rPr lang="en-AU" dirty="0">
                <a:latin typeface="Arial" charset="0"/>
                <a:cs typeface="Arial" charset="0"/>
              </a:rPr>
              <a:t>) + </a:t>
            </a:r>
            <a:r>
              <a:rPr lang="en-AU" i="1" dirty="0">
                <a:latin typeface="Arial" charset="0"/>
                <a:cs typeface="Arial" charset="0"/>
              </a:rPr>
              <a:t>r</a:t>
            </a:r>
            <a:r>
              <a:rPr lang="en-AU" dirty="0">
                <a:latin typeface="Arial" charset="0"/>
                <a:cs typeface="Arial" charset="0"/>
              </a:rPr>
              <a:t>(</a:t>
            </a:r>
            <a:r>
              <a:rPr lang="en-AU" i="1" dirty="0">
                <a:latin typeface="Arial" charset="0"/>
                <a:cs typeface="Arial" charset="0"/>
              </a:rPr>
              <a:t>x</a:t>
            </a:r>
            <a:r>
              <a:rPr lang="en-AU" dirty="0">
                <a:latin typeface="Arial" charset="0"/>
                <a:cs typeface="Arial" charset="0"/>
              </a:rPr>
              <a:t>), where division of f(x) by g(x) results in a quotient q(x) and remainder r(x). Can then extend the concept of divisors from the integer case, and show </a:t>
            </a:r>
            <a:r>
              <a:rPr lang="en-US" dirty="0">
                <a:latin typeface="Arial" charset="0"/>
                <a:cs typeface="Arial" charset="0"/>
              </a:rPr>
              <a:t>that the Euclidean algorithm can be extended to find the greatest common divisor of two polynomials whose coefficients are elements of a field.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AU" dirty="0">
                <a:latin typeface="Arial" charset="0"/>
                <a:cs typeface="Arial" charset="0"/>
              </a:rPr>
              <a:t>Define an </a:t>
            </a:r>
            <a:r>
              <a:rPr lang="en-AU" b="1" dirty="0">
                <a:latin typeface="Arial" charset="0"/>
                <a:cs typeface="Arial" charset="0"/>
              </a:rPr>
              <a:t>irreducible</a:t>
            </a:r>
            <a:r>
              <a:rPr lang="en-AU" dirty="0">
                <a:latin typeface="Arial" charset="0"/>
                <a:cs typeface="Arial" charset="0"/>
              </a:rPr>
              <a:t> (or prime) polynomial as one with no divisors other than itself &amp; 1. If compute polynomial arithmetic </a:t>
            </a:r>
            <a:r>
              <a:rPr lang="en-US" dirty="0">
                <a:latin typeface="Arial" charset="0"/>
                <a:cs typeface="Arial" charset="0"/>
              </a:rPr>
              <a:t>modulo an irreducible polynomial, this forms a finite field, and the GCD &amp; Inverse algorithms can be adapted for it.</a:t>
            </a:r>
          </a:p>
          <a:p>
            <a:pPr marL="990478" lvl="1">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endParaRPr lang="en-AU" dirty="0">
              <a:latin typeface="Arial" charset="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E5D32A7-CD42-48A0-81F9-6DF393E04EEF}" type="slidenum">
              <a:rPr lang="en-AU"/>
              <a:pPr/>
              <a:t>49</a:t>
            </a:fld>
            <a:endParaRPr lang="en-AU"/>
          </a:p>
        </p:txBody>
      </p:sp>
      <p:sp>
        <p:nvSpPr>
          <p:cNvPr id="7577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1B7D9594-A3FE-451A-AD7A-717A19821838}"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49</a:t>
            </a:fld>
            <a:endParaRPr lang="en-US" sz="1300" dirty="0">
              <a:solidFill>
                <a:srgbClr val="FFFFFF"/>
              </a:solidFill>
            </a:endParaRPr>
          </a:p>
        </p:txBody>
      </p:sp>
      <p:sp>
        <p:nvSpPr>
          <p:cNvPr id="7577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577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We can extend the analogy between polynomial arithmetic over a field and integer arithmetic by defining the greatest common divisor as shown.</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We began this section with a discussion of arithmetic with ordinary polynomials. Arithmetic operations are performed on polynomials (addition, subtraction, multiplication, division) using the ordinary rules of algebra. Polynomial division is not allowed unless the coefficients are elements of a field. Next, we discussed polynomial arithmetic in which the coefficients are elements of GF(p). In this case, polynomial addition, subtraction, multiplication, and division are allowed. However, division is not exact; that is, in general division results in a quotient and a remainder.  Finally, we showed that the Euclidean algorithm can be extended to find the greatest common divisor of two polynomials whose coefficients are elements of a field.  All of the material in this section provides a foundation for the following section, in which polynomials are used to define finite fields of order </a:t>
            </a:r>
            <a:r>
              <a:rPr lang="en-US" dirty="0" err="1">
                <a:latin typeface="Arial" charset="0"/>
                <a:ea typeface="ＭＳ Ｐゴシック" pitchFamily="32" charset="-128"/>
              </a:rPr>
              <a:t>p</a:t>
            </a:r>
            <a:r>
              <a:rPr lang="en-US" baseline="30000" dirty="0" err="1">
                <a:latin typeface="Arial" charset="0"/>
                <a:ea typeface="ＭＳ Ｐゴシック" pitchFamily="32" charset="-128"/>
              </a:rPr>
              <a:t>n</a:t>
            </a:r>
            <a:r>
              <a:rPr lang="en-US" dirty="0">
                <a:latin typeface="Arial" charset="0"/>
                <a:ea typeface="ＭＳ Ｐゴシック" pitchFamily="32" charset="-128"/>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BA18019-AC5B-488C-B547-464D3F8C1FD8}" type="slidenum">
              <a:rPr lang="en-AU"/>
              <a:pPr/>
              <a:t>5</a:t>
            </a:fld>
            <a:endParaRPr lang="en-AU"/>
          </a:p>
        </p:txBody>
      </p:sp>
      <p:sp>
        <p:nvSpPr>
          <p:cNvPr id="4608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E2A56918-798D-4DD0-B147-DDC5CAC82CB3}"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a:t>
            </a:fld>
            <a:endParaRPr lang="en-US" sz="1300" dirty="0">
              <a:solidFill>
                <a:srgbClr val="FFFFFF"/>
              </a:solidFill>
            </a:endParaRPr>
          </a:p>
        </p:txBody>
      </p:sp>
      <p:sp>
        <p:nvSpPr>
          <p:cNvPr id="4608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608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Finite fields have become increasingly important in cryptography. A number of cryptographic algorithms rely heavily on properties of finite fields, notably the Advanced Encryption Standard (AES) and elliptic curve cryptography.  The main purpose of this chapter is to provide the reader with sufficient background on the concepts of finite fields to be able to understand the design of AES and other cryptographic algorithms that use finite fields. We begin, in the first three sections, with some basic concepts from number theory that are needed in the remainder of the chapter; these include divisibility, the Euclidian algorithm, and modular arithmetic.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4FA5E9C-DC9C-4D48-A52E-49DAE6A74962}" type="slidenum">
              <a:rPr lang="en-AU"/>
              <a:pPr/>
              <a:t>50</a:t>
            </a:fld>
            <a:endParaRPr lang="en-AU"/>
          </a:p>
        </p:txBody>
      </p:sp>
      <p:sp>
        <p:nvSpPr>
          <p:cNvPr id="7680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F19D5C08-7522-4C16-814A-E9FFEBC709D3}"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50</a:t>
            </a:fld>
            <a:endParaRPr lang="en-US" sz="1300" dirty="0">
              <a:solidFill>
                <a:srgbClr val="FFFFFF"/>
              </a:solidFill>
            </a:endParaRPr>
          </a:p>
        </p:txBody>
      </p:sp>
      <p:sp>
        <p:nvSpPr>
          <p:cNvPr id="7680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680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marL="247620" indent="-245900">
              <a:spcBef>
                <a:spcPts val="487"/>
              </a:spcBef>
              <a:tabLst>
                <a:tab pos="247620" algn="l"/>
                <a:tab pos="1238098" algn="l"/>
                <a:tab pos="2228576" algn="l"/>
                <a:tab pos="3219054" algn="l"/>
                <a:tab pos="4209532" algn="l"/>
                <a:tab pos="5200010" algn="l"/>
                <a:tab pos="6190488" algn="l"/>
                <a:tab pos="7180966" algn="l"/>
                <a:tab pos="8171444" algn="l"/>
                <a:tab pos="9161922" algn="l"/>
                <a:tab pos="10152400" algn="l"/>
                <a:tab pos="11142878" algn="l"/>
              </a:tabLst>
            </a:pPr>
            <a:r>
              <a:rPr lang="en-US" dirty="0">
                <a:latin typeface="Arial" charset="0"/>
                <a:cs typeface="Arial" charset="0"/>
              </a:rPr>
              <a:t>Consider now the case of polynomial arithmetic with coordinates mod 2 and polynomials mod an irreducible polynomial m(x). That is Modular Polynomial Arithmetic uses the set S of all polynomials of degree n-1 or less over the field </a:t>
            </a:r>
            <a:r>
              <a:rPr lang="en-US" dirty="0" err="1">
                <a:latin typeface="Arial" charset="0"/>
                <a:cs typeface="Arial" charset="0"/>
              </a:rPr>
              <a:t>Zp</a:t>
            </a:r>
            <a:r>
              <a:rPr lang="en-US" dirty="0">
                <a:latin typeface="Arial" charset="0"/>
                <a:cs typeface="Arial" charset="0"/>
              </a:rPr>
              <a:t>. With the appropriate definition of arithmetic operations, each such set S is a finite field. The definition consists of the following elements: </a:t>
            </a:r>
          </a:p>
          <a:p>
            <a:pPr marL="247620" indent="-245900">
              <a:spcBef>
                <a:spcPts val="487"/>
              </a:spcBef>
              <a:buFont typeface="Times New Roman" pitchFamily="16" charset="0"/>
              <a:buAutoNum type="arabicPeriod"/>
              <a:tabLst>
                <a:tab pos="247620" algn="l"/>
                <a:tab pos="1238098" algn="l"/>
                <a:tab pos="2228576" algn="l"/>
                <a:tab pos="3219054" algn="l"/>
                <a:tab pos="4209532" algn="l"/>
                <a:tab pos="5200010" algn="l"/>
                <a:tab pos="6190488" algn="l"/>
                <a:tab pos="7180966" algn="l"/>
                <a:tab pos="8171444" algn="l"/>
                <a:tab pos="9161922" algn="l"/>
                <a:tab pos="10152400" algn="l"/>
                <a:tab pos="11142878" algn="l"/>
              </a:tabLst>
            </a:pPr>
            <a:r>
              <a:rPr lang="en-US" dirty="0">
                <a:latin typeface="Arial" charset="0"/>
                <a:cs typeface="Arial" charset="0"/>
              </a:rPr>
              <a:t>Arithmetic follows the ordinary rules of polynomial arithmetic using the basic rules of algebra, with the following two refinements.</a:t>
            </a:r>
          </a:p>
          <a:p>
            <a:pPr marL="247620" indent="-245900">
              <a:spcBef>
                <a:spcPts val="487"/>
              </a:spcBef>
              <a:buFont typeface="Times New Roman" pitchFamily="16" charset="0"/>
              <a:buAutoNum type="arabicPeriod"/>
              <a:tabLst>
                <a:tab pos="247620" algn="l"/>
                <a:tab pos="1238098" algn="l"/>
                <a:tab pos="2228576" algn="l"/>
                <a:tab pos="3219054" algn="l"/>
                <a:tab pos="4209532" algn="l"/>
                <a:tab pos="5200010" algn="l"/>
                <a:tab pos="6190488" algn="l"/>
                <a:tab pos="7180966" algn="l"/>
                <a:tab pos="8171444" algn="l"/>
                <a:tab pos="9161922" algn="l"/>
                <a:tab pos="10152400" algn="l"/>
                <a:tab pos="11142878" algn="l"/>
              </a:tabLst>
            </a:pPr>
            <a:r>
              <a:rPr lang="en-US" dirty="0">
                <a:latin typeface="Arial" charset="0"/>
                <a:cs typeface="Arial" charset="0"/>
              </a:rPr>
              <a:t>Arithmetic on the coefficients is performed modulo p.</a:t>
            </a:r>
          </a:p>
          <a:p>
            <a:pPr marL="247620" indent="-245900">
              <a:spcBef>
                <a:spcPts val="487"/>
              </a:spcBef>
              <a:buFont typeface="Times New Roman" pitchFamily="16" charset="0"/>
              <a:buAutoNum type="arabicPeriod"/>
              <a:tabLst>
                <a:tab pos="247620" algn="l"/>
                <a:tab pos="1238098" algn="l"/>
                <a:tab pos="2228576" algn="l"/>
                <a:tab pos="3219054" algn="l"/>
                <a:tab pos="4209532" algn="l"/>
                <a:tab pos="5200010" algn="l"/>
                <a:tab pos="6190488" algn="l"/>
                <a:tab pos="7180966" algn="l"/>
                <a:tab pos="8171444" algn="l"/>
                <a:tab pos="9161922" algn="l"/>
                <a:tab pos="10152400" algn="l"/>
                <a:tab pos="11142878" algn="l"/>
              </a:tabLst>
            </a:pPr>
            <a:r>
              <a:rPr lang="en-US" dirty="0">
                <a:latin typeface="Arial" charset="0"/>
                <a:cs typeface="Arial" charset="0"/>
              </a:rPr>
              <a:t>If multiplication results in a polynomial of degree greater than n-1, then the polynomial is reduced modulo some irreducible polynomial m(x) of degree n. That is, we divide by m(x) and keep the remainder.</a:t>
            </a:r>
          </a:p>
          <a:p>
            <a:pPr marL="247620" indent="-245900">
              <a:spcBef>
                <a:spcPts val="487"/>
              </a:spcBef>
              <a:tabLst>
                <a:tab pos="247620" algn="l"/>
                <a:tab pos="1238098" algn="l"/>
                <a:tab pos="2228576" algn="l"/>
                <a:tab pos="3219054" algn="l"/>
                <a:tab pos="4209532" algn="l"/>
                <a:tab pos="5200010" algn="l"/>
                <a:tab pos="6190488" algn="l"/>
                <a:tab pos="7180966" algn="l"/>
                <a:tab pos="8171444" algn="l"/>
                <a:tab pos="9161922" algn="l"/>
                <a:tab pos="10152400" algn="l"/>
                <a:tab pos="11142878" algn="l"/>
              </a:tabLst>
            </a:pPr>
            <a:r>
              <a:rPr lang="en-US" dirty="0">
                <a:latin typeface="Arial" charset="0"/>
                <a:cs typeface="Arial" charset="0"/>
              </a:rPr>
              <a:t>This forms a finite field. And just as the Euclidean algorithm can be adapted to find the greatest common divisor of two polynomials, the extended Euclidean algorithm can be adapted to find the multiplicative inverse of a polynomial.</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802C687-B58E-47BE-93D3-B0919A999849}" type="slidenum">
              <a:rPr lang="en-AU"/>
              <a:pPr/>
              <a:t>51</a:t>
            </a:fld>
            <a:endParaRPr lang="en-AU"/>
          </a:p>
        </p:txBody>
      </p:sp>
      <p:sp>
        <p:nvSpPr>
          <p:cNvPr id="7782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58536349-B64E-4920-8549-4AD3666B6C31}"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51</a:t>
            </a:fld>
            <a:endParaRPr lang="en-US" sz="1300" dirty="0">
              <a:solidFill>
                <a:srgbClr val="FFFFFF"/>
              </a:solidFill>
            </a:endParaRPr>
          </a:p>
        </p:txBody>
      </p:sp>
      <p:sp>
        <p:nvSpPr>
          <p:cNvPr id="7782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782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Example shows addition &amp; multiplication in GF(2</a:t>
            </a:r>
            <a:r>
              <a:rPr lang="en-US" baseline="30000" dirty="0">
                <a:latin typeface="Arial" charset="0"/>
                <a:ea typeface="ＭＳ Ｐゴシック" pitchFamily="32" charset="-128"/>
              </a:rPr>
              <a:t>3</a:t>
            </a:r>
            <a:r>
              <a:rPr lang="en-US" dirty="0">
                <a:latin typeface="Arial" charset="0"/>
                <a:ea typeface="ＭＳ Ｐゴシック" pitchFamily="32" charset="-128"/>
              </a:rPr>
              <a:t>) modulo (x</a:t>
            </a:r>
            <a:r>
              <a:rPr lang="en-US" baseline="30000" dirty="0">
                <a:latin typeface="Arial" charset="0"/>
                <a:ea typeface="ＭＳ Ｐゴシック" pitchFamily="32" charset="-128"/>
              </a:rPr>
              <a:t>3</a:t>
            </a:r>
            <a:r>
              <a:rPr lang="en-US" dirty="0">
                <a:latin typeface="Arial" charset="0"/>
                <a:ea typeface="ＭＳ Ｐゴシック" pitchFamily="32" charset="-128"/>
              </a:rPr>
              <a:t>+x+1), from Stallings Table 476.</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C53FFF9-BBCF-462E-9D67-8A88C7055D2E}" type="slidenum">
              <a:rPr lang="en-AU"/>
              <a:pPr/>
              <a:t>52</a:t>
            </a:fld>
            <a:endParaRPr lang="en-AU"/>
          </a:p>
        </p:txBody>
      </p:sp>
      <p:sp>
        <p:nvSpPr>
          <p:cNvPr id="7884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B928DEC8-F454-4454-9FE6-B068A4AAE0F2}"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52</a:t>
            </a:fld>
            <a:endParaRPr lang="en-US" sz="1300" dirty="0">
              <a:solidFill>
                <a:srgbClr val="FFFFFF"/>
              </a:solidFill>
            </a:endParaRPr>
          </a:p>
        </p:txBody>
      </p:sp>
      <p:sp>
        <p:nvSpPr>
          <p:cNvPr id="7885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885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A key motivation for using polynomial arithmetic in GF(2</a:t>
            </a:r>
            <a:r>
              <a:rPr lang="en-US" baseline="30000" dirty="0">
                <a:latin typeface="Arial" charset="0"/>
                <a:ea typeface="ＭＳ Ｐゴシック" pitchFamily="32" charset="-128"/>
              </a:rPr>
              <a:t>n</a:t>
            </a:r>
            <a:r>
              <a:rPr lang="en-US" dirty="0">
                <a:latin typeface="Arial" charset="0"/>
                <a:ea typeface="ＭＳ Ｐゴシック" pitchFamily="32" charset="-128"/>
              </a:rPr>
              <a:t>) is that the polynomials can be represented as a bit string, using all possible bit values, and the calculations only use simple common machine instructions - addition is just XOR, and multiplication is shifts &amp; XOR’s. See text for additional discussion. The shortcut for polynomial reduction comes from the observation that if in GF(2</a:t>
            </a:r>
            <a:r>
              <a:rPr lang="en-US" baseline="30000" dirty="0">
                <a:latin typeface="Arial" charset="0"/>
                <a:ea typeface="ＭＳ Ｐゴシック" pitchFamily="32" charset="-128"/>
              </a:rPr>
              <a:t>n</a:t>
            </a:r>
            <a:r>
              <a:rPr lang="en-US" dirty="0">
                <a:latin typeface="Arial" charset="0"/>
                <a:ea typeface="ＭＳ Ｐゴシック" pitchFamily="32" charset="-128"/>
              </a:rPr>
              <a:t>) then irreducible poly g(x) has highest term </a:t>
            </a:r>
            <a:r>
              <a:rPr lang="en-US" dirty="0" err="1">
                <a:latin typeface="Arial" charset="0"/>
                <a:ea typeface="ＭＳ Ｐゴシック" pitchFamily="32" charset="-128"/>
              </a:rPr>
              <a:t>x</a:t>
            </a:r>
            <a:r>
              <a:rPr lang="en-US" baseline="30000" dirty="0" err="1">
                <a:latin typeface="Arial" charset="0"/>
                <a:ea typeface="ＭＳ Ｐゴシック" pitchFamily="32" charset="-128"/>
              </a:rPr>
              <a:t>n</a:t>
            </a:r>
            <a:r>
              <a:rPr lang="en-US" dirty="0">
                <a:latin typeface="Arial" charset="0"/>
                <a:ea typeface="ＭＳ Ｐゴシック" pitchFamily="32" charset="-128"/>
              </a:rPr>
              <a:t> , and if compute </a:t>
            </a:r>
            <a:r>
              <a:rPr lang="en-US" dirty="0" err="1">
                <a:latin typeface="Arial" charset="0"/>
                <a:ea typeface="ＭＳ Ｐゴシック" pitchFamily="32" charset="-128"/>
              </a:rPr>
              <a:t>x</a:t>
            </a:r>
            <a:r>
              <a:rPr lang="en-US" baseline="30000" dirty="0" err="1">
                <a:latin typeface="Arial" charset="0"/>
                <a:ea typeface="ＭＳ Ｐゴシック" pitchFamily="32" charset="-128"/>
              </a:rPr>
              <a:t>n</a:t>
            </a:r>
            <a:r>
              <a:rPr lang="en-US" dirty="0">
                <a:latin typeface="Arial" charset="0"/>
                <a:ea typeface="ＭＳ Ｐゴシック" pitchFamily="32" charset="-128"/>
              </a:rPr>
              <a:t> mod g(x) answer is g(x)- </a:t>
            </a:r>
            <a:r>
              <a:rPr lang="en-US" dirty="0" err="1">
                <a:latin typeface="Arial" charset="0"/>
                <a:ea typeface="ＭＳ Ｐゴシック" pitchFamily="32" charset="-128"/>
              </a:rPr>
              <a:t>x</a:t>
            </a:r>
            <a:r>
              <a:rPr lang="en-US" baseline="30000" dirty="0" err="1">
                <a:latin typeface="Arial" charset="0"/>
                <a:ea typeface="ＭＳ Ｐゴシック" pitchFamily="32" charset="-128"/>
              </a:rPr>
              <a:t>n</a:t>
            </a:r>
            <a:endParaRPr lang="en-US" baseline="30000" dirty="0">
              <a:latin typeface="Arial" charset="0"/>
              <a:ea typeface="ＭＳ Ｐゴシック" pitchFamily="32"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3C5D92B-6BCE-492D-A309-C62035BE69A7}" type="slidenum">
              <a:rPr lang="en-AU"/>
              <a:pPr/>
              <a:t>53</a:t>
            </a:fld>
            <a:endParaRPr lang="en-AU"/>
          </a:p>
        </p:txBody>
      </p:sp>
      <p:sp>
        <p:nvSpPr>
          <p:cNvPr id="7987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44D6402D-7FBA-4FCF-B514-5F9451904884}"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53</a:t>
            </a:fld>
            <a:endParaRPr lang="en-US" sz="1300" dirty="0">
              <a:solidFill>
                <a:srgbClr val="FFFFFF"/>
              </a:solidFill>
            </a:endParaRPr>
          </a:p>
        </p:txBody>
      </p:sp>
      <p:sp>
        <p:nvSpPr>
          <p:cNvPr id="7987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987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Show here a few simple examples of addition, multiplication &amp; modulo reduction in GF(2</a:t>
            </a:r>
            <a:r>
              <a:rPr lang="en-US" baseline="30000" dirty="0">
                <a:latin typeface="Arial" charset="0"/>
                <a:ea typeface="ＭＳ Ｐゴシック" pitchFamily="32" charset="-128"/>
              </a:rPr>
              <a:t>3</a:t>
            </a:r>
            <a:r>
              <a:rPr lang="en-US" dirty="0">
                <a:latin typeface="Arial" charset="0"/>
                <a:ea typeface="ＭＳ Ｐゴシック" pitchFamily="32" charset="-128"/>
              </a:rPr>
              <a:t>).</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the long form modulo reduction finds p(x)=q(x).m(x)+r(x) with r(x) being the desired remainder.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E72A507-365C-4CB0-9865-8220C5F3AE22}" type="slidenum">
              <a:rPr lang="en-AU"/>
              <a:pPr/>
              <a:t>54</a:t>
            </a:fld>
            <a:endParaRPr lang="en-AU"/>
          </a:p>
        </p:txBody>
      </p:sp>
      <p:sp>
        <p:nvSpPr>
          <p:cNvPr id="8089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6319BE56-BD7F-4866-99EB-C54CD33EF0ED}"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54</a:t>
            </a:fld>
            <a:endParaRPr lang="en-US" sz="1300" dirty="0">
              <a:solidFill>
                <a:srgbClr val="FFFFFF"/>
              </a:solidFill>
            </a:endParaRPr>
          </a:p>
        </p:txBody>
      </p:sp>
      <p:sp>
        <p:nvSpPr>
          <p:cNvPr id="8089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089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Show here a few simple examples of addition, multiplication &amp; modulo reduction in GF(2</a:t>
            </a:r>
            <a:r>
              <a:rPr lang="en-US" baseline="30000" dirty="0">
                <a:latin typeface="Arial" charset="0"/>
                <a:ea typeface="ＭＳ Ｐゴシック" pitchFamily="32" charset="-128"/>
              </a:rPr>
              <a:t>3</a:t>
            </a:r>
            <a:r>
              <a:rPr lang="en-US" dirty="0">
                <a:latin typeface="Arial" charset="0"/>
                <a:ea typeface="ＭＳ Ｐゴシック" pitchFamily="32" charset="-128"/>
              </a:rPr>
              <a:t>).</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Note the long form modulo reduction finds p(x)=q(x).m(x)+r(x) with r(x) being the desired remainder.</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49BBC4-FA48-472B-9F96-CDB530CDC467}" type="slidenum">
              <a:rPr lang="en-AU"/>
              <a:pPr/>
              <a:t>55</a:t>
            </a:fld>
            <a:endParaRPr lang="en-AU"/>
          </a:p>
        </p:txBody>
      </p:sp>
      <p:sp>
        <p:nvSpPr>
          <p:cNvPr id="8192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6D2B50FC-38EB-45AC-89DE-077CF221D04B}"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55</a:t>
            </a:fld>
            <a:endParaRPr lang="en-US" sz="1300" dirty="0">
              <a:solidFill>
                <a:srgbClr val="FFFFFF"/>
              </a:solidFill>
            </a:endParaRPr>
          </a:p>
        </p:txBody>
      </p:sp>
      <p:sp>
        <p:nvSpPr>
          <p:cNvPr id="8192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192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There is an equivalent technique for defining a finite field of the form GF(2</a:t>
            </a:r>
            <a:r>
              <a:rPr lang="en-US" baseline="30000" dirty="0">
                <a:latin typeface="Arial" charset="0"/>
                <a:ea typeface="ＭＳ Ｐゴシック" pitchFamily="32" charset="-128"/>
              </a:rPr>
              <a:t>n</a:t>
            </a:r>
            <a:r>
              <a:rPr lang="en-US" dirty="0">
                <a:latin typeface="Arial" charset="0"/>
                <a:ea typeface="ＭＳ Ｐゴシック" pitchFamily="32" charset="-128"/>
              </a:rPr>
              <a:t>) using the same irreducible polynomial, based on powers of a generator of the group, which gives a nice implementation of multiplication. The </a:t>
            </a:r>
            <a:r>
              <a:rPr lang="en-AU" dirty="0">
                <a:latin typeface="Arial" charset="0"/>
                <a:ea typeface="ＭＳ Ｐゴシック" pitchFamily="32" charset="-128"/>
              </a:rPr>
              <a:t>generator can be found from the </a:t>
            </a:r>
            <a:r>
              <a:rPr lang="en-AU" b="1" dirty="0">
                <a:latin typeface="Arial" charset="0"/>
                <a:ea typeface="ＭＳ Ｐゴシック" pitchFamily="32" charset="-128"/>
              </a:rPr>
              <a:t>root</a:t>
            </a:r>
            <a:r>
              <a:rPr lang="en-AU" dirty="0">
                <a:latin typeface="Arial" charset="0"/>
                <a:ea typeface="ＭＳ Ｐゴシック" pitchFamily="32" charset="-128"/>
              </a:rPr>
              <a:t> of the </a:t>
            </a:r>
            <a:r>
              <a:rPr lang="en-US" dirty="0">
                <a:latin typeface="Arial" charset="0"/>
                <a:ea typeface="ＭＳ Ｐゴシック" pitchFamily="32" charset="-128"/>
              </a:rPr>
              <a:t>irreducible polynomial, as discussed in the text.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9A40D2D-6211-4735-93CB-F5175C5F010C}" type="slidenum">
              <a:rPr lang="en-AU"/>
              <a:pPr/>
              <a:t>57</a:t>
            </a:fld>
            <a:endParaRPr lang="en-AU"/>
          </a:p>
        </p:txBody>
      </p:sp>
      <p:sp>
        <p:nvSpPr>
          <p:cNvPr id="8294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E8AA5A7F-B0A4-4B79-962B-137B1CF532F1}"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57</a:t>
            </a:fld>
            <a:endParaRPr lang="en-US" sz="1300" dirty="0">
              <a:solidFill>
                <a:srgbClr val="FFFFFF"/>
              </a:solidFill>
            </a:endParaRPr>
          </a:p>
        </p:txBody>
      </p:sp>
      <p:sp>
        <p:nvSpPr>
          <p:cNvPr id="8294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294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Chapter 4 summary.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B71F090-9155-41D9-BEFF-82A5D3A973F2}" type="slidenum">
              <a:rPr lang="en-AU"/>
              <a:pPr/>
              <a:t>7</a:t>
            </a:fld>
            <a:endParaRPr lang="en-AU"/>
          </a:p>
        </p:txBody>
      </p:sp>
      <p:sp>
        <p:nvSpPr>
          <p:cNvPr id="4710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6B290026-BBB6-46B1-867C-8296AB5DF89D}"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7</a:t>
            </a:fld>
            <a:endParaRPr lang="en-US" sz="1300" dirty="0">
              <a:solidFill>
                <a:srgbClr val="FFFFFF"/>
              </a:solidFill>
            </a:endParaRPr>
          </a:p>
        </p:txBody>
      </p:sp>
      <p:sp>
        <p:nvSpPr>
          <p:cNvPr id="4710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710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cs typeface="Arial" charset="0"/>
              </a:rPr>
              <a:t>Define concept of “divisors”. We say that a nonzero b divides a if a=</a:t>
            </a:r>
            <a:r>
              <a:rPr lang="en-US" dirty="0" err="1">
                <a:latin typeface="Arial" charset="0"/>
                <a:cs typeface="Arial" charset="0"/>
              </a:rPr>
              <a:t>m.b</a:t>
            </a:r>
            <a:r>
              <a:rPr lang="en-US" dirty="0">
                <a:latin typeface="Arial" charset="0"/>
                <a:cs typeface="Arial" charset="0"/>
              </a:rPr>
              <a:t> for some m, where a, b, and m are integers. That is, b divides a if there is no remainder on division. Can </a:t>
            </a:r>
            <a:r>
              <a:rPr lang="en-AU" dirty="0">
                <a:latin typeface="Arial" charset="0"/>
                <a:cs typeface="Arial" charset="0"/>
              </a:rPr>
              <a:t>denote this as </a:t>
            </a:r>
            <a:r>
              <a:rPr lang="en-AU" dirty="0" err="1">
                <a:latin typeface="Arial" charset="0"/>
                <a:cs typeface="Arial" charset="0"/>
              </a:rPr>
              <a:t>b|a</a:t>
            </a:r>
            <a:r>
              <a:rPr lang="en-AU" dirty="0">
                <a:latin typeface="Arial" charset="0"/>
                <a:cs typeface="Arial" charset="0"/>
              </a:rPr>
              <a:t>, and </a:t>
            </a:r>
            <a:r>
              <a:rPr lang="en-US" dirty="0">
                <a:latin typeface="Arial" charset="0"/>
                <a:cs typeface="Arial" charset="0"/>
              </a:rPr>
              <a:t>say that b is a divisor of a. For example, the positive divisors of 24 are 1,2,3,4,6,8,12, and 24. And have 13 | 182; –5 | 30; 17 | 289; –3 | 33; 17 | 0.</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endParaRPr lang="en-US" dirty="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28F7804-FBD4-40E8-BD5A-359355AEFE0B}" type="slidenum">
              <a:rPr lang="en-AU"/>
              <a:pPr/>
              <a:t>9</a:t>
            </a:fld>
            <a:endParaRPr lang="en-AU"/>
          </a:p>
        </p:txBody>
      </p:sp>
      <p:sp>
        <p:nvSpPr>
          <p:cNvPr id="48129"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8130" name="Text Box 2"/>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Subsequently, we will need some simple properties of divisibility for integers, which are as follows: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 • If </a:t>
            </a:r>
            <a:r>
              <a:rPr lang="en-US" i="1" dirty="0">
                <a:latin typeface="Arial" charset="0"/>
                <a:ea typeface="ＭＳ Ｐゴシック" pitchFamily="32" charset="-128"/>
              </a:rPr>
              <a:t>a|1, then a = ±1.</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i="1" dirty="0">
                <a:latin typeface="Arial" charset="0"/>
                <a:ea typeface="ＭＳ Ｐゴシック" pitchFamily="32" charset="-128"/>
              </a:rPr>
              <a:t> • If </a:t>
            </a:r>
            <a:r>
              <a:rPr lang="en-US" i="1" dirty="0" err="1">
                <a:latin typeface="Arial" charset="0"/>
                <a:ea typeface="ＭＳ Ｐゴシック" pitchFamily="32" charset="-128"/>
              </a:rPr>
              <a:t>a|b</a:t>
            </a:r>
            <a:r>
              <a:rPr lang="en-US" i="1" dirty="0">
                <a:latin typeface="Arial" charset="0"/>
                <a:ea typeface="ＭＳ Ｐゴシック" pitchFamily="32" charset="-128"/>
              </a:rPr>
              <a:t> and </a:t>
            </a:r>
            <a:r>
              <a:rPr lang="en-US" i="1" dirty="0" err="1">
                <a:latin typeface="Arial" charset="0"/>
                <a:ea typeface="ＭＳ Ｐゴシック" pitchFamily="32" charset="-128"/>
              </a:rPr>
              <a:t>b|a</a:t>
            </a:r>
            <a:r>
              <a:rPr lang="en-US" i="1" dirty="0">
                <a:latin typeface="Arial" charset="0"/>
                <a:ea typeface="ＭＳ Ｐゴシック" pitchFamily="32" charset="-128"/>
              </a:rPr>
              <a:t>, then a = ±b.</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i="1" dirty="0">
                <a:latin typeface="Arial" charset="0"/>
                <a:ea typeface="ＭＳ Ｐゴシック" pitchFamily="32" charset="-128"/>
              </a:rPr>
              <a:t> • Any b ! 0 divides 0.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i="1" dirty="0">
                <a:latin typeface="Arial" charset="0"/>
                <a:ea typeface="ＭＳ Ｐゴシック" pitchFamily="32" charset="-128"/>
              </a:rPr>
              <a:t>• If a | b and b | c, then a | c </a:t>
            </a:r>
          </a:p>
          <a:p>
            <a:pPr>
              <a:spcBef>
                <a:spcPts val="487"/>
              </a:spcBef>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r>
              <a:rPr lang="en-US" dirty="0">
                <a:latin typeface="Arial" charset="0"/>
                <a:ea typeface="ＭＳ Ｐゴシック" pitchFamily="32" charset="-128"/>
              </a:rPr>
              <a:t>• If </a:t>
            </a:r>
            <a:r>
              <a:rPr lang="en-US" i="1" dirty="0" err="1">
                <a:latin typeface="Arial" charset="0"/>
                <a:ea typeface="ＭＳ Ｐゴシック" pitchFamily="32" charset="-128"/>
              </a:rPr>
              <a:t>b|g</a:t>
            </a:r>
            <a:r>
              <a:rPr lang="en-US" i="1" dirty="0">
                <a:latin typeface="Arial" charset="0"/>
                <a:ea typeface="ＭＳ Ｐゴシック" pitchFamily="32" charset="-128"/>
              </a:rPr>
              <a:t> and </a:t>
            </a:r>
            <a:r>
              <a:rPr lang="en-US" i="1" dirty="0" err="1">
                <a:latin typeface="Arial" charset="0"/>
                <a:ea typeface="ＭＳ Ｐゴシック" pitchFamily="32" charset="-128"/>
              </a:rPr>
              <a:t>b|h</a:t>
            </a:r>
            <a:r>
              <a:rPr lang="en-US" i="1" dirty="0">
                <a:latin typeface="Arial" charset="0"/>
                <a:ea typeface="ＭＳ Ｐゴシック" pitchFamily="32" charset="-128"/>
              </a:rPr>
              <a:t>, then b|(mg + </a:t>
            </a:r>
            <a:r>
              <a:rPr lang="en-US" i="1" dirty="0" err="1">
                <a:latin typeface="Arial" charset="0"/>
                <a:ea typeface="ＭＳ Ｐゴシック" pitchFamily="32" charset="-128"/>
              </a:rPr>
              <a:t>nh</a:t>
            </a:r>
            <a:r>
              <a:rPr lang="en-US" i="1" dirty="0">
                <a:latin typeface="Arial" charset="0"/>
                <a:ea typeface="ＭＳ Ｐゴシック" pitchFamily="32" charset="-128"/>
              </a:rPr>
              <a:t>) for arbitrary integers m and n. e.g. b = 7; g = 14; h = 63; m = 3; n = 2. 7|14 and 7|63. To show: 7|(3 x 14 + 2 x 63) We have (3 x 14 + 2 x 63) = 7(3 x 2 + 2 x 9) And it is obvious that 7|(7(3 x 2 + 2 x 9)) </a:t>
            </a:r>
          </a:p>
        </p:txBody>
      </p:sp>
      <p:sp>
        <p:nvSpPr>
          <p:cNvPr id="48131"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fld id="{85591A12-2C01-4998-BCAF-4622B4722B31}" type="slidenum">
              <a:rPr lang="en-US" sz="1300">
                <a:solidFill>
                  <a:srgbClr val="FFFFFF"/>
                </a:solidFill>
              </a:rPr>
              <a:pPr algn="r">
                <a:tabLst>
                  <a:tab pos="0" algn="l"/>
                  <a:tab pos="990478" algn="l"/>
                  <a:tab pos="1980956" algn="l"/>
                  <a:tab pos="2971434" algn="l"/>
                  <a:tab pos="3961912" algn="l"/>
                  <a:tab pos="4952390" algn="l"/>
                  <a:tab pos="5942868" algn="l"/>
                  <a:tab pos="6933347" algn="l"/>
                  <a:tab pos="7923825" algn="l"/>
                  <a:tab pos="8914303" algn="l"/>
                  <a:tab pos="9904781" algn="l"/>
                  <a:tab pos="10895259" algn="l"/>
                </a:tabLst>
              </a:pPr>
              <a:t>9</a:t>
            </a:fld>
            <a:endParaRPr lang="en-US" sz="1300" dirty="0">
              <a:solidFill>
                <a:srgbClr val="FFFF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FINITE FIELDS AND NUMBER THEORY</a:t>
            </a:r>
          </a:p>
          <a:p>
            <a:r>
              <a:rPr lang="en-US" dirty="0" smtClean="0"/>
              <a:t>Groups, Rings, and Fields</a:t>
            </a:r>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33542" y="231687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44137" y="1"/>
            <a:ext cx="8229600" cy="979714"/>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70C0"/>
                </a:solidFill>
                <a:latin typeface="Arial" pitchFamily="34" charset="0"/>
                <a:cs typeface="Arial" pitchFamily="34" charset="0"/>
              </a:rPr>
              <a:t>Division Algorithm</a:t>
            </a:r>
          </a:p>
        </p:txBody>
      </p:sp>
      <p:sp>
        <p:nvSpPr>
          <p:cNvPr id="9218" name="Text Box 2"/>
          <p:cNvSpPr txBox="1">
            <a:spLocks noChangeArrowheads="1"/>
          </p:cNvSpPr>
          <p:nvPr/>
        </p:nvSpPr>
        <p:spPr bwMode="auto">
          <a:xfrm>
            <a:off x="470263" y="1223555"/>
            <a:ext cx="8229600" cy="43783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if divide a by n get integer quotient </a:t>
            </a:r>
            <a:r>
              <a:rPr lang="en-US" sz="3200" i="1" dirty="0">
                <a:solidFill>
                  <a:srgbClr val="0000FF"/>
                </a:solidFill>
                <a:latin typeface="Arial" pitchFamily="34" charset="0"/>
                <a:cs typeface="Arial" pitchFamily="34" charset="0"/>
              </a:rPr>
              <a:t>q</a:t>
            </a:r>
            <a:r>
              <a:rPr lang="en-US" sz="3200" dirty="0">
                <a:solidFill>
                  <a:srgbClr val="0000FF"/>
                </a:solidFill>
                <a:latin typeface="Arial" pitchFamily="34" charset="0"/>
                <a:cs typeface="Arial" pitchFamily="34" charset="0"/>
              </a:rPr>
              <a:t> and integer remainder </a:t>
            </a:r>
            <a:r>
              <a:rPr lang="en-US" sz="3200" i="1" dirty="0">
                <a:solidFill>
                  <a:srgbClr val="0000FF"/>
                </a:solidFill>
                <a:latin typeface="Arial" pitchFamily="34" charset="0"/>
                <a:cs typeface="Arial" pitchFamily="34" charset="0"/>
              </a:rPr>
              <a:t>r</a:t>
            </a:r>
            <a:r>
              <a:rPr lang="en-US" sz="3200" dirty="0">
                <a:solidFill>
                  <a:srgbClr val="0000FF"/>
                </a:solidFill>
                <a:latin typeface="Arial" pitchFamily="34" charset="0"/>
                <a:cs typeface="Arial" pitchFamily="34" charset="0"/>
              </a:rPr>
              <a:t> such that: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solidFill>
                  <a:srgbClr val="0000FF"/>
                </a:solidFill>
                <a:latin typeface="Arial" pitchFamily="34" charset="0"/>
                <a:cs typeface="Arial" pitchFamily="34" charset="0"/>
              </a:rPr>
              <a:t>a = </a:t>
            </a:r>
            <a:r>
              <a:rPr lang="en-US" sz="2800" i="1" dirty="0" err="1">
                <a:solidFill>
                  <a:srgbClr val="0000FF"/>
                </a:solidFill>
                <a:latin typeface="Arial" pitchFamily="34" charset="0"/>
                <a:cs typeface="Arial" pitchFamily="34" charset="0"/>
              </a:rPr>
              <a:t>qn</a:t>
            </a:r>
            <a:r>
              <a:rPr lang="en-US" sz="2800" i="1" dirty="0">
                <a:solidFill>
                  <a:srgbClr val="0000FF"/>
                </a:solidFill>
                <a:latin typeface="Arial" pitchFamily="34" charset="0"/>
                <a:cs typeface="Arial" pitchFamily="34" charset="0"/>
              </a:rPr>
              <a:t> + r   </a:t>
            </a:r>
            <a:r>
              <a:rPr lang="en-US" sz="2800" dirty="0">
                <a:solidFill>
                  <a:srgbClr val="0000FF"/>
                </a:solidFill>
                <a:latin typeface="Arial" pitchFamily="34" charset="0"/>
                <a:cs typeface="Arial" pitchFamily="34" charset="0"/>
              </a:rPr>
              <a:t>where </a:t>
            </a:r>
            <a:r>
              <a:rPr lang="en-US" sz="2800" i="1" dirty="0">
                <a:solidFill>
                  <a:srgbClr val="0000FF"/>
                </a:solidFill>
                <a:latin typeface="Arial" pitchFamily="34" charset="0"/>
                <a:cs typeface="Arial" pitchFamily="34" charset="0"/>
              </a:rPr>
              <a:t>0 &lt;= r &lt; n; q = floor(a/n)</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remainder </a:t>
            </a:r>
            <a:r>
              <a:rPr lang="en-US" sz="3200" i="1" dirty="0">
                <a:solidFill>
                  <a:srgbClr val="0000FF"/>
                </a:solidFill>
                <a:latin typeface="Arial" pitchFamily="34" charset="0"/>
                <a:cs typeface="Arial" pitchFamily="34" charset="0"/>
              </a:rPr>
              <a:t>r </a:t>
            </a:r>
            <a:r>
              <a:rPr lang="en-US" sz="3200" dirty="0">
                <a:solidFill>
                  <a:srgbClr val="0000FF"/>
                </a:solidFill>
                <a:latin typeface="Arial" pitchFamily="34" charset="0"/>
                <a:cs typeface="Arial" pitchFamily="34" charset="0"/>
              </a:rPr>
              <a:t>often referred to as a residue</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0000FF"/>
              </a:solidFill>
              <a:latin typeface="Arial" pitchFamily="34" charset="0"/>
              <a:cs typeface="Arial" pitchFamily="34" charset="0"/>
            </a:endParaRP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0000FF"/>
              </a:solidFill>
              <a:latin typeface="Arial" pitchFamily="34" charset="0"/>
              <a:cs typeface="Arial" pitchFamily="34" charset="0"/>
            </a:endParaRPr>
          </a:p>
          <a:p>
            <a:pPr marL="741363" lvl="1" indent="-284163">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0000FF"/>
              </a:solidFill>
              <a:latin typeface="Arial" pitchFamily="34" charset="0"/>
              <a:cs typeface="Arial" pitchFamily="34" charset="0"/>
            </a:endParaRPr>
          </a:p>
          <a:p>
            <a:pPr marL="741363" lvl="1" indent="-284163">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0000FF"/>
              </a:solidFill>
              <a:latin typeface="Arial" pitchFamily="34" charset="0"/>
              <a:cs typeface="Arial" pitchFamily="34" charset="0"/>
            </a:endParaRPr>
          </a:p>
        </p:txBody>
      </p:sp>
      <p:pic>
        <p:nvPicPr>
          <p:cNvPr id="9219" name="Picture 3"/>
          <p:cNvPicPr>
            <a:picLocks noChangeAspect="1" noChangeArrowheads="1"/>
          </p:cNvPicPr>
          <p:nvPr/>
        </p:nvPicPr>
        <p:blipFill>
          <a:blip r:embed="rId3"/>
          <a:srcRect/>
          <a:stretch>
            <a:fillRect/>
          </a:stretch>
        </p:blipFill>
        <p:spPr bwMode="auto">
          <a:xfrm>
            <a:off x="1018903" y="3536946"/>
            <a:ext cx="5541645" cy="280976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15976" y="270876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70263"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70C0"/>
                </a:solidFill>
                <a:latin typeface="Arial" pitchFamily="34" charset="0"/>
                <a:cs typeface="Arial" pitchFamily="34" charset="0"/>
              </a:rPr>
              <a:t>Greatest Common Divisor (GCD)</a:t>
            </a:r>
          </a:p>
        </p:txBody>
      </p:sp>
      <p:sp>
        <p:nvSpPr>
          <p:cNvPr id="10242" name="Text Box 2"/>
          <p:cNvSpPr txBox="1">
            <a:spLocks noChangeArrowheads="1"/>
          </p:cNvSpPr>
          <p:nvPr/>
        </p:nvSpPr>
        <p:spPr bwMode="auto">
          <a:xfrm>
            <a:off x="418012" y="1114697"/>
            <a:ext cx="8229600" cy="4876800"/>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a common problem in number theory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GCD (</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 of a and b is the largest integer that divides evenly into both a and b </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FF"/>
                </a:solidFill>
                <a:latin typeface="Arial" pitchFamily="34" charset="0"/>
                <a:cs typeface="Arial" pitchFamily="34" charset="0"/>
              </a:rPr>
              <a:t>eg</a:t>
            </a:r>
            <a:r>
              <a:rPr lang="en-US" sz="2400" dirty="0">
                <a:solidFill>
                  <a:srgbClr val="0000FF"/>
                </a:solidFill>
                <a:latin typeface="Arial" pitchFamily="34" charset="0"/>
                <a:cs typeface="Arial" pitchFamily="34" charset="0"/>
              </a:rPr>
              <a:t> GCD(60,24) = 12</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define </a:t>
            </a:r>
            <a:r>
              <a:rPr lang="en-US" sz="2800" dirty="0" err="1">
                <a:solidFill>
                  <a:srgbClr val="0000FF"/>
                </a:solidFill>
                <a:latin typeface="Arial" pitchFamily="34" charset="0"/>
                <a:cs typeface="Arial" pitchFamily="34" charset="0"/>
              </a:rPr>
              <a:t>gcd</a:t>
            </a:r>
            <a:r>
              <a:rPr lang="en-US" sz="2800" dirty="0">
                <a:solidFill>
                  <a:srgbClr val="0000FF"/>
                </a:solidFill>
                <a:latin typeface="Arial" pitchFamily="34" charset="0"/>
                <a:cs typeface="Arial" pitchFamily="34" charset="0"/>
              </a:rPr>
              <a:t>(0, 0) = 0</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often want </a:t>
            </a:r>
            <a:r>
              <a:rPr lang="en-AU" sz="2800" b="1" dirty="0">
                <a:solidFill>
                  <a:srgbClr val="0000FF"/>
                </a:solidFill>
                <a:latin typeface="Arial" pitchFamily="34" charset="0"/>
                <a:cs typeface="Arial" pitchFamily="34" charset="0"/>
              </a:rPr>
              <a:t>no common factors</a:t>
            </a:r>
            <a:r>
              <a:rPr lang="en-AU" sz="2800" dirty="0">
                <a:solidFill>
                  <a:srgbClr val="0000FF"/>
                </a:solidFill>
                <a:latin typeface="Arial" pitchFamily="34" charset="0"/>
                <a:cs typeface="Arial" pitchFamily="34" charset="0"/>
              </a:rPr>
              <a:t> (except 1) define such numbers as </a:t>
            </a:r>
            <a:r>
              <a:rPr lang="en-AU" sz="2800" b="1" dirty="0">
                <a:solidFill>
                  <a:srgbClr val="0000FF"/>
                </a:solidFill>
                <a:latin typeface="Arial" pitchFamily="34" charset="0"/>
                <a:cs typeface="Arial" pitchFamily="34" charset="0"/>
              </a:rPr>
              <a:t>relatively prime</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err="1">
                <a:solidFill>
                  <a:srgbClr val="0000FF"/>
                </a:solidFill>
                <a:latin typeface="Arial" pitchFamily="34" charset="0"/>
                <a:cs typeface="Arial" pitchFamily="34" charset="0"/>
              </a:rPr>
              <a:t>eg</a:t>
            </a:r>
            <a:r>
              <a:rPr lang="en-AU" sz="2400" dirty="0">
                <a:solidFill>
                  <a:srgbClr val="0000FF"/>
                </a:solidFill>
                <a:latin typeface="Arial" pitchFamily="34" charset="0"/>
                <a:cs typeface="Arial" pitchFamily="34" charset="0"/>
              </a:rPr>
              <a:t> GCD(8,15) = 1</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solidFill>
                  <a:srgbClr val="0000FF"/>
                </a:solidFill>
                <a:latin typeface="Arial" pitchFamily="34" charset="0"/>
                <a:cs typeface="Arial" pitchFamily="34" charset="0"/>
              </a:rPr>
              <a:t>hence 8 &amp; 15 are relatively prime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7813"/>
            <a:ext cx="8229600" cy="701901"/>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Example GCD(1970,1066)</a:t>
            </a:r>
          </a:p>
        </p:txBody>
      </p:sp>
      <p:sp>
        <p:nvSpPr>
          <p:cNvPr id="11266" name="Text Box 2"/>
          <p:cNvSpPr txBox="1">
            <a:spLocks noChangeArrowheads="1"/>
          </p:cNvSpPr>
          <p:nvPr/>
        </p:nvSpPr>
        <p:spPr bwMode="auto">
          <a:xfrm>
            <a:off x="531223" y="1454330"/>
            <a:ext cx="7924800" cy="4875213"/>
          </a:xfrm>
          <a:prstGeom prst="rect">
            <a:avLst/>
          </a:prstGeom>
          <a:noFill/>
          <a:ln w="9525">
            <a:noFill/>
            <a:round/>
            <a:headEnd/>
            <a:tailEnd/>
          </a:ln>
          <a:effectLst/>
        </p:spPr>
        <p:txBody>
          <a:bodyPr/>
          <a:lstStyle/>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1970 = 1 x 1066 + 904 	</a:t>
            </a:r>
            <a:r>
              <a:rPr lang="en-US" sz="2000" dirty="0" smtClean="0">
                <a:solidFill>
                  <a:srgbClr val="0000FF"/>
                </a:solidFill>
                <a:latin typeface="Arial" pitchFamily="34" charset="0"/>
                <a:cs typeface="Arial" pitchFamily="34" charset="0"/>
              </a:rPr>
              <a:t>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(1066</a:t>
            </a:r>
            <a:r>
              <a:rPr lang="en-US" sz="2000" dirty="0">
                <a:solidFill>
                  <a:srgbClr val="0000FF"/>
                </a:solidFill>
                <a:latin typeface="Arial" pitchFamily="34" charset="0"/>
                <a:cs typeface="Arial" pitchFamily="34" charset="0"/>
              </a:rPr>
              <a:t>, 904)</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1066 = 1 x 904 + 162 	</a:t>
            </a:r>
            <a:r>
              <a:rPr lang="en-US" sz="2000" dirty="0" smtClean="0">
                <a:solidFill>
                  <a:srgbClr val="0000FF"/>
                </a:solidFill>
                <a:latin typeface="Arial" pitchFamily="34" charset="0"/>
                <a:cs typeface="Arial" pitchFamily="34" charset="0"/>
              </a:rPr>
              <a:t>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(904</a:t>
            </a:r>
            <a:r>
              <a:rPr lang="en-US" sz="2000" dirty="0">
                <a:solidFill>
                  <a:srgbClr val="0000FF"/>
                </a:solidFill>
                <a:latin typeface="Arial" pitchFamily="34" charset="0"/>
                <a:cs typeface="Arial" pitchFamily="34" charset="0"/>
              </a:rPr>
              <a:t>, 162)</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904 = 5 x 162 + 94 		</a:t>
            </a:r>
            <a:r>
              <a:rPr lang="en-US" sz="2000" dirty="0" err="1">
                <a:solidFill>
                  <a:srgbClr val="0000FF"/>
                </a:solidFill>
                <a:latin typeface="Arial" pitchFamily="34" charset="0"/>
                <a:cs typeface="Arial" pitchFamily="34" charset="0"/>
              </a:rPr>
              <a:t>gcd</a:t>
            </a:r>
            <a:r>
              <a:rPr lang="en-US" sz="2000" dirty="0">
                <a:solidFill>
                  <a:srgbClr val="0000FF"/>
                </a:solidFill>
                <a:latin typeface="Arial" pitchFamily="34" charset="0"/>
                <a:cs typeface="Arial" pitchFamily="34" charset="0"/>
              </a:rPr>
              <a:t>(162, 94)</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162 = 1 x 94 + 68 		</a:t>
            </a:r>
            <a:r>
              <a:rPr lang="en-US" sz="2000" dirty="0" err="1">
                <a:solidFill>
                  <a:srgbClr val="0000FF"/>
                </a:solidFill>
                <a:latin typeface="Arial" pitchFamily="34" charset="0"/>
                <a:cs typeface="Arial" pitchFamily="34" charset="0"/>
              </a:rPr>
              <a:t>gcd</a:t>
            </a:r>
            <a:r>
              <a:rPr lang="en-US" sz="2000" dirty="0">
                <a:solidFill>
                  <a:srgbClr val="0000FF"/>
                </a:solidFill>
                <a:latin typeface="Arial" pitchFamily="34" charset="0"/>
                <a:cs typeface="Arial" pitchFamily="34" charset="0"/>
              </a:rPr>
              <a:t>(94, 68)</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94 = 1 x 68 + 26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(68</a:t>
            </a:r>
            <a:r>
              <a:rPr lang="en-US" sz="2000" dirty="0">
                <a:solidFill>
                  <a:srgbClr val="0000FF"/>
                </a:solidFill>
                <a:latin typeface="Arial" pitchFamily="34" charset="0"/>
                <a:cs typeface="Arial" pitchFamily="34" charset="0"/>
              </a:rPr>
              <a:t>, 26)</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68 = 2 x 26 + 16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(26</a:t>
            </a:r>
            <a:r>
              <a:rPr lang="en-US" sz="2000" dirty="0">
                <a:solidFill>
                  <a:srgbClr val="0000FF"/>
                </a:solidFill>
                <a:latin typeface="Arial" pitchFamily="34" charset="0"/>
                <a:cs typeface="Arial" pitchFamily="34" charset="0"/>
              </a:rPr>
              <a:t>, 16)</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26 = 1 x 16 + 10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(16</a:t>
            </a:r>
            <a:r>
              <a:rPr lang="en-US" sz="2000" dirty="0">
                <a:solidFill>
                  <a:srgbClr val="0000FF"/>
                </a:solidFill>
                <a:latin typeface="Arial" pitchFamily="34" charset="0"/>
                <a:cs typeface="Arial" pitchFamily="34" charset="0"/>
              </a:rPr>
              <a:t>, 10)</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16 = 1 x 10 + 6 		</a:t>
            </a:r>
            <a:r>
              <a:rPr lang="en-US" sz="2000" dirty="0" smtClean="0">
                <a:solidFill>
                  <a:srgbClr val="0000FF"/>
                </a:solidFill>
                <a:latin typeface="Arial" pitchFamily="34" charset="0"/>
                <a:cs typeface="Arial" pitchFamily="34" charset="0"/>
              </a:rPr>
              <a:t>	</a:t>
            </a:r>
            <a:r>
              <a:rPr lang="en-US" sz="2000" dirty="0" err="1" smtClean="0">
                <a:solidFill>
                  <a:srgbClr val="0000FF"/>
                </a:solidFill>
                <a:latin typeface="Arial" pitchFamily="34" charset="0"/>
                <a:cs typeface="Arial" pitchFamily="34" charset="0"/>
              </a:rPr>
              <a:t>gcd</a:t>
            </a:r>
            <a:r>
              <a:rPr lang="en-US" sz="2000" dirty="0" smtClean="0">
                <a:solidFill>
                  <a:srgbClr val="0000FF"/>
                </a:solidFill>
                <a:latin typeface="Arial" pitchFamily="34" charset="0"/>
                <a:cs typeface="Arial" pitchFamily="34" charset="0"/>
              </a:rPr>
              <a:t>(10</a:t>
            </a:r>
            <a:r>
              <a:rPr lang="en-US" sz="2000" dirty="0">
                <a:solidFill>
                  <a:srgbClr val="0000FF"/>
                </a:solidFill>
                <a:latin typeface="Arial" pitchFamily="34" charset="0"/>
                <a:cs typeface="Arial" pitchFamily="34" charset="0"/>
              </a:rPr>
              <a:t>, 6)</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10 = 1 x 6 + 4 			</a:t>
            </a:r>
            <a:r>
              <a:rPr lang="en-US" sz="2000" dirty="0" err="1">
                <a:solidFill>
                  <a:srgbClr val="0000FF"/>
                </a:solidFill>
                <a:latin typeface="Arial" pitchFamily="34" charset="0"/>
                <a:cs typeface="Arial" pitchFamily="34" charset="0"/>
              </a:rPr>
              <a:t>gcd</a:t>
            </a:r>
            <a:r>
              <a:rPr lang="en-US" sz="2000" dirty="0">
                <a:solidFill>
                  <a:srgbClr val="0000FF"/>
                </a:solidFill>
                <a:latin typeface="Arial" pitchFamily="34" charset="0"/>
                <a:cs typeface="Arial" pitchFamily="34" charset="0"/>
              </a:rPr>
              <a:t>(6, 4)</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6 = 1 x 4 + 2 			</a:t>
            </a:r>
            <a:r>
              <a:rPr lang="en-US" sz="2000" dirty="0" err="1">
                <a:solidFill>
                  <a:srgbClr val="0000FF"/>
                </a:solidFill>
                <a:latin typeface="Arial" pitchFamily="34" charset="0"/>
                <a:cs typeface="Arial" pitchFamily="34" charset="0"/>
              </a:rPr>
              <a:t>gcd</a:t>
            </a:r>
            <a:r>
              <a:rPr lang="en-US" sz="2000" dirty="0">
                <a:solidFill>
                  <a:srgbClr val="0000FF"/>
                </a:solidFill>
                <a:latin typeface="Arial" pitchFamily="34" charset="0"/>
                <a:cs typeface="Arial" pitchFamily="34" charset="0"/>
              </a:rPr>
              <a:t>(4, 2)</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4 = 2 x 2 + 0 			</a:t>
            </a:r>
            <a:r>
              <a:rPr lang="en-US" sz="2000" dirty="0" err="1">
                <a:solidFill>
                  <a:srgbClr val="0000FF"/>
                </a:solidFill>
                <a:latin typeface="Arial" pitchFamily="34" charset="0"/>
                <a:cs typeface="Arial" pitchFamily="34" charset="0"/>
              </a:rPr>
              <a:t>gcd</a:t>
            </a:r>
            <a:r>
              <a:rPr lang="en-US" sz="2000" dirty="0">
                <a:solidFill>
                  <a:srgbClr val="0000FF"/>
                </a:solidFill>
                <a:latin typeface="Arial" pitchFamily="34" charset="0"/>
                <a:cs typeface="Arial" pitchFamily="34" charset="0"/>
              </a:rPr>
              <a:t>(2, 0)</a:t>
            </a:r>
          </a:p>
          <a:p>
            <a:pPr marL="342900"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GCD(1160718174, 316258250)</a:t>
            </a:r>
          </a:p>
        </p:txBody>
      </p:sp>
      <p:sp>
        <p:nvSpPr>
          <p:cNvPr id="12290" name="Text Box 2"/>
          <p:cNvSpPr txBox="1">
            <a:spLocks noChangeArrowheads="1"/>
          </p:cNvSpPr>
          <p:nvPr/>
        </p:nvSpPr>
        <p:spPr bwMode="auto">
          <a:xfrm>
            <a:off x="0" y="1752600"/>
            <a:ext cx="8915400" cy="3910943"/>
          </a:xfrm>
          <a:prstGeom prst="rect">
            <a:avLst/>
          </a:prstGeom>
          <a:noFill/>
          <a:ln w="9525">
            <a:noFill/>
            <a:round/>
            <a:headEnd/>
            <a:tailEnd/>
          </a:ln>
          <a:effectLst/>
        </p:spPr>
        <p:txBody>
          <a:bodyPr wrap="square" lIns="90000" tIns="46800" rIns="90000" bIns="46800">
            <a:spAutoFit/>
          </a:bodyPr>
          <a:lstStyle/>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Dividend	</a:t>
            </a:r>
            <a:r>
              <a:rPr lang="en-US" sz="2000" dirty="0" smtClean="0">
                <a:solidFill>
                  <a:srgbClr val="0000FF"/>
                </a:solidFill>
                <a:latin typeface="Arial" pitchFamily="34" charset="0"/>
                <a:cs typeface="Arial" pitchFamily="34" charset="0"/>
              </a:rPr>
              <a:t>	Divisor</a:t>
            </a:r>
            <a:r>
              <a:rPr lang="en-US" sz="2000" dirty="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		Quotient</a:t>
            </a:r>
            <a:r>
              <a:rPr lang="en-US" sz="2000" dirty="0">
                <a:solidFill>
                  <a:srgbClr val="0000FF"/>
                </a:solidFill>
                <a:latin typeface="Arial" pitchFamily="34" charset="0"/>
                <a:cs typeface="Arial" pitchFamily="34" charset="0"/>
              </a:rPr>
              <a:t>	Remainder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a = 1160718174	</a:t>
            </a:r>
            <a:r>
              <a:rPr lang="en-US" sz="2000" dirty="0" smtClean="0">
                <a:solidFill>
                  <a:srgbClr val="0000FF"/>
                </a:solidFill>
                <a:latin typeface="Arial" pitchFamily="34" charset="0"/>
                <a:cs typeface="Arial" pitchFamily="34" charset="0"/>
              </a:rPr>
              <a:t>	b </a:t>
            </a:r>
            <a:r>
              <a:rPr lang="en-US" sz="2000" dirty="0">
                <a:solidFill>
                  <a:srgbClr val="0000FF"/>
                </a:solidFill>
                <a:latin typeface="Arial" pitchFamily="34" charset="0"/>
                <a:cs typeface="Arial" pitchFamily="34" charset="0"/>
              </a:rPr>
              <a:t>= 316258250	</a:t>
            </a:r>
            <a:r>
              <a:rPr lang="en-US" sz="2000" dirty="0" smtClean="0">
                <a:solidFill>
                  <a:srgbClr val="0000FF"/>
                </a:solidFill>
                <a:latin typeface="Arial" pitchFamily="34" charset="0"/>
                <a:cs typeface="Arial" pitchFamily="34" charset="0"/>
              </a:rPr>
              <a:t>	q1 </a:t>
            </a:r>
            <a:r>
              <a:rPr lang="en-US" sz="2000" dirty="0">
                <a:solidFill>
                  <a:srgbClr val="0000FF"/>
                </a:solidFill>
                <a:latin typeface="Arial" pitchFamily="34" charset="0"/>
                <a:cs typeface="Arial" pitchFamily="34" charset="0"/>
              </a:rPr>
              <a:t>= 3 	</a:t>
            </a:r>
            <a:r>
              <a:rPr lang="en-US" sz="2000" dirty="0" smtClean="0">
                <a:solidFill>
                  <a:srgbClr val="0000FF"/>
                </a:solidFill>
                <a:latin typeface="Arial" pitchFamily="34" charset="0"/>
                <a:cs typeface="Arial" pitchFamily="34" charset="0"/>
              </a:rPr>
              <a:t>       r1 </a:t>
            </a:r>
            <a:r>
              <a:rPr lang="en-US" sz="2000" dirty="0">
                <a:solidFill>
                  <a:srgbClr val="0000FF"/>
                </a:solidFill>
                <a:latin typeface="Arial" pitchFamily="34" charset="0"/>
                <a:cs typeface="Arial" pitchFamily="34" charset="0"/>
              </a:rPr>
              <a:t>= 211943424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b = 316258250	</a:t>
            </a:r>
            <a:r>
              <a:rPr lang="en-US" sz="2000" dirty="0" smtClean="0">
                <a:solidFill>
                  <a:srgbClr val="0000FF"/>
                </a:solidFill>
                <a:latin typeface="Arial" pitchFamily="34" charset="0"/>
                <a:cs typeface="Arial" pitchFamily="34" charset="0"/>
              </a:rPr>
              <a:t>	r1 </a:t>
            </a:r>
            <a:r>
              <a:rPr lang="en-US" sz="2000" dirty="0">
                <a:solidFill>
                  <a:srgbClr val="0000FF"/>
                </a:solidFill>
                <a:latin typeface="Arial" pitchFamily="34" charset="0"/>
                <a:cs typeface="Arial" pitchFamily="34" charset="0"/>
              </a:rPr>
              <a:t>= 211943424	</a:t>
            </a:r>
            <a:r>
              <a:rPr lang="en-US" sz="2000" dirty="0" smtClean="0">
                <a:solidFill>
                  <a:srgbClr val="0000FF"/>
                </a:solidFill>
                <a:latin typeface="Arial" pitchFamily="34" charset="0"/>
                <a:cs typeface="Arial" pitchFamily="34" charset="0"/>
              </a:rPr>
              <a:t>	q2 </a:t>
            </a:r>
            <a:r>
              <a:rPr lang="en-US" sz="2000" dirty="0">
                <a:solidFill>
                  <a:srgbClr val="0000FF"/>
                </a:solidFill>
                <a:latin typeface="Arial" pitchFamily="34" charset="0"/>
                <a:cs typeface="Arial" pitchFamily="34" charset="0"/>
              </a:rPr>
              <a:t>= 1 	</a:t>
            </a:r>
            <a:r>
              <a:rPr lang="en-US" sz="2000" dirty="0" smtClean="0">
                <a:solidFill>
                  <a:srgbClr val="0000FF"/>
                </a:solidFill>
                <a:latin typeface="Arial" pitchFamily="34" charset="0"/>
                <a:cs typeface="Arial" pitchFamily="34" charset="0"/>
              </a:rPr>
              <a:t>       r2 </a:t>
            </a:r>
            <a:r>
              <a:rPr lang="en-US" sz="2000" dirty="0">
                <a:solidFill>
                  <a:srgbClr val="0000FF"/>
                </a:solidFill>
                <a:latin typeface="Arial" pitchFamily="34" charset="0"/>
                <a:cs typeface="Arial" pitchFamily="34" charset="0"/>
              </a:rPr>
              <a:t>= 104314826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r1 = 211943424	</a:t>
            </a:r>
            <a:r>
              <a:rPr lang="en-US" sz="2000" dirty="0" smtClean="0">
                <a:solidFill>
                  <a:srgbClr val="0000FF"/>
                </a:solidFill>
                <a:latin typeface="Arial" pitchFamily="34" charset="0"/>
                <a:cs typeface="Arial" pitchFamily="34" charset="0"/>
              </a:rPr>
              <a:t>	r2 </a:t>
            </a:r>
            <a:r>
              <a:rPr lang="en-US" sz="2000" dirty="0">
                <a:solidFill>
                  <a:srgbClr val="0000FF"/>
                </a:solidFill>
                <a:latin typeface="Arial" pitchFamily="34" charset="0"/>
                <a:cs typeface="Arial" pitchFamily="34" charset="0"/>
              </a:rPr>
              <a:t>= 104314826	</a:t>
            </a:r>
            <a:r>
              <a:rPr lang="en-US" sz="2000" dirty="0" smtClean="0">
                <a:solidFill>
                  <a:srgbClr val="0000FF"/>
                </a:solidFill>
                <a:latin typeface="Arial" pitchFamily="34" charset="0"/>
                <a:cs typeface="Arial" pitchFamily="34" charset="0"/>
              </a:rPr>
              <a:t>	q3 </a:t>
            </a:r>
            <a:r>
              <a:rPr lang="en-US" sz="2000" dirty="0">
                <a:solidFill>
                  <a:srgbClr val="0000FF"/>
                </a:solidFill>
                <a:latin typeface="Arial" pitchFamily="34" charset="0"/>
                <a:cs typeface="Arial" pitchFamily="34" charset="0"/>
              </a:rPr>
              <a:t>= 2 	</a:t>
            </a:r>
            <a:r>
              <a:rPr lang="en-US" sz="2000" dirty="0" smtClean="0">
                <a:solidFill>
                  <a:srgbClr val="0000FF"/>
                </a:solidFill>
                <a:latin typeface="Arial" pitchFamily="34" charset="0"/>
                <a:cs typeface="Arial" pitchFamily="34" charset="0"/>
              </a:rPr>
              <a:t>      r3 </a:t>
            </a:r>
            <a:r>
              <a:rPr lang="en-US" sz="2000" dirty="0">
                <a:solidFill>
                  <a:srgbClr val="0000FF"/>
                </a:solidFill>
                <a:latin typeface="Arial" pitchFamily="34" charset="0"/>
                <a:cs typeface="Arial" pitchFamily="34" charset="0"/>
              </a:rPr>
              <a:t>= 3313772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r2 = 104314826	</a:t>
            </a:r>
            <a:r>
              <a:rPr lang="en-US" sz="2000" dirty="0" smtClean="0">
                <a:solidFill>
                  <a:srgbClr val="0000FF"/>
                </a:solidFill>
                <a:latin typeface="Arial" pitchFamily="34" charset="0"/>
                <a:cs typeface="Arial" pitchFamily="34" charset="0"/>
              </a:rPr>
              <a:t>	r3 </a:t>
            </a:r>
            <a:r>
              <a:rPr lang="en-US" sz="2000" dirty="0">
                <a:solidFill>
                  <a:srgbClr val="0000FF"/>
                </a:solidFill>
                <a:latin typeface="Arial" pitchFamily="34" charset="0"/>
                <a:cs typeface="Arial" pitchFamily="34" charset="0"/>
              </a:rPr>
              <a:t>= 3313772 	</a:t>
            </a:r>
            <a:r>
              <a:rPr lang="en-US" sz="2000" dirty="0" smtClean="0">
                <a:solidFill>
                  <a:srgbClr val="0000FF"/>
                </a:solidFill>
                <a:latin typeface="Arial" pitchFamily="34" charset="0"/>
                <a:cs typeface="Arial" pitchFamily="34" charset="0"/>
              </a:rPr>
              <a:t>	q4 </a:t>
            </a:r>
            <a:r>
              <a:rPr lang="en-US" sz="2000" dirty="0">
                <a:solidFill>
                  <a:srgbClr val="0000FF"/>
                </a:solidFill>
                <a:latin typeface="Arial" pitchFamily="34" charset="0"/>
                <a:cs typeface="Arial" pitchFamily="34" charset="0"/>
              </a:rPr>
              <a:t>= 31	</a:t>
            </a:r>
            <a:r>
              <a:rPr lang="en-US" sz="2000" dirty="0" smtClean="0">
                <a:solidFill>
                  <a:srgbClr val="0000FF"/>
                </a:solidFill>
                <a:latin typeface="Arial" pitchFamily="34" charset="0"/>
                <a:cs typeface="Arial" pitchFamily="34" charset="0"/>
              </a:rPr>
              <a:t>      r4 </a:t>
            </a:r>
            <a:r>
              <a:rPr lang="en-US" sz="2000" dirty="0">
                <a:solidFill>
                  <a:srgbClr val="0000FF"/>
                </a:solidFill>
                <a:latin typeface="Arial" pitchFamily="34" charset="0"/>
                <a:cs typeface="Arial" pitchFamily="34" charset="0"/>
              </a:rPr>
              <a:t>= 1587894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r3 = 3313772 	</a:t>
            </a:r>
            <a:r>
              <a:rPr lang="en-US" sz="2000" dirty="0" smtClean="0">
                <a:solidFill>
                  <a:srgbClr val="0000FF"/>
                </a:solidFill>
                <a:latin typeface="Arial" pitchFamily="34" charset="0"/>
                <a:cs typeface="Arial" pitchFamily="34" charset="0"/>
              </a:rPr>
              <a:t>	r4 </a:t>
            </a:r>
            <a:r>
              <a:rPr lang="en-US" sz="2000" dirty="0">
                <a:solidFill>
                  <a:srgbClr val="0000FF"/>
                </a:solidFill>
                <a:latin typeface="Arial" pitchFamily="34" charset="0"/>
                <a:cs typeface="Arial" pitchFamily="34" charset="0"/>
              </a:rPr>
              <a:t>= 1587894 	</a:t>
            </a:r>
            <a:r>
              <a:rPr lang="en-US" sz="2000" dirty="0" smtClean="0">
                <a:solidFill>
                  <a:srgbClr val="0000FF"/>
                </a:solidFill>
                <a:latin typeface="Arial" pitchFamily="34" charset="0"/>
                <a:cs typeface="Arial" pitchFamily="34" charset="0"/>
              </a:rPr>
              <a:t>	q5 </a:t>
            </a:r>
            <a:r>
              <a:rPr lang="en-US" sz="2000" dirty="0">
                <a:solidFill>
                  <a:srgbClr val="0000FF"/>
                </a:solidFill>
                <a:latin typeface="Arial" pitchFamily="34" charset="0"/>
                <a:cs typeface="Arial" pitchFamily="34" charset="0"/>
              </a:rPr>
              <a:t>= 2 	</a:t>
            </a:r>
            <a:r>
              <a:rPr lang="en-US" sz="2000" dirty="0" smtClean="0">
                <a:solidFill>
                  <a:srgbClr val="0000FF"/>
                </a:solidFill>
                <a:latin typeface="Arial" pitchFamily="34" charset="0"/>
                <a:cs typeface="Arial" pitchFamily="34" charset="0"/>
              </a:rPr>
              <a:t>      r5 </a:t>
            </a:r>
            <a:r>
              <a:rPr lang="en-US" sz="2000" dirty="0">
                <a:solidFill>
                  <a:srgbClr val="0000FF"/>
                </a:solidFill>
                <a:latin typeface="Arial" pitchFamily="34" charset="0"/>
                <a:cs typeface="Arial" pitchFamily="34" charset="0"/>
              </a:rPr>
              <a:t>= 137984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r4 = 1587894 	</a:t>
            </a:r>
            <a:r>
              <a:rPr lang="en-US" sz="2000" dirty="0" smtClean="0">
                <a:solidFill>
                  <a:srgbClr val="0000FF"/>
                </a:solidFill>
                <a:latin typeface="Arial" pitchFamily="34" charset="0"/>
                <a:cs typeface="Arial" pitchFamily="34" charset="0"/>
              </a:rPr>
              <a:t>	r5 </a:t>
            </a:r>
            <a:r>
              <a:rPr lang="en-US" sz="2000" dirty="0">
                <a:solidFill>
                  <a:srgbClr val="0000FF"/>
                </a:solidFill>
                <a:latin typeface="Arial" pitchFamily="34" charset="0"/>
                <a:cs typeface="Arial" pitchFamily="34" charset="0"/>
              </a:rPr>
              <a:t>= 137984 	</a:t>
            </a:r>
            <a:r>
              <a:rPr lang="en-US" sz="2000" dirty="0" smtClean="0">
                <a:solidFill>
                  <a:srgbClr val="0000FF"/>
                </a:solidFill>
                <a:latin typeface="Arial" pitchFamily="34" charset="0"/>
                <a:cs typeface="Arial" pitchFamily="34" charset="0"/>
              </a:rPr>
              <a:t>	q6 </a:t>
            </a:r>
            <a:r>
              <a:rPr lang="en-US" sz="2000" dirty="0">
                <a:solidFill>
                  <a:srgbClr val="0000FF"/>
                </a:solidFill>
                <a:latin typeface="Arial" pitchFamily="34" charset="0"/>
                <a:cs typeface="Arial" pitchFamily="34" charset="0"/>
              </a:rPr>
              <a:t>= 11	</a:t>
            </a:r>
            <a:r>
              <a:rPr lang="en-US" sz="2000" dirty="0" smtClean="0">
                <a:solidFill>
                  <a:srgbClr val="0000FF"/>
                </a:solidFill>
                <a:latin typeface="Arial" pitchFamily="34" charset="0"/>
                <a:cs typeface="Arial" pitchFamily="34" charset="0"/>
              </a:rPr>
              <a:t>      r6 </a:t>
            </a:r>
            <a:r>
              <a:rPr lang="en-US" sz="2000" dirty="0">
                <a:solidFill>
                  <a:srgbClr val="0000FF"/>
                </a:solidFill>
                <a:latin typeface="Arial" pitchFamily="34" charset="0"/>
                <a:cs typeface="Arial" pitchFamily="34" charset="0"/>
              </a:rPr>
              <a:t>= 70070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r5 = 137984 	</a:t>
            </a:r>
            <a:r>
              <a:rPr lang="en-US" sz="2000" dirty="0" smtClean="0">
                <a:solidFill>
                  <a:srgbClr val="0000FF"/>
                </a:solidFill>
                <a:latin typeface="Arial" pitchFamily="34" charset="0"/>
                <a:cs typeface="Arial" pitchFamily="34" charset="0"/>
              </a:rPr>
              <a:t>	r6 </a:t>
            </a:r>
            <a:r>
              <a:rPr lang="en-US" sz="2000" dirty="0">
                <a:solidFill>
                  <a:srgbClr val="0000FF"/>
                </a:solidFill>
                <a:latin typeface="Arial" pitchFamily="34" charset="0"/>
                <a:cs typeface="Arial" pitchFamily="34" charset="0"/>
              </a:rPr>
              <a:t>= 70070 	</a:t>
            </a:r>
            <a:r>
              <a:rPr lang="en-US" sz="2000" dirty="0" smtClean="0">
                <a:solidFill>
                  <a:srgbClr val="0000FF"/>
                </a:solidFill>
                <a:latin typeface="Arial" pitchFamily="34" charset="0"/>
                <a:cs typeface="Arial" pitchFamily="34" charset="0"/>
              </a:rPr>
              <a:t>	q7 </a:t>
            </a:r>
            <a:r>
              <a:rPr lang="en-US" sz="2000" dirty="0">
                <a:solidFill>
                  <a:srgbClr val="0000FF"/>
                </a:solidFill>
                <a:latin typeface="Arial" pitchFamily="34" charset="0"/>
                <a:cs typeface="Arial" pitchFamily="34" charset="0"/>
              </a:rPr>
              <a:t>= 1 	</a:t>
            </a:r>
            <a:r>
              <a:rPr lang="en-US" sz="2000" dirty="0" smtClean="0">
                <a:solidFill>
                  <a:srgbClr val="0000FF"/>
                </a:solidFill>
                <a:latin typeface="Arial" pitchFamily="34" charset="0"/>
                <a:cs typeface="Arial" pitchFamily="34" charset="0"/>
              </a:rPr>
              <a:t>      r7 </a:t>
            </a:r>
            <a:r>
              <a:rPr lang="en-US" sz="2000" dirty="0">
                <a:solidFill>
                  <a:srgbClr val="0000FF"/>
                </a:solidFill>
                <a:latin typeface="Arial" pitchFamily="34" charset="0"/>
                <a:cs typeface="Arial" pitchFamily="34" charset="0"/>
              </a:rPr>
              <a:t>= 67914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r6 = 70070 	</a:t>
            </a:r>
            <a:r>
              <a:rPr lang="en-US" sz="2000" dirty="0" smtClean="0">
                <a:solidFill>
                  <a:srgbClr val="0000FF"/>
                </a:solidFill>
                <a:latin typeface="Arial" pitchFamily="34" charset="0"/>
                <a:cs typeface="Arial" pitchFamily="34" charset="0"/>
              </a:rPr>
              <a:t>	r7 </a:t>
            </a:r>
            <a:r>
              <a:rPr lang="en-US" sz="2000" dirty="0">
                <a:solidFill>
                  <a:srgbClr val="0000FF"/>
                </a:solidFill>
                <a:latin typeface="Arial" pitchFamily="34" charset="0"/>
                <a:cs typeface="Arial" pitchFamily="34" charset="0"/>
              </a:rPr>
              <a:t>= 67914 	</a:t>
            </a:r>
            <a:r>
              <a:rPr lang="en-US" sz="2000" dirty="0" smtClean="0">
                <a:solidFill>
                  <a:srgbClr val="0000FF"/>
                </a:solidFill>
                <a:latin typeface="Arial" pitchFamily="34" charset="0"/>
                <a:cs typeface="Arial" pitchFamily="34" charset="0"/>
              </a:rPr>
              <a:t>	q8 </a:t>
            </a:r>
            <a:r>
              <a:rPr lang="en-US" sz="2000" dirty="0">
                <a:solidFill>
                  <a:srgbClr val="0000FF"/>
                </a:solidFill>
                <a:latin typeface="Arial" pitchFamily="34" charset="0"/>
                <a:cs typeface="Arial" pitchFamily="34" charset="0"/>
              </a:rPr>
              <a:t>= 1 	</a:t>
            </a:r>
            <a:r>
              <a:rPr lang="en-US" sz="2000" dirty="0" smtClean="0">
                <a:solidFill>
                  <a:srgbClr val="0000FF"/>
                </a:solidFill>
                <a:latin typeface="Arial" pitchFamily="34" charset="0"/>
                <a:cs typeface="Arial" pitchFamily="34" charset="0"/>
              </a:rPr>
              <a:t>      r8 </a:t>
            </a:r>
            <a:r>
              <a:rPr lang="en-US" sz="2000" dirty="0">
                <a:solidFill>
                  <a:srgbClr val="0000FF"/>
                </a:solidFill>
                <a:latin typeface="Arial" pitchFamily="34" charset="0"/>
                <a:cs typeface="Arial" pitchFamily="34" charset="0"/>
              </a:rPr>
              <a:t>= 2156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r7 = 67914 	</a:t>
            </a:r>
            <a:r>
              <a:rPr lang="en-US" sz="2000" dirty="0" smtClean="0">
                <a:solidFill>
                  <a:srgbClr val="0000FF"/>
                </a:solidFill>
                <a:latin typeface="Arial" pitchFamily="34" charset="0"/>
                <a:cs typeface="Arial" pitchFamily="34" charset="0"/>
              </a:rPr>
              <a:t>	r8 </a:t>
            </a:r>
            <a:r>
              <a:rPr lang="en-US" sz="2000" dirty="0">
                <a:solidFill>
                  <a:srgbClr val="0000FF"/>
                </a:solidFill>
                <a:latin typeface="Arial" pitchFamily="34" charset="0"/>
                <a:cs typeface="Arial" pitchFamily="34" charset="0"/>
              </a:rPr>
              <a:t>= 2156 	</a:t>
            </a:r>
            <a:r>
              <a:rPr lang="en-US" sz="2000" dirty="0" smtClean="0">
                <a:solidFill>
                  <a:srgbClr val="0000FF"/>
                </a:solidFill>
                <a:latin typeface="Arial" pitchFamily="34" charset="0"/>
                <a:cs typeface="Arial" pitchFamily="34" charset="0"/>
              </a:rPr>
              <a:t>	q9 </a:t>
            </a:r>
            <a:r>
              <a:rPr lang="en-US" sz="2000" dirty="0">
                <a:solidFill>
                  <a:srgbClr val="0000FF"/>
                </a:solidFill>
                <a:latin typeface="Arial" pitchFamily="34" charset="0"/>
                <a:cs typeface="Arial" pitchFamily="34" charset="0"/>
              </a:rPr>
              <a:t>= 31	</a:t>
            </a:r>
            <a:r>
              <a:rPr lang="en-US" sz="2000" dirty="0" smtClean="0">
                <a:solidFill>
                  <a:srgbClr val="0000FF"/>
                </a:solidFill>
                <a:latin typeface="Arial" pitchFamily="34" charset="0"/>
                <a:cs typeface="Arial" pitchFamily="34" charset="0"/>
              </a:rPr>
              <a:t>      r9 </a:t>
            </a:r>
            <a:r>
              <a:rPr lang="en-US" sz="2000" dirty="0">
                <a:solidFill>
                  <a:srgbClr val="0000FF"/>
                </a:solidFill>
                <a:latin typeface="Arial" pitchFamily="34" charset="0"/>
                <a:cs typeface="Arial" pitchFamily="34" charset="0"/>
              </a:rPr>
              <a:t>= 1078  </a:t>
            </a:r>
          </a:p>
          <a:p>
            <a:pPr marL="342900" indent="-341313">
              <a:lnSpc>
                <a:spcPct val="90000"/>
              </a:lnSpc>
              <a:spcBef>
                <a:spcPts val="600"/>
              </a:spcBef>
              <a:buSzPct val="8000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dirty="0">
                <a:solidFill>
                  <a:srgbClr val="0000FF"/>
                </a:solidFill>
                <a:latin typeface="Arial" pitchFamily="34" charset="0"/>
                <a:cs typeface="Arial" pitchFamily="34" charset="0"/>
              </a:rPr>
              <a:t>r8 = 2156 	</a:t>
            </a:r>
            <a:r>
              <a:rPr lang="en-US" sz="2000" dirty="0" smtClean="0">
                <a:solidFill>
                  <a:srgbClr val="0000FF"/>
                </a:solidFill>
                <a:latin typeface="Arial" pitchFamily="34" charset="0"/>
                <a:cs typeface="Arial" pitchFamily="34" charset="0"/>
              </a:rPr>
              <a:t>	r9 </a:t>
            </a:r>
            <a:r>
              <a:rPr lang="en-US" sz="2000" dirty="0">
                <a:solidFill>
                  <a:srgbClr val="0000FF"/>
                </a:solidFill>
                <a:latin typeface="Arial" pitchFamily="34" charset="0"/>
                <a:cs typeface="Arial" pitchFamily="34" charset="0"/>
              </a:rPr>
              <a:t>= 1078 	</a:t>
            </a:r>
            <a:r>
              <a:rPr lang="en-US" sz="2000" dirty="0" smtClean="0">
                <a:solidFill>
                  <a:srgbClr val="0000FF"/>
                </a:solidFill>
                <a:latin typeface="Arial" pitchFamily="34" charset="0"/>
                <a:cs typeface="Arial" pitchFamily="34" charset="0"/>
              </a:rPr>
              <a:t>	q10 </a:t>
            </a:r>
            <a:r>
              <a:rPr lang="en-US" sz="2000" dirty="0">
                <a:solidFill>
                  <a:srgbClr val="0000FF"/>
                </a:solidFill>
                <a:latin typeface="Arial" pitchFamily="34" charset="0"/>
                <a:cs typeface="Arial" pitchFamily="34" charset="0"/>
              </a:rPr>
              <a:t>= 2	</a:t>
            </a:r>
            <a:r>
              <a:rPr lang="en-US" sz="2000" dirty="0" smtClean="0">
                <a:solidFill>
                  <a:srgbClr val="0000FF"/>
                </a:solidFill>
                <a:latin typeface="Arial" pitchFamily="34" charset="0"/>
                <a:cs typeface="Arial" pitchFamily="34" charset="0"/>
              </a:rPr>
              <a:t>      r10 </a:t>
            </a:r>
            <a:r>
              <a:rPr lang="en-US" sz="2000" dirty="0">
                <a:solidFill>
                  <a:srgbClr val="0000FF"/>
                </a:solidFill>
                <a:latin typeface="Arial" pitchFamily="34" charset="0"/>
                <a:cs typeface="Arial" pitchFamily="34" charset="0"/>
              </a:rPr>
              <a:t>= 0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33543" y="312677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Modular Arithmetic</a:t>
            </a:r>
          </a:p>
        </p:txBody>
      </p:sp>
      <p:sp>
        <p:nvSpPr>
          <p:cNvPr id="13314" name="Text Box 2"/>
          <p:cNvSpPr txBox="1">
            <a:spLocks noChangeArrowheads="1"/>
          </p:cNvSpPr>
          <p:nvPr/>
        </p:nvSpPr>
        <p:spPr bwMode="auto">
          <a:xfrm>
            <a:off x="457200" y="1077685"/>
            <a:ext cx="8229600" cy="4953000"/>
          </a:xfrm>
          <a:prstGeom prst="rect">
            <a:avLst/>
          </a:prstGeom>
          <a:noFill/>
          <a:ln w="9525">
            <a:noFill/>
            <a:round/>
            <a:headEnd/>
            <a:tailEnd/>
          </a:ln>
          <a:effectLst/>
        </p:spPr>
        <p:txBody>
          <a:bodyPr/>
          <a:lstStyle/>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define </a:t>
            </a:r>
            <a:r>
              <a:rPr lang="en-US" sz="2800" b="1" dirty="0">
                <a:solidFill>
                  <a:srgbClr val="0000FF"/>
                </a:solidFill>
                <a:latin typeface="Arial" pitchFamily="34" charset="0"/>
                <a:cs typeface="Arial" pitchFamily="34" charset="0"/>
              </a:rPr>
              <a:t>modulo operator</a:t>
            </a:r>
            <a:r>
              <a:rPr lang="en-US" sz="2800" dirty="0">
                <a:solidFill>
                  <a:srgbClr val="0000FF"/>
                </a:solidFill>
                <a:latin typeface="Arial" pitchFamily="34" charset="0"/>
                <a:cs typeface="Arial" pitchFamily="34" charset="0"/>
              </a:rPr>
              <a:t> “a mod n” to be remainder when a is divided by n</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where integer </a:t>
            </a:r>
            <a:r>
              <a:rPr lang="en-US" i="1" dirty="0">
                <a:solidFill>
                  <a:srgbClr val="0000FF"/>
                </a:solidFill>
                <a:latin typeface="Arial" pitchFamily="34" charset="0"/>
                <a:cs typeface="Arial" pitchFamily="34" charset="0"/>
              </a:rPr>
              <a:t>n</a:t>
            </a:r>
            <a:r>
              <a:rPr lang="en-US" dirty="0">
                <a:solidFill>
                  <a:srgbClr val="0000FF"/>
                </a:solidFill>
                <a:latin typeface="Arial" pitchFamily="34" charset="0"/>
                <a:cs typeface="Arial" pitchFamily="34" charset="0"/>
              </a:rPr>
              <a:t> is called the </a:t>
            </a:r>
            <a:r>
              <a:rPr lang="en-US" b="1" dirty="0">
                <a:solidFill>
                  <a:srgbClr val="0000FF"/>
                </a:solidFill>
                <a:latin typeface="Arial" pitchFamily="34" charset="0"/>
                <a:cs typeface="Arial" pitchFamily="34" charset="0"/>
              </a:rPr>
              <a:t>modulus</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b</a:t>
            </a:r>
            <a:r>
              <a:rPr lang="en-AU" sz="2800" dirty="0">
                <a:solidFill>
                  <a:srgbClr val="0000FF"/>
                </a:solidFill>
                <a:latin typeface="Arial" pitchFamily="34" charset="0"/>
                <a:cs typeface="Arial" pitchFamily="34" charset="0"/>
              </a:rPr>
              <a:t> is called a </a:t>
            </a:r>
            <a:r>
              <a:rPr lang="en-AU" sz="2800" b="1" dirty="0">
                <a:solidFill>
                  <a:srgbClr val="0000FF"/>
                </a:solidFill>
                <a:latin typeface="Arial" pitchFamily="34" charset="0"/>
                <a:cs typeface="Arial" pitchFamily="34" charset="0"/>
              </a:rPr>
              <a:t>residue</a:t>
            </a:r>
            <a:r>
              <a:rPr lang="en-AU" sz="2800" dirty="0">
                <a:solidFill>
                  <a:srgbClr val="0000FF"/>
                </a:solidFill>
                <a:latin typeface="Arial" pitchFamily="34" charset="0"/>
                <a:cs typeface="Arial" pitchFamily="34" charset="0"/>
              </a:rPr>
              <a:t> of </a:t>
            </a:r>
            <a:r>
              <a:rPr lang="en-AU" sz="2800" i="1" dirty="0">
                <a:solidFill>
                  <a:srgbClr val="0000FF"/>
                </a:solidFill>
                <a:latin typeface="Arial" pitchFamily="34" charset="0"/>
                <a:cs typeface="Arial" pitchFamily="34" charset="0"/>
              </a:rPr>
              <a:t>a</a:t>
            </a:r>
            <a:r>
              <a:rPr lang="en-AU" sz="2800" dirty="0">
                <a:solidFill>
                  <a:srgbClr val="0000FF"/>
                </a:solidFill>
                <a:latin typeface="Arial" pitchFamily="34" charset="0"/>
                <a:cs typeface="Arial" pitchFamily="34" charset="0"/>
              </a:rPr>
              <a:t> mod </a:t>
            </a:r>
            <a:r>
              <a:rPr lang="en-AU" sz="2800" i="1" dirty="0">
                <a:solidFill>
                  <a:srgbClr val="0000FF"/>
                </a:solidFill>
                <a:latin typeface="Arial" pitchFamily="34" charset="0"/>
                <a:cs typeface="Arial" pitchFamily="34" charset="0"/>
              </a:rPr>
              <a:t>n</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since with integers can always write: a = </a:t>
            </a:r>
            <a:r>
              <a:rPr lang="en-US" dirty="0" err="1">
                <a:solidFill>
                  <a:srgbClr val="0000FF"/>
                </a:solidFill>
                <a:latin typeface="Arial" pitchFamily="34" charset="0"/>
                <a:cs typeface="Arial" pitchFamily="34" charset="0"/>
              </a:rPr>
              <a:t>qn</a:t>
            </a:r>
            <a:r>
              <a:rPr lang="en-US" dirty="0">
                <a:solidFill>
                  <a:srgbClr val="0000FF"/>
                </a:solidFill>
                <a:latin typeface="Arial" pitchFamily="34" charset="0"/>
                <a:cs typeface="Arial" pitchFamily="34" charset="0"/>
              </a:rPr>
              <a:t> + b</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rgbClr val="0000FF"/>
                </a:solidFill>
                <a:latin typeface="Arial" pitchFamily="34" charset="0"/>
                <a:cs typeface="Arial" pitchFamily="34" charset="0"/>
              </a:rPr>
              <a:t>usually chose smallest positive remainder as residue</a:t>
            </a:r>
          </a:p>
          <a:p>
            <a:pPr lvl="2" algn="just">
              <a:spcBef>
                <a:spcPts val="5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solidFill>
                  <a:srgbClr val="0000FF"/>
                </a:solidFill>
                <a:latin typeface="Arial" pitchFamily="34" charset="0"/>
                <a:cs typeface="Arial" pitchFamily="34" charset="0"/>
              </a:rPr>
              <a:t>ie</a:t>
            </a:r>
            <a:r>
              <a:rPr lang="en-AU" sz="2000" dirty="0">
                <a:solidFill>
                  <a:srgbClr val="0000FF"/>
                </a:solidFill>
                <a:latin typeface="Arial" pitchFamily="34" charset="0"/>
                <a:cs typeface="Arial" pitchFamily="34" charset="0"/>
              </a:rPr>
              <a:t>. 0 &lt;= b &lt;= n-1 </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rgbClr val="0000FF"/>
                </a:solidFill>
                <a:latin typeface="Arial" pitchFamily="34" charset="0"/>
                <a:cs typeface="Arial" pitchFamily="34" charset="0"/>
              </a:rPr>
              <a:t>process is known as </a:t>
            </a:r>
            <a:r>
              <a:rPr lang="en-AU" b="1" dirty="0">
                <a:solidFill>
                  <a:srgbClr val="0000FF"/>
                </a:solidFill>
                <a:latin typeface="Arial" pitchFamily="34" charset="0"/>
                <a:cs typeface="Arial" pitchFamily="34" charset="0"/>
              </a:rPr>
              <a:t>modulo reduction</a:t>
            </a:r>
          </a:p>
          <a:p>
            <a:pPr lvl="2" algn="just">
              <a:spcBef>
                <a:spcPts val="500"/>
              </a:spcBef>
              <a:buClr>
                <a:srgbClr val="00FFFF"/>
              </a:buClr>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solidFill>
                  <a:srgbClr val="0000FF"/>
                </a:solidFill>
                <a:latin typeface="Arial" pitchFamily="34" charset="0"/>
                <a:cs typeface="Arial" pitchFamily="34" charset="0"/>
              </a:rPr>
              <a:t>eg</a:t>
            </a:r>
            <a:r>
              <a:rPr lang="en-AU" sz="2000" dirty="0">
                <a:solidFill>
                  <a:srgbClr val="0000FF"/>
                </a:solidFill>
                <a:latin typeface="Arial" pitchFamily="34" charset="0"/>
                <a:cs typeface="Arial" pitchFamily="34" charset="0"/>
              </a:rPr>
              <a:t>. -12 mod 7 = -5 mod 7 = 2 mod 7 = 9 mod 7 </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a</a:t>
            </a:r>
            <a:r>
              <a:rPr lang="en-AU" sz="2800" dirty="0">
                <a:solidFill>
                  <a:srgbClr val="0000FF"/>
                </a:solidFill>
                <a:latin typeface="Arial" pitchFamily="34" charset="0"/>
                <a:cs typeface="Arial" pitchFamily="34" charset="0"/>
              </a:rPr>
              <a:t> &amp; </a:t>
            </a:r>
            <a:r>
              <a:rPr lang="en-AU" sz="2800" i="1" dirty="0">
                <a:solidFill>
                  <a:srgbClr val="0000FF"/>
                </a:solidFill>
                <a:latin typeface="Arial" pitchFamily="34" charset="0"/>
                <a:cs typeface="Arial" pitchFamily="34" charset="0"/>
              </a:rPr>
              <a:t>b</a:t>
            </a:r>
            <a:r>
              <a:rPr lang="en-AU" sz="2800" dirty="0">
                <a:solidFill>
                  <a:srgbClr val="0000FF"/>
                </a:solidFill>
                <a:latin typeface="Arial" pitchFamily="34" charset="0"/>
                <a:cs typeface="Arial" pitchFamily="34" charset="0"/>
              </a:rPr>
              <a:t> are </a:t>
            </a:r>
            <a:r>
              <a:rPr lang="en-AU" sz="2800" b="1" dirty="0">
                <a:solidFill>
                  <a:srgbClr val="0000FF"/>
                </a:solidFill>
                <a:latin typeface="Arial" pitchFamily="34" charset="0"/>
                <a:cs typeface="Arial" pitchFamily="34" charset="0"/>
              </a:rPr>
              <a:t>congruent</a:t>
            </a:r>
            <a:r>
              <a:rPr lang="en-AU" sz="2800" dirty="0">
                <a:solidFill>
                  <a:srgbClr val="0000FF"/>
                </a:solidFill>
                <a:latin typeface="Arial" pitchFamily="34" charset="0"/>
                <a:cs typeface="Arial" pitchFamily="34" charset="0"/>
              </a:rPr>
              <a:t> if: a mod n = b mod n </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rgbClr val="0000FF"/>
                </a:solidFill>
                <a:latin typeface="Arial" pitchFamily="34" charset="0"/>
                <a:cs typeface="Arial" pitchFamily="34" charset="0"/>
              </a:rPr>
              <a:t>when divided by </a:t>
            </a:r>
            <a:r>
              <a:rPr lang="en-AU" i="1" dirty="0">
                <a:solidFill>
                  <a:srgbClr val="0000FF"/>
                </a:solidFill>
                <a:latin typeface="Arial" pitchFamily="34" charset="0"/>
                <a:cs typeface="Arial" pitchFamily="34" charset="0"/>
              </a:rPr>
              <a:t>n,</a:t>
            </a:r>
            <a:r>
              <a:rPr lang="en-AU" dirty="0">
                <a:solidFill>
                  <a:srgbClr val="0000FF"/>
                </a:solidFill>
                <a:latin typeface="Arial" pitchFamily="34" charset="0"/>
                <a:cs typeface="Arial" pitchFamily="34" charset="0"/>
              </a:rPr>
              <a:t> a &amp; b have same remainder </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solidFill>
                  <a:srgbClr val="0000FF"/>
                </a:solidFill>
                <a:latin typeface="Arial" pitchFamily="34" charset="0"/>
                <a:cs typeface="Arial" pitchFamily="34" charset="0"/>
              </a:rPr>
              <a:t>eg</a:t>
            </a:r>
            <a:r>
              <a:rPr lang="en-AU" dirty="0">
                <a:solidFill>
                  <a:srgbClr val="0000FF"/>
                </a:solidFill>
                <a:latin typeface="Arial" pitchFamily="34" charset="0"/>
                <a:cs typeface="Arial" pitchFamily="34" charset="0"/>
              </a:rPr>
              <a:t>. 100 mod 11 = 34 mod 11 </a:t>
            </a:r>
          </a:p>
          <a:p>
            <a:pPr marL="741363" lvl="1" indent="-284163" algn="just">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rgbClr val="0000FF"/>
                </a:solidFill>
                <a:latin typeface="Arial" pitchFamily="34" charset="0"/>
                <a:cs typeface="Arial" pitchFamily="34" charset="0"/>
              </a:rPr>
              <a:t>			so 100 is congruent to 34 mod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81291" y="353172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28600" y="277813"/>
            <a:ext cx="86868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Modular Arithmetic Operations</a:t>
            </a:r>
          </a:p>
        </p:txBody>
      </p:sp>
      <p:sp>
        <p:nvSpPr>
          <p:cNvPr id="14338" name="Text Box 2"/>
          <p:cNvSpPr txBox="1">
            <a:spLocks noChangeArrowheads="1"/>
          </p:cNvSpPr>
          <p:nvPr/>
        </p:nvSpPr>
        <p:spPr bwMode="auto">
          <a:xfrm>
            <a:off x="444137" y="1428206"/>
            <a:ext cx="8229600" cy="4999038"/>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can perform arithmetic with residues</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uses a finite number of values, and loops back from either end</a:t>
            </a:r>
          </a:p>
          <a:p>
            <a:pPr lvl="1" indent="-284163" algn="just">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Z</a:t>
            </a:r>
            <a:r>
              <a:rPr lang="en-US" sz="2800" baseline="-25000" dirty="0">
                <a:solidFill>
                  <a:srgbClr val="0000FF"/>
                </a:solidFill>
                <a:latin typeface="Arial" pitchFamily="34" charset="0"/>
                <a:cs typeface="Arial" pitchFamily="34" charset="0"/>
              </a:rPr>
              <a:t>n</a:t>
            </a:r>
            <a:r>
              <a:rPr lang="en-US" sz="2800" dirty="0">
                <a:solidFill>
                  <a:srgbClr val="0000FF"/>
                </a:solidFill>
                <a:latin typeface="Arial" pitchFamily="34" charset="0"/>
                <a:cs typeface="Arial" pitchFamily="34" charset="0"/>
              </a:rPr>
              <a:t>   =  {0, 1, . . . , (</a:t>
            </a:r>
            <a:r>
              <a:rPr lang="en-US" sz="2800" i="1" dirty="0">
                <a:solidFill>
                  <a:srgbClr val="0000FF"/>
                </a:solidFill>
                <a:latin typeface="Arial" pitchFamily="34" charset="0"/>
                <a:cs typeface="Arial" pitchFamily="34" charset="0"/>
              </a:rPr>
              <a:t>n – 1)}</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modular arithmetic is when do addition &amp; multiplication and modulo reduce answer</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do reduction at any point, </a:t>
            </a:r>
            <a:r>
              <a:rPr lang="en-US" sz="3200" dirty="0" err="1">
                <a:solidFill>
                  <a:srgbClr val="0000FF"/>
                </a:solidFill>
                <a:latin typeface="Arial" pitchFamily="34" charset="0"/>
                <a:cs typeface="Arial" pitchFamily="34" charset="0"/>
              </a:rPr>
              <a:t>ie</a:t>
            </a:r>
            <a:endParaRPr lang="en-US" sz="3200" dirty="0">
              <a:solidFill>
                <a:srgbClr val="0000FF"/>
              </a:solidFill>
              <a:latin typeface="Arial" pitchFamily="34" charset="0"/>
              <a:cs typeface="Arial" pitchFamily="34" charset="0"/>
            </a:endParaRPr>
          </a:p>
          <a:p>
            <a:pPr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solidFill>
                  <a:srgbClr val="0000FF"/>
                </a:solidFill>
                <a:latin typeface="Arial" pitchFamily="34" charset="0"/>
                <a:cs typeface="Arial" pitchFamily="34" charset="0"/>
              </a:rPr>
              <a:t>a+b</a:t>
            </a:r>
            <a:r>
              <a:rPr lang="en-AU" dirty="0">
                <a:solidFill>
                  <a:srgbClr val="0000FF"/>
                </a:solidFill>
                <a:latin typeface="Arial" pitchFamily="34" charset="0"/>
                <a:cs typeface="Arial" pitchFamily="34" charset="0"/>
              </a:rPr>
              <a:t> mod n = [a mod n + b mod n] mod n</a:t>
            </a:r>
            <a:r>
              <a:rPr lang="en-AU" sz="2800" dirty="0">
                <a:solidFill>
                  <a:srgbClr val="0000FF"/>
                </a:solidFill>
                <a:latin typeface="Arial" pitchFamily="34" charset="0"/>
                <a:cs typeface="Arial" pitchFamily="34" charset="0"/>
              </a:rPr>
              <a:t> </a:t>
            </a:r>
          </a:p>
          <a:p>
            <a:pPr marL="341313" indent="-341313" algn="just">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32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28 June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304800" y="277813"/>
            <a:ext cx="85344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dirty="0">
                <a:solidFill>
                  <a:srgbClr val="00B0F0"/>
                </a:solidFill>
                <a:latin typeface="Arial" pitchFamily="34" charset="0"/>
                <a:cs typeface="Arial" pitchFamily="34" charset="0"/>
              </a:rPr>
              <a:t>Modular Arithmetic Operations</a:t>
            </a:r>
          </a:p>
        </p:txBody>
      </p:sp>
      <p:sp>
        <p:nvSpPr>
          <p:cNvPr id="15362" name="Text Box 2"/>
          <p:cNvSpPr txBox="1">
            <a:spLocks noChangeArrowheads="1"/>
          </p:cNvSpPr>
          <p:nvPr/>
        </p:nvSpPr>
        <p:spPr bwMode="auto">
          <a:xfrm>
            <a:off x="457200" y="1506583"/>
            <a:ext cx="8229600" cy="4724400"/>
          </a:xfrm>
          <a:prstGeom prst="rect">
            <a:avLst/>
          </a:prstGeom>
          <a:noFill/>
          <a:ln w="9525">
            <a:noFill/>
            <a:round/>
            <a:headEnd/>
            <a:tailEnd/>
          </a:ln>
          <a:effectLst/>
        </p:spPr>
        <p:txBody>
          <a:bodyPr/>
          <a:lstStyle/>
          <a:p>
            <a:pPr marL="512763" indent="-512763" algn="just">
              <a:spcBef>
                <a:spcPts val="800"/>
              </a:spcBef>
              <a:buClr>
                <a:srgbClr val="5FAFFF"/>
              </a:buClr>
              <a:buSzPct val="80000"/>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FF"/>
                </a:solidFill>
                <a:latin typeface="Arial" pitchFamily="34" charset="0"/>
                <a:cs typeface="Arial" pitchFamily="34" charset="0"/>
              </a:rPr>
              <a:t>[(a mod n) + (b mod n)] mod n = (a + b) mod n  </a:t>
            </a:r>
          </a:p>
          <a:p>
            <a:pPr marL="512763" indent="-512763" algn="just">
              <a:spcBef>
                <a:spcPts val="800"/>
              </a:spcBef>
              <a:buClr>
                <a:srgbClr val="5FAFFF"/>
              </a:buClr>
              <a:buSzPct val="80000"/>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FF"/>
                </a:solidFill>
                <a:latin typeface="Arial" pitchFamily="34" charset="0"/>
                <a:cs typeface="Arial" pitchFamily="34" charset="0"/>
              </a:rPr>
              <a:t>[(a mod n) – (b mod n)] mod n = (a – b) mod n  </a:t>
            </a:r>
          </a:p>
          <a:p>
            <a:pPr marL="512763" indent="-512763" algn="just">
              <a:spcBef>
                <a:spcPts val="800"/>
              </a:spcBef>
              <a:buClr>
                <a:srgbClr val="5FAFFF"/>
              </a:buClr>
              <a:buSzPct val="80000"/>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FF"/>
                </a:solidFill>
                <a:latin typeface="Arial" pitchFamily="34" charset="0"/>
                <a:cs typeface="Arial" pitchFamily="34" charset="0"/>
              </a:rPr>
              <a:t>[(a mod n) x (b mod n)] mod n = (a x b) mod n</a:t>
            </a:r>
          </a:p>
          <a:p>
            <a:pPr lvl="1" indent="-284163" algn="just">
              <a:spcBef>
                <a:spcPts val="400"/>
              </a:spcBef>
              <a:buClrTx/>
              <a:buSzPct val="50000"/>
              <a:buFontTx/>
              <a:buNone/>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1600" dirty="0">
                <a:solidFill>
                  <a:srgbClr val="0000FF"/>
                </a:solidFill>
                <a:latin typeface="Arial" pitchFamily="34" charset="0"/>
                <a:cs typeface="Arial" pitchFamily="34" charset="0"/>
              </a:rPr>
              <a:t>e.g.</a:t>
            </a:r>
          </a:p>
          <a:p>
            <a:pPr lvl="1" indent="-284163" algn="just">
              <a:spcBef>
                <a:spcPts val="400"/>
              </a:spcBef>
              <a:buClrTx/>
              <a:buSzPct val="50000"/>
              <a:buFontTx/>
              <a:buNone/>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1600" dirty="0">
                <a:solidFill>
                  <a:srgbClr val="0000FF"/>
                </a:solidFill>
                <a:latin typeface="Arial" pitchFamily="34" charset="0"/>
                <a:cs typeface="Arial" pitchFamily="34" charset="0"/>
              </a:rPr>
              <a:t>[(11 mod 8) + (15 mod 8)] mod 8 = 10 mod 8 = 2 (11 + 15) mod 8 = 26 mod 8 = 2</a:t>
            </a:r>
          </a:p>
          <a:p>
            <a:pPr lvl="1" indent="-284163" algn="just">
              <a:spcBef>
                <a:spcPts val="400"/>
              </a:spcBef>
              <a:buClrTx/>
              <a:buSzPct val="50000"/>
              <a:buFontTx/>
              <a:buNone/>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1600" dirty="0">
                <a:solidFill>
                  <a:srgbClr val="0000FF"/>
                </a:solidFill>
                <a:latin typeface="Arial" pitchFamily="34" charset="0"/>
                <a:cs typeface="Arial" pitchFamily="34" charset="0"/>
              </a:rPr>
              <a:t>[(11 mod 8) – (15 mod 8)] mod 8 = –4 mod 8 = 4 (11 – 15) mod 8 = –4 mod 8 = 4 </a:t>
            </a:r>
          </a:p>
          <a:p>
            <a:pPr lvl="1" indent="-284163" algn="just">
              <a:spcBef>
                <a:spcPts val="400"/>
              </a:spcBef>
              <a:buClrTx/>
              <a:buSzPct val="50000"/>
              <a:buFontTx/>
              <a:buNone/>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1600" dirty="0">
                <a:solidFill>
                  <a:srgbClr val="0000FF"/>
                </a:solidFill>
                <a:latin typeface="Arial" pitchFamily="34" charset="0"/>
                <a:cs typeface="Arial" pitchFamily="34" charset="0"/>
              </a:rPr>
              <a:t>[(11 mod 8) x (15 mod 8)] mod 8 = 21 mod 8 = 5 (11 x 15) mod 8 = 165 mod 8 = 5</a:t>
            </a:r>
          </a:p>
          <a:p>
            <a:pPr lvl="1" indent="-284163" algn="just">
              <a:spcBef>
                <a:spcPts val="400"/>
              </a:spcBef>
              <a:buClrTx/>
              <a:buSzPct val="50000"/>
              <a:buFontTx/>
              <a:buNone/>
              <a:tabLst>
                <a:tab pos="1082675" algn="l"/>
                <a:tab pos="1997075" algn="l"/>
                <a:tab pos="2911475" algn="l"/>
                <a:tab pos="3825875" algn="l"/>
                <a:tab pos="4740275" algn="l"/>
                <a:tab pos="5654675" algn="l"/>
                <a:tab pos="6569075" algn="l"/>
                <a:tab pos="7483475" algn="l"/>
                <a:tab pos="8397875" algn="l"/>
                <a:tab pos="9312275" algn="l"/>
                <a:tab pos="10226675" algn="l"/>
              </a:tabLst>
            </a:pPr>
            <a:endParaRPr lang="en-US" sz="16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94354" y="388442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Modulo 8 Addition Example</a:t>
            </a:r>
          </a:p>
        </p:txBody>
      </p:sp>
      <p:sp>
        <p:nvSpPr>
          <p:cNvPr id="16386" name="Text Box 2"/>
          <p:cNvSpPr txBox="1">
            <a:spLocks noChangeArrowheads="1"/>
          </p:cNvSpPr>
          <p:nvPr/>
        </p:nvSpPr>
        <p:spPr bwMode="auto">
          <a:xfrm>
            <a:off x="914400" y="1295400"/>
            <a:ext cx="1371600" cy="366713"/>
          </a:xfrm>
          <a:prstGeom prst="rect">
            <a:avLst/>
          </a:prstGeom>
          <a:noFill/>
          <a:ln w="9525">
            <a:noFill/>
            <a:round/>
            <a:headEnd/>
            <a:tailEnd/>
          </a:ln>
          <a:effectLst/>
        </p:spPr>
        <p:txBody>
          <a:bodyPr wrap="none" anchor="ctr"/>
          <a:lstStyle/>
          <a:p>
            <a:endParaRPr lang="en-US"/>
          </a:p>
        </p:txBody>
      </p:sp>
      <p:graphicFrame>
        <p:nvGraphicFramePr>
          <p:cNvPr id="16387" name="Group 3"/>
          <p:cNvGraphicFramePr>
            <a:graphicFrameLocks noGrp="1"/>
          </p:cNvGraphicFramePr>
          <p:nvPr/>
        </p:nvGraphicFramePr>
        <p:xfrm>
          <a:off x="2438400" y="1371600"/>
          <a:ext cx="3678238" cy="5000625"/>
        </p:xfrm>
        <a:graphic>
          <a:graphicData uri="http://schemas.openxmlformats.org/drawingml/2006/table">
            <a:tbl>
              <a:tblPr/>
              <a:tblGrid>
                <a:gridCol w="384175"/>
                <a:gridCol w="411163"/>
                <a:gridCol w="411162"/>
                <a:gridCol w="412750"/>
                <a:gridCol w="412750"/>
                <a:gridCol w="411163"/>
                <a:gridCol w="411162"/>
                <a:gridCol w="411163"/>
                <a:gridCol w="412750"/>
              </a:tblGrid>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Modulo 8 Multiplication</a:t>
            </a:r>
          </a:p>
        </p:txBody>
      </p:sp>
      <p:sp>
        <p:nvSpPr>
          <p:cNvPr id="17410" name="Text Box 2"/>
          <p:cNvSpPr txBox="1">
            <a:spLocks noChangeArrowheads="1"/>
          </p:cNvSpPr>
          <p:nvPr/>
        </p:nvSpPr>
        <p:spPr bwMode="auto">
          <a:xfrm>
            <a:off x="914400" y="1295400"/>
            <a:ext cx="1371600" cy="366713"/>
          </a:xfrm>
          <a:prstGeom prst="rect">
            <a:avLst/>
          </a:prstGeom>
          <a:noFill/>
          <a:ln w="9525">
            <a:noFill/>
            <a:round/>
            <a:headEnd/>
            <a:tailEnd/>
          </a:ln>
          <a:effectLst/>
        </p:spPr>
        <p:txBody>
          <a:bodyPr wrap="none" anchor="ctr"/>
          <a:lstStyle/>
          <a:p>
            <a:endParaRPr lang="en-US"/>
          </a:p>
        </p:txBody>
      </p:sp>
      <p:graphicFrame>
        <p:nvGraphicFramePr>
          <p:cNvPr id="17411" name="Group 3"/>
          <p:cNvGraphicFramePr>
            <a:graphicFrameLocks noGrp="1"/>
          </p:cNvGraphicFramePr>
          <p:nvPr/>
        </p:nvGraphicFramePr>
        <p:xfrm>
          <a:off x="2438400" y="1371600"/>
          <a:ext cx="3678238" cy="5000625"/>
        </p:xfrm>
        <a:graphic>
          <a:graphicData uri="http://schemas.openxmlformats.org/drawingml/2006/table">
            <a:tbl>
              <a:tblPr/>
              <a:tblGrid>
                <a:gridCol w="384175"/>
                <a:gridCol w="411163"/>
                <a:gridCol w="411162"/>
                <a:gridCol w="412750"/>
                <a:gridCol w="412750"/>
                <a:gridCol w="411163"/>
                <a:gridCol w="411162"/>
                <a:gridCol w="411163"/>
                <a:gridCol w="412750"/>
              </a:tblGrid>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7</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15977" y="421099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dirty="0">
                <a:solidFill>
                  <a:srgbClr val="00B0F0"/>
                </a:solidFill>
                <a:latin typeface="Arial" pitchFamily="34" charset="0"/>
                <a:cs typeface="Arial" pitchFamily="34" charset="0"/>
              </a:rPr>
              <a:t>Modular Arithmetic Properties</a:t>
            </a:r>
          </a:p>
        </p:txBody>
      </p:sp>
      <p:pic>
        <p:nvPicPr>
          <p:cNvPr id="18434" name="Picture 2"/>
          <p:cNvPicPr>
            <a:picLocks noChangeAspect="1" noChangeArrowheads="1"/>
          </p:cNvPicPr>
          <p:nvPr/>
        </p:nvPicPr>
        <p:blipFill>
          <a:blip r:embed="rId3"/>
          <a:srcRect/>
          <a:stretch>
            <a:fillRect/>
          </a:stretch>
        </p:blipFill>
        <p:spPr bwMode="auto">
          <a:xfrm>
            <a:off x="228600" y="1689463"/>
            <a:ext cx="8515350" cy="38671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42103" y="462900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Euclidean Algorithm</a:t>
            </a:r>
          </a:p>
        </p:txBody>
      </p:sp>
      <p:sp>
        <p:nvSpPr>
          <p:cNvPr id="19458" name="Text Box 2"/>
          <p:cNvSpPr txBox="1">
            <a:spLocks noChangeArrowheads="1"/>
          </p:cNvSpPr>
          <p:nvPr/>
        </p:nvSpPr>
        <p:spPr bwMode="auto">
          <a:xfrm>
            <a:off x="457200" y="1558834"/>
            <a:ext cx="8229600" cy="4454525"/>
          </a:xfrm>
          <a:prstGeom prst="rect">
            <a:avLst/>
          </a:prstGeom>
          <a:noFill/>
          <a:ln w="9525">
            <a:noFill/>
            <a:round/>
            <a:headEnd/>
            <a:tailEnd/>
          </a:ln>
          <a:effectLst/>
        </p:spPr>
        <p:txBody>
          <a:bodyPr/>
          <a:lstStyle/>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an efficient way to find the GCD(</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uses theorem that: </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solidFill>
                  <a:srgbClr val="0000FF"/>
                </a:solidFill>
                <a:latin typeface="Arial" pitchFamily="34" charset="0"/>
                <a:cs typeface="Arial" pitchFamily="34" charset="0"/>
              </a:rPr>
              <a:t>GCD(</a:t>
            </a:r>
            <a:r>
              <a:rPr lang="en-AU" dirty="0" err="1">
                <a:solidFill>
                  <a:srgbClr val="0000FF"/>
                </a:solidFill>
                <a:latin typeface="Arial" pitchFamily="34" charset="0"/>
                <a:cs typeface="Arial" pitchFamily="34" charset="0"/>
              </a:rPr>
              <a:t>a,b</a:t>
            </a:r>
            <a:r>
              <a:rPr lang="en-AU" dirty="0">
                <a:solidFill>
                  <a:srgbClr val="0000FF"/>
                </a:solidFill>
                <a:latin typeface="Arial" pitchFamily="34" charset="0"/>
                <a:cs typeface="Arial" pitchFamily="34" charset="0"/>
              </a:rPr>
              <a:t>) = GCD(b, a mod b) </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Euclidean Algorithm to compute GCD(</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 is: </a:t>
            </a:r>
          </a:p>
          <a:p>
            <a:pPr marL="741363" lvl="1" indent="-284163" algn="just">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Euclid(</a:t>
            </a:r>
            <a:r>
              <a:rPr lang="en-US" dirty="0" err="1">
                <a:solidFill>
                  <a:srgbClr val="0000FF"/>
                </a:solidFill>
                <a:latin typeface="Arial" pitchFamily="34" charset="0"/>
                <a:cs typeface="Arial" pitchFamily="34" charset="0"/>
              </a:rPr>
              <a:t>a,b</a:t>
            </a:r>
            <a:r>
              <a:rPr lang="en-US" dirty="0">
                <a:solidFill>
                  <a:srgbClr val="0000FF"/>
                </a:solidFill>
                <a:latin typeface="Arial" pitchFamily="34" charset="0"/>
                <a:cs typeface="Arial" pitchFamily="34" charset="0"/>
              </a:rPr>
              <a:t>)  </a:t>
            </a:r>
          </a:p>
          <a:p>
            <a:pPr marL="741363" lvl="1" indent="-284163" algn="just">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	if (b=0) then return a; </a:t>
            </a:r>
          </a:p>
          <a:p>
            <a:pPr marL="741363" lvl="1" indent="-284163" algn="just">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	else return Euclid(b, a mod 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04800" y="277813"/>
            <a:ext cx="85344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dirty="0">
                <a:solidFill>
                  <a:srgbClr val="00B0F0"/>
                </a:solidFill>
                <a:latin typeface="Arial" pitchFamily="34" charset="0"/>
                <a:cs typeface="Arial" pitchFamily="34" charset="0"/>
              </a:rPr>
              <a:t>Extended Euclidean Algorithm</a:t>
            </a:r>
          </a:p>
        </p:txBody>
      </p:sp>
      <p:sp>
        <p:nvSpPr>
          <p:cNvPr id="20482" name="Text Box 2"/>
          <p:cNvSpPr txBox="1">
            <a:spLocks noChangeArrowheads="1"/>
          </p:cNvSpPr>
          <p:nvPr/>
        </p:nvSpPr>
        <p:spPr bwMode="auto">
          <a:xfrm>
            <a:off x="457200" y="1506582"/>
            <a:ext cx="8229600" cy="5041900"/>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calculates not only GCD but x &amp; y:</a:t>
            </a:r>
          </a:p>
          <a:p>
            <a:pPr marL="341313" indent="-341313" algn="just">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	   ax + by = d = </a:t>
            </a:r>
            <a:r>
              <a:rPr lang="en-US" sz="3200" dirty="0" err="1">
                <a:solidFill>
                  <a:srgbClr val="0000FF"/>
                </a:solidFill>
                <a:latin typeface="Arial" pitchFamily="34" charset="0"/>
                <a:cs typeface="Arial" pitchFamily="34" charset="0"/>
              </a:rPr>
              <a:t>gcd</a:t>
            </a:r>
            <a:r>
              <a:rPr lang="en-US" sz="3200" dirty="0">
                <a:solidFill>
                  <a:srgbClr val="0000FF"/>
                </a:solidFill>
                <a:latin typeface="Arial" pitchFamily="34" charset="0"/>
                <a:cs typeface="Arial" pitchFamily="34" charset="0"/>
              </a:rPr>
              <a:t>(a, b)</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useful for later crypto computations</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follow sequence of divisions for GCD but assume at each step </a:t>
            </a:r>
            <a:r>
              <a:rPr lang="en-US" sz="3200" dirty="0" err="1">
                <a:solidFill>
                  <a:srgbClr val="0000FF"/>
                </a:solidFill>
                <a:latin typeface="Arial" pitchFamily="34" charset="0"/>
                <a:cs typeface="Arial" pitchFamily="34" charset="0"/>
              </a:rPr>
              <a:t>i</a:t>
            </a:r>
            <a:r>
              <a:rPr lang="en-US" sz="3200" dirty="0">
                <a:solidFill>
                  <a:srgbClr val="0000FF"/>
                </a:solidFill>
                <a:latin typeface="Arial" pitchFamily="34" charset="0"/>
                <a:cs typeface="Arial" pitchFamily="34" charset="0"/>
              </a:rPr>
              <a:t>, can find x &amp;y:</a:t>
            </a:r>
          </a:p>
          <a:p>
            <a:pPr lvl="1" indent="-284163" algn="just">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r = ax + by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at end find GCD value and also x &amp; 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if GCD(</a:t>
            </a:r>
            <a:r>
              <a:rPr lang="en-US" sz="3200" dirty="0" err="1">
                <a:solidFill>
                  <a:srgbClr val="0000FF"/>
                </a:solidFill>
                <a:latin typeface="Arial" pitchFamily="34" charset="0"/>
                <a:cs typeface="Arial" pitchFamily="34" charset="0"/>
              </a:rPr>
              <a:t>a,b</a:t>
            </a:r>
            <a:r>
              <a:rPr lang="en-US" sz="3200" dirty="0">
                <a:solidFill>
                  <a:srgbClr val="0000FF"/>
                </a:solidFill>
                <a:latin typeface="Arial" pitchFamily="34" charset="0"/>
                <a:cs typeface="Arial" pitchFamily="34" charset="0"/>
              </a:rPr>
              <a:t>)=1 these values are inverses</a:t>
            </a:r>
          </a:p>
          <a:p>
            <a:pPr lvl="1" indent="-284163" algn="just">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68229" y="508620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Finding Inverses</a:t>
            </a:r>
          </a:p>
        </p:txBody>
      </p:sp>
      <p:sp>
        <p:nvSpPr>
          <p:cNvPr id="21506" name="Text Box 2"/>
          <p:cNvSpPr txBox="1">
            <a:spLocks noChangeArrowheads="1"/>
          </p:cNvSpPr>
          <p:nvPr/>
        </p:nvSpPr>
        <p:spPr bwMode="auto">
          <a:xfrm>
            <a:off x="431074" y="1454331"/>
            <a:ext cx="8229600" cy="4473575"/>
          </a:xfrm>
          <a:prstGeom prst="rect">
            <a:avLst/>
          </a:prstGeom>
          <a:noFill/>
          <a:ln w="9525">
            <a:noFill/>
            <a:round/>
            <a:headEnd/>
            <a:tailEnd/>
          </a:ln>
          <a:effectLst/>
        </p:spPr>
        <p:txBody>
          <a:bodyPr/>
          <a:lstStyle/>
          <a:p>
            <a:pPr marL="457200" indent="-455613" algn="just">
              <a:lnSpc>
                <a:spcPct val="90000"/>
              </a:lnSpc>
              <a:spcBef>
                <a:spcPts val="600"/>
              </a:spcBef>
              <a:buClrTx/>
              <a:buSzPct val="8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a:solidFill>
                  <a:srgbClr val="0000FF"/>
                </a:solidFill>
                <a:latin typeface="Arial" pitchFamily="34" charset="0"/>
                <a:cs typeface="Arial" pitchFamily="34" charset="0"/>
              </a:rPr>
              <a:t>	EXTENDED EUCLID(</a:t>
            </a:r>
            <a:r>
              <a:rPr lang="en-AU" i="1" dirty="0">
                <a:solidFill>
                  <a:srgbClr val="0000FF"/>
                </a:solidFill>
                <a:latin typeface="Arial" pitchFamily="34" charset="0"/>
                <a:cs typeface="Arial" pitchFamily="34" charset="0"/>
              </a:rPr>
              <a:t>m</a:t>
            </a:r>
            <a:r>
              <a:rPr lang="en-AU" dirty="0">
                <a:solidFill>
                  <a:srgbClr val="0000FF"/>
                </a:solidFill>
                <a:latin typeface="Arial" pitchFamily="34" charset="0"/>
                <a:cs typeface="Arial" pitchFamily="34" charset="0"/>
              </a:rPr>
              <a:t>, </a:t>
            </a:r>
            <a:r>
              <a:rPr lang="en-AU" i="1" dirty="0">
                <a:solidFill>
                  <a:srgbClr val="0000FF"/>
                </a:solidFill>
                <a:latin typeface="Arial" pitchFamily="34" charset="0"/>
                <a:cs typeface="Arial" pitchFamily="34" charset="0"/>
              </a:rPr>
              <a:t>b</a:t>
            </a:r>
            <a:r>
              <a:rPr lang="en-AU" dirty="0">
                <a:solidFill>
                  <a:srgbClr val="0000FF"/>
                </a:solidFill>
                <a:latin typeface="Arial" pitchFamily="34" charset="0"/>
                <a:cs typeface="Arial" pitchFamily="34" charset="0"/>
              </a:rPr>
              <a:t>)</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1. </a:t>
            </a:r>
            <a:r>
              <a:rPr lang="en-AU" sz="2000" dirty="0">
                <a:solidFill>
                  <a:srgbClr val="0000FF"/>
                </a:solidFill>
                <a:latin typeface="Arial" pitchFamily="34" charset="0"/>
                <a:cs typeface="Arial" pitchFamily="34" charset="0"/>
              </a:rPr>
              <a:t>(A1, A2, A3)=(1, 0, </a:t>
            </a:r>
            <a:r>
              <a:rPr lang="en-AU" sz="2000" i="1" dirty="0">
                <a:solidFill>
                  <a:srgbClr val="0000FF"/>
                </a:solidFill>
                <a:latin typeface="Arial" pitchFamily="34" charset="0"/>
                <a:cs typeface="Arial" pitchFamily="34" charset="0"/>
              </a:rPr>
              <a:t>m</a:t>
            </a:r>
            <a:r>
              <a:rPr lang="en-AU" sz="2000" dirty="0">
                <a:solidFill>
                  <a:srgbClr val="0000FF"/>
                </a:solidFill>
                <a:latin typeface="Arial" pitchFamily="34" charset="0"/>
                <a:cs typeface="Arial" pitchFamily="34" charset="0"/>
              </a:rPr>
              <a:t>); </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dirty="0">
                <a:solidFill>
                  <a:srgbClr val="0000FF"/>
                </a:solidFill>
                <a:latin typeface="Arial" pitchFamily="34" charset="0"/>
                <a:cs typeface="Arial" pitchFamily="34" charset="0"/>
              </a:rPr>
              <a:t>	(B1, B2, B3)=(0, 1, </a:t>
            </a:r>
            <a:r>
              <a:rPr lang="en-AU" sz="2000" i="1" dirty="0">
                <a:solidFill>
                  <a:srgbClr val="0000FF"/>
                </a:solidFill>
                <a:latin typeface="Arial" pitchFamily="34" charset="0"/>
                <a:cs typeface="Arial" pitchFamily="34" charset="0"/>
              </a:rPr>
              <a:t>b</a:t>
            </a:r>
            <a:r>
              <a:rPr lang="en-AU" sz="2000" dirty="0">
                <a:solidFill>
                  <a:srgbClr val="0000FF"/>
                </a:solidFill>
                <a:latin typeface="Arial" pitchFamily="34" charset="0"/>
                <a:cs typeface="Arial" pitchFamily="34" charset="0"/>
              </a:rPr>
              <a:t>)</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2. if </a:t>
            </a:r>
            <a:r>
              <a:rPr lang="en-AU" sz="2000" dirty="0">
                <a:solidFill>
                  <a:srgbClr val="0000FF"/>
                </a:solidFill>
                <a:latin typeface="Arial" pitchFamily="34" charset="0"/>
                <a:cs typeface="Arial" pitchFamily="34" charset="0"/>
              </a:rPr>
              <a:t>B3 = 0</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	return </a:t>
            </a:r>
            <a:r>
              <a:rPr lang="en-AU" sz="2000" dirty="0">
                <a:solidFill>
                  <a:srgbClr val="0000FF"/>
                </a:solidFill>
                <a:latin typeface="Arial" pitchFamily="34" charset="0"/>
                <a:cs typeface="Arial" pitchFamily="34" charset="0"/>
              </a:rPr>
              <a:t>A3 = </a:t>
            </a:r>
            <a:r>
              <a:rPr lang="en-AU" sz="2000" dirty="0" err="1">
                <a:solidFill>
                  <a:srgbClr val="0000FF"/>
                </a:solidFill>
                <a:latin typeface="Arial" pitchFamily="34" charset="0"/>
                <a:cs typeface="Arial" pitchFamily="34" charset="0"/>
              </a:rPr>
              <a:t>gcd</a:t>
            </a:r>
            <a:r>
              <a:rPr lang="en-AU" sz="2000" dirty="0">
                <a:solidFill>
                  <a:srgbClr val="0000FF"/>
                </a:solidFill>
                <a:latin typeface="Arial" pitchFamily="34" charset="0"/>
                <a:cs typeface="Arial" pitchFamily="34" charset="0"/>
              </a:rPr>
              <a:t>(</a:t>
            </a:r>
            <a:r>
              <a:rPr lang="en-AU" sz="2000" i="1" dirty="0">
                <a:solidFill>
                  <a:srgbClr val="0000FF"/>
                </a:solidFill>
                <a:latin typeface="Arial" pitchFamily="34" charset="0"/>
                <a:cs typeface="Arial" pitchFamily="34" charset="0"/>
              </a:rPr>
              <a:t>m</a:t>
            </a:r>
            <a:r>
              <a:rPr lang="en-AU" sz="2000" dirty="0">
                <a:solidFill>
                  <a:srgbClr val="0000FF"/>
                </a:solidFill>
                <a:latin typeface="Arial" pitchFamily="34" charset="0"/>
                <a:cs typeface="Arial" pitchFamily="34" charset="0"/>
              </a:rPr>
              <a:t>, </a:t>
            </a:r>
            <a:r>
              <a:rPr lang="en-AU" sz="2000" i="1" dirty="0">
                <a:solidFill>
                  <a:srgbClr val="0000FF"/>
                </a:solidFill>
                <a:latin typeface="Arial" pitchFamily="34" charset="0"/>
                <a:cs typeface="Arial" pitchFamily="34" charset="0"/>
              </a:rPr>
              <a:t>b</a:t>
            </a:r>
            <a:r>
              <a:rPr lang="en-AU" sz="2000" dirty="0">
                <a:solidFill>
                  <a:srgbClr val="0000FF"/>
                </a:solidFill>
                <a:latin typeface="Arial" pitchFamily="34" charset="0"/>
                <a:cs typeface="Arial" pitchFamily="34" charset="0"/>
              </a:rPr>
              <a:t>); no inverse</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3. if </a:t>
            </a:r>
            <a:r>
              <a:rPr lang="en-AU" sz="2000" dirty="0">
                <a:solidFill>
                  <a:srgbClr val="0000FF"/>
                </a:solidFill>
                <a:latin typeface="Arial" pitchFamily="34" charset="0"/>
                <a:cs typeface="Arial" pitchFamily="34" charset="0"/>
              </a:rPr>
              <a:t>B3 = 1 </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	return </a:t>
            </a:r>
            <a:r>
              <a:rPr lang="en-AU" sz="2000" dirty="0">
                <a:solidFill>
                  <a:srgbClr val="0000FF"/>
                </a:solidFill>
                <a:latin typeface="Arial" pitchFamily="34" charset="0"/>
                <a:cs typeface="Arial" pitchFamily="34" charset="0"/>
              </a:rPr>
              <a:t>B3 = </a:t>
            </a:r>
            <a:r>
              <a:rPr lang="en-AU" sz="2000" dirty="0" err="1">
                <a:solidFill>
                  <a:srgbClr val="0000FF"/>
                </a:solidFill>
                <a:latin typeface="Arial" pitchFamily="34" charset="0"/>
                <a:cs typeface="Arial" pitchFamily="34" charset="0"/>
              </a:rPr>
              <a:t>gcd</a:t>
            </a:r>
            <a:r>
              <a:rPr lang="en-AU" sz="2000" dirty="0">
                <a:solidFill>
                  <a:srgbClr val="0000FF"/>
                </a:solidFill>
                <a:latin typeface="Arial" pitchFamily="34" charset="0"/>
                <a:cs typeface="Arial" pitchFamily="34" charset="0"/>
              </a:rPr>
              <a:t>(</a:t>
            </a:r>
            <a:r>
              <a:rPr lang="en-AU" sz="2000" i="1" dirty="0">
                <a:solidFill>
                  <a:srgbClr val="0000FF"/>
                </a:solidFill>
                <a:latin typeface="Arial" pitchFamily="34" charset="0"/>
                <a:cs typeface="Arial" pitchFamily="34" charset="0"/>
              </a:rPr>
              <a:t>m</a:t>
            </a:r>
            <a:r>
              <a:rPr lang="en-AU" sz="2000" dirty="0">
                <a:solidFill>
                  <a:srgbClr val="0000FF"/>
                </a:solidFill>
                <a:latin typeface="Arial" pitchFamily="34" charset="0"/>
                <a:cs typeface="Arial" pitchFamily="34" charset="0"/>
              </a:rPr>
              <a:t>, </a:t>
            </a:r>
            <a:r>
              <a:rPr lang="en-AU" sz="2000" i="1" dirty="0">
                <a:solidFill>
                  <a:srgbClr val="0000FF"/>
                </a:solidFill>
                <a:latin typeface="Arial" pitchFamily="34" charset="0"/>
                <a:cs typeface="Arial" pitchFamily="34" charset="0"/>
              </a:rPr>
              <a:t>b</a:t>
            </a:r>
            <a:r>
              <a:rPr lang="en-AU" sz="2000" dirty="0">
                <a:solidFill>
                  <a:srgbClr val="0000FF"/>
                </a:solidFill>
                <a:latin typeface="Arial" pitchFamily="34" charset="0"/>
                <a:cs typeface="Arial" pitchFamily="34" charset="0"/>
              </a:rPr>
              <a:t>); B2 = </a:t>
            </a:r>
            <a:r>
              <a:rPr lang="en-AU" sz="2000" i="1" dirty="0">
                <a:solidFill>
                  <a:srgbClr val="0000FF"/>
                </a:solidFill>
                <a:latin typeface="Arial" pitchFamily="34" charset="0"/>
                <a:cs typeface="Arial" pitchFamily="34" charset="0"/>
              </a:rPr>
              <a:t>b</a:t>
            </a:r>
            <a:r>
              <a:rPr lang="en-AU" sz="2000" baseline="30000" dirty="0">
                <a:solidFill>
                  <a:srgbClr val="0000FF"/>
                </a:solidFill>
                <a:latin typeface="Arial" pitchFamily="34" charset="0"/>
                <a:cs typeface="Arial" pitchFamily="34" charset="0"/>
              </a:rPr>
              <a:t>–1</a:t>
            </a:r>
            <a:r>
              <a:rPr lang="en-AU" sz="2000" dirty="0">
                <a:solidFill>
                  <a:srgbClr val="0000FF"/>
                </a:solidFill>
                <a:latin typeface="Arial" pitchFamily="34" charset="0"/>
                <a:cs typeface="Arial" pitchFamily="34" charset="0"/>
              </a:rPr>
              <a:t> mod </a:t>
            </a:r>
            <a:r>
              <a:rPr lang="en-AU" sz="2000" i="1" dirty="0">
                <a:solidFill>
                  <a:srgbClr val="0000FF"/>
                </a:solidFill>
                <a:latin typeface="Arial" pitchFamily="34" charset="0"/>
                <a:cs typeface="Arial" pitchFamily="34" charset="0"/>
              </a:rPr>
              <a:t>m</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4. </a:t>
            </a:r>
            <a:r>
              <a:rPr lang="en-AU" sz="2000" dirty="0">
                <a:solidFill>
                  <a:srgbClr val="0000FF"/>
                </a:solidFill>
                <a:latin typeface="Arial" pitchFamily="34" charset="0"/>
                <a:cs typeface="Arial" pitchFamily="34" charset="0"/>
              </a:rPr>
              <a:t>Q = A3 div B3</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5. </a:t>
            </a:r>
            <a:r>
              <a:rPr lang="en-AU" sz="2000" dirty="0">
                <a:solidFill>
                  <a:srgbClr val="0000FF"/>
                </a:solidFill>
                <a:latin typeface="Arial" pitchFamily="34" charset="0"/>
                <a:cs typeface="Arial" pitchFamily="34" charset="0"/>
              </a:rPr>
              <a:t>(T1, T2, T3)=(A1 – Q B1, A2 – Q B2, A3 – Q B3)</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6. </a:t>
            </a:r>
            <a:r>
              <a:rPr lang="en-AU" sz="2000" dirty="0">
                <a:solidFill>
                  <a:srgbClr val="0000FF"/>
                </a:solidFill>
                <a:latin typeface="Arial" pitchFamily="34" charset="0"/>
                <a:cs typeface="Arial" pitchFamily="34" charset="0"/>
              </a:rPr>
              <a:t>(A1, A2, A3)=(B1, B2, B3)</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7. </a:t>
            </a:r>
            <a:r>
              <a:rPr lang="en-AU" sz="2000" dirty="0">
                <a:solidFill>
                  <a:srgbClr val="0000FF"/>
                </a:solidFill>
                <a:latin typeface="Arial" pitchFamily="34" charset="0"/>
                <a:cs typeface="Arial" pitchFamily="34" charset="0"/>
              </a:rPr>
              <a:t>(B1, B2, B3)=(T1, T2, T3)</a:t>
            </a:r>
          </a:p>
          <a:p>
            <a:pPr marL="838200" lvl="1" indent="-379413" algn="just">
              <a:lnSpc>
                <a:spcPct val="90000"/>
              </a:lnSpc>
              <a:spcBef>
                <a:spcPts val="500"/>
              </a:spcBef>
              <a:buClrTx/>
              <a:buSzPct val="50000"/>
              <a:buFontTx/>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2000" b="1" dirty="0">
                <a:solidFill>
                  <a:srgbClr val="0000FF"/>
                </a:solidFill>
                <a:latin typeface="Arial" pitchFamily="34" charset="0"/>
                <a:cs typeface="Arial" pitchFamily="34" charset="0"/>
              </a:rPr>
              <a:t>8. </a:t>
            </a:r>
            <a:r>
              <a:rPr lang="en-AU" sz="2000" b="1" dirty="0" err="1">
                <a:solidFill>
                  <a:srgbClr val="0000FF"/>
                </a:solidFill>
                <a:latin typeface="Arial" pitchFamily="34" charset="0"/>
                <a:cs typeface="Arial" pitchFamily="34" charset="0"/>
              </a:rPr>
              <a:t>goto</a:t>
            </a:r>
            <a:r>
              <a:rPr lang="en-AU" sz="2000" b="1" dirty="0">
                <a:solidFill>
                  <a:srgbClr val="0000FF"/>
                </a:solidFill>
                <a:latin typeface="Arial" pitchFamily="34" charset="0"/>
                <a:cs typeface="Arial" pitchFamily="34" charset="0"/>
              </a:rPr>
              <a:t> </a:t>
            </a:r>
            <a:r>
              <a:rPr lang="en-AU" sz="2000" dirty="0">
                <a:solidFill>
                  <a:srgbClr val="0000FF"/>
                </a:solidFill>
                <a:latin typeface="Arial" pitchFamily="34" charset="0"/>
                <a:cs typeface="Arial" pitchFamily="34" charset="0"/>
              </a:rPr>
              <a:t>2</a:t>
            </a:r>
          </a:p>
          <a:p>
            <a:pPr marL="457200" indent="-455613" algn="just">
              <a:lnSpc>
                <a:spcPct val="90000"/>
              </a:lnSpc>
              <a:spcBef>
                <a:spcPts val="500"/>
              </a:spcBef>
              <a:buClr>
                <a:srgbClr val="5FAFFF"/>
              </a:buClr>
              <a:buSzPct val="80000"/>
              <a:buFont typeface="Wingdings" charset="2"/>
              <a:buNone/>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20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Inverse of 550 in GF(1759)</a:t>
            </a:r>
          </a:p>
        </p:txBody>
      </p:sp>
      <p:sp>
        <p:nvSpPr>
          <p:cNvPr id="22530" name="Text Box 2"/>
          <p:cNvSpPr txBox="1">
            <a:spLocks noChangeArrowheads="1"/>
          </p:cNvSpPr>
          <p:nvPr/>
        </p:nvSpPr>
        <p:spPr bwMode="auto">
          <a:xfrm>
            <a:off x="669925" y="1331913"/>
            <a:ext cx="184150" cy="366712"/>
          </a:xfrm>
          <a:prstGeom prst="rect">
            <a:avLst/>
          </a:prstGeom>
          <a:noFill/>
          <a:ln w="9525">
            <a:noFill/>
            <a:round/>
            <a:headEnd/>
            <a:tailEnd/>
          </a:ln>
          <a:effectLst/>
        </p:spPr>
        <p:txBody>
          <a:bodyPr wrap="none" anchor="ctr"/>
          <a:lstStyle/>
          <a:p>
            <a:endParaRPr lang="en-US"/>
          </a:p>
        </p:txBody>
      </p:sp>
      <p:graphicFrame>
        <p:nvGraphicFramePr>
          <p:cNvPr id="22531" name="Group 3"/>
          <p:cNvGraphicFramePr>
            <a:graphicFrameLocks noGrp="1"/>
          </p:cNvGraphicFramePr>
          <p:nvPr/>
        </p:nvGraphicFramePr>
        <p:xfrm>
          <a:off x="914400" y="1676400"/>
          <a:ext cx="7240588" cy="3881438"/>
        </p:xfrm>
        <a:graphic>
          <a:graphicData uri="http://schemas.openxmlformats.org/drawingml/2006/table">
            <a:tbl>
              <a:tblPr/>
              <a:tblGrid>
                <a:gridCol w="1035050"/>
                <a:gridCol w="1033463"/>
                <a:gridCol w="1033462"/>
                <a:gridCol w="1035050"/>
                <a:gridCol w="1035050"/>
                <a:gridCol w="1033463"/>
                <a:gridCol w="1035050"/>
              </a:tblGrid>
              <a:tr h="539750">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dirty="0" smtClean="0">
                          <a:ln>
                            <a:noFill/>
                          </a:ln>
                          <a:solidFill>
                            <a:srgbClr val="0000FF"/>
                          </a:solidFill>
                          <a:effectLst/>
                          <a:latin typeface="Times New Roman" pitchFamily="16" charset="0"/>
                          <a:ea typeface="ＭＳ Ｐゴシック" pitchFamily="32" charset="-128"/>
                        </a:rPr>
                        <a:t>Q</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dirty="0" smtClean="0">
                          <a:ln>
                            <a:noFill/>
                          </a:ln>
                          <a:solidFill>
                            <a:srgbClr val="0000FF"/>
                          </a:solidFill>
                          <a:effectLst/>
                          <a:latin typeface="Times New Roman" pitchFamily="16" charset="0"/>
                          <a:ea typeface="ＭＳ Ｐゴシック" pitchFamily="32" charset="-128"/>
                        </a:rPr>
                        <a:t>A1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dirty="0" smtClean="0">
                          <a:ln>
                            <a:noFill/>
                          </a:ln>
                          <a:solidFill>
                            <a:srgbClr val="0000FF"/>
                          </a:solidFill>
                          <a:effectLst/>
                          <a:latin typeface="Times New Roman" pitchFamily="16" charset="0"/>
                          <a:ea typeface="ＭＳ Ｐゴシック" pitchFamily="32" charset="-128"/>
                        </a:rPr>
                        <a:t>A2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smtClean="0">
                          <a:ln>
                            <a:noFill/>
                          </a:ln>
                          <a:solidFill>
                            <a:srgbClr val="0000FF"/>
                          </a:solidFill>
                          <a:effectLst/>
                          <a:latin typeface="Times New Roman" pitchFamily="16" charset="0"/>
                          <a:ea typeface="ＭＳ Ｐゴシック" pitchFamily="32" charset="-128"/>
                        </a:rPr>
                        <a:t>A3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smtClean="0">
                          <a:ln>
                            <a:noFill/>
                          </a:ln>
                          <a:solidFill>
                            <a:srgbClr val="0000FF"/>
                          </a:solidFill>
                          <a:effectLst/>
                          <a:latin typeface="Times New Roman" pitchFamily="16" charset="0"/>
                          <a:ea typeface="ＭＳ Ｐゴシック" pitchFamily="32" charset="-128"/>
                        </a:rPr>
                        <a:t>B1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smtClean="0">
                          <a:ln>
                            <a:noFill/>
                          </a:ln>
                          <a:solidFill>
                            <a:srgbClr val="0000FF"/>
                          </a:solidFill>
                          <a:effectLst/>
                          <a:latin typeface="Times New Roman" pitchFamily="16" charset="0"/>
                          <a:ea typeface="ＭＳ Ｐゴシック" pitchFamily="32" charset="-128"/>
                        </a:rPr>
                        <a:t>B2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1" i="0" u="none" strike="noStrike" cap="none" normalizeH="0" baseline="0" smtClean="0">
                          <a:ln>
                            <a:noFill/>
                          </a:ln>
                          <a:solidFill>
                            <a:srgbClr val="0000FF"/>
                          </a:solidFill>
                          <a:effectLst/>
                          <a:latin typeface="Times New Roman" pitchFamily="16" charset="0"/>
                          <a:ea typeface="ＭＳ Ｐゴシック" pitchFamily="32" charset="-128"/>
                        </a:rPr>
                        <a:t>B3</a:t>
                      </a:r>
                    </a:p>
                  </a:txBody>
                  <a:tcPr marL="90000" marR="90000" marT="71495" marB="46800" horzOverflow="overflow">
                    <a:lnL>
                      <a:noFill/>
                    </a:lnL>
                    <a:lnR>
                      <a:noFill/>
                    </a:lnR>
                    <a:lnT>
                      <a:noFill/>
                    </a:lnT>
                    <a:lnB>
                      <a:noFill/>
                    </a:lnB>
                    <a:lnTlToBr>
                      <a:noFill/>
                    </a:lnTlToBr>
                    <a:lnBlToTr>
                      <a:noFill/>
                    </a:lnBlToTr>
                    <a:noFill/>
                  </a:tcPr>
                </a:tc>
              </a:tr>
              <a:tr h="66357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1759</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550</a:t>
                      </a:r>
                    </a:p>
                  </a:txBody>
                  <a:tcPr marL="90000" marR="90000" marT="71495" marB="46800" horzOverflow="overflow">
                    <a:lnL>
                      <a:noFill/>
                    </a:lnL>
                    <a:lnR>
                      <a:noFill/>
                    </a:lnR>
                    <a:lnT>
                      <a:noFill/>
                    </a:lnT>
                    <a:lnB>
                      <a:noFill/>
                    </a:lnB>
                    <a:lnTlToBr>
                      <a:noFill/>
                    </a:lnTlToBr>
                    <a:lnBlToTr>
                      <a:noFill/>
                    </a:lnBlToTr>
                    <a:noFill/>
                  </a:tcPr>
                </a:tc>
              </a:tr>
              <a:tr h="541338">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550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109</a:t>
                      </a:r>
                    </a:p>
                  </a:txBody>
                  <a:tcPr marL="90000" marR="90000" marT="71495" marB="46800" horzOverflow="overflow">
                    <a:lnL>
                      <a:noFill/>
                    </a:lnL>
                    <a:lnR>
                      <a:noFill/>
                    </a:lnR>
                    <a:lnT>
                      <a:noFill/>
                    </a:lnT>
                    <a:lnB>
                      <a:noFill/>
                    </a:lnB>
                    <a:lnTlToBr>
                      <a:noFill/>
                    </a:lnTlToBr>
                    <a:lnBlToTr>
                      <a:noFill/>
                    </a:lnBlToTr>
                    <a:noFill/>
                  </a:tcPr>
                </a:tc>
              </a:tr>
              <a:tr h="539750">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109</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r>
              <a:tr h="641350">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106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–339</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r>
              <a:tr h="95567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106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–339</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–111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355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r>
            </a:tbl>
          </a:graphicData>
        </a:graphic>
      </p:graphicFrame>
      <p:sp>
        <p:nvSpPr>
          <p:cNvPr id="22574" name="Text Box 46"/>
          <p:cNvSpPr txBox="1">
            <a:spLocks noChangeArrowheads="1"/>
          </p:cNvSpPr>
          <p:nvPr/>
        </p:nvSpPr>
        <p:spPr bwMode="auto">
          <a:xfrm>
            <a:off x="5081588" y="5564188"/>
            <a:ext cx="2992437" cy="455612"/>
          </a:xfrm>
          <a:prstGeom prst="rect">
            <a:avLst/>
          </a:prstGeom>
          <a:noFill/>
          <a:ln w="9525">
            <a:noFill/>
            <a:round/>
            <a:headEnd/>
            <a:tailEnd/>
          </a:ln>
          <a:effectLst/>
        </p:spPr>
        <p:txBody>
          <a:bodyPr wrap="none"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355 is inverse of 550</a:t>
            </a:r>
          </a:p>
        </p:txBody>
      </p:sp>
      <p:sp>
        <p:nvSpPr>
          <p:cNvPr id="22575" name="Line 47"/>
          <p:cNvSpPr>
            <a:spLocks noChangeShapeType="1"/>
          </p:cNvSpPr>
          <p:nvPr/>
        </p:nvSpPr>
        <p:spPr bwMode="auto">
          <a:xfrm flipV="1">
            <a:off x="6583363" y="5027613"/>
            <a:ext cx="1587" cy="642937"/>
          </a:xfrm>
          <a:prstGeom prst="line">
            <a:avLst/>
          </a:prstGeom>
          <a:noFill/>
          <a:ln w="36720">
            <a:solidFill>
              <a:srgbClr val="FFFFFF"/>
            </a:solidFill>
            <a:round/>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74"/>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22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386641" y="115428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70263"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Group</a:t>
            </a:r>
          </a:p>
        </p:txBody>
      </p:sp>
      <p:sp>
        <p:nvSpPr>
          <p:cNvPr id="23554" name="Text Box 2"/>
          <p:cNvSpPr txBox="1">
            <a:spLocks noChangeArrowheads="1"/>
          </p:cNvSpPr>
          <p:nvPr/>
        </p:nvSpPr>
        <p:spPr bwMode="auto">
          <a:xfrm>
            <a:off x="431075" y="1158240"/>
            <a:ext cx="8229600" cy="5029200"/>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a set S of elements or “numbers”</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may be finite or infinite</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with some operation ‘.’ so G=(S,.)</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Obeys CAIN:</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Closure: </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 in S, then </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 in S </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Associative law:	(</a:t>
            </a:r>
            <a:r>
              <a:rPr lang="en-AU" sz="2800" dirty="0" err="1">
                <a:solidFill>
                  <a:srgbClr val="0000FF"/>
                </a:solidFill>
                <a:latin typeface="Arial" pitchFamily="34" charset="0"/>
                <a:cs typeface="Arial" pitchFamily="34" charset="0"/>
              </a:rPr>
              <a:t>a.b</a:t>
            </a:r>
            <a:r>
              <a:rPr lang="en-AU" sz="2800" dirty="0">
                <a:solidFill>
                  <a:srgbClr val="0000FF"/>
                </a:solidFill>
                <a:latin typeface="Arial" pitchFamily="34" charset="0"/>
                <a:cs typeface="Arial" pitchFamily="34" charset="0"/>
              </a:rPr>
              <a:t>).c = a.(</a:t>
            </a:r>
            <a:r>
              <a:rPr lang="en-AU" sz="2800" dirty="0" err="1">
                <a:solidFill>
                  <a:srgbClr val="0000FF"/>
                </a:solidFill>
                <a:latin typeface="Arial" pitchFamily="34" charset="0"/>
                <a:cs typeface="Arial" pitchFamily="34" charset="0"/>
              </a:rPr>
              <a:t>b.c</a:t>
            </a:r>
            <a:r>
              <a:rPr lang="en-AU" sz="2800" dirty="0">
                <a:solidFill>
                  <a:srgbClr val="0000FF"/>
                </a:solidFill>
                <a:latin typeface="Arial" pitchFamily="34" charset="0"/>
                <a:cs typeface="Arial" pitchFamily="34" charset="0"/>
              </a:rPr>
              <a:t>) </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has Identity e:	</a:t>
            </a:r>
            <a:r>
              <a:rPr lang="en-AU" sz="2800" dirty="0" err="1">
                <a:solidFill>
                  <a:srgbClr val="0000FF"/>
                </a:solidFill>
                <a:latin typeface="Arial" pitchFamily="34" charset="0"/>
                <a:cs typeface="Arial" pitchFamily="34" charset="0"/>
              </a:rPr>
              <a:t>e.a</a:t>
            </a:r>
            <a:r>
              <a:rPr lang="en-AU" sz="2800" dirty="0">
                <a:solidFill>
                  <a:srgbClr val="0000FF"/>
                </a:solidFill>
                <a:latin typeface="Arial" pitchFamily="34" charset="0"/>
                <a:cs typeface="Arial" pitchFamily="34" charset="0"/>
              </a:rPr>
              <a:t> = </a:t>
            </a:r>
            <a:r>
              <a:rPr lang="en-AU" sz="2800" dirty="0" err="1">
                <a:solidFill>
                  <a:srgbClr val="0000FF"/>
                </a:solidFill>
                <a:latin typeface="Arial" pitchFamily="34" charset="0"/>
                <a:cs typeface="Arial" pitchFamily="34" charset="0"/>
              </a:rPr>
              <a:t>a.e</a:t>
            </a:r>
            <a:r>
              <a:rPr lang="en-AU" sz="2800" dirty="0">
                <a:solidFill>
                  <a:srgbClr val="0000FF"/>
                </a:solidFill>
                <a:latin typeface="Arial" pitchFamily="34" charset="0"/>
                <a:cs typeface="Arial" pitchFamily="34" charset="0"/>
              </a:rPr>
              <a:t> = a </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has </a:t>
            </a:r>
            <a:r>
              <a:rPr lang="en-AU" sz="2800" dirty="0" err="1">
                <a:solidFill>
                  <a:srgbClr val="0000FF"/>
                </a:solidFill>
                <a:latin typeface="Arial" pitchFamily="34" charset="0"/>
                <a:cs typeface="Arial" pitchFamily="34" charset="0"/>
              </a:rPr>
              <a:t>iNverses</a:t>
            </a:r>
            <a:r>
              <a:rPr lang="en-AU" sz="2800" dirty="0">
                <a:solidFill>
                  <a:srgbClr val="0000FF"/>
                </a:solidFill>
                <a:latin typeface="Arial" pitchFamily="34" charset="0"/>
                <a:cs typeface="Arial" pitchFamily="34" charset="0"/>
              </a:rPr>
              <a:t> a</a:t>
            </a:r>
            <a:r>
              <a:rPr lang="en-AU" sz="2800" baseline="30000" dirty="0">
                <a:solidFill>
                  <a:srgbClr val="0000FF"/>
                </a:solidFill>
                <a:latin typeface="Arial" pitchFamily="34" charset="0"/>
                <a:cs typeface="Arial" pitchFamily="34" charset="0"/>
              </a:rPr>
              <a:t>-1</a:t>
            </a:r>
            <a:r>
              <a:rPr lang="en-AU" sz="2800" dirty="0">
                <a:solidFill>
                  <a:srgbClr val="0000FF"/>
                </a:solidFill>
                <a:latin typeface="Arial" pitchFamily="34" charset="0"/>
                <a:cs typeface="Arial" pitchFamily="34" charset="0"/>
              </a:rPr>
              <a:t>:	a.a</a:t>
            </a:r>
            <a:r>
              <a:rPr lang="en-AU" sz="2800" baseline="30000" dirty="0">
                <a:solidFill>
                  <a:srgbClr val="0000FF"/>
                </a:solidFill>
                <a:latin typeface="Arial" pitchFamily="34" charset="0"/>
                <a:cs typeface="Arial" pitchFamily="34" charset="0"/>
              </a:rPr>
              <a:t>-1</a:t>
            </a:r>
            <a:r>
              <a:rPr lang="en-AU" sz="2800" dirty="0">
                <a:solidFill>
                  <a:srgbClr val="0000FF"/>
                </a:solidFill>
                <a:latin typeface="Arial" pitchFamily="34" charset="0"/>
                <a:cs typeface="Arial" pitchFamily="34" charset="0"/>
              </a:rPr>
              <a:t> = e</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if commutative 	</a:t>
            </a:r>
            <a:r>
              <a:rPr lang="en-AU" sz="3200" dirty="0" err="1">
                <a:solidFill>
                  <a:srgbClr val="0000FF"/>
                </a:solidFill>
                <a:latin typeface="Arial" pitchFamily="34" charset="0"/>
                <a:cs typeface="Arial" pitchFamily="34" charset="0"/>
              </a:rPr>
              <a:t>a.b</a:t>
            </a:r>
            <a:r>
              <a:rPr lang="en-AU" sz="3200" dirty="0">
                <a:solidFill>
                  <a:srgbClr val="0000FF"/>
                </a:solidFill>
                <a:latin typeface="Arial" pitchFamily="34" charset="0"/>
                <a:cs typeface="Arial" pitchFamily="34" charset="0"/>
              </a:rPr>
              <a:t> = </a:t>
            </a:r>
            <a:r>
              <a:rPr lang="en-AU" sz="3200" dirty="0" err="1">
                <a:solidFill>
                  <a:srgbClr val="0000FF"/>
                </a:solidFill>
                <a:latin typeface="Arial" pitchFamily="34" charset="0"/>
                <a:cs typeface="Arial" pitchFamily="34" charset="0"/>
              </a:rPr>
              <a:t>b.a</a:t>
            </a:r>
            <a:r>
              <a:rPr lang="en-AU" sz="3200" dirty="0">
                <a:solidFill>
                  <a:srgbClr val="0000FF"/>
                </a:solidFill>
                <a:latin typeface="Arial" pitchFamily="34" charset="0"/>
                <a:cs typeface="Arial" pitchFamily="34" charset="0"/>
              </a:rPr>
              <a:t> </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then forms an </a:t>
            </a:r>
            <a:r>
              <a:rPr lang="en-AU" sz="2800" b="1" dirty="0" err="1">
                <a:solidFill>
                  <a:srgbClr val="0000FF"/>
                </a:solidFill>
                <a:latin typeface="Arial" pitchFamily="34" charset="0"/>
                <a:cs typeface="Arial" pitchFamily="34" charset="0"/>
              </a:rPr>
              <a:t>abelian</a:t>
            </a:r>
            <a:r>
              <a:rPr lang="en-AU" sz="2800" b="1" dirty="0">
                <a:solidFill>
                  <a:srgbClr val="0000FF"/>
                </a:solidFill>
                <a:latin typeface="Arial" pitchFamily="34" charset="0"/>
                <a:cs typeface="Arial" pitchFamily="34" charset="0"/>
              </a:rPr>
              <a:t> group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04948" y="160247"/>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Cyclic Group</a:t>
            </a:r>
          </a:p>
        </p:txBody>
      </p:sp>
      <p:sp>
        <p:nvSpPr>
          <p:cNvPr id="24578" name="Text Box 2"/>
          <p:cNvSpPr txBox="1">
            <a:spLocks noChangeArrowheads="1"/>
          </p:cNvSpPr>
          <p:nvPr/>
        </p:nvSpPr>
        <p:spPr bwMode="auto">
          <a:xfrm>
            <a:off x="457200" y="1271452"/>
            <a:ext cx="82296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define </a:t>
            </a:r>
            <a:r>
              <a:rPr lang="en-US" sz="3200" b="1" dirty="0">
                <a:solidFill>
                  <a:srgbClr val="0000FF"/>
                </a:solidFill>
                <a:latin typeface="Arial" pitchFamily="34" charset="0"/>
                <a:cs typeface="Arial" pitchFamily="34" charset="0"/>
              </a:rPr>
              <a:t>exponentiation</a:t>
            </a:r>
            <a:r>
              <a:rPr lang="en-US" sz="3200" dirty="0">
                <a:solidFill>
                  <a:srgbClr val="0000FF"/>
                </a:solidFill>
                <a:latin typeface="Arial" pitchFamily="34" charset="0"/>
                <a:cs typeface="Arial" pitchFamily="34" charset="0"/>
              </a:rPr>
              <a:t> as repeated application of operator</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example:	 </a:t>
            </a:r>
            <a:r>
              <a:rPr lang="en-AU" sz="2800" dirty="0">
                <a:solidFill>
                  <a:srgbClr val="0000FF"/>
                </a:solidFill>
                <a:latin typeface="Arial" pitchFamily="34" charset="0"/>
                <a:cs typeface="Arial" pitchFamily="34" charset="0"/>
              </a:rPr>
              <a:t>a</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a:t>
            </a:r>
            <a:r>
              <a:rPr lang="en-AU" sz="2800" dirty="0" err="1">
                <a:solidFill>
                  <a:srgbClr val="0000FF"/>
                </a:solidFill>
                <a:latin typeface="Arial" pitchFamily="34" charset="0"/>
                <a:cs typeface="Arial" pitchFamily="34" charset="0"/>
              </a:rPr>
              <a:t>a.a.a</a:t>
            </a:r>
            <a:endParaRPr lang="en-AU" sz="2800" dirty="0">
              <a:solidFill>
                <a:srgbClr val="0000FF"/>
              </a:solidFill>
              <a:latin typeface="Arial" pitchFamily="34" charset="0"/>
              <a:cs typeface="Arial" pitchFamily="34" charset="0"/>
            </a:endParaRP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and let identity be:	 e=</a:t>
            </a:r>
            <a:r>
              <a:rPr lang="en-AU" sz="3200" dirty="0">
                <a:solidFill>
                  <a:srgbClr val="0000FF"/>
                </a:solidFill>
                <a:latin typeface="Arial" pitchFamily="34" charset="0"/>
                <a:cs typeface="Arial" pitchFamily="34" charset="0"/>
              </a:rPr>
              <a:t>a</a:t>
            </a:r>
            <a:r>
              <a:rPr lang="en-AU" sz="3200" baseline="30000" dirty="0">
                <a:solidFill>
                  <a:srgbClr val="0000FF"/>
                </a:solidFill>
                <a:latin typeface="Arial" pitchFamily="34" charset="0"/>
                <a:cs typeface="Arial" pitchFamily="34" charset="0"/>
              </a:rPr>
              <a:t>0</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 group is cyclic if every element is a power of some fixed element a</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i.e., b = </a:t>
            </a:r>
            <a:r>
              <a:rPr lang="en-AU" sz="2800" dirty="0" err="1">
                <a:solidFill>
                  <a:srgbClr val="0000FF"/>
                </a:solidFill>
                <a:latin typeface="Arial" pitchFamily="34" charset="0"/>
                <a:cs typeface="Arial" pitchFamily="34" charset="0"/>
              </a:rPr>
              <a:t>a</a:t>
            </a:r>
            <a:r>
              <a:rPr lang="en-AU" sz="2800" baseline="30000" dirty="0" err="1">
                <a:solidFill>
                  <a:srgbClr val="0000FF"/>
                </a:solidFill>
                <a:latin typeface="Arial" pitchFamily="34" charset="0"/>
                <a:cs typeface="Arial" pitchFamily="34" charset="0"/>
              </a:rPr>
              <a:t>k</a:t>
            </a:r>
            <a:r>
              <a:rPr lang="en-US" sz="2800" dirty="0">
                <a:solidFill>
                  <a:srgbClr val="0000FF"/>
                </a:solidFill>
                <a:latin typeface="Arial" pitchFamily="34" charset="0"/>
                <a:cs typeface="Arial" pitchFamily="34" charset="0"/>
              </a:rPr>
              <a:t>	for some a and every b in group</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 is said to be a generator of the group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190698" y="15592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Ring</a:t>
            </a:r>
          </a:p>
        </p:txBody>
      </p:sp>
      <p:sp>
        <p:nvSpPr>
          <p:cNvPr id="25602" name="Text Box 2"/>
          <p:cNvSpPr txBox="1">
            <a:spLocks noChangeArrowheads="1"/>
          </p:cNvSpPr>
          <p:nvPr/>
        </p:nvSpPr>
        <p:spPr bwMode="auto">
          <a:xfrm>
            <a:off x="457200" y="1447800"/>
            <a:ext cx="8229600" cy="5570538"/>
          </a:xfrm>
          <a:prstGeom prst="rect">
            <a:avLst/>
          </a:prstGeom>
          <a:noFill/>
          <a:ln w="9525">
            <a:noFill/>
            <a:round/>
            <a:headEnd/>
            <a:tailEnd/>
          </a:ln>
          <a:effectLst/>
        </p:spPr>
        <p:txBody>
          <a:bodyPr/>
          <a:lstStyle/>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FF"/>
                </a:solidFill>
                <a:latin typeface="Arial" pitchFamily="34" charset="0"/>
                <a:cs typeface="Arial" pitchFamily="34" charset="0"/>
              </a:rPr>
              <a:t>a set of “numbers” </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FF"/>
                </a:solidFill>
                <a:latin typeface="Arial" pitchFamily="34" charset="0"/>
                <a:cs typeface="Arial" pitchFamily="34" charset="0"/>
              </a:rPr>
              <a:t>with two operations (addition and multiplication) which form:</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solidFill>
                  <a:srgbClr val="0000FF"/>
                </a:solidFill>
                <a:latin typeface="Arial" pitchFamily="34" charset="0"/>
                <a:cs typeface="Arial" pitchFamily="34" charset="0"/>
              </a:rPr>
              <a:t>an </a:t>
            </a:r>
            <a:r>
              <a:rPr lang="en-AU" sz="2400" dirty="0" err="1">
                <a:solidFill>
                  <a:srgbClr val="0000FF"/>
                </a:solidFill>
                <a:latin typeface="Arial" pitchFamily="34" charset="0"/>
                <a:cs typeface="Arial" pitchFamily="34" charset="0"/>
              </a:rPr>
              <a:t>abelian</a:t>
            </a:r>
            <a:r>
              <a:rPr lang="en-AU" sz="2400" dirty="0">
                <a:solidFill>
                  <a:srgbClr val="0000FF"/>
                </a:solidFill>
                <a:latin typeface="Arial" pitchFamily="34" charset="0"/>
                <a:cs typeface="Arial" pitchFamily="34" charset="0"/>
              </a:rPr>
              <a:t> group with addition operation </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solidFill>
                  <a:srgbClr val="0000FF"/>
                </a:solidFill>
                <a:latin typeface="Arial" pitchFamily="34" charset="0"/>
                <a:cs typeface="Arial" pitchFamily="34" charset="0"/>
              </a:rPr>
              <a:t>and multiplication:</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600" dirty="0">
                <a:solidFill>
                  <a:srgbClr val="0000FF"/>
                </a:solidFill>
                <a:latin typeface="Arial" pitchFamily="34" charset="0"/>
                <a:cs typeface="Arial" pitchFamily="34" charset="0"/>
              </a:rPr>
              <a:t>has closure</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600" dirty="0">
                <a:solidFill>
                  <a:srgbClr val="0000FF"/>
                </a:solidFill>
                <a:latin typeface="Arial" pitchFamily="34" charset="0"/>
                <a:cs typeface="Arial" pitchFamily="34" charset="0"/>
              </a:rPr>
              <a:t>is associative</a:t>
            </a:r>
          </a:p>
          <a:p>
            <a:pPr marL="741363" lvl="1" indent="-284163" algn="just">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1600" dirty="0">
                <a:solidFill>
                  <a:srgbClr val="0000FF"/>
                </a:solidFill>
                <a:latin typeface="Arial" pitchFamily="34" charset="0"/>
                <a:cs typeface="Arial" pitchFamily="34" charset="0"/>
              </a:rPr>
              <a:t>distributive over addition:	a(</a:t>
            </a:r>
            <a:r>
              <a:rPr lang="en-AU" sz="1600" dirty="0" err="1">
                <a:solidFill>
                  <a:srgbClr val="0000FF"/>
                </a:solidFill>
                <a:latin typeface="Arial" pitchFamily="34" charset="0"/>
                <a:cs typeface="Arial" pitchFamily="34" charset="0"/>
              </a:rPr>
              <a:t>b+c</a:t>
            </a:r>
            <a:r>
              <a:rPr lang="en-AU" sz="1600" dirty="0">
                <a:solidFill>
                  <a:srgbClr val="0000FF"/>
                </a:solidFill>
                <a:latin typeface="Arial" pitchFamily="34" charset="0"/>
                <a:cs typeface="Arial" pitchFamily="34" charset="0"/>
              </a:rPr>
              <a:t>) = </a:t>
            </a:r>
            <a:r>
              <a:rPr lang="en-AU" sz="1600" dirty="0" err="1">
                <a:solidFill>
                  <a:srgbClr val="0000FF"/>
                </a:solidFill>
                <a:latin typeface="Arial" pitchFamily="34" charset="0"/>
                <a:cs typeface="Arial" pitchFamily="34" charset="0"/>
              </a:rPr>
              <a:t>ab</a:t>
            </a:r>
            <a:r>
              <a:rPr lang="en-AU" sz="1600" dirty="0">
                <a:solidFill>
                  <a:srgbClr val="0000FF"/>
                </a:solidFill>
                <a:latin typeface="Arial" pitchFamily="34" charset="0"/>
                <a:cs typeface="Arial" pitchFamily="34" charset="0"/>
              </a:rPr>
              <a:t> + ac</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dirty="0">
                <a:solidFill>
                  <a:srgbClr val="0000FF"/>
                </a:solidFill>
                <a:latin typeface="Arial" pitchFamily="34" charset="0"/>
                <a:cs typeface="Arial" pitchFamily="34" charset="0"/>
              </a:rPr>
              <a:t>if multiplication operation is commutative, it forms a </a:t>
            </a:r>
            <a:r>
              <a:rPr lang="en-AU" sz="2400" b="1" dirty="0">
                <a:solidFill>
                  <a:srgbClr val="0000FF"/>
                </a:solidFill>
                <a:latin typeface="Arial" pitchFamily="34" charset="0"/>
                <a:cs typeface="Arial" pitchFamily="34" charset="0"/>
              </a:rPr>
              <a:t>commutative ring</a:t>
            </a:r>
            <a:r>
              <a:rPr lang="en-AU" sz="2400" dirty="0">
                <a:solidFill>
                  <a:srgbClr val="0000FF"/>
                </a:solidFill>
                <a:latin typeface="Arial" pitchFamily="34" charset="0"/>
                <a:cs typeface="Arial" pitchFamily="34" charset="0"/>
              </a:rPr>
              <a:t> </a:t>
            </a:r>
          </a:p>
          <a:p>
            <a:pPr marL="341313" indent="-341313" algn="just">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FF"/>
                </a:solidFill>
                <a:latin typeface="Arial" pitchFamily="34" charset="0"/>
                <a:cs typeface="Arial" pitchFamily="34" charset="0"/>
              </a:rPr>
              <a:t>if </a:t>
            </a:r>
            <a:r>
              <a:rPr lang="en-AU" sz="2400" dirty="0">
                <a:solidFill>
                  <a:srgbClr val="0000FF"/>
                </a:solidFill>
                <a:latin typeface="Arial" pitchFamily="34" charset="0"/>
                <a:cs typeface="Arial" pitchFamily="34" charset="0"/>
              </a:rPr>
              <a:t>multiplication operation has an identity and no zero divisors, it forms an </a:t>
            </a:r>
            <a:r>
              <a:rPr lang="en-AU" sz="2400" b="1" dirty="0">
                <a:solidFill>
                  <a:srgbClr val="0000FF"/>
                </a:solidFill>
                <a:latin typeface="Arial" pitchFamily="34" charset="0"/>
                <a:cs typeface="Arial" pitchFamily="34" charset="0"/>
              </a:rPr>
              <a:t>integral domain</a:t>
            </a:r>
          </a:p>
          <a:p>
            <a:pPr marL="341313" indent="-341313" algn="just">
              <a:spcBef>
                <a:spcPts val="7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400" dirty="0">
              <a:solidFill>
                <a:srgbClr val="0000FF"/>
              </a:solidFill>
              <a:latin typeface="Arial" pitchFamily="34" charset="0"/>
              <a:cs typeface="Arial" pitchFamily="34" charset="0"/>
            </a:endParaRPr>
          </a:p>
          <a:p>
            <a:pPr marL="341313" indent="-341313" algn="just">
              <a:spcBef>
                <a:spcPts val="7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4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38892" y="20164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Field</a:t>
            </a:r>
          </a:p>
        </p:txBody>
      </p:sp>
      <p:sp>
        <p:nvSpPr>
          <p:cNvPr id="26626" name="Text Box 2"/>
          <p:cNvSpPr txBox="1">
            <a:spLocks noChangeArrowheads="1"/>
          </p:cNvSpPr>
          <p:nvPr/>
        </p:nvSpPr>
        <p:spPr bwMode="auto">
          <a:xfrm>
            <a:off x="300445" y="1454331"/>
            <a:ext cx="82296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a set of numbers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with two operations which form:</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err="1">
                <a:solidFill>
                  <a:srgbClr val="0000FF"/>
                </a:solidFill>
                <a:latin typeface="Arial" pitchFamily="34" charset="0"/>
                <a:cs typeface="Arial" pitchFamily="34" charset="0"/>
              </a:rPr>
              <a:t>abelian</a:t>
            </a:r>
            <a:r>
              <a:rPr lang="en-AU" sz="2800" dirty="0">
                <a:solidFill>
                  <a:srgbClr val="0000FF"/>
                </a:solidFill>
                <a:latin typeface="Arial" pitchFamily="34" charset="0"/>
                <a:cs typeface="Arial" pitchFamily="34" charset="0"/>
              </a:rPr>
              <a:t> group for addition </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err="1">
                <a:solidFill>
                  <a:srgbClr val="0000FF"/>
                </a:solidFill>
                <a:latin typeface="Arial" pitchFamily="34" charset="0"/>
                <a:cs typeface="Arial" pitchFamily="34" charset="0"/>
              </a:rPr>
              <a:t>abelian</a:t>
            </a:r>
            <a:r>
              <a:rPr lang="en-AU" sz="2800" dirty="0">
                <a:solidFill>
                  <a:srgbClr val="0000FF"/>
                </a:solidFill>
                <a:latin typeface="Arial" pitchFamily="34" charset="0"/>
                <a:cs typeface="Arial" pitchFamily="34" charset="0"/>
              </a:rPr>
              <a:t> group for multiplication (ignoring 0) </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ring</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have hierarchy with more axioms/laws</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group -&gt; ring -&gt; field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Group, Ring, Field</a:t>
            </a:r>
          </a:p>
        </p:txBody>
      </p:sp>
      <p:pic>
        <p:nvPicPr>
          <p:cNvPr id="27650" name="Picture 2"/>
          <p:cNvPicPr>
            <a:picLocks noChangeAspect="1" noChangeArrowheads="1"/>
          </p:cNvPicPr>
          <p:nvPr/>
        </p:nvPicPr>
        <p:blipFill>
          <a:blip r:embed="rId3"/>
          <a:srcRect/>
          <a:stretch>
            <a:fillRect/>
          </a:stretch>
        </p:blipFill>
        <p:spPr bwMode="auto">
          <a:xfrm>
            <a:off x="1293224" y="1421675"/>
            <a:ext cx="6814766" cy="428679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55165" y="111509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360514" y="242138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Finite (Galois) Fields</a:t>
            </a:r>
          </a:p>
        </p:txBody>
      </p:sp>
      <p:sp>
        <p:nvSpPr>
          <p:cNvPr id="28674" name="Text Box 2"/>
          <p:cNvSpPr txBox="1">
            <a:spLocks noChangeArrowheads="1"/>
          </p:cNvSpPr>
          <p:nvPr/>
        </p:nvSpPr>
        <p:spPr bwMode="auto">
          <a:xfrm>
            <a:off x="483326" y="1428205"/>
            <a:ext cx="82296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finite fields play a key role in cryptography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show number of elements in a finite field </a:t>
            </a:r>
            <a:r>
              <a:rPr lang="en-US" sz="3200" b="1" dirty="0">
                <a:solidFill>
                  <a:srgbClr val="0000FF"/>
                </a:solidFill>
                <a:latin typeface="Arial" pitchFamily="34" charset="0"/>
                <a:cs typeface="Arial" pitchFamily="34" charset="0"/>
              </a:rPr>
              <a:t>must</a:t>
            </a:r>
            <a:r>
              <a:rPr lang="en-US" sz="3200" dirty="0">
                <a:solidFill>
                  <a:srgbClr val="0000FF"/>
                </a:solidFill>
                <a:latin typeface="Arial" pitchFamily="34" charset="0"/>
                <a:cs typeface="Arial" pitchFamily="34" charset="0"/>
              </a:rPr>
              <a:t> be a power of a prime </a:t>
            </a:r>
            <a:r>
              <a:rPr lang="en-US" sz="3200" dirty="0" err="1">
                <a:solidFill>
                  <a:srgbClr val="0000FF"/>
                </a:solidFill>
                <a:latin typeface="Arial" pitchFamily="34" charset="0"/>
                <a:cs typeface="Arial" pitchFamily="34" charset="0"/>
              </a:rPr>
              <a:t>p</a:t>
            </a:r>
            <a:r>
              <a:rPr lang="en-US" sz="3200" baseline="30000" dirty="0" err="1">
                <a:solidFill>
                  <a:srgbClr val="0000FF"/>
                </a:solidFill>
                <a:latin typeface="Arial" pitchFamily="34" charset="0"/>
                <a:cs typeface="Arial" pitchFamily="34" charset="0"/>
              </a:rPr>
              <a:t>n</a:t>
            </a:r>
            <a:endParaRPr lang="en-US" sz="3200" baseline="30000" dirty="0">
              <a:solidFill>
                <a:srgbClr val="0000FF"/>
              </a:solidFill>
              <a:latin typeface="Arial" pitchFamily="34" charset="0"/>
              <a:cs typeface="Arial" pitchFamily="34" charset="0"/>
            </a:endParaRP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known as Galois fields</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denoted GF(</a:t>
            </a:r>
            <a:r>
              <a:rPr lang="en-US" sz="3200" dirty="0" err="1">
                <a:solidFill>
                  <a:srgbClr val="0000FF"/>
                </a:solidFill>
                <a:latin typeface="Arial" pitchFamily="34" charset="0"/>
                <a:cs typeface="Arial" pitchFamily="34" charset="0"/>
              </a:rPr>
              <a:t>p</a:t>
            </a:r>
            <a:r>
              <a:rPr lang="en-US" sz="3200" baseline="30000" dirty="0" err="1">
                <a:solidFill>
                  <a:srgbClr val="0000FF"/>
                </a:solidFill>
                <a:latin typeface="Arial" pitchFamily="34" charset="0"/>
                <a:cs typeface="Arial" pitchFamily="34" charset="0"/>
              </a:rPr>
              <a:t>n</a:t>
            </a:r>
            <a:r>
              <a:rPr lang="en-US" sz="3200" dirty="0">
                <a:solidFill>
                  <a:srgbClr val="0000FF"/>
                </a:solidFill>
                <a:latin typeface="Arial" pitchFamily="34" charset="0"/>
                <a:cs typeface="Arial" pitchFamily="34" charset="0"/>
              </a:rPr>
              <a:t>)</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in particular often use the fields:</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GF(p)</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GF(2</a:t>
            </a:r>
            <a:r>
              <a:rPr lang="en-US" sz="2800" baseline="30000" dirty="0">
                <a:solidFill>
                  <a:srgbClr val="0000FF"/>
                </a:solidFill>
                <a:latin typeface="Arial" pitchFamily="34" charset="0"/>
                <a:cs typeface="Arial" pitchFamily="34" charset="0"/>
              </a:rPr>
              <a:t>n</a:t>
            </a:r>
            <a:r>
              <a:rPr lang="en-US" sz="2800" dirty="0">
                <a:solidFill>
                  <a:srgbClr val="0000FF"/>
                </a:solidFill>
                <a:latin typeface="Arial" pitchFamily="34" charset="0"/>
                <a:cs typeface="Aria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Galois Fields GF(p)</a:t>
            </a:r>
          </a:p>
        </p:txBody>
      </p:sp>
      <p:sp>
        <p:nvSpPr>
          <p:cNvPr id="29698" name="Text Box 2"/>
          <p:cNvSpPr txBox="1">
            <a:spLocks noChangeArrowheads="1"/>
          </p:cNvSpPr>
          <p:nvPr/>
        </p:nvSpPr>
        <p:spPr bwMode="auto">
          <a:xfrm>
            <a:off x="291737" y="1349828"/>
            <a:ext cx="8534400" cy="4838700"/>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GF(p) is the set of integers {0,1, … , p-1} with arithmetic operations modulo prime p</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these form a finite field</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since have multiplicative inverses</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find inverse with Extended Euclidean algorithm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hence arithmetic is “well-behaved” and can do addition, subtraction, multiplication, and division without leaving the field GF(p)</a:t>
            </a:r>
          </a:p>
          <a:p>
            <a:pPr marL="341313" indent="-341313" algn="just">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GF(7) Multiplication Example </a:t>
            </a:r>
          </a:p>
        </p:txBody>
      </p:sp>
      <p:sp>
        <p:nvSpPr>
          <p:cNvPr id="30722" name="Text Box 2"/>
          <p:cNvSpPr txBox="1">
            <a:spLocks noChangeArrowheads="1"/>
          </p:cNvSpPr>
          <p:nvPr/>
        </p:nvSpPr>
        <p:spPr bwMode="auto">
          <a:xfrm>
            <a:off x="822325" y="1484313"/>
            <a:ext cx="184150" cy="366712"/>
          </a:xfrm>
          <a:prstGeom prst="rect">
            <a:avLst/>
          </a:prstGeom>
          <a:noFill/>
          <a:ln w="9525">
            <a:noFill/>
            <a:round/>
            <a:headEnd/>
            <a:tailEnd/>
          </a:ln>
          <a:effectLst/>
        </p:spPr>
        <p:txBody>
          <a:bodyPr wrap="none" anchor="ctr"/>
          <a:lstStyle/>
          <a:p>
            <a:endParaRPr lang="en-US"/>
          </a:p>
        </p:txBody>
      </p:sp>
      <p:graphicFrame>
        <p:nvGraphicFramePr>
          <p:cNvPr id="30723" name="Group 3"/>
          <p:cNvGraphicFramePr>
            <a:graphicFrameLocks noGrp="1"/>
          </p:cNvGraphicFramePr>
          <p:nvPr/>
        </p:nvGraphicFramePr>
        <p:xfrm>
          <a:off x="2438400" y="1524000"/>
          <a:ext cx="3294063" cy="4448113"/>
        </p:xfrm>
        <a:graphic>
          <a:graphicData uri="http://schemas.openxmlformats.org/drawingml/2006/table">
            <a:tbl>
              <a:tblPr/>
              <a:tblGrid>
                <a:gridCol w="411163"/>
                <a:gridCol w="411162"/>
                <a:gridCol w="412750"/>
                <a:gridCol w="412750"/>
                <a:gridCol w="411163"/>
                <a:gridCol w="411162"/>
                <a:gridCol w="411163"/>
                <a:gridCol w="412750"/>
              </a:tblGrid>
              <a:tr h="555625">
                <a:tc>
                  <a:txBody>
                    <a:bodyPr/>
                    <a:lstStyle/>
                    <a:p>
                      <a:pPr marL="0" marR="0" lvl="0" indent="0" algn="ctr" defTabSz="457200" rtl="0" eaLnBrk="1" fontAlgn="base" latinLnBrk="0" hangingPunct="1">
                        <a:lnSpc>
                          <a:spcPct val="109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Symbol" pitchFamily="16" charset="2"/>
                          <a:ea typeface="ＭＳ Ｐゴシック" pitchFamily="32" charset="-128"/>
                        </a:rPr>
                        <a:t></a:t>
                      </a: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r>
              <a:tr h="555625">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0</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6</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5</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4</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3</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smtClean="0">
                          <a:ln>
                            <a:noFill/>
                          </a:ln>
                          <a:solidFill>
                            <a:srgbClr val="0000FF"/>
                          </a:solidFill>
                          <a:effectLst/>
                          <a:latin typeface="Times New Roman" pitchFamily="16"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93000"/>
                        </a:lnSpc>
                        <a:spcBef>
                          <a:spcPts val="300"/>
                        </a:spcBef>
                        <a:spcAft>
                          <a:spcPts val="30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rgbClr val="0000FF"/>
                          </a:solidFill>
                          <a:effectLst/>
                          <a:latin typeface="Times New Roman" pitchFamily="16"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69520" y="290470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Polynomial Arithmetic</a:t>
            </a:r>
          </a:p>
        </p:txBody>
      </p:sp>
      <p:sp>
        <p:nvSpPr>
          <p:cNvPr id="31746" name="Text Box 2"/>
          <p:cNvSpPr txBox="1">
            <a:spLocks noChangeArrowheads="1"/>
          </p:cNvSpPr>
          <p:nvPr/>
        </p:nvSpPr>
        <p:spPr bwMode="auto">
          <a:xfrm>
            <a:off x="418011" y="1362892"/>
            <a:ext cx="8229600" cy="4800600"/>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compute using polynomials</a:t>
            </a:r>
            <a:r>
              <a:rPr lang="en-AU" sz="3200" i="1" dirty="0">
                <a:solidFill>
                  <a:srgbClr val="0000FF"/>
                </a:solidFill>
                <a:latin typeface="Arial" pitchFamily="34" charset="0"/>
                <a:cs typeface="Arial" pitchFamily="34" charset="0"/>
              </a:rPr>
              <a:t>	</a:t>
            </a:r>
          </a:p>
          <a:p>
            <a:pPr lvl="1" indent="-284163" algn="just">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dirty="0" err="1">
                <a:solidFill>
                  <a:srgbClr val="0000FF"/>
                </a:solidFill>
                <a:latin typeface="Arial" pitchFamily="34" charset="0"/>
                <a:cs typeface="Arial" pitchFamily="34" charset="0"/>
              </a:rPr>
              <a:t>a</a:t>
            </a:r>
            <a:r>
              <a:rPr lang="en-AU" sz="2800" baseline="-25000" dirty="0" err="1">
                <a:solidFill>
                  <a:srgbClr val="0000FF"/>
                </a:solidFill>
                <a:latin typeface="Arial" pitchFamily="34" charset="0"/>
                <a:cs typeface="Arial" pitchFamily="34" charset="0"/>
              </a:rPr>
              <a:t>n</a:t>
            </a:r>
            <a:r>
              <a:rPr lang="en-AU" sz="2800" i="1" dirty="0" err="1">
                <a:solidFill>
                  <a:srgbClr val="0000FF"/>
                </a:solidFill>
                <a:latin typeface="Arial" pitchFamily="34" charset="0"/>
                <a:cs typeface="Arial" pitchFamily="34" charset="0"/>
              </a:rPr>
              <a:t>x</a:t>
            </a:r>
            <a:r>
              <a:rPr lang="en-AU" sz="2800" baseline="30000" dirty="0" err="1">
                <a:solidFill>
                  <a:srgbClr val="0000FF"/>
                </a:solidFill>
                <a:latin typeface="Arial" pitchFamily="34" charset="0"/>
                <a:cs typeface="Arial" pitchFamily="34" charset="0"/>
              </a:rPr>
              <a:t>n</a:t>
            </a:r>
            <a:r>
              <a:rPr lang="en-AU" sz="2800" dirty="0">
                <a:solidFill>
                  <a:srgbClr val="0000FF"/>
                </a:solidFill>
                <a:latin typeface="Arial" pitchFamily="34" charset="0"/>
                <a:cs typeface="Arial" pitchFamily="34" charset="0"/>
              </a:rPr>
              <a:t> + a</a:t>
            </a:r>
            <a:r>
              <a:rPr lang="en-AU" sz="2800" baseline="-25000" dirty="0">
                <a:solidFill>
                  <a:srgbClr val="0000FF"/>
                </a:solidFill>
                <a:latin typeface="Arial" pitchFamily="34" charset="0"/>
                <a:cs typeface="Arial" pitchFamily="34" charset="0"/>
              </a:rPr>
              <a:t>n-1</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n-1</a:t>
            </a:r>
            <a:r>
              <a:rPr lang="en-AU" sz="2800" dirty="0">
                <a:solidFill>
                  <a:srgbClr val="0000FF"/>
                </a:solidFill>
                <a:latin typeface="Arial" pitchFamily="34" charset="0"/>
                <a:cs typeface="Arial" pitchFamily="34" charset="0"/>
              </a:rPr>
              <a:t> + … + a</a:t>
            </a:r>
            <a:r>
              <a:rPr lang="en-AU" sz="2800" baseline="-25000" dirty="0">
                <a:solidFill>
                  <a:srgbClr val="0000FF"/>
                </a:solidFill>
                <a:latin typeface="Arial" pitchFamily="34" charset="0"/>
                <a:cs typeface="Arial" pitchFamily="34" charset="0"/>
              </a:rPr>
              <a:t>1</a:t>
            </a:r>
            <a:r>
              <a:rPr lang="en-AU" sz="2800" i="1" dirty="0">
                <a:solidFill>
                  <a:srgbClr val="0000FF"/>
                </a:solidFill>
                <a:latin typeface="Arial" pitchFamily="34" charset="0"/>
                <a:cs typeface="Arial" pitchFamily="34" charset="0"/>
              </a:rPr>
              <a:t>x + </a:t>
            </a:r>
            <a:r>
              <a:rPr lang="en-AU" sz="2800" dirty="0">
                <a:solidFill>
                  <a:srgbClr val="0000FF"/>
                </a:solidFill>
                <a:latin typeface="Arial" pitchFamily="34" charset="0"/>
                <a:cs typeface="Arial" pitchFamily="34" charset="0"/>
              </a:rPr>
              <a:t>a</a:t>
            </a:r>
            <a:r>
              <a:rPr lang="en-AU" sz="2800" baseline="-25000" dirty="0">
                <a:solidFill>
                  <a:srgbClr val="0000FF"/>
                </a:solidFill>
                <a:latin typeface="Arial" pitchFamily="34" charset="0"/>
                <a:cs typeface="Arial" pitchFamily="34" charset="0"/>
              </a:rPr>
              <a:t>0</a:t>
            </a:r>
            <a:r>
              <a:rPr lang="en-AU" sz="2800" dirty="0">
                <a:solidFill>
                  <a:srgbClr val="0000FF"/>
                </a:solidFill>
                <a:latin typeface="Arial" pitchFamily="34" charset="0"/>
                <a:cs typeface="Arial" pitchFamily="34" charset="0"/>
              </a:rPr>
              <a:t> = ∑ </a:t>
            </a:r>
            <a:r>
              <a:rPr lang="en-AU" sz="2800" dirty="0" err="1">
                <a:solidFill>
                  <a:srgbClr val="0000FF"/>
                </a:solidFill>
                <a:latin typeface="Arial" pitchFamily="34" charset="0"/>
                <a:cs typeface="Arial" pitchFamily="34" charset="0"/>
              </a:rPr>
              <a:t>a</a:t>
            </a:r>
            <a:r>
              <a:rPr lang="en-AU" sz="2800" baseline="-25000" dirty="0" err="1">
                <a:solidFill>
                  <a:srgbClr val="0000FF"/>
                </a:solidFill>
                <a:latin typeface="Arial" pitchFamily="34" charset="0"/>
                <a:cs typeface="Arial" pitchFamily="34" charset="0"/>
              </a:rPr>
              <a:t>i</a:t>
            </a:r>
            <a:r>
              <a:rPr lang="en-AU" sz="2800" i="1" dirty="0" err="1">
                <a:solidFill>
                  <a:srgbClr val="0000FF"/>
                </a:solidFill>
                <a:latin typeface="Arial" pitchFamily="34" charset="0"/>
                <a:cs typeface="Arial" pitchFamily="34" charset="0"/>
              </a:rPr>
              <a:t>x</a:t>
            </a:r>
            <a:r>
              <a:rPr lang="en-AU" sz="2800" baseline="30000" dirty="0" err="1">
                <a:solidFill>
                  <a:srgbClr val="0000FF"/>
                </a:solidFill>
                <a:latin typeface="Arial" pitchFamily="34" charset="0"/>
                <a:cs typeface="Arial" pitchFamily="34" charset="0"/>
              </a:rPr>
              <a:t>i</a:t>
            </a:r>
            <a:endParaRPr lang="en-AU" sz="2800" baseline="30000" dirty="0">
              <a:solidFill>
                <a:srgbClr val="0000FF"/>
              </a:solidFill>
              <a:latin typeface="Arial" pitchFamily="34" charset="0"/>
              <a:cs typeface="Arial" pitchFamily="34" charset="0"/>
            </a:endParaRPr>
          </a:p>
          <a:p>
            <a:pPr lvl="2" algn="just">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solidFill>
                  <a:srgbClr val="0000FF"/>
                </a:solidFill>
                <a:latin typeface="Arial" pitchFamily="34" charset="0"/>
                <a:cs typeface="Arial" pitchFamily="34" charset="0"/>
              </a:rPr>
              <a:t>n.b</a:t>
            </a:r>
            <a:r>
              <a:rPr lang="en-US" dirty="0">
                <a:solidFill>
                  <a:srgbClr val="0000FF"/>
                </a:solidFill>
                <a:latin typeface="Arial" pitchFamily="34" charset="0"/>
                <a:cs typeface="Arial" pitchFamily="34" charset="0"/>
              </a:rPr>
              <a:t>. not interested in any specific value of x</a:t>
            </a:r>
          </a:p>
          <a:p>
            <a:pPr lvl="2" algn="just">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FF"/>
                </a:solidFill>
                <a:latin typeface="Arial" pitchFamily="34" charset="0"/>
                <a:cs typeface="Arial" pitchFamily="34" charset="0"/>
              </a:rPr>
              <a:t>which is known as the indeterminate</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several alternatives available</a:t>
            </a:r>
          </a:p>
          <a:p>
            <a:pPr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ordinary polynomial arithmetic</a:t>
            </a:r>
          </a:p>
          <a:p>
            <a:pPr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poly arithmetic with </a:t>
            </a:r>
            <a:r>
              <a:rPr lang="en-US" sz="2800" dirty="0" err="1">
                <a:solidFill>
                  <a:srgbClr val="0000FF"/>
                </a:solidFill>
                <a:latin typeface="Arial" pitchFamily="34" charset="0"/>
                <a:cs typeface="Arial" pitchFamily="34" charset="0"/>
              </a:rPr>
              <a:t>coefs</a:t>
            </a:r>
            <a:r>
              <a:rPr lang="en-US" sz="2800" dirty="0">
                <a:solidFill>
                  <a:srgbClr val="0000FF"/>
                </a:solidFill>
                <a:latin typeface="Arial" pitchFamily="34" charset="0"/>
                <a:cs typeface="Arial" pitchFamily="34" charset="0"/>
              </a:rPr>
              <a:t> mod p</a:t>
            </a:r>
          </a:p>
          <a:p>
            <a:pPr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poly arithmetic with </a:t>
            </a:r>
            <a:r>
              <a:rPr lang="en-US" sz="2800" dirty="0" err="1">
                <a:solidFill>
                  <a:srgbClr val="0000FF"/>
                </a:solidFill>
                <a:latin typeface="Arial" pitchFamily="34" charset="0"/>
                <a:cs typeface="Arial" pitchFamily="34" charset="0"/>
              </a:rPr>
              <a:t>coefs</a:t>
            </a:r>
            <a:r>
              <a:rPr lang="en-US" sz="2800" dirty="0">
                <a:solidFill>
                  <a:srgbClr val="0000FF"/>
                </a:solidFill>
                <a:latin typeface="Arial" pitchFamily="34" charset="0"/>
                <a:cs typeface="Arial" pitchFamily="34" charset="0"/>
              </a:rPr>
              <a:t> mod p and polynomials mod m(x)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228600" y="277813"/>
            <a:ext cx="86868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Ordinary Polynomial Arithmetic</a:t>
            </a:r>
          </a:p>
        </p:txBody>
      </p:sp>
      <p:sp>
        <p:nvSpPr>
          <p:cNvPr id="32770" name="Text Box 2"/>
          <p:cNvSpPr txBox="1">
            <a:spLocks noChangeArrowheads="1"/>
          </p:cNvSpPr>
          <p:nvPr/>
        </p:nvSpPr>
        <p:spPr bwMode="auto">
          <a:xfrm>
            <a:off x="457200" y="1428205"/>
            <a:ext cx="8229600" cy="4454525"/>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add or subtract corresponding coefficients</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multiply all terms by each other</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err="1">
                <a:solidFill>
                  <a:srgbClr val="0000FF"/>
                </a:solidFill>
                <a:latin typeface="Arial" pitchFamily="34" charset="0"/>
                <a:cs typeface="Arial" pitchFamily="34" charset="0"/>
              </a:rPr>
              <a:t>eg</a:t>
            </a:r>
            <a:endParaRPr lang="en-US" sz="3200" dirty="0">
              <a:solidFill>
                <a:srgbClr val="0000FF"/>
              </a:solidFill>
              <a:latin typeface="Arial" pitchFamily="34" charset="0"/>
              <a:cs typeface="Arial" pitchFamily="34" charset="0"/>
            </a:endParaRPr>
          </a:p>
          <a:p>
            <a:pPr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let </a:t>
            </a: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+ 2 and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+ 1</a:t>
            </a:r>
          </a:p>
          <a:p>
            <a:pPr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+ 2</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+ 3</a:t>
            </a:r>
          </a:p>
          <a:p>
            <a:pPr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+ 1</a:t>
            </a:r>
          </a:p>
          <a:p>
            <a:pPr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x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5</a:t>
            </a:r>
            <a:r>
              <a:rPr lang="en-AU" sz="2800" dirty="0">
                <a:solidFill>
                  <a:srgbClr val="0000FF"/>
                </a:solidFill>
                <a:latin typeface="Arial" pitchFamily="34" charset="0"/>
                <a:cs typeface="Arial" pitchFamily="34" charset="0"/>
              </a:rPr>
              <a:t> + 3</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 2</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+ 2</a:t>
            </a:r>
          </a:p>
          <a:p>
            <a:pPr lvl="1" indent="-284163" algn="just">
              <a:lnSpc>
                <a:spcPct val="90000"/>
              </a:lnSpc>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dirty="0">
              <a:solidFill>
                <a:srgbClr val="0000FF"/>
              </a:solidFill>
              <a:latin typeface="Arial" pitchFamily="34" charset="0"/>
              <a:cs typeface="Arial" pitchFamily="34" charset="0"/>
            </a:endParaRPr>
          </a:p>
          <a:p>
            <a:pPr lvl="1" indent="-284163" algn="just">
              <a:lnSpc>
                <a:spcPct val="90000"/>
              </a:lnSpc>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Polynomial Arithmetic with Modulo Coefficients</a:t>
            </a:r>
          </a:p>
        </p:txBody>
      </p:sp>
      <p:sp>
        <p:nvSpPr>
          <p:cNvPr id="33794" name="Text Box 2"/>
          <p:cNvSpPr txBox="1">
            <a:spLocks noChangeArrowheads="1"/>
          </p:cNvSpPr>
          <p:nvPr/>
        </p:nvSpPr>
        <p:spPr bwMode="auto">
          <a:xfrm>
            <a:off x="457200" y="1598023"/>
            <a:ext cx="8229600" cy="4454525"/>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when computing value of each coefficient do calculation modulo some value</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forms a polynomial ring</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could be modulo any prime</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but we are most interested in mod 2</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solidFill>
                  <a:srgbClr val="0000FF"/>
                </a:solidFill>
                <a:latin typeface="Arial" pitchFamily="34" charset="0"/>
                <a:cs typeface="Arial" pitchFamily="34" charset="0"/>
              </a:rPr>
              <a:t>ie</a:t>
            </a:r>
            <a:r>
              <a:rPr lang="en-US" sz="2800" dirty="0">
                <a:solidFill>
                  <a:srgbClr val="0000FF"/>
                </a:solidFill>
                <a:latin typeface="Arial" pitchFamily="34" charset="0"/>
                <a:cs typeface="Arial" pitchFamily="34" charset="0"/>
              </a:rPr>
              <a:t> all coefficients are 0 or 1</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err="1">
                <a:solidFill>
                  <a:srgbClr val="0000FF"/>
                </a:solidFill>
                <a:latin typeface="Arial" pitchFamily="34" charset="0"/>
                <a:cs typeface="Arial" pitchFamily="34" charset="0"/>
              </a:rPr>
              <a:t>eg</a:t>
            </a:r>
            <a:r>
              <a:rPr lang="en-AU" sz="2800" dirty="0">
                <a:solidFill>
                  <a:srgbClr val="0000FF"/>
                </a:solidFill>
                <a:latin typeface="Arial" pitchFamily="34" charset="0"/>
                <a:cs typeface="Arial" pitchFamily="34" charset="0"/>
              </a:rPr>
              <a:t>. let </a:t>
            </a: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and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+ 1</a:t>
            </a:r>
          </a:p>
          <a:p>
            <a:pPr marL="741363"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			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3</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 </a:t>
            </a:r>
            <a:r>
              <a:rPr lang="en-AU" sz="2800" dirty="0">
                <a:solidFill>
                  <a:srgbClr val="0000FF"/>
                </a:solidFill>
                <a:latin typeface="Arial" pitchFamily="34" charset="0"/>
                <a:cs typeface="Arial" pitchFamily="34" charset="0"/>
              </a:rPr>
              <a:t>+ 1</a:t>
            </a:r>
          </a:p>
          <a:p>
            <a:pPr marL="741363" lvl="1" indent="-284163" algn="just">
              <a:lnSpc>
                <a:spcPct val="90000"/>
              </a:lnSpc>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			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x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5</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x</a:t>
            </a:r>
            <a:r>
              <a:rPr lang="en-AU" sz="2800" baseline="30000" dirty="0">
                <a:solidFill>
                  <a:srgbClr val="0000FF"/>
                </a:solidFill>
                <a:latin typeface="Arial" pitchFamily="34" charset="0"/>
                <a:cs typeface="Arial" pitchFamily="34" charset="0"/>
              </a:rPr>
              <a:t>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Polynomial Division</a:t>
            </a:r>
          </a:p>
        </p:txBody>
      </p:sp>
      <p:sp>
        <p:nvSpPr>
          <p:cNvPr id="34818" name="Text Box 2"/>
          <p:cNvSpPr txBox="1">
            <a:spLocks noChangeArrowheads="1"/>
          </p:cNvSpPr>
          <p:nvPr/>
        </p:nvSpPr>
        <p:spPr bwMode="auto">
          <a:xfrm>
            <a:off x="444138" y="1349828"/>
            <a:ext cx="8229600" cy="4454525"/>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write any polynomial in the form:</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q</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r</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can interpret </a:t>
            </a:r>
            <a:r>
              <a:rPr lang="en-AU" sz="2800" i="1" dirty="0">
                <a:solidFill>
                  <a:srgbClr val="0000FF"/>
                </a:solidFill>
                <a:latin typeface="Arial" pitchFamily="34" charset="0"/>
                <a:cs typeface="Arial" pitchFamily="34" charset="0"/>
              </a:rPr>
              <a:t>r</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a:t>
            </a:r>
            <a:r>
              <a:rPr lang="en-US" sz="2800" dirty="0">
                <a:solidFill>
                  <a:srgbClr val="0000FF"/>
                </a:solidFill>
                <a:latin typeface="Arial" pitchFamily="34" charset="0"/>
                <a:cs typeface="Arial" pitchFamily="34" charset="0"/>
              </a:rPr>
              <a:t>as being a remainder</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i="1" dirty="0">
                <a:solidFill>
                  <a:srgbClr val="0000FF"/>
                </a:solidFill>
                <a:latin typeface="Arial" pitchFamily="34" charset="0"/>
                <a:cs typeface="Arial" pitchFamily="34" charset="0"/>
              </a:rPr>
              <a:t>r</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 </a:t>
            </a:r>
            <a:r>
              <a:rPr lang="en-AU" sz="2800" i="1" dirty="0">
                <a:solidFill>
                  <a:srgbClr val="0000FF"/>
                </a:solidFill>
                <a:latin typeface="Arial" pitchFamily="34" charset="0"/>
                <a:cs typeface="Arial" pitchFamily="34" charset="0"/>
              </a:rPr>
              <a:t>f</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 mod </a:t>
            </a:r>
            <a:r>
              <a:rPr lang="en-AU" sz="2800" i="1" dirty="0">
                <a:solidFill>
                  <a:srgbClr val="0000FF"/>
                </a:solidFill>
                <a:latin typeface="Arial" pitchFamily="34" charset="0"/>
                <a:cs typeface="Arial" pitchFamily="34" charset="0"/>
              </a:rPr>
              <a:t>g</a:t>
            </a:r>
            <a:r>
              <a:rPr lang="en-AU" sz="2800" dirty="0">
                <a:solidFill>
                  <a:srgbClr val="0000FF"/>
                </a:solidFill>
                <a:latin typeface="Arial" pitchFamily="34" charset="0"/>
                <a:cs typeface="Arial" pitchFamily="34" charset="0"/>
              </a:rPr>
              <a:t>(</a:t>
            </a:r>
            <a:r>
              <a:rPr lang="en-AU" sz="2800" i="1" dirty="0">
                <a:solidFill>
                  <a:srgbClr val="0000FF"/>
                </a:solidFill>
                <a:latin typeface="Arial" pitchFamily="34" charset="0"/>
                <a:cs typeface="Arial" pitchFamily="34" charset="0"/>
              </a:rPr>
              <a:t>x</a:t>
            </a:r>
            <a:r>
              <a:rPr lang="en-AU" sz="2800" dirty="0">
                <a:solidFill>
                  <a:srgbClr val="0000FF"/>
                </a:solidFill>
                <a:latin typeface="Arial" pitchFamily="34" charset="0"/>
                <a:cs typeface="Arial" pitchFamily="34" charset="0"/>
              </a:rPr>
              <a:t>)</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if have no remainder say </a:t>
            </a:r>
            <a:r>
              <a:rPr lang="en-AU" sz="3200" i="1" dirty="0">
                <a:solidFill>
                  <a:srgbClr val="0000FF"/>
                </a:solidFill>
                <a:latin typeface="Arial" pitchFamily="34" charset="0"/>
                <a:cs typeface="Arial" pitchFamily="34" charset="0"/>
              </a:rPr>
              <a:t>g</a:t>
            </a:r>
            <a:r>
              <a:rPr lang="en-AU" sz="3200" dirty="0">
                <a:solidFill>
                  <a:srgbClr val="0000FF"/>
                </a:solidFill>
                <a:latin typeface="Arial" pitchFamily="34" charset="0"/>
                <a:cs typeface="Arial" pitchFamily="34" charset="0"/>
              </a:rPr>
              <a:t>(</a:t>
            </a:r>
            <a:r>
              <a:rPr lang="en-AU" sz="3200" i="1" dirty="0">
                <a:solidFill>
                  <a:srgbClr val="0000FF"/>
                </a:solidFill>
                <a:latin typeface="Arial" pitchFamily="34" charset="0"/>
                <a:cs typeface="Arial" pitchFamily="34" charset="0"/>
              </a:rPr>
              <a:t>x</a:t>
            </a:r>
            <a:r>
              <a:rPr lang="en-AU" sz="3200" dirty="0">
                <a:solidFill>
                  <a:srgbClr val="0000FF"/>
                </a:solidFill>
                <a:latin typeface="Arial" pitchFamily="34" charset="0"/>
                <a:cs typeface="Arial" pitchFamily="34" charset="0"/>
              </a:rPr>
              <a:t>) divides </a:t>
            </a:r>
            <a:r>
              <a:rPr lang="en-AU" sz="3200" i="1" dirty="0">
                <a:solidFill>
                  <a:srgbClr val="0000FF"/>
                </a:solidFill>
                <a:latin typeface="Arial" pitchFamily="34" charset="0"/>
                <a:cs typeface="Arial" pitchFamily="34" charset="0"/>
              </a:rPr>
              <a:t>f</a:t>
            </a:r>
            <a:r>
              <a:rPr lang="en-AU" sz="3200" dirty="0">
                <a:solidFill>
                  <a:srgbClr val="0000FF"/>
                </a:solidFill>
                <a:latin typeface="Arial" pitchFamily="34" charset="0"/>
                <a:cs typeface="Arial" pitchFamily="34" charset="0"/>
              </a:rPr>
              <a:t>(</a:t>
            </a:r>
            <a:r>
              <a:rPr lang="en-AU" sz="3200" i="1" dirty="0">
                <a:solidFill>
                  <a:srgbClr val="0000FF"/>
                </a:solidFill>
                <a:latin typeface="Arial" pitchFamily="34" charset="0"/>
                <a:cs typeface="Arial" pitchFamily="34" charset="0"/>
              </a:rPr>
              <a:t>x</a:t>
            </a:r>
            <a:r>
              <a:rPr lang="en-AU" sz="3200" dirty="0">
                <a:solidFill>
                  <a:srgbClr val="0000FF"/>
                </a:solidFill>
                <a:latin typeface="Arial" pitchFamily="34" charset="0"/>
                <a:cs typeface="Arial" pitchFamily="34" charset="0"/>
              </a:rPr>
              <a:t>)</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if </a:t>
            </a:r>
            <a:r>
              <a:rPr lang="en-AU" sz="3200" i="1" dirty="0">
                <a:solidFill>
                  <a:srgbClr val="0000FF"/>
                </a:solidFill>
                <a:latin typeface="Arial" pitchFamily="34" charset="0"/>
                <a:cs typeface="Arial" pitchFamily="34" charset="0"/>
              </a:rPr>
              <a:t>g</a:t>
            </a:r>
            <a:r>
              <a:rPr lang="en-AU" sz="3200" dirty="0">
                <a:solidFill>
                  <a:srgbClr val="0000FF"/>
                </a:solidFill>
                <a:latin typeface="Arial" pitchFamily="34" charset="0"/>
                <a:cs typeface="Arial" pitchFamily="34" charset="0"/>
              </a:rPr>
              <a:t>(</a:t>
            </a:r>
            <a:r>
              <a:rPr lang="en-AU" sz="3200" i="1" dirty="0">
                <a:solidFill>
                  <a:srgbClr val="0000FF"/>
                </a:solidFill>
                <a:latin typeface="Arial" pitchFamily="34" charset="0"/>
                <a:cs typeface="Arial" pitchFamily="34" charset="0"/>
              </a:rPr>
              <a:t>x</a:t>
            </a:r>
            <a:r>
              <a:rPr lang="en-AU" sz="3200" dirty="0">
                <a:solidFill>
                  <a:srgbClr val="0000FF"/>
                </a:solidFill>
                <a:latin typeface="Arial" pitchFamily="34" charset="0"/>
                <a:cs typeface="Arial" pitchFamily="34" charset="0"/>
              </a:rPr>
              <a:t>) has no divisors other than itself &amp; 1 say it is </a:t>
            </a:r>
            <a:r>
              <a:rPr lang="en-AU" sz="3200" b="1" dirty="0">
                <a:solidFill>
                  <a:srgbClr val="0000FF"/>
                </a:solidFill>
                <a:latin typeface="Arial" pitchFamily="34" charset="0"/>
                <a:cs typeface="Arial" pitchFamily="34" charset="0"/>
              </a:rPr>
              <a:t>irreducible</a:t>
            </a:r>
            <a:r>
              <a:rPr lang="en-AU" sz="3200" dirty="0">
                <a:solidFill>
                  <a:srgbClr val="0000FF"/>
                </a:solidFill>
                <a:latin typeface="Arial" pitchFamily="34" charset="0"/>
                <a:cs typeface="Arial" pitchFamily="34" charset="0"/>
              </a:rPr>
              <a:t> (or prime) polynomial</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arithmetic modulo an irreducible polynomial forms a field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Polynomial GCD</a:t>
            </a:r>
          </a:p>
        </p:txBody>
      </p:sp>
      <p:sp>
        <p:nvSpPr>
          <p:cNvPr id="35842" name="Text Box 2"/>
          <p:cNvSpPr txBox="1">
            <a:spLocks noChangeArrowheads="1"/>
          </p:cNvSpPr>
          <p:nvPr/>
        </p:nvSpPr>
        <p:spPr bwMode="auto">
          <a:xfrm>
            <a:off x="457200" y="1467394"/>
            <a:ext cx="8229600" cy="4454525"/>
          </a:xfrm>
          <a:prstGeom prst="rect">
            <a:avLst/>
          </a:prstGeom>
          <a:noFill/>
          <a:ln w="9525">
            <a:noFill/>
            <a:round/>
            <a:headEnd/>
            <a:tailEnd/>
          </a:ln>
          <a:effectLst/>
        </p:spPr>
        <p:txBody>
          <a:bodyPr/>
          <a:lstStyle/>
          <a:p>
            <a:pPr marL="531813" indent="-531813" algn="just">
              <a:spcBef>
                <a:spcPts val="700"/>
              </a:spcBef>
              <a:buClr>
                <a:srgbClr val="5FAFFF"/>
              </a:buClr>
              <a:buSzPct val="80000"/>
              <a:buFont typeface="Wingdings" charset="2"/>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dirty="0">
                <a:solidFill>
                  <a:srgbClr val="0000FF"/>
                </a:solidFill>
                <a:latin typeface="Arial" pitchFamily="34" charset="0"/>
                <a:cs typeface="Arial" pitchFamily="34" charset="0"/>
              </a:rPr>
              <a:t>can find greatest common divisor for </a:t>
            </a:r>
            <a:r>
              <a:rPr lang="en-US" sz="2800" dirty="0" err="1">
                <a:solidFill>
                  <a:srgbClr val="0000FF"/>
                </a:solidFill>
                <a:latin typeface="Arial" pitchFamily="34" charset="0"/>
                <a:cs typeface="Arial" pitchFamily="34" charset="0"/>
              </a:rPr>
              <a:t>polys</a:t>
            </a:r>
            <a:endParaRPr lang="en-US" sz="2800" dirty="0">
              <a:solidFill>
                <a:srgbClr val="0000FF"/>
              </a:solidFill>
              <a:latin typeface="Arial" pitchFamily="34" charset="0"/>
              <a:cs typeface="Arial" pitchFamily="34" charset="0"/>
            </a:endParaRPr>
          </a:p>
          <a:p>
            <a:pPr marL="914400" lvl="1" indent="-457200" algn="just">
              <a:spcBef>
                <a:spcPts val="600"/>
              </a:spcBef>
              <a:buClr>
                <a:srgbClr val="D9D9FF"/>
              </a:buClr>
              <a:buSzPct val="50000"/>
              <a:buFont typeface="Wingdings" charset="2"/>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i="1" dirty="0">
                <a:solidFill>
                  <a:srgbClr val="0000FF"/>
                </a:solidFill>
                <a:latin typeface="Arial" pitchFamily="34" charset="0"/>
                <a:cs typeface="Arial" pitchFamily="34" charset="0"/>
              </a:rPr>
              <a:t>c(x)</a:t>
            </a:r>
            <a:r>
              <a:rPr lang="en-US" dirty="0">
                <a:solidFill>
                  <a:srgbClr val="0000FF"/>
                </a:solidFill>
                <a:latin typeface="Arial" pitchFamily="34" charset="0"/>
                <a:cs typeface="Arial" pitchFamily="34" charset="0"/>
              </a:rPr>
              <a:t> = GCD(</a:t>
            </a:r>
            <a:r>
              <a:rPr lang="en-US" i="1" dirty="0">
                <a:solidFill>
                  <a:srgbClr val="0000FF"/>
                </a:solidFill>
                <a:latin typeface="Arial" pitchFamily="34" charset="0"/>
                <a:cs typeface="Arial" pitchFamily="34" charset="0"/>
              </a:rPr>
              <a:t>a(x), b(x)</a:t>
            </a:r>
            <a:r>
              <a:rPr lang="en-US" dirty="0">
                <a:solidFill>
                  <a:srgbClr val="0000FF"/>
                </a:solidFill>
                <a:latin typeface="Arial" pitchFamily="34" charset="0"/>
                <a:cs typeface="Arial" pitchFamily="34" charset="0"/>
              </a:rPr>
              <a:t>) if </a:t>
            </a:r>
            <a:r>
              <a:rPr lang="en-US" i="1" dirty="0">
                <a:solidFill>
                  <a:srgbClr val="0000FF"/>
                </a:solidFill>
                <a:latin typeface="Arial" pitchFamily="34" charset="0"/>
                <a:cs typeface="Arial" pitchFamily="34" charset="0"/>
              </a:rPr>
              <a:t>c(x)</a:t>
            </a:r>
            <a:r>
              <a:rPr lang="en-US" dirty="0">
                <a:solidFill>
                  <a:srgbClr val="0000FF"/>
                </a:solidFill>
                <a:latin typeface="Arial" pitchFamily="34" charset="0"/>
                <a:cs typeface="Arial" pitchFamily="34" charset="0"/>
              </a:rPr>
              <a:t> is the poly of greatest degree which divides both </a:t>
            </a:r>
            <a:r>
              <a:rPr lang="en-US" i="1" dirty="0">
                <a:solidFill>
                  <a:srgbClr val="0000FF"/>
                </a:solidFill>
                <a:latin typeface="Arial" pitchFamily="34" charset="0"/>
                <a:cs typeface="Arial" pitchFamily="34" charset="0"/>
              </a:rPr>
              <a:t>a(x), b(x)</a:t>
            </a:r>
          </a:p>
          <a:p>
            <a:pPr marL="531813" indent="-531813" algn="just">
              <a:spcBef>
                <a:spcPts val="700"/>
              </a:spcBef>
              <a:buClr>
                <a:srgbClr val="5FAFFF"/>
              </a:buClr>
              <a:buSzPct val="80000"/>
              <a:buFont typeface="Wingdings" charset="2"/>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dirty="0">
                <a:solidFill>
                  <a:srgbClr val="0000FF"/>
                </a:solidFill>
                <a:latin typeface="Arial" pitchFamily="34" charset="0"/>
                <a:cs typeface="Arial" pitchFamily="34" charset="0"/>
              </a:rPr>
              <a:t>can adapt Euclid’s Algorithm to find it:</a:t>
            </a:r>
          </a:p>
          <a:p>
            <a:pPr marL="914400" lvl="1" indent="-457200" algn="just">
              <a:spcBef>
                <a:spcPts val="600"/>
              </a:spcBef>
              <a:buClrTx/>
              <a:buSzPct val="50000"/>
              <a:buFontTx/>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solidFill>
                  <a:srgbClr val="0000FF"/>
                </a:solidFill>
                <a:latin typeface="Arial" pitchFamily="34" charset="0"/>
                <a:cs typeface="Arial" pitchFamily="34" charset="0"/>
              </a:rPr>
              <a:t>Euclid(</a:t>
            </a:r>
            <a:r>
              <a:rPr lang="en-AU" i="1" dirty="0">
                <a:solidFill>
                  <a:srgbClr val="0000FF"/>
                </a:solidFill>
                <a:latin typeface="Arial" pitchFamily="34" charset="0"/>
                <a:cs typeface="Arial" pitchFamily="34" charset="0"/>
              </a:rPr>
              <a:t>a</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 b</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  </a:t>
            </a:r>
          </a:p>
          <a:p>
            <a:pPr marL="914400" lvl="1" indent="-457200" algn="just">
              <a:spcBef>
                <a:spcPts val="600"/>
              </a:spcBef>
              <a:buClrTx/>
              <a:buSzPct val="50000"/>
              <a:buFontTx/>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solidFill>
                  <a:srgbClr val="0000FF"/>
                </a:solidFill>
                <a:latin typeface="Arial" pitchFamily="34" charset="0"/>
                <a:cs typeface="Arial" pitchFamily="34" charset="0"/>
              </a:rPr>
              <a:t>	if (</a:t>
            </a:r>
            <a:r>
              <a:rPr lang="en-AU" i="1" dirty="0">
                <a:solidFill>
                  <a:srgbClr val="0000FF"/>
                </a:solidFill>
                <a:latin typeface="Arial" pitchFamily="34" charset="0"/>
                <a:cs typeface="Arial" pitchFamily="34" charset="0"/>
              </a:rPr>
              <a:t>b</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=0) then return </a:t>
            </a:r>
            <a:r>
              <a:rPr lang="en-AU" i="1" dirty="0">
                <a:solidFill>
                  <a:srgbClr val="0000FF"/>
                </a:solidFill>
                <a:latin typeface="Arial" pitchFamily="34" charset="0"/>
                <a:cs typeface="Arial" pitchFamily="34" charset="0"/>
              </a:rPr>
              <a:t>a</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 </a:t>
            </a:r>
          </a:p>
          <a:p>
            <a:pPr marL="914400" lvl="1" indent="-457200" algn="just">
              <a:spcBef>
                <a:spcPts val="600"/>
              </a:spcBef>
              <a:buClrTx/>
              <a:buSzPct val="50000"/>
              <a:buFontTx/>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solidFill>
                  <a:srgbClr val="0000FF"/>
                </a:solidFill>
                <a:latin typeface="Arial" pitchFamily="34" charset="0"/>
                <a:cs typeface="Arial" pitchFamily="34" charset="0"/>
              </a:rPr>
              <a:t>	else return </a:t>
            </a:r>
          </a:p>
          <a:p>
            <a:pPr marL="914400" lvl="1" indent="-457200" algn="just">
              <a:spcBef>
                <a:spcPts val="600"/>
              </a:spcBef>
              <a:buClrTx/>
              <a:buSzPct val="50000"/>
              <a:buFontTx/>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dirty="0">
                <a:solidFill>
                  <a:srgbClr val="0000FF"/>
                </a:solidFill>
                <a:latin typeface="Arial" pitchFamily="34" charset="0"/>
                <a:cs typeface="Arial" pitchFamily="34" charset="0"/>
              </a:rPr>
              <a:t>			Euclid(</a:t>
            </a:r>
            <a:r>
              <a:rPr lang="en-AU" i="1" dirty="0">
                <a:solidFill>
                  <a:srgbClr val="0000FF"/>
                </a:solidFill>
                <a:latin typeface="Arial" pitchFamily="34" charset="0"/>
                <a:cs typeface="Arial" pitchFamily="34" charset="0"/>
              </a:rPr>
              <a:t>b</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 </a:t>
            </a:r>
            <a:r>
              <a:rPr lang="en-AU" i="1" dirty="0">
                <a:solidFill>
                  <a:srgbClr val="0000FF"/>
                </a:solidFill>
                <a:latin typeface="Arial" pitchFamily="34" charset="0"/>
                <a:cs typeface="Arial" pitchFamily="34" charset="0"/>
              </a:rPr>
              <a:t>a</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 mod </a:t>
            </a:r>
            <a:r>
              <a:rPr lang="en-AU" i="1" dirty="0">
                <a:solidFill>
                  <a:srgbClr val="0000FF"/>
                </a:solidFill>
                <a:latin typeface="Arial" pitchFamily="34" charset="0"/>
                <a:cs typeface="Arial" pitchFamily="34" charset="0"/>
              </a:rPr>
              <a:t>b</a:t>
            </a:r>
            <a:r>
              <a:rPr lang="en-AU" dirty="0">
                <a:solidFill>
                  <a:srgbClr val="0000FF"/>
                </a:solidFill>
                <a:latin typeface="Arial" pitchFamily="34" charset="0"/>
                <a:cs typeface="Arial" pitchFamily="34" charset="0"/>
              </a:rPr>
              <a:t>(</a:t>
            </a:r>
            <a:r>
              <a:rPr lang="en-AU" i="1" dirty="0">
                <a:solidFill>
                  <a:srgbClr val="0000FF"/>
                </a:solidFill>
                <a:latin typeface="Arial" pitchFamily="34" charset="0"/>
                <a:cs typeface="Arial" pitchFamily="34" charset="0"/>
              </a:rPr>
              <a:t>x</a:t>
            </a:r>
            <a:r>
              <a:rPr lang="en-AU" dirty="0">
                <a:solidFill>
                  <a:srgbClr val="0000FF"/>
                </a:solidFill>
                <a:latin typeface="Arial" pitchFamily="34" charset="0"/>
                <a:cs typeface="Arial" pitchFamily="34" charset="0"/>
              </a:rPr>
              <a:t>)</a:t>
            </a:r>
            <a:r>
              <a:rPr lang="en-US" dirty="0">
                <a:solidFill>
                  <a:srgbClr val="0000FF"/>
                </a:solidFill>
                <a:latin typeface="Arial" pitchFamily="34" charset="0"/>
                <a:cs typeface="Arial" pitchFamily="34" charset="0"/>
              </a:rPr>
              <a:t>);</a:t>
            </a:r>
          </a:p>
          <a:p>
            <a:pPr marL="531813" indent="-531813" algn="just">
              <a:spcBef>
                <a:spcPts val="700"/>
              </a:spcBef>
              <a:buClr>
                <a:srgbClr val="5FAFFF"/>
              </a:buClr>
              <a:buSzPct val="80000"/>
              <a:buFont typeface="Wingdings" charset="2"/>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US" sz="2800" dirty="0">
                <a:solidFill>
                  <a:srgbClr val="0000FF"/>
                </a:solidFill>
                <a:latin typeface="Arial" pitchFamily="34" charset="0"/>
                <a:cs typeface="Arial" pitchFamily="34" charset="0"/>
              </a:rPr>
              <a:t>all foundation for polynomial fields as see next</a:t>
            </a:r>
          </a:p>
          <a:p>
            <a:pPr marL="914400" lvl="1" indent="-457200" algn="just">
              <a:spcBef>
                <a:spcPts val="700"/>
              </a:spcBef>
              <a:buClrTx/>
              <a:buSzPct val="50000"/>
              <a:buFontTx/>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AU" sz="2800" dirty="0">
                <a:solidFill>
                  <a:srgbClr val="0000FF"/>
                </a:solidFill>
                <a:latin typeface="Arial" pitchFamily="34" charset="0"/>
                <a:cs typeface="Arial" pitchFamily="34"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70C0"/>
                </a:solidFill>
                <a:latin typeface="Arial" pitchFamily="34" charset="0"/>
                <a:cs typeface="Arial" pitchFamily="34" charset="0"/>
              </a:rPr>
              <a:t>Introduction</a:t>
            </a:r>
          </a:p>
        </p:txBody>
      </p:sp>
      <p:sp>
        <p:nvSpPr>
          <p:cNvPr id="6146" name="Text Box 2"/>
          <p:cNvSpPr txBox="1">
            <a:spLocks noChangeArrowheads="1"/>
          </p:cNvSpPr>
          <p:nvPr/>
        </p:nvSpPr>
        <p:spPr bwMode="auto">
          <a:xfrm>
            <a:off x="496389" y="1493520"/>
            <a:ext cx="82296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will now introduce finite fields</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of increasing importance in cryptography</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FF"/>
                </a:solidFill>
                <a:latin typeface="Arial" pitchFamily="34" charset="0"/>
                <a:cs typeface="Arial" pitchFamily="34" charset="0"/>
              </a:rPr>
              <a:t>AES, Elliptic Curve, IDEA, Public Key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concern operations on “numbers”</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FF"/>
                </a:solidFill>
                <a:latin typeface="Arial" pitchFamily="34" charset="0"/>
                <a:cs typeface="Arial" pitchFamily="34" charset="0"/>
              </a:rPr>
              <a:t>where what constitutes a “number” and the type of operations varies considerably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start with basic number theory concepts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Modular Polynomial Arithmetic</a:t>
            </a:r>
          </a:p>
        </p:txBody>
      </p:sp>
      <p:sp>
        <p:nvSpPr>
          <p:cNvPr id="36866" name="Text Box 2"/>
          <p:cNvSpPr txBox="1">
            <a:spLocks noChangeArrowheads="1"/>
          </p:cNvSpPr>
          <p:nvPr/>
        </p:nvSpPr>
        <p:spPr bwMode="auto">
          <a:xfrm>
            <a:off x="457200" y="1441269"/>
            <a:ext cx="82296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compute in field GF(2</a:t>
            </a:r>
            <a:r>
              <a:rPr lang="en-US" sz="3200" baseline="30000" dirty="0">
                <a:solidFill>
                  <a:srgbClr val="0000FF"/>
                </a:solidFill>
                <a:latin typeface="Arial" pitchFamily="34" charset="0"/>
                <a:cs typeface="Arial" pitchFamily="34" charset="0"/>
              </a:rPr>
              <a:t>n</a:t>
            </a:r>
            <a:r>
              <a:rPr lang="en-US" sz="3200" dirty="0">
                <a:solidFill>
                  <a:srgbClr val="0000FF"/>
                </a:solidFill>
                <a:latin typeface="Arial" pitchFamily="34" charset="0"/>
                <a:cs typeface="Arial" pitchFamily="34" charset="0"/>
              </a:rPr>
              <a:t>) </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polynomials with coefficients modulo 2</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whose degree is less than n</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hence must reduce modulo an irreducible poly of degree n (for multiplication only)</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form a finite field</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can always find an inverse</a:t>
            </a:r>
          </a:p>
          <a:p>
            <a:pPr marL="741363" lvl="1" indent="-284163" algn="just">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can extend Euclid’s Inverse algorithm to find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381000" y="0"/>
            <a:ext cx="8229600" cy="731520"/>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Example GF(23)</a:t>
            </a:r>
          </a:p>
        </p:txBody>
      </p:sp>
      <p:pic>
        <p:nvPicPr>
          <p:cNvPr id="37890" name="Picture 2"/>
          <p:cNvPicPr>
            <a:picLocks noChangeAspect="1" noChangeArrowheads="1"/>
          </p:cNvPicPr>
          <p:nvPr/>
        </p:nvPicPr>
        <p:blipFill>
          <a:blip r:embed="rId3"/>
          <a:srcRect/>
          <a:stretch>
            <a:fillRect/>
          </a:stretch>
        </p:blipFill>
        <p:spPr bwMode="auto">
          <a:xfrm>
            <a:off x="624993" y="868680"/>
            <a:ext cx="7714896" cy="494429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457200" y="131764"/>
            <a:ext cx="8229600" cy="678134"/>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Computational Considerations</a:t>
            </a:r>
          </a:p>
        </p:txBody>
      </p:sp>
      <p:sp>
        <p:nvSpPr>
          <p:cNvPr id="38914" name="Text Box 2"/>
          <p:cNvSpPr txBox="1">
            <a:spLocks noChangeArrowheads="1"/>
          </p:cNvSpPr>
          <p:nvPr/>
        </p:nvSpPr>
        <p:spPr bwMode="auto">
          <a:xfrm>
            <a:off x="457200" y="1049383"/>
            <a:ext cx="8229600" cy="4478338"/>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since coefficients are 0 or 1, can represent any such polynomial as a bit string</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addition becomes XOR of these bit strings</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multiplication is shift &amp; XOR</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FF"/>
                </a:solidFill>
                <a:latin typeface="Arial" pitchFamily="34" charset="0"/>
                <a:cs typeface="Arial" pitchFamily="34" charset="0"/>
              </a:rPr>
              <a:t>cf</a:t>
            </a:r>
            <a:r>
              <a:rPr lang="en-US" sz="2400" dirty="0">
                <a:solidFill>
                  <a:srgbClr val="0000FF"/>
                </a:solidFill>
                <a:latin typeface="Arial" pitchFamily="34" charset="0"/>
                <a:cs typeface="Arial" pitchFamily="34" charset="0"/>
              </a:rPr>
              <a:t> long-hand multiplication</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modulo reduction done by repeatedly substituting highest power with remainder of irreducible poly (also shift &amp; XOR)</a:t>
            </a:r>
          </a:p>
          <a:p>
            <a:pPr marL="341313" indent="-341313" algn="just">
              <a:lnSpc>
                <a:spcPct val="90000"/>
              </a:lnSpc>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Computational Example</a:t>
            </a:r>
          </a:p>
        </p:txBody>
      </p:sp>
      <p:sp>
        <p:nvSpPr>
          <p:cNvPr id="39938" name="Text Box 2"/>
          <p:cNvSpPr txBox="1">
            <a:spLocks noChangeArrowheads="1"/>
          </p:cNvSpPr>
          <p:nvPr/>
        </p:nvSpPr>
        <p:spPr bwMode="auto">
          <a:xfrm>
            <a:off x="457200" y="1045029"/>
            <a:ext cx="8229600" cy="4848225"/>
          </a:xfrm>
          <a:prstGeom prst="rect">
            <a:avLst/>
          </a:prstGeom>
          <a:noFill/>
          <a:ln w="9525">
            <a:noFill/>
            <a:round/>
            <a:headEnd/>
            <a:tailEnd/>
          </a:ln>
          <a:effectLst/>
        </p:spPr>
        <p:txBody>
          <a:bodyPr/>
          <a:lstStyle/>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 in GF(2</a:t>
            </a:r>
            <a:r>
              <a:rPr lang="en-US" sz="3200" baseline="30000" dirty="0">
                <a:solidFill>
                  <a:srgbClr val="0000FF"/>
                </a:solidFill>
                <a:latin typeface="Arial" pitchFamily="34" charset="0"/>
                <a:cs typeface="Arial" pitchFamily="34" charset="0"/>
              </a:rPr>
              <a:t>3</a:t>
            </a:r>
            <a:r>
              <a:rPr lang="en-US" sz="3200" dirty="0">
                <a:solidFill>
                  <a:srgbClr val="0000FF"/>
                </a:solidFill>
                <a:latin typeface="Arial" pitchFamily="34" charset="0"/>
                <a:cs typeface="Arial" pitchFamily="34" charset="0"/>
              </a:rPr>
              <a:t>)  have (x</a:t>
            </a:r>
            <a:r>
              <a:rPr lang="en-US" sz="3200" baseline="30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+1) is 101</a:t>
            </a:r>
            <a:r>
              <a:rPr lang="en-AU" sz="3200" baseline="-25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 &amp; (x</a:t>
            </a:r>
            <a:r>
              <a:rPr lang="en-US" sz="3200" baseline="30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+x+1) is 111</a:t>
            </a:r>
            <a:r>
              <a:rPr lang="en-AU" sz="3200" baseline="-25000" dirty="0">
                <a:solidFill>
                  <a:srgbClr val="0000FF"/>
                </a:solidFill>
                <a:latin typeface="Arial" pitchFamily="34" charset="0"/>
                <a:cs typeface="Arial" pitchFamily="34" charset="0"/>
              </a:rPr>
              <a:t>2</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so addition is</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+1) + (x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+x+1) = x </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101 XOR 111 = 010</a:t>
            </a:r>
            <a:r>
              <a:rPr lang="en-AU" sz="2000" baseline="-25000" dirty="0">
                <a:solidFill>
                  <a:srgbClr val="0000FF"/>
                </a:solidFill>
                <a:latin typeface="Arial" pitchFamily="34" charset="0"/>
                <a:cs typeface="Arial" pitchFamily="34" charset="0"/>
              </a:rPr>
              <a:t>2</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and multiplication is</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(x+1).(x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+1) = x.(x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+1) + 1.(x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+1) </a:t>
            </a:r>
          </a:p>
          <a:p>
            <a:pPr marL="741363" lvl="1" indent="-284163" algn="just">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			= x</a:t>
            </a:r>
            <a:r>
              <a:rPr lang="en-US" sz="2000" baseline="30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+x+x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+1 = x</a:t>
            </a:r>
            <a:r>
              <a:rPr lang="en-US" sz="2000" baseline="30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+x+1 </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 011.101 = (101)&lt;&lt;1 XOR (101)&lt;&lt;0 = </a:t>
            </a:r>
          </a:p>
          <a:p>
            <a:pPr marL="741363" lvl="1" indent="-284163" algn="just">
              <a:lnSpc>
                <a:spcPct val="90000"/>
              </a:lnSpc>
              <a:spcBef>
                <a:spcPts val="6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			1010 XOR 101 = 1111</a:t>
            </a:r>
            <a:r>
              <a:rPr lang="en-AU" sz="2000" baseline="-25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 </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Computational Example (</a:t>
            </a:r>
            <a:r>
              <a:rPr lang="en-US" sz="4000" dirty="0" err="1">
                <a:solidFill>
                  <a:srgbClr val="00B0F0"/>
                </a:solidFill>
                <a:latin typeface="Arial" pitchFamily="34" charset="0"/>
                <a:cs typeface="Arial" pitchFamily="34" charset="0"/>
              </a:rPr>
              <a:t>con't</a:t>
            </a:r>
            <a:r>
              <a:rPr lang="en-US" sz="4000" dirty="0">
                <a:solidFill>
                  <a:srgbClr val="00B0F0"/>
                </a:solidFill>
                <a:latin typeface="Arial" pitchFamily="34" charset="0"/>
                <a:cs typeface="Arial" pitchFamily="34" charset="0"/>
              </a:rPr>
              <a:t>)</a:t>
            </a:r>
          </a:p>
        </p:txBody>
      </p:sp>
      <p:sp>
        <p:nvSpPr>
          <p:cNvPr id="40962" name="Text Box 2"/>
          <p:cNvSpPr txBox="1">
            <a:spLocks noChangeArrowheads="1"/>
          </p:cNvSpPr>
          <p:nvPr/>
        </p:nvSpPr>
        <p:spPr bwMode="auto">
          <a:xfrm>
            <a:off x="457200" y="1371600"/>
            <a:ext cx="8229600" cy="4454525"/>
          </a:xfrm>
          <a:prstGeom prst="rect">
            <a:avLst/>
          </a:prstGeom>
          <a:noFill/>
          <a:ln w="9525">
            <a:noFill/>
            <a:round/>
            <a:headEnd/>
            <a:tailEnd/>
          </a:ln>
          <a:effectLst/>
        </p:spPr>
        <p:txBody>
          <a:bodyPr/>
          <a:lstStyle/>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 in GF(2</a:t>
            </a:r>
            <a:r>
              <a:rPr lang="en-US" sz="3200" baseline="30000" dirty="0">
                <a:solidFill>
                  <a:srgbClr val="0000FF"/>
                </a:solidFill>
                <a:latin typeface="Arial" pitchFamily="34" charset="0"/>
                <a:cs typeface="Arial" pitchFamily="34" charset="0"/>
              </a:rPr>
              <a:t>3</a:t>
            </a:r>
            <a:r>
              <a:rPr lang="en-US" sz="3200" dirty="0">
                <a:solidFill>
                  <a:srgbClr val="0000FF"/>
                </a:solidFill>
                <a:latin typeface="Arial" pitchFamily="34" charset="0"/>
                <a:cs typeface="Arial" pitchFamily="34" charset="0"/>
              </a:rPr>
              <a:t>)  have (x</a:t>
            </a:r>
            <a:r>
              <a:rPr lang="en-US" sz="3200" baseline="30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+1) is 101</a:t>
            </a:r>
            <a:r>
              <a:rPr lang="en-AU" sz="3200" baseline="-25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 &amp; (x</a:t>
            </a:r>
            <a:r>
              <a:rPr lang="en-US" sz="3200" baseline="30000" dirty="0">
                <a:solidFill>
                  <a:srgbClr val="0000FF"/>
                </a:solidFill>
                <a:latin typeface="Arial" pitchFamily="34" charset="0"/>
                <a:cs typeface="Arial" pitchFamily="34" charset="0"/>
              </a:rPr>
              <a:t>2</a:t>
            </a:r>
            <a:r>
              <a:rPr lang="en-US" sz="3200" dirty="0">
                <a:solidFill>
                  <a:srgbClr val="0000FF"/>
                </a:solidFill>
                <a:latin typeface="Arial" pitchFamily="34" charset="0"/>
                <a:cs typeface="Arial" pitchFamily="34" charset="0"/>
              </a:rPr>
              <a:t>+x+1) is 111</a:t>
            </a:r>
            <a:r>
              <a:rPr lang="en-AU" sz="3200" baseline="-25000" dirty="0">
                <a:solidFill>
                  <a:srgbClr val="0000FF"/>
                </a:solidFill>
                <a:latin typeface="Arial" pitchFamily="34" charset="0"/>
                <a:cs typeface="Arial" pitchFamily="34" charset="0"/>
              </a:rPr>
              <a:t>2</a:t>
            </a:r>
          </a:p>
          <a:p>
            <a:pPr marL="341313" indent="-341313" algn="just">
              <a:lnSpc>
                <a:spcPct val="9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polynomial modulo reduction (get q(x) &amp; r(x)) is</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 (x</a:t>
            </a:r>
            <a:r>
              <a:rPr lang="en-US" sz="2000" baseline="30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+x+1 ) mod (x</a:t>
            </a:r>
            <a:r>
              <a:rPr lang="en-US" sz="2000" baseline="30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+x+1) = 1.(x</a:t>
            </a:r>
            <a:r>
              <a:rPr lang="en-US" sz="2000" baseline="30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+x+1) + (x</a:t>
            </a:r>
            <a:r>
              <a:rPr lang="en-US" sz="2000" baseline="30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 = x</a:t>
            </a:r>
            <a:r>
              <a:rPr lang="en-US" sz="2000" baseline="30000" dirty="0">
                <a:solidFill>
                  <a:srgbClr val="0000FF"/>
                </a:solidFill>
                <a:latin typeface="Arial" pitchFamily="34" charset="0"/>
                <a:cs typeface="Arial" pitchFamily="34" charset="0"/>
              </a:rPr>
              <a:t>2</a:t>
            </a:r>
          </a:p>
          <a:p>
            <a:pPr marL="741363" lvl="1" indent="-284163" algn="just">
              <a:lnSpc>
                <a:spcPct val="9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FF"/>
                </a:solidFill>
                <a:latin typeface="Arial" pitchFamily="34" charset="0"/>
                <a:cs typeface="Arial" pitchFamily="34" charset="0"/>
              </a:rPr>
              <a:t> 1111 mod 1011 = 1111 XOR 1011 = 0100</a:t>
            </a:r>
            <a:r>
              <a:rPr lang="en-AU" sz="2000" baseline="-25000" dirty="0">
                <a:solidFill>
                  <a:srgbClr val="0000FF"/>
                </a:solidFill>
                <a:latin typeface="Arial" pitchFamily="34" charset="0"/>
                <a:cs typeface="Arial" pitchFamily="34" charset="0"/>
              </a:rPr>
              <a:t>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Using a Generator</a:t>
            </a:r>
          </a:p>
        </p:txBody>
      </p:sp>
      <p:sp>
        <p:nvSpPr>
          <p:cNvPr id="41986" name="Text Box 2"/>
          <p:cNvSpPr txBox="1">
            <a:spLocks noChangeArrowheads="1"/>
          </p:cNvSpPr>
          <p:nvPr/>
        </p:nvSpPr>
        <p:spPr bwMode="auto">
          <a:xfrm>
            <a:off x="457200" y="1506583"/>
            <a:ext cx="8229600" cy="4454525"/>
          </a:xfrm>
          <a:prstGeom prst="rect">
            <a:avLst/>
          </a:prstGeom>
          <a:noFill/>
          <a:ln w="9525">
            <a:noFill/>
            <a:round/>
            <a:headEnd/>
            <a:tailEnd/>
          </a:ln>
          <a:effectLst/>
        </p:spPr>
        <p:txBody>
          <a:bodyPr/>
          <a:lstStyle/>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equivalent definition of a finite field</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a </a:t>
            </a:r>
            <a:r>
              <a:rPr lang="en-AU" sz="3200" b="1" dirty="0">
                <a:solidFill>
                  <a:srgbClr val="0000FF"/>
                </a:solidFill>
                <a:latin typeface="Arial" pitchFamily="34" charset="0"/>
                <a:cs typeface="Arial" pitchFamily="34" charset="0"/>
              </a:rPr>
              <a:t>generator</a:t>
            </a:r>
            <a:r>
              <a:rPr lang="en-AU" sz="3200" dirty="0">
                <a:solidFill>
                  <a:srgbClr val="0000FF"/>
                </a:solidFill>
                <a:latin typeface="Arial" pitchFamily="34" charset="0"/>
                <a:cs typeface="Arial" pitchFamily="34" charset="0"/>
              </a:rPr>
              <a:t> g is an element whose powers generate all non-zero elements</a:t>
            </a:r>
          </a:p>
          <a:p>
            <a:pPr marL="741363" lvl="1" indent="-284163" algn="just">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in F have 0, g</a:t>
            </a:r>
            <a:r>
              <a:rPr lang="en-AU" sz="2800" baseline="30000" dirty="0">
                <a:solidFill>
                  <a:srgbClr val="0000FF"/>
                </a:solidFill>
                <a:latin typeface="Arial" pitchFamily="34" charset="0"/>
                <a:cs typeface="Arial" pitchFamily="34" charset="0"/>
              </a:rPr>
              <a:t>0</a:t>
            </a:r>
            <a:r>
              <a:rPr lang="en-AU" sz="2800" dirty="0">
                <a:solidFill>
                  <a:srgbClr val="0000FF"/>
                </a:solidFill>
                <a:latin typeface="Arial" pitchFamily="34" charset="0"/>
                <a:cs typeface="Arial" pitchFamily="34" charset="0"/>
              </a:rPr>
              <a:t>, g</a:t>
            </a:r>
            <a:r>
              <a:rPr lang="en-AU" sz="2800" baseline="30000" dirty="0">
                <a:solidFill>
                  <a:srgbClr val="0000FF"/>
                </a:solidFill>
                <a:latin typeface="Arial" pitchFamily="34" charset="0"/>
                <a:cs typeface="Arial" pitchFamily="34" charset="0"/>
              </a:rPr>
              <a:t>1</a:t>
            </a:r>
            <a:r>
              <a:rPr lang="en-AU" sz="2800" dirty="0">
                <a:solidFill>
                  <a:srgbClr val="0000FF"/>
                </a:solidFill>
                <a:latin typeface="Arial" pitchFamily="34" charset="0"/>
                <a:cs typeface="Arial" pitchFamily="34" charset="0"/>
              </a:rPr>
              <a:t>, …, g</a:t>
            </a:r>
            <a:r>
              <a:rPr lang="en-AU" sz="2800" baseline="30000" dirty="0">
                <a:solidFill>
                  <a:srgbClr val="0000FF"/>
                </a:solidFill>
                <a:latin typeface="Arial" pitchFamily="34" charset="0"/>
                <a:cs typeface="Arial" pitchFamily="34" charset="0"/>
              </a:rPr>
              <a:t>q-2</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solidFill>
                  <a:srgbClr val="0000FF"/>
                </a:solidFill>
                <a:latin typeface="Arial" pitchFamily="34" charset="0"/>
                <a:cs typeface="Arial" pitchFamily="34" charset="0"/>
              </a:rPr>
              <a:t>can create generator from </a:t>
            </a:r>
            <a:r>
              <a:rPr lang="en-AU" sz="3200" b="1" dirty="0">
                <a:solidFill>
                  <a:srgbClr val="0000FF"/>
                </a:solidFill>
                <a:latin typeface="Arial" pitchFamily="34" charset="0"/>
                <a:cs typeface="Arial" pitchFamily="34" charset="0"/>
              </a:rPr>
              <a:t>root</a:t>
            </a:r>
            <a:r>
              <a:rPr lang="en-AU" sz="3200" dirty="0">
                <a:solidFill>
                  <a:srgbClr val="0000FF"/>
                </a:solidFill>
                <a:latin typeface="Arial" pitchFamily="34" charset="0"/>
                <a:cs typeface="Arial" pitchFamily="34" charset="0"/>
              </a:rPr>
              <a:t> of the </a:t>
            </a:r>
            <a:r>
              <a:rPr lang="en-US" sz="3200" dirty="0">
                <a:solidFill>
                  <a:srgbClr val="0000FF"/>
                </a:solidFill>
                <a:latin typeface="Arial" pitchFamily="34" charset="0"/>
                <a:cs typeface="Arial" pitchFamily="34" charset="0"/>
              </a:rPr>
              <a:t>irreducible polynomial</a:t>
            </a:r>
          </a:p>
          <a:p>
            <a:pPr marL="341313" indent="-341313" algn="just">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FF"/>
                </a:solidFill>
                <a:latin typeface="Arial" pitchFamily="34" charset="0"/>
                <a:cs typeface="Arial" pitchFamily="34" charset="0"/>
              </a:rPr>
              <a:t>then implement multiplication by adding exponents of generator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38892" y="330965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457200" y="277814"/>
            <a:ext cx="8229600" cy="492896"/>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B0F0"/>
                </a:solidFill>
                <a:latin typeface="Arial" pitchFamily="34" charset="0"/>
                <a:cs typeface="Arial" pitchFamily="34" charset="0"/>
              </a:rPr>
              <a:t>Summary</a:t>
            </a:r>
          </a:p>
        </p:txBody>
      </p:sp>
      <p:sp>
        <p:nvSpPr>
          <p:cNvPr id="43010" name="Text Box 2"/>
          <p:cNvSpPr txBox="1">
            <a:spLocks noChangeArrowheads="1"/>
          </p:cNvSpPr>
          <p:nvPr/>
        </p:nvSpPr>
        <p:spPr bwMode="auto">
          <a:xfrm>
            <a:off x="339633" y="957943"/>
            <a:ext cx="8229600" cy="4700588"/>
          </a:xfrm>
          <a:prstGeom prst="rect">
            <a:avLst/>
          </a:prstGeom>
          <a:noFill/>
          <a:ln w="9525">
            <a:noFill/>
            <a:round/>
            <a:headEnd/>
            <a:tailEnd/>
          </a:ln>
          <a:effectLst/>
        </p:spPr>
        <p:txBody>
          <a:bodyPr/>
          <a:lstStyle/>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1. Euclid’s tabular method allows finding </a:t>
            </a:r>
            <a:r>
              <a:rPr lang="en-US" sz="2400" dirty="0" err="1" smtClean="0">
                <a:solidFill>
                  <a:srgbClr val="0000FF"/>
                </a:solidFill>
                <a:latin typeface="Arial" pitchFamily="34" charset="0"/>
                <a:cs typeface="Arial" pitchFamily="34" charset="0"/>
              </a:rPr>
              <a:t>gcd</a:t>
            </a:r>
            <a:r>
              <a:rPr lang="en-US" sz="2400" dirty="0" smtClean="0">
                <a:solidFill>
                  <a:srgbClr val="0000FF"/>
                </a:solidFill>
                <a:latin typeface="Arial" pitchFamily="34" charset="0"/>
                <a:cs typeface="Arial" pitchFamily="34" charset="0"/>
              </a:rPr>
              <a:t> and inverses </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2. Group is a set of element and an operation that satisfies closure, </a:t>
            </a:r>
            <a:r>
              <a:rPr lang="en-US" sz="2400" dirty="0" err="1" smtClean="0">
                <a:solidFill>
                  <a:srgbClr val="0000FF"/>
                </a:solidFill>
                <a:latin typeface="Arial" pitchFamily="34" charset="0"/>
                <a:cs typeface="Arial" pitchFamily="34" charset="0"/>
              </a:rPr>
              <a:t>associativity</a:t>
            </a:r>
            <a:r>
              <a:rPr lang="en-US" sz="2400" dirty="0" smtClean="0">
                <a:solidFill>
                  <a:srgbClr val="0000FF"/>
                </a:solidFill>
                <a:latin typeface="Arial" pitchFamily="34" charset="0"/>
                <a:cs typeface="Arial" pitchFamily="34" charset="0"/>
              </a:rPr>
              <a:t>, identity, and inverses </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3. </a:t>
            </a:r>
            <a:r>
              <a:rPr lang="en-US" sz="2400" dirty="0" err="1" smtClean="0">
                <a:solidFill>
                  <a:srgbClr val="0000FF"/>
                </a:solidFill>
                <a:latin typeface="Arial" pitchFamily="34" charset="0"/>
                <a:cs typeface="Arial" pitchFamily="34" charset="0"/>
              </a:rPr>
              <a:t>Abelian</a:t>
            </a:r>
            <a:r>
              <a:rPr lang="en-US" sz="2400" dirty="0" smtClean="0">
                <a:solidFill>
                  <a:srgbClr val="0000FF"/>
                </a:solidFill>
                <a:latin typeface="Arial" pitchFamily="34" charset="0"/>
                <a:cs typeface="Arial" pitchFamily="34" charset="0"/>
              </a:rPr>
              <a:t> group: Operation is commutative </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4. Rings have two operations: addition and multiplication </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5. Fields: Commutative rings that have multiplicative identity and inverses </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6. Finite Fields or Galois Fields have      elements where p is prime</a:t>
            </a:r>
          </a:p>
          <a:p>
            <a:pPr marL="741363" lvl="1" indent="-284163" algn="just">
              <a:spcBef>
                <a:spcPts val="700"/>
              </a:spcBef>
              <a:buClr>
                <a:srgbClr val="D9D9FF"/>
              </a:buClr>
              <a:buSzPct val="5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FF"/>
                </a:solidFill>
                <a:latin typeface="Arial" pitchFamily="34" charset="0"/>
                <a:cs typeface="Arial" pitchFamily="34" charset="0"/>
              </a:rPr>
              <a:t>7. Polynomials with coefficients in GF(2n) also form a field. </a:t>
            </a:r>
          </a:p>
          <a:p>
            <a:pPr marL="741363" lvl="1" indent="-284163" algn="just">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FF"/>
              </a:solidFill>
              <a:latin typeface="Arial" pitchFamily="34" charset="0"/>
              <a:cs typeface="Arial" pitchFamily="34" charset="0"/>
            </a:endParaRPr>
          </a:p>
        </p:txBody>
      </p:sp>
      <p:pic>
        <p:nvPicPr>
          <p:cNvPr id="97282" name="Picture 2"/>
          <p:cNvPicPr>
            <a:picLocks noChangeAspect="1" noChangeArrowheads="1"/>
          </p:cNvPicPr>
          <p:nvPr/>
        </p:nvPicPr>
        <p:blipFill>
          <a:blip r:embed="rId3"/>
          <a:srcRect/>
          <a:stretch>
            <a:fillRect/>
          </a:stretch>
        </p:blipFill>
        <p:spPr bwMode="auto">
          <a:xfrm>
            <a:off x="6555922" y="4785905"/>
            <a:ext cx="342900" cy="3429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4652" y="375379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algn="just"/>
            <a:r>
              <a:rPr lang="en-US" dirty="0" smtClean="0"/>
              <a:t>Briefly define a group.</a:t>
            </a:r>
          </a:p>
          <a:p>
            <a:pPr algn="just"/>
            <a:r>
              <a:rPr lang="en-US" dirty="0" smtClean="0"/>
              <a:t>Briefly </a:t>
            </a:r>
            <a:r>
              <a:rPr lang="en-US" dirty="0" smtClean="0"/>
              <a:t>define a ring.</a:t>
            </a:r>
            <a:endParaRPr lang="en-US" dirty="0" smtClean="0"/>
          </a:p>
          <a:p>
            <a:pPr algn="just"/>
            <a:r>
              <a:rPr lang="en-US" dirty="0" smtClean="0"/>
              <a:t>Briefly </a:t>
            </a:r>
            <a:r>
              <a:rPr lang="en-US" dirty="0" smtClean="0"/>
              <a:t>define a field.</a:t>
            </a:r>
            <a:endParaRPr lang="en-US" dirty="0" smtClean="0"/>
          </a:p>
          <a:p>
            <a:pPr algn="just"/>
            <a:r>
              <a:rPr lang="en-US" dirty="0" smtClean="0"/>
              <a:t>What </a:t>
            </a:r>
            <a:r>
              <a:rPr lang="en-US" dirty="0" smtClean="0"/>
              <a:t>does it mean to say that b is a divisor of a?</a:t>
            </a:r>
            <a:endParaRPr lang="en-US" dirty="0" smtClean="0"/>
          </a:p>
          <a:p>
            <a:pPr algn="just"/>
            <a:r>
              <a:rPr lang="en-US" dirty="0" smtClean="0"/>
              <a:t>What </a:t>
            </a:r>
            <a:r>
              <a:rPr lang="en-US" dirty="0" smtClean="0"/>
              <a:t>is the difference between modular arithmetic and ordinary arithmetic?</a:t>
            </a:r>
            <a:endParaRPr lang="en-US" dirty="0" smtClean="0"/>
          </a:p>
          <a:p>
            <a:pPr algn="just"/>
            <a:r>
              <a:rPr lang="en-US" dirty="0" smtClean="0"/>
              <a:t>List </a:t>
            </a:r>
            <a:r>
              <a:rPr lang="en-US" dirty="0" smtClean="0"/>
              <a:t>three classes of polynomial arithmetic</a:t>
            </a:r>
            <a:r>
              <a:rPr lang="en-US" b="1" dirty="0" smtClean="0"/>
              <a:t>.</a:t>
            </a:r>
            <a:endParaRPr lang="en-US"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02914" y="157229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r>
              <a:rPr lang="en-US" dirty="0" smtClean="0"/>
              <a:t>Euclidean algorithm</a:t>
            </a:r>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752400" y="417180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4"/>
            <a:ext cx="8229600" cy="923970"/>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70C0"/>
                </a:solidFill>
                <a:latin typeface="Arial" pitchFamily="34" charset="0"/>
                <a:cs typeface="Arial" pitchFamily="34" charset="0"/>
              </a:rPr>
              <a:t>Divisors</a:t>
            </a:r>
          </a:p>
        </p:txBody>
      </p:sp>
      <p:sp>
        <p:nvSpPr>
          <p:cNvPr id="7170" name="Text Box 2"/>
          <p:cNvSpPr txBox="1">
            <a:spLocks noChangeArrowheads="1"/>
          </p:cNvSpPr>
          <p:nvPr/>
        </p:nvSpPr>
        <p:spPr bwMode="auto">
          <a:xfrm>
            <a:off x="304800" y="1362892"/>
            <a:ext cx="8534400" cy="4454525"/>
          </a:xfrm>
          <a:prstGeom prst="rect">
            <a:avLst/>
          </a:prstGeom>
          <a:noFill/>
          <a:ln w="9525">
            <a:noFill/>
            <a:round/>
            <a:headEnd/>
            <a:tailEnd/>
          </a:ln>
          <a:effectLst/>
        </p:spPr>
        <p:txBody>
          <a:bodyPr/>
          <a:lstStyle/>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say a non-zero number b </a:t>
            </a:r>
            <a:r>
              <a:rPr lang="en-AU" sz="2800" b="1" dirty="0">
                <a:solidFill>
                  <a:srgbClr val="0000FF"/>
                </a:solidFill>
                <a:latin typeface="Arial" pitchFamily="34" charset="0"/>
                <a:cs typeface="Arial" pitchFamily="34" charset="0"/>
              </a:rPr>
              <a:t>divides</a:t>
            </a:r>
            <a:r>
              <a:rPr lang="en-AU" sz="2800" dirty="0">
                <a:solidFill>
                  <a:srgbClr val="0000FF"/>
                </a:solidFill>
                <a:latin typeface="Arial" pitchFamily="34" charset="0"/>
                <a:cs typeface="Arial" pitchFamily="34" charset="0"/>
              </a:rPr>
              <a:t> a if for some m have a=</a:t>
            </a:r>
            <a:r>
              <a:rPr lang="en-AU" sz="2800" dirty="0" err="1">
                <a:solidFill>
                  <a:srgbClr val="0000FF"/>
                </a:solidFill>
                <a:latin typeface="Arial" pitchFamily="34" charset="0"/>
                <a:cs typeface="Arial" pitchFamily="34" charset="0"/>
              </a:rPr>
              <a:t>mb</a:t>
            </a:r>
            <a:r>
              <a:rPr lang="en-AU" sz="2800" dirty="0">
                <a:solidFill>
                  <a:srgbClr val="0000FF"/>
                </a:solidFill>
                <a:latin typeface="Arial" pitchFamily="34" charset="0"/>
                <a:cs typeface="Arial" pitchFamily="34" charset="0"/>
              </a:rPr>
              <a:t> (</a:t>
            </a:r>
            <a:r>
              <a:rPr lang="en-AU" sz="2800" dirty="0" err="1">
                <a:solidFill>
                  <a:srgbClr val="0000FF"/>
                </a:solidFill>
                <a:latin typeface="Arial" pitchFamily="34" charset="0"/>
                <a:cs typeface="Arial" pitchFamily="34" charset="0"/>
              </a:rPr>
              <a:t>a,b,m</a:t>
            </a:r>
            <a:r>
              <a:rPr lang="en-AU" sz="2800" dirty="0">
                <a:solidFill>
                  <a:srgbClr val="0000FF"/>
                </a:solidFill>
                <a:latin typeface="Arial" pitchFamily="34" charset="0"/>
                <a:cs typeface="Arial" pitchFamily="34" charset="0"/>
              </a:rPr>
              <a:t> all integers)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that is b divides into a with no remainder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denote this </a:t>
            </a:r>
            <a:r>
              <a:rPr lang="en-AU" sz="2800" dirty="0" err="1">
                <a:solidFill>
                  <a:srgbClr val="0000FF"/>
                </a:solidFill>
                <a:latin typeface="Arial" pitchFamily="34" charset="0"/>
                <a:cs typeface="Arial" pitchFamily="34" charset="0"/>
              </a:rPr>
              <a:t>b|a</a:t>
            </a:r>
            <a:r>
              <a:rPr lang="en-AU" sz="2800" dirty="0">
                <a:solidFill>
                  <a:srgbClr val="0000FF"/>
                </a:solidFill>
                <a:latin typeface="Arial" pitchFamily="34" charset="0"/>
                <a:cs typeface="Arial" pitchFamily="34" charset="0"/>
              </a:rPr>
              <a:t>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solidFill>
                  <a:srgbClr val="0000FF"/>
                </a:solidFill>
                <a:latin typeface="Arial" pitchFamily="34" charset="0"/>
                <a:cs typeface="Arial" pitchFamily="34" charset="0"/>
              </a:rPr>
              <a:t>and say that b is a </a:t>
            </a:r>
            <a:r>
              <a:rPr lang="en-AU" sz="2800" b="1" dirty="0">
                <a:solidFill>
                  <a:srgbClr val="0000FF"/>
                </a:solidFill>
                <a:latin typeface="Arial" pitchFamily="34" charset="0"/>
                <a:cs typeface="Arial" pitchFamily="34" charset="0"/>
              </a:rPr>
              <a:t>divisor</a:t>
            </a:r>
            <a:r>
              <a:rPr lang="en-AU" sz="2800" dirty="0">
                <a:solidFill>
                  <a:srgbClr val="0000FF"/>
                </a:solidFill>
                <a:latin typeface="Arial" pitchFamily="34" charset="0"/>
                <a:cs typeface="Arial" pitchFamily="34" charset="0"/>
              </a:rPr>
              <a:t> of a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err="1">
                <a:solidFill>
                  <a:srgbClr val="0000FF"/>
                </a:solidFill>
                <a:latin typeface="Arial" pitchFamily="34" charset="0"/>
                <a:cs typeface="Arial" pitchFamily="34" charset="0"/>
              </a:rPr>
              <a:t>eg</a:t>
            </a:r>
            <a:r>
              <a:rPr lang="en-AU" sz="2800" dirty="0">
                <a:solidFill>
                  <a:srgbClr val="0000FF"/>
                </a:solidFill>
                <a:latin typeface="Arial" pitchFamily="34" charset="0"/>
                <a:cs typeface="Arial" pitchFamily="34" charset="0"/>
              </a:rPr>
              <a:t>. all of 1,2,3,4,6,8,12,24 divide 24 </a:t>
            </a:r>
          </a:p>
          <a:p>
            <a:pPr marL="341313" indent="-341313" algn="just">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err="1">
                <a:solidFill>
                  <a:srgbClr val="0000FF"/>
                </a:solidFill>
                <a:latin typeface="Arial" pitchFamily="34" charset="0"/>
                <a:cs typeface="Arial" pitchFamily="34" charset="0"/>
              </a:rPr>
              <a:t>eg</a:t>
            </a:r>
            <a:r>
              <a:rPr lang="en-AU" sz="2800" dirty="0">
                <a:solidFill>
                  <a:srgbClr val="0000FF"/>
                </a:solidFill>
                <a:latin typeface="Arial" pitchFamily="34" charset="0"/>
                <a:cs typeface="Arial" pitchFamily="34" charset="0"/>
              </a:rPr>
              <a:t>. </a:t>
            </a:r>
            <a:r>
              <a:rPr lang="en-US" sz="2800" dirty="0">
                <a:solidFill>
                  <a:srgbClr val="0000FF"/>
                </a:solidFill>
                <a:latin typeface="Arial" pitchFamily="34" charset="0"/>
                <a:cs typeface="Arial" pitchFamily="34" charset="0"/>
              </a:rPr>
              <a:t>13 | 182; –5 | 30; 17 | 289; –3 | 33; 17 | 0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200" y="1101636"/>
            <a:ext cx="3853544" cy="4906963"/>
          </a:xfrm>
        </p:spPr>
        <p:txBody>
          <a:bodyPr/>
          <a:lstStyle/>
          <a:p>
            <a:pPr algn="just"/>
            <a:r>
              <a:rPr lang="en-US" dirty="0" smtClean="0"/>
              <a:t>Introduction</a:t>
            </a:r>
          </a:p>
          <a:p>
            <a:pPr algn="just"/>
            <a:r>
              <a:rPr lang="en-US" dirty="0" smtClean="0"/>
              <a:t>Divisors</a:t>
            </a:r>
          </a:p>
          <a:p>
            <a:pPr lvl="1" algn="just"/>
            <a:r>
              <a:rPr lang="en-US" dirty="0" smtClean="0"/>
              <a:t>Properties</a:t>
            </a:r>
          </a:p>
          <a:p>
            <a:pPr lvl="1" algn="just"/>
            <a:r>
              <a:rPr lang="en-US" dirty="0" smtClean="0"/>
              <a:t>Division algorithm</a:t>
            </a:r>
          </a:p>
          <a:p>
            <a:pPr lvl="1" algn="just"/>
            <a:r>
              <a:rPr lang="en-US" dirty="0" smtClean="0"/>
              <a:t>GCD</a:t>
            </a:r>
            <a:endParaRPr lang="en-US" dirty="0" smtClean="0"/>
          </a:p>
          <a:p>
            <a:pPr algn="just"/>
            <a:r>
              <a:rPr lang="en-US" dirty="0" smtClean="0"/>
              <a:t>Modular arithmetic</a:t>
            </a:r>
          </a:p>
          <a:p>
            <a:pPr lvl="1" algn="just"/>
            <a:r>
              <a:rPr lang="en-US" dirty="0" smtClean="0"/>
              <a:t>Operations</a:t>
            </a:r>
          </a:p>
          <a:p>
            <a:pPr lvl="1" algn="just"/>
            <a:r>
              <a:rPr lang="en-US" dirty="0" smtClean="0"/>
              <a:t>Example</a:t>
            </a:r>
          </a:p>
          <a:p>
            <a:pPr lvl="1" algn="just"/>
            <a:r>
              <a:rPr lang="en-US" dirty="0" smtClean="0"/>
              <a:t>Properties</a:t>
            </a:r>
            <a:endParaRPr lang="en-US" dirty="0" smtClean="0"/>
          </a:p>
          <a:p>
            <a:pPr algn="just"/>
            <a:endParaRPr lang="en-US" dirty="0" smtClean="0"/>
          </a:p>
          <a:p>
            <a:pPr algn="just"/>
            <a:r>
              <a:rPr lang="en-US" dirty="0" smtClean="0"/>
              <a:t>Euclidean </a:t>
            </a:r>
            <a:r>
              <a:rPr lang="en-US" dirty="0" err="1" smtClean="0"/>
              <a:t>algorith</a:t>
            </a:r>
            <a:endParaRPr lang="en-US" dirty="0" smtClean="0"/>
          </a:p>
          <a:p>
            <a:pPr lvl="1" algn="just"/>
            <a:r>
              <a:rPr lang="en-US" dirty="0" smtClean="0"/>
              <a:t>Finding inverses</a:t>
            </a: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46605" y="191192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4"/>
          <p:cNvSpPr txBox="1">
            <a:spLocks/>
          </p:cNvSpPr>
          <p:nvPr/>
        </p:nvSpPr>
        <p:spPr bwMode="auto">
          <a:xfrm>
            <a:off x="4463143" y="1084219"/>
            <a:ext cx="3853544" cy="490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Groups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Rings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Fields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Finite field</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en-US" sz="2400" kern="0" dirty="0" smtClean="0">
                <a:solidFill>
                  <a:srgbClr val="0000FF"/>
                </a:solidFill>
                <a:latin typeface="Arial" panose="020B0604020202020204" pitchFamily="34" charset="0"/>
                <a:cs typeface="Arial" panose="020B0604020202020204" pitchFamily="34" charset="0"/>
              </a:rPr>
              <a:t>Polynomial arithmetic</a:t>
            </a: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Summary</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Test your understanding</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References</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83325"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70C0"/>
                </a:solidFill>
                <a:latin typeface="Arial" pitchFamily="34" charset="0"/>
                <a:cs typeface="Arial" pitchFamily="34" charset="0"/>
              </a:rPr>
              <a:t>Properties of Divisibility</a:t>
            </a:r>
          </a:p>
        </p:txBody>
      </p:sp>
      <p:sp>
        <p:nvSpPr>
          <p:cNvPr id="8194" name="Text Box 2"/>
          <p:cNvSpPr txBox="1">
            <a:spLocks noChangeArrowheads="1"/>
          </p:cNvSpPr>
          <p:nvPr/>
        </p:nvSpPr>
        <p:spPr bwMode="auto">
          <a:xfrm>
            <a:off x="470263" y="1068977"/>
            <a:ext cx="8229600" cy="55848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 If </a:t>
            </a:r>
            <a:r>
              <a:rPr lang="en-US" sz="2800" i="1" dirty="0">
                <a:solidFill>
                  <a:srgbClr val="0000FF"/>
                </a:solidFill>
                <a:latin typeface="Arial" pitchFamily="34" charset="0"/>
                <a:cs typeface="Arial" pitchFamily="34" charset="0"/>
              </a:rPr>
              <a:t>a|1, then a = ±1.</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solidFill>
                  <a:srgbClr val="0000FF"/>
                </a:solidFill>
                <a:latin typeface="Arial" pitchFamily="34" charset="0"/>
                <a:cs typeface="Arial" pitchFamily="34" charset="0"/>
              </a:rPr>
              <a:t> If </a:t>
            </a:r>
            <a:r>
              <a:rPr lang="en-US" sz="2800" i="1" dirty="0" err="1">
                <a:solidFill>
                  <a:srgbClr val="0000FF"/>
                </a:solidFill>
                <a:latin typeface="Arial" pitchFamily="34" charset="0"/>
                <a:cs typeface="Arial" pitchFamily="34" charset="0"/>
              </a:rPr>
              <a:t>a|b</a:t>
            </a:r>
            <a:r>
              <a:rPr lang="en-US" sz="2800" i="1" dirty="0">
                <a:solidFill>
                  <a:srgbClr val="0000FF"/>
                </a:solidFill>
                <a:latin typeface="Arial" pitchFamily="34" charset="0"/>
                <a:cs typeface="Arial" pitchFamily="34" charset="0"/>
              </a:rPr>
              <a:t> and </a:t>
            </a:r>
            <a:r>
              <a:rPr lang="en-US" sz="2800" i="1" dirty="0" err="1">
                <a:solidFill>
                  <a:srgbClr val="0000FF"/>
                </a:solidFill>
                <a:latin typeface="Arial" pitchFamily="34" charset="0"/>
                <a:cs typeface="Arial" pitchFamily="34" charset="0"/>
              </a:rPr>
              <a:t>b|a</a:t>
            </a:r>
            <a:r>
              <a:rPr lang="en-US" sz="2800" i="1" dirty="0">
                <a:solidFill>
                  <a:srgbClr val="0000FF"/>
                </a:solidFill>
                <a:latin typeface="Arial" pitchFamily="34" charset="0"/>
                <a:cs typeface="Arial" pitchFamily="34" charset="0"/>
              </a:rPr>
              <a:t>, then a = ±b.</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solidFill>
                  <a:srgbClr val="0000FF"/>
                </a:solidFill>
                <a:latin typeface="Arial" pitchFamily="34" charset="0"/>
                <a:cs typeface="Arial" pitchFamily="34" charset="0"/>
              </a:rPr>
              <a:t> Any b /= 0 divides 0.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a:solidFill>
                  <a:srgbClr val="0000FF"/>
                </a:solidFill>
                <a:latin typeface="Arial" pitchFamily="34" charset="0"/>
                <a:cs typeface="Arial" pitchFamily="34" charset="0"/>
              </a:rPr>
              <a:t>If a | b and b | c, then a | c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dirty="0">
                <a:solidFill>
                  <a:srgbClr val="0000FF"/>
                </a:solidFill>
                <a:latin typeface="Arial" pitchFamily="34" charset="0"/>
                <a:cs typeface="Arial" pitchFamily="34" charset="0"/>
              </a:rPr>
              <a:t>e.g. </a:t>
            </a:r>
            <a:r>
              <a:rPr lang="en-US" sz="2400" dirty="0">
                <a:solidFill>
                  <a:srgbClr val="0000FF"/>
                </a:solidFill>
                <a:latin typeface="Arial" pitchFamily="34" charset="0"/>
                <a:cs typeface="Arial" pitchFamily="34" charset="0"/>
              </a:rPr>
              <a:t>11 | 66 and 66 | 198 so 11 | 198</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FF"/>
                </a:solidFill>
                <a:latin typeface="Arial" pitchFamily="34" charset="0"/>
                <a:cs typeface="Arial" pitchFamily="34" charset="0"/>
              </a:rPr>
              <a:t>If </a:t>
            </a:r>
            <a:r>
              <a:rPr lang="en-US" sz="2800" i="1" dirty="0" err="1">
                <a:solidFill>
                  <a:srgbClr val="0000FF"/>
                </a:solidFill>
                <a:latin typeface="Arial" pitchFamily="34" charset="0"/>
                <a:cs typeface="Arial" pitchFamily="34" charset="0"/>
              </a:rPr>
              <a:t>b|g</a:t>
            </a:r>
            <a:r>
              <a:rPr lang="en-US" sz="2800" i="1" dirty="0">
                <a:solidFill>
                  <a:srgbClr val="0000FF"/>
                </a:solidFill>
                <a:latin typeface="Arial" pitchFamily="34" charset="0"/>
                <a:cs typeface="Arial" pitchFamily="34" charset="0"/>
              </a:rPr>
              <a:t> and </a:t>
            </a:r>
            <a:r>
              <a:rPr lang="en-US" sz="2800" i="1" dirty="0" err="1">
                <a:solidFill>
                  <a:srgbClr val="0000FF"/>
                </a:solidFill>
                <a:latin typeface="Arial" pitchFamily="34" charset="0"/>
                <a:cs typeface="Arial" pitchFamily="34" charset="0"/>
              </a:rPr>
              <a:t>b|h</a:t>
            </a:r>
            <a:r>
              <a:rPr lang="en-US" sz="2800" i="1" dirty="0">
                <a:solidFill>
                  <a:srgbClr val="0000FF"/>
                </a:solidFill>
                <a:latin typeface="Arial" pitchFamily="34" charset="0"/>
                <a:cs typeface="Arial" pitchFamily="34" charset="0"/>
              </a:rPr>
              <a:t>, then b|(mg + </a:t>
            </a:r>
            <a:r>
              <a:rPr lang="en-US" sz="2800" i="1" dirty="0" err="1">
                <a:solidFill>
                  <a:srgbClr val="0000FF"/>
                </a:solidFill>
                <a:latin typeface="Arial" pitchFamily="34" charset="0"/>
                <a:cs typeface="Arial" pitchFamily="34" charset="0"/>
              </a:rPr>
              <a:t>nh</a:t>
            </a:r>
            <a:r>
              <a:rPr lang="en-US" sz="2800" i="1" dirty="0">
                <a:solidFill>
                  <a:srgbClr val="0000FF"/>
                </a:solidFill>
                <a:latin typeface="Arial" pitchFamily="34" charset="0"/>
                <a:cs typeface="Arial" pitchFamily="34" charset="0"/>
              </a:rPr>
              <a:t>)</a:t>
            </a:r>
          </a:p>
          <a:p>
            <a:pPr marL="741363"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dirty="0">
                <a:solidFill>
                  <a:srgbClr val="0000FF"/>
                </a:solidFill>
                <a:latin typeface="Arial" pitchFamily="34" charset="0"/>
                <a:cs typeface="Arial" pitchFamily="34" charset="0"/>
              </a:rPr>
              <a:t>for arbitrary integers m and n</a:t>
            </a:r>
          </a:p>
          <a:p>
            <a:pPr marL="741363"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dirty="0">
                <a:solidFill>
                  <a:srgbClr val="0000FF"/>
                </a:solidFill>
                <a:latin typeface="Arial" pitchFamily="34" charset="0"/>
                <a:cs typeface="Arial" pitchFamily="34" charset="0"/>
              </a:rPr>
              <a:t>	e.g. b = 7; g = 14; h = 63; m = 3; n = 2</a:t>
            </a:r>
          </a:p>
          <a:p>
            <a:pPr marL="741363"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dirty="0">
                <a:solidFill>
                  <a:srgbClr val="0000FF"/>
                </a:solidFill>
                <a:latin typeface="Arial" pitchFamily="34" charset="0"/>
                <a:cs typeface="Arial" pitchFamily="34" charset="0"/>
              </a:rPr>
              <a:t>		7|14 and 7|63 hence 7 | 42+126 = 168</a:t>
            </a: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i="1" dirty="0">
              <a:solidFill>
                <a:srgbClr val="0000FF"/>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2776</TotalTime>
  <Words>6429</Words>
  <Application>Microsoft Office PowerPoint</Application>
  <PresentationFormat>On-screen Show (4:3)</PresentationFormat>
  <Paragraphs>1155</Paragraphs>
  <Slides>61</Slides>
  <Notes>59</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SASEPresentation</vt:lpstr>
      <vt:lpstr>Cryptography and Network Security </vt:lpstr>
      <vt:lpstr>Session Meta Data</vt:lpstr>
      <vt:lpstr>Revision History</vt:lpstr>
      <vt:lpstr>Agenda</vt:lpstr>
      <vt:lpstr>Slide 5</vt:lpstr>
      <vt:lpstr>Agenda</vt:lpstr>
      <vt:lpstr>Slide 7</vt:lpstr>
      <vt:lpstr>Agenda</vt:lpstr>
      <vt:lpstr>Slide 9</vt:lpstr>
      <vt:lpstr>Agenda</vt:lpstr>
      <vt:lpstr>Slide 11</vt:lpstr>
      <vt:lpstr>Agenda</vt:lpstr>
      <vt:lpstr>Slide 13</vt:lpstr>
      <vt:lpstr>Slide 14</vt:lpstr>
      <vt:lpstr>Slide 15</vt:lpstr>
      <vt:lpstr>Agenda</vt:lpstr>
      <vt:lpstr>Slide 17</vt:lpstr>
      <vt:lpstr>Agenda</vt:lpstr>
      <vt:lpstr>Slide 19</vt:lpstr>
      <vt:lpstr>Slide 20</vt:lpstr>
      <vt:lpstr>Agenda</vt:lpstr>
      <vt:lpstr>Slide 22</vt:lpstr>
      <vt:lpstr>Slide 23</vt:lpstr>
      <vt:lpstr>Agenda</vt:lpstr>
      <vt:lpstr>Slide 25</vt:lpstr>
      <vt:lpstr>Agenda</vt:lpstr>
      <vt:lpstr>Slide 27</vt:lpstr>
      <vt:lpstr>Slide 28</vt:lpstr>
      <vt:lpstr>Agenda</vt:lpstr>
      <vt:lpstr>Slide 30</vt:lpstr>
      <vt:lpstr>Slide 31</vt:lpstr>
      <vt:lpstr>Agenda</vt:lpstr>
      <vt:lpstr>Slide 33</vt:lpstr>
      <vt:lpstr>Slide 34</vt:lpstr>
      <vt:lpstr>Agenda</vt:lpstr>
      <vt:lpstr>Slide 36</vt:lpstr>
      <vt:lpstr>Agenda</vt:lpstr>
      <vt:lpstr>Slide 38</vt:lpstr>
      <vt:lpstr>Slide 39</vt:lpstr>
      <vt:lpstr>Agenda</vt:lpstr>
      <vt:lpstr>Slide 41</vt:lpstr>
      <vt:lpstr>Slide 42</vt:lpstr>
      <vt:lpstr>Slide 43</vt:lpstr>
      <vt:lpstr>Agenda</vt:lpstr>
      <vt:lpstr>Slide 45</vt:lpstr>
      <vt:lpstr>Slide 46</vt:lpstr>
      <vt:lpstr>Slide 47</vt:lpstr>
      <vt:lpstr>Slide 48</vt:lpstr>
      <vt:lpstr>Slide 49</vt:lpstr>
      <vt:lpstr>Slide 50</vt:lpstr>
      <vt:lpstr>Slide 51</vt:lpstr>
      <vt:lpstr>Slide 52</vt:lpstr>
      <vt:lpstr>Slide 53</vt:lpstr>
      <vt:lpstr>Slide 54</vt:lpstr>
      <vt:lpstr>Slide 55</vt:lpstr>
      <vt:lpstr>Agenda</vt:lpstr>
      <vt:lpstr>Slide 57</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187</cp:revision>
  <dcterms:created xsi:type="dcterms:W3CDTF">2016-10-24T07:42:03Z</dcterms:created>
  <dcterms:modified xsi:type="dcterms:W3CDTF">2018-08-02T08:49:50Z</dcterms:modified>
</cp:coreProperties>
</file>