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00"/>
  </p:notesMasterIdLst>
  <p:handoutMasterIdLst>
    <p:handoutMasterId r:id="rId101"/>
  </p:handoutMasterIdLst>
  <p:sldIdLst>
    <p:sldId id="260" r:id="rId2"/>
    <p:sldId id="262" r:id="rId3"/>
    <p:sldId id="261" r:id="rId4"/>
    <p:sldId id="280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98" r:id="rId19"/>
    <p:sldId id="499" r:id="rId20"/>
    <p:sldId id="500" r:id="rId21"/>
    <p:sldId id="501" r:id="rId22"/>
    <p:sldId id="502" r:id="rId23"/>
    <p:sldId id="503" r:id="rId24"/>
    <p:sldId id="504" r:id="rId25"/>
    <p:sldId id="505" r:id="rId26"/>
    <p:sldId id="506" r:id="rId27"/>
    <p:sldId id="507" r:id="rId28"/>
    <p:sldId id="508" r:id="rId29"/>
    <p:sldId id="509" r:id="rId30"/>
    <p:sldId id="510" r:id="rId31"/>
    <p:sldId id="511" r:id="rId32"/>
    <p:sldId id="512" r:id="rId33"/>
    <p:sldId id="513" r:id="rId34"/>
    <p:sldId id="514" r:id="rId35"/>
    <p:sldId id="515" r:id="rId36"/>
    <p:sldId id="516" r:id="rId37"/>
    <p:sldId id="517" r:id="rId38"/>
    <p:sldId id="518" r:id="rId39"/>
    <p:sldId id="519" r:id="rId40"/>
    <p:sldId id="520" r:id="rId41"/>
    <p:sldId id="521" r:id="rId42"/>
    <p:sldId id="522" r:id="rId43"/>
    <p:sldId id="523" r:id="rId44"/>
    <p:sldId id="524" r:id="rId45"/>
    <p:sldId id="525" r:id="rId46"/>
    <p:sldId id="526" r:id="rId47"/>
    <p:sldId id="527" r:id="rId48"/>
    <p:sldId id="528" r:id="rId49"/>
    <p:sldId id="529" r:id="rId50"/>
    <p:sldId id="530" r:id="rId51"/>
    <p:sldId id="531" r:id="rId52"/>
    <p:sldId id="532" r:id="rId53"/>
    <p:sldId id="533" r:id="rId54"/>
    <p:sldId id="534" r:id="rId55"/>
    <p:sldId id="535" r:id="rId56"/>
    <p:sldId id="536" r:id="rId57"/>
    <p:sldId id="537" r:id="rId58"/>
    <p:sldId id="538" r:id="rId59"/>
    <p:sldId id="539" r:id="rId60"/>
    <p:sldId id="540" r:id="rId61"/>
    <p:sldId id="541" r:id="rId62"/>
    <p:sldId id="542" r:id="rId63"/>
    <p:sldId id="543" r:id="rId64"/>
    <p:sldId id="544" r:id="rId65"/>
    <p:sldId id="545" r:id="rId66"/>
    <p:sldId id="546" r:id="rId67"/>
    <p:sldId id="547" r:id="rId68"/>
    <p:sldId id="548" r:id="rId69"/>
    <p:sldId id="549" r:id="rId70"/>
    <p:sldId id="550" r:id="rId71"/>
    <p:sldId id="551" r:id="rId72"/>
    <p:sldId id="552" r:id="rId73"/>
    <p:sldId id="553" r:id="rId74"/>
    <p:sldId id="554" r:id="rId75"/>
    <p:sldId id="555" r:id="rId76"/>
    <p:sldId id="556" r:id="rId77"/>
    <p:sldId id="557" r:id="rId78"/>
    <p:sldId id="558" r:id="rId79"/>
    <p:sldId id="559" r:id="rId80"/>
    <p:sldId id="560" r:id="rId81"/>
    <p:sldId id="561" r:id="rId82"/>
    <p:sldId id="562" r:id="rId83"/>
    <p:sldId id="563" r:id="rId84"/>
    <p:sldId id="564" r:id="rId85"/>
    <p:sldId id="565" r:id="rId86"/>
    <p:sldId id="566" r:id="rId87"/>
    <p:sldId id="567" r:id="rId88"/>
    <p:sldId id="568" r:id="rId89"/>
    <p:sldId id="569" r:id="rId90"/>
    <p:sldId id="570" r:id="rId91"/>
    <p:sldId id="571" r:id="rId92"/>
    <p:sldId id="572" r:id="rId93"/>
    <p:sldId id="573" r:id="rId94"/>
    <p:sldId id="574" r:id="rId95"/>
    <p:sldId id="575" r:id="rId96"/>
    <p:sldId id="483" r:id="rId97"/>
    <p:sldId id="360" r:id="rId98"/>
    <p:sldId id="361" r:id="rId9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3831" autoAdjust="0"/>
  </p:normalViewPr>
  <p:slideViewPr>
    <p:cSldViewPr snapToGrid="0">
      <p:cViewPr>
        <p:scale>
          <a:sx n="73" d="100"/>
          <a:sy n="73" d="100"/>
        </p:scale>
        <p:origin x="-180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354" y="-90"/>
      </p:cViewPr>
      <p:guideLst>
        <p:guide orient="horz" pos="3223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56BB8-E300-4845-AB2E-8A0B93717C90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CA1AB-90E1-489E-B916-E867F6D54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9"/>
            <a:ext cx="5679440" cy="5309205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5368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684C15D6-8ACF-4EC9-AE6A-DACB111C0D9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6C93ACE3-4F0A-4747-8407-2D261011023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9D03BCBD-ACA8-461F-A0D0-DA0D91F20AF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6CA4FF5B-B6F0-4CA2-9A43-F22A8BDA108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A5756561-DCAE-4EC9-9A7A-BA99580CA5D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195A63B3-54E8-49BC-91E5-9C7D396C55E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E9E0E27A-25E8-42A6-8AD0-CDFF58C1212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B0F64233-EE48-4142-AFEB-0A89DAEA7D7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8D4DF726-3244-42EC-B902-15EB5683074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02546507-1FA7-483D-9F2B-12EE107E252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/>
          <a:lstStyle/>
          <a:p>
            <a:fld id="{A5FB0B8A-B651-4CB2-8667-94B02899294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63281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0FDB38B8-4E07-4EDC-B647-1EA6023BC69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8F46D5FD-F341-4279-9CEA-BF82B570BAF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B1DFA9F3-1D99-4BE7-A706-FA111BC335F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60F62DE7-3C3D-462F-8D55-8CECD4A82B0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EEC61C7F-C9F6-4B07-9155-5EBA7FACC3E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CD565315-640F-48B1-8D9D-FCEC1FE817B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FAA90FDA-FC6A-457D-9ABA-DB6D6EBA9D2E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34B31B97-EAB4-4E0D-BD4C-AB657EFF7D7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647218CA-0359-4974-9731-A27BA93A058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F5638797-77C8-48ED-A199-B17BDEF1E9E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/>
          <a:lstStyle/>
          <a:p>
            <a:fld id="{A5FB0B8A-B651-4CB2-8667-94B02899294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511195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A4BBC14B-CD2B-4EB2-9296-9D242BE627C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93137F94-B010-4435-B0DF-D01A1C3252F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24564C73-4DC1-48C4-9B86-CC989633DDF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02296A4E-17D6-4CD5-8443-17559AA97EE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48BE5E26-0022-4E44-BA3C-7D6765D4B7BF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FC327EFE-E3B4-4AB1-BD86-EE23DED7C6DF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503BDF7E-238F-4BB4-9408-3318C8D6206E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7D9AC12C-EE64-4AE1-B020-9203BA4F1D9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C204EBD2-69E4-46FA-BB74-FF0A46A4C2C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7EB094AC-7E80-4F58-9E75-259573926832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/>
          <a:lstStyle/>
          <a:p>
            <a:fld id="{0724495B-A6E1-4090-9905-50520AECE5F9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C9EDCA82-B782-4006-A03F-88115DDC2ACC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E29B1BD0-F322-4518-88D9-8B45B9B36F99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D255699B-0430-4E2F-B6EE-044B03FA9245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D01D7704-CCD5-4050-803C-037A95B09E81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1A912DCC-A93B-4A70-B992-CAEA19A60D75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DFCC1E9E-EA45-4476-88D4-22BAF360B539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54A93909-00BF-4118-A2EC-8FB88FB3D7FB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7C9008A9-084D-44AF-9C00-6862508C8E44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B8687185-F1B3-4171-B18D-04045C1995C6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A697C648-FC50-4345-B07A-DD09F9403D02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010C9DF4-CE10-4F48-A49D-694E9ABA961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F7A00A41-13E0-48E2-9CDB-80CD92DFE10F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707D69F5-8B19-4E5A-9ABC-8F3A46B0EEED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F65D7459-7346-465B-BDF8-CC85021C07BF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FD371B8D-4E49-478D-A7C4-633B05A36636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68CDAB7B-CC69-4D2F-9AAB-C50259F492DC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CA32CAEB-4C26-4D63-9D1A-D54879D61E0D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92473DAA-1374-4633-8179-47BA6FB8E67E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3FF0DE0C-4412-45C9-8E43-EFB1FBEBACCE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8E93E6F7-85AF-465A-BA31-CE3A41FE2636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D01A5729-7F2D-4233-AD25-DEDAD9D2B38E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7D980902-9D29-4D22-A289-35281E7C72D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83A95DDA-53DF-4E18-9934-24A5716841D1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1CEF3F9E-946E-4BD8-8D19-E31C9FB115A2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30C8DC26-80E0-4C29-9B36-5C45B29E96D0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C4352F08-FFF2-4F57-8887-18387F195977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CD6BBDF2-5DE2-403F-82E9-F8C5D20ED1FB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A57BAC2E-E421-403D-B4B7-FC89E9836CFF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230D58C6-9DD5-40D1-B22D-AC53CE238D12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42582AF4-5BB0-4151-9C9B-C7E58921ED83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8B3A3E82-1DE5-4C58-B584-3785C4072E54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B18525AA-EA72-4765-9867-A6F4F9766F87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B460930E-4689-4233-B52C-4B583420381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F27E8EA7-7EE2-474D-A489-3420B7723D2C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C79BF620-C53E-4CF3-8741-A4CE2CF65E46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968C8FD7-3E13-4C96-B992-2E956FB67FDF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D918C7EB-AAF5-4C37-95E3-CC42B017F4B8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8DFD0D2F-CD54-480B-843A-862757F594F8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F13B467C-52BA-4E39-AE38-32DFC01EC47A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DFC61BA2-9318-4054-9046-C5077C11D76A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79C3CCCD-5CAF-4B11-9EF7-B9DDF366608E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6ECE3BB3-3D9C-4FED-8AEC-8999195ACAEE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53B9A9D3-B5BD-42B4-ADCD-D7DC016EE976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01A8761A-9119-4B63-91A3-DA46434E280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587A0805-A909-4BC4-BFDF-A8F042370195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8E807AAE-CB75-4B3A-84BE-7BCF28724B1F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F742175E-A52D-442A-8266-DEA9934DBCD3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7CEDE65F-A734-42F5-AD2B-662157F7F2FB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0E5CDF57-C5DC-4C2F-AF55-309081761518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53091FD1-5D60-4605-A29A-5D59BC83B2C4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7FA66ED1-A990-41E0-BAC1-E25B75D1B876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9D109823-372A-458E-974D-02EF04E8B436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FA1E9EBA-C0B6-4ACD-BCCF-444B0508FFC8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97D06609-F3D4-4917-8A53-C5F3AB0976FB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6F9D271F-5CEA-4075-A012-9F8241D54C3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FA2D950A-233D-4D5A-ACBE-8D6CEADBA49F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69CF79EA-3737-4C4A-9633-A65AAE26FAE8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4FA4E9C3-8883-4242-A856-390D9673A1BA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noFill/>
        </p:spPr>
        <p:txBody>
          <a:bodyPr/>
          <a:lstStyle/>
          <a:p>
            <a:fld id="{EA123763-6E84-41E8-B59F-FC27539D3493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  <a:ln/>
        </p:spPr>
        <p:txBody>
          <a:bodyPr/>
          <a:lstStyle/>
          <a:p>
            <a:fld id="{F9A40D2D-6211-4735-93CB-F5175C5F010C}" type="slidenum">
              <a:rPr lang="en-AU"/>
              <a:pPr/>
              <a:t>96</a:t>
            </a:fld>
            <a:endParaRPr lang="en-AU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4021295" y="9721106"/>
            <a:ext cx="3076363" cy="511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7488" tIns="50694" rIns="97488" bIns="50694" anchor="b"/>
          <a:lstStyle/>
          <a:p>
            <a:pPr algn="r">
              <a:tabLst>
                <a:tab pos="0" algn="l"/>
                <a:tab pos="990478" algn="l"/>
                <a:tab pos="1980956" algn="l"/>
                <a:tab pos="2971434" algn="l"/>
                <a:tab pos="3961912" algn="l"/>
                <a:tab pos="4952390" algn="l"/>
                <a:tab pos="5942868" algn="l"/>
                <a:tab pos="6933347" algn="l"/>
                <a:tab pos="7923825" algn="l"/>
                <a:tab pos="8914303" algn="l"/>
                <a:tab pos="9904781" algn="l"/>
                <a:tab pos="10895259" algn="l"/>
              </a:tabLst>
            </a:pPr>
            <a:fld id="{E8AA5A7F-B0A4-4B79-962B-137B1CF532F1}" type="slidenum">
              <a:rPr lang="en-US" sz="1300">
                <a:solidFill>
                  <a:srgbClr val="FFFFFF"/>
                </a:solidFill>
              </a:rPr>
              <a:pPr algn="r">
                <a:tabLst>
                  <a:tab pos="0" algn="l"/>
                  <a:tab pos="990478" algn="l"/>
                  <a:tab pos="1980956" algn="l"/>
                  <a:tab pos="2971434" algn="l"/>
                  <a:tab pos="3961912" algn="l"/>
                  <a:tab pos="4952390" algn="l"/>
                  <a:tab pos="5942868" algn="l"/>
                  <a:tab pos="6933347" algn="l"/>
                  <a:tab pos="7923825" algn="l"/>
                  <a:tab pos="8914303" algn="l"/>
                  <a:tab pos="9904781" algn="l"/>
                  <a:tab pos="10895259" algn="l"/>
                </a:tabLst>
              </a:pPr>
              <a:t>96</a:t>
            </a:fld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829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>
              <a:spcBef>
                <a:spcPts val="487"/>
              </a:spcBef>
              <a:tabLst>
                <a:tab pos="0" algn="l"/>
                <a:tab pos="990478" algn="l"/>
                <a:tab pos="1980956" algn="l"/>
                <a:tab pos="2971434" algn="l"/>
                <a:tab pos="3961912" algn="l"/>
                <a:tab pos="4952390" algn="l"/>
                <a:tab pos="5942868" algn="l"/>
                <a:tab pos="6933347" algn="l"/>
                <a:tab pos="7923825" algn="l"/>
                <a:tab pos="8914303" algn="l"/>
                <a:tab pos="9904781" algn="l"/>
                <a:tab pos="10895259" algn="l"/>
              </a:tabLst>
            </a:pPr>
            <a:r>
              <a:rPr lang="en-US" dirty="0">
                <a:latin typeface="Arial" charset="0"/>
                <a:ea typeface="ＭＳ Ｐゴシック" pitchFamily="32" charset="-128"/>
              </a:rPr>
              <a:t>Chapter 4 summary.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091961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1.0</a:t>
            </a:r>
            <a:endParaRPr lang="en-US" sz="1050" i="1" dirty="0"/>
          </a:p>
        </p:txBody>
      </p:sp>
    </p:spTree>
    <p:extLst>
      <p:ext uri="{BB962C8B-B14F-4D97-AF65-F5344CB8AC3E}">
        <p14:creationId xmlns="" xmlns:p14="http://schemas.microsoft.com/office/powerpoint/2010/main" val="2107125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057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ransition>
    <p:wipe dir="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wmf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Cryptography and Network Security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58537" y="3561806"/>
            <a:ext cx="6400800" cy="1752600"/>
          </a:xfrm>
        </p:spPr>
        <p:txBody>
          <a:bodyPr/>
          <a:lstStyle/>
          <a:p>
            <a:r>
              <a:rPr lang="en-US" b="1" dirty="0" smtClean="0"/>
              <a:t>PRIME NUMBERS</a:t>
            </a:r>
          </a:p>
          <a:p>
            <a:r>
              <a:rPr lang="en-US" dirty="0" smtClean="0"/>
              <a:t>Fermat’s &amp; Euler’s theorem</a:t>
            </a:r>
          </a:p>
          <a:p>
            <a:r>
              <a:rPr lang="en-US" dirty="0" smtClean="0"/>
              <a:t>Testing for </a:t>
            </a:r>
            <a:r>
              <a:rPr lang="en-US" dirty="0" err="1" smtClean="0"/>
              <a:t>primality</a:t>
            </a:r>
            <a:endParaRPr lang="en-US" dirty="0" smtClean="0"/>
          </a:p>
          <a:p>
            <a:r>
              <a:rPr lang="en-US" dirty="0" smtClean="0"/>
              <a:t>Chinese Remainder theorem</a:t>
            </a:r>
          </a:p>
          <a:p>
            <a:r>
              <a:rPr lang="en-US" dirty="0" smtClean="0"/>
              <a:t>Discrete logarithms</a:t>
            </a:r>
          </a:p>
        </p:txBody>
      </p:sp>
    </p:spTree>
    <p:extLst>
      <p:ext uri="{BB962C8B-B14F-4D97-AF65-F5344CB8AC3E}">
        <p14:creationId xmlns="" xmlns:p14="http://schemas.microsoft.com/office/powerpoint/2010/main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152400" y="1600200"/>
            <a:ext cx="8839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As a trivial example, assume that the only primes are in the set </a:t>
            </a:r>
            <a:br>
              <a:rPr lang="en-US" altLang="en-US" sz="2400">
                <a:latin typeface="Times New Roman" charset="0"/>
              </a:rPr>
            </a:br>
            <a:r>
              <a:rPr lang="en-US" altLang="en-US" sz="2400">
                <a:latin typeface="Times New Roman" charset="0"/>
              </a:rPr>
              <a:t>{2, 3, 5, 7, 11, 13, 17}. Here P = 510510 and P + 1 = 510511. However, 510511 = 19 × 97 × 277; none of these primes were in the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original list. Therefore, there are three primes greater than 17.</a:t>
            </a: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228600" y="1143000"/>
            <a:ext cx="1507144" cy="46166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Times New Roman" charset="0"/>
              </a:rPr>
              <a:t>Example </a:t>
            </a:r>
            <a:r>
              <a:rPr lang="en-US" altLang="en-US" sz="2400" dirty="0" smtClean="0">
                <a:solidFill>
                  <a:schemeClr val="bg1"/>
                </a:solidFill>
                <a:latin typeface="Times New Roman" charset="0"/>
              </a:rPr>
              <a:t>3</a:t>
            </a:r>
            <a:endParaRPr lang="en-US" altLang="en-US" sz="2000" i="1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52400" y="41910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Find the number of primes less than 1,000,000.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228600" y="3505200"/>
            <a:ext cx="1507144" cy="46166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Times New Roman" charset="0"/>
              </a:rPr>
              <a:t>Example </a:t>
            </a:r>
            <a:r>
              <a:rPr lang="en-US" altLang="en-US" sz="2400" dirty="0" smtClean="0">
                <a:solidFill>
                  <a:schemeClr val="bg1"/>
                </a:solidFill>
                <a:latin typeface="Times New Roman" charset="0"/>
              </a:rPr>
              <a:t>4</a:t>
            </a:r>
            <a:endParaRPr lang="en-US" altLang="en-US" sz="2000" i="1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63951" name="Rectangle 15"/>
          <p:cNvSpPr>
            <a:spLocks noChangeArrowheads="1"/>
          </p:cNvSpPr>
          <p:nvPr/>
        </p:nvSpPr>
        <p:spPr bwMode="auto">
          <a:xfrm>
            <a:off x="76200" y="5045075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The approximation gives the range 72,383 to 78,543. The actual number of primes is 78,498.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3141617" y="0"/>
            <a:ext cx="30380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b="1" dirty="0" smtClean="0">
                <a:solidFill>
                  <a:srgbClr val="0070C0"/>
                </a:solidFill>
                <a:latin typeface="Times New Roman" charset="0"/>
              </a:rPr>
              <a:t>Cardinality </a:t>
            </a:r>
            <a:r>
              <a:rPr lang="en-US" altLang="en-US" sz="2400" b="1" dirty="0">
                <a:solidFill>
                  <a:srgbClr val="0070C0"/>
                </a:solidFill>
                <a:latin typeface="Times New Roman" charset="0"/>
              </a:rPr>
              <a:t>of Primes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3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3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137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dirty="0">
                <a:latin typeface="Times New Roman" charset="0"/>
              </a:rPr>
              <a:t>Given a number n, how can we determine if n is a prime? The answer is that we need to see if the number is divisible by all primes less than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2710542" y="0"/>
            <a:ext cx="33241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b="1" dirty="0" smtClean="0">
                <a:solidFill>
                  <a:srgbClr val="0070C0"/>
                </a:solidFill>
                <a:latin typeface="Times New Roman" charset="0"/>
              </a:rPr>
              <a:t>Checking </a:t>
            </a:r>
            <a:r>
              <a:rPr lang="en-US" altLang="en-US" sz="2400" b="1" dirty="0">
                <a:solidFill>
                  <a:srgbClr val="0070C0"/>
                </a:solidFill>
                <a:latin typeface="Times New Roman" charset="0"/>
              </a:rPr>
              <a:t>for </a:t>
            </a:r>
            <a:r>
              <a:rPr lang="en-US" altLang="en-US" sz="2400" b="1" dirty="0" err="1">
                <a:solidFill>
                  <a:srgbClr val="0070C0"/>
                </a:solidFill>
                <a:latin typeface="Times New Roman" charset="0"/>
              </a:rPr>
              <a:t>Primeness</a:t>
            </a:r>
            <a:endParaRPr lang="en-US" altLang="en-US" sz="2400" b="1" dirty="0">
              <a:solidFill>
                <a:srgbClr val="0070C0"/>
              </a:solidFill>
              <a:latin typeface="Times New Roman" charset="0"/>
            </a:endParaRPr>
          </a:p>
        </p:txBody>
      </p:sp>
      <p:pic>
        <p:nvPicPr>
          <p:cNvPr id="10252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2895600"/>
            <a:ext cx="8413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3" name="Rectangle 12"/>
          <p:cNvSpPr>
            <a:spLocks noChangeArrowheads="1"/>
          </p:cNvSpPr>
          <p:nvPr/>
        </p:nvSpPr>
        <p:spPr bwMode="auto">
          <a:xfrm>
            <a:off x="228600" y="400685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dirty="0">
                <a:latin typeface="Times New Roman" charset="0"/>
              </a:rPr>
              <a:t>We know that this method is inefficient, but it is a good start.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9.</a:t>
            </a:r>
            <a:fld id="{F7FF33E4-3069-47EC-92FB-44AD39322688}" type="slidenum">
              <a:rPr lang="en-US"/>
              <a:pPr/>
              <a:t>12</a:t>
            </a:fld>
            <a:endParaRPr lang="en-US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213" y="914400"/>
            <a:ext cx="852646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775856" y="209006"/>
            <a:ext cx="33241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b="1" dirty="0" smtClean="0">
                <a:solidFill>
                  <a:srgbClr val="0070C0"/>
                </a:solidFill>
                <a:latin typeface="Times New Roman" charset="0"/>
              </a:rPr>
              <a:t>Checking </a:t>
            </a:r>
            <a:r>
              <a:rPr lang="en-US" altLang="en-US" sz="2400" b="1" dirty="0">
                <a:solidFill>
                  <a:srgbClr val="0070C0"/>
                </a:solidFill>
                <a:latin typeface="Times New Roman" charset="0"/>
              </a:rPr>
              <a:t>for </a:t>
            </a:r>
            <a:r>
              <a:rPr lang="en-US" altLang="en-US" sz="2400" b="1" dirty="0" err="1">
                <a:solidFill>
                  <a:srgbClr val="0070C0"/>
                </a:solidFill>
                <a:latin typeface="Times New Roman" charset="0"/>
              </a:rPr>
              <a:t>Primeness</a:t>
            </a:r>
            <a:endParaRPr lang="en-US" altLang="en-US" sz="2400" b="1" dirty="0">
              <a:solidFill>
                <a:srgbClr val="0070C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Rectangle 8"/>
          <p:cNvSpPr>
            <a:spLocks noChangeArrowheads="1"/>
          </p:cNvSpPr>
          <p:nvPr/>
        </p:nvSpPr>
        <p:spPr bwMode="gray">
          <a:xfrm>
            <a:off x="495165" y="89916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152400" y="18288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Is 97 a prime?</a:t>
            </a:r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228600" y="1143000"/>
            <a:ext cx="17922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Times New Roman" charset="0"/>
              </a:rPr>
              <a:t>Example 9.5</a:t>
            </a:r>
            <a:endParaRPr lang="en-US" altLang="en-US" sz="2000" i="1" dirty="0">
              <a:solidFill>
                <a:schemeClr val="bg1"/>
              </a:solidFill>
              <a:latin typeface="Times New Roman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6200" y="2438400"/>
            <a:ext cx="8839200" cy="1552575"/>
            <a:chOff x="48" y="1536"/>
            <a:chExt cx="5568" cy="978"/>
          </a:xfrm>
        </p:grpSpPr>
        <p:sp>
          <p:nvSpPr>
            <p:cNvPr id="12307" name="Rectangle 12"/>
            <p:cNvSpPr>
              <a:spLocks noChangeArrowheads="1"/>
            </p:cNvSpPr>
            <p:nvPr/>
          </p:nvSpPr>
          <p:spPr bwMode="auto">
            <a:xfrm>
              <a:off x="48" y="1536"/>
              <a:ext cx="5568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just" eaLnBrk="1" hangingPunct="1"/>
              <a:r>
                <a:rPr lang="en-US" altLang="en-US" sz="2400" dirty="0">
                  <a:solidFill>
                    <a:schemeClr val="hlink"/>
                  </a:solidFill>
                  <a:latin typeface="Times New Roman" charset="0"/>
                </a:rPr>
                <a:t>Solution</a:t>
              </a:r>
            </a:p>
            <a:p>
              <a:pPr algn="just" eaLnBrk="1" hangingPunct="1"/>
              <a:r>
                <a:rPr lang="en-US" altLang="en-US" sz="2400" dirty="0">
                  <a:latin typeface="Times New Roman" charset="0"/>
                </a:rPr>
                <a:t>The floor of </a:t>
              </a:r>
              <a:r>
                <a:rPr lang="en-US" altLang="en-US" sz="2400" dirty="0">
                  <a:latin typeface="Symbol" pitchFamily="18" charset="2"/>
                </a:rPr>
                <a:t>Ö</a:t>
              </a:r>
              <a:r>
                <a:rPr lang="en-US" altLang="en-US" sz="2400" dirty="0">
                  <a:latin typeface="Times New Roman" charset="0"/>
                </a:rPr>
                <a:t>97 = 9. The primes less than 9 are 2, 3, 5, and 7. We need to see if 97 is divisible by any of these numbers. It is not, so 97 is a prime.</a:t>
              </a:r>
            </a:p>
          </p:txBody>
        </p:sp>
        <p:sp>
          <p:nvSpPr>
            <p:cNvPr id="12308" name="Line 13"/>
            <p:cNvSpPr>
              <a:spLocks noChangeShapeType="1"/>
            </p:cNvSpPr>
            <p:nvPr/>
          </p:nvSpPr>
          <p:spPr bwMode="auto">
            <a:xfrm>
              <a:off x="1248" y="18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2383" name="Rectangle 15"/>
          <p:cNvSpPr>
            <a:spLocks noChangeArrowheads="1"/>
          </p:cNvSpPr>
          <p:nvPr/>
        </p:nvSpPr>
        <p:spPr bwMode="auto">
          <a:xfrm>
            <a:off x="304800" y="4539071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 dirty="0">
                <a:latin typeface="Times New Roman" charset="0"/>
              </a:rPr>
              <a:t>Is 301 a prime?</a:t>
            </a:r>
          </a:p>
        </p:txBody>
      </p:sp>
      <p:sp>
        <p:nvSpPr>
          <p:cNvPr id="1082384" name="Text Box 16"/>
          <p:cNvSpPr txBox="1">
            <a:spLocks noChangeArrowheads="1"/>
          </p:cNvSpPr>
          <p:nvPr/>
        </p:nvSpPr>
        <p:spPr bwMode="auto">
          <a:xfrm>
            <a:off x="228600" y="4081870"/>
            <a:ext cx="17922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Times New Roman" charset="0"/>
              </a:rPr>
              <a:t>Example 9.6</a:t>
            </a:r>
            <a:endParaRPr lang="en-US" altLang="en-US" sz="2000" i="1" dirty="0">
              <a:solidFill>
                <a:schemeClr val="bg1"/>
              </a:solidFill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0" y="5088029"/>
            <a:ext cx="8839200" cy="1016000"/>
            <a:chOff x="0" y="1451"/>
            <a:chExt cx="5568" cy="640"/>
          </a:xfrm>
        </p:grpSpPr>
        <p:sp>
          <p:nvSpPr>
            <p:cNvPr id="12305" name="Rectangle 18"/>
            <p:cNvSpPr>
              <a:spLocks noChangeArrowheads="1"/>
            </p:cNvSpPr>
            <p:nvPr/>
          </p:nvSpPr>
          <p:spPr bwMode="auto">
            <a:xfrm>
              <a:off x="0" y="1451"/>
              <a:ext cx="5568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just" eaLnBrk="1" hangingPunct="1"/>
              <a:r>
                <a:rPr lang="en-US" altLang="en-US" sz="2000" dirty="0">
                  <a:solidFill>
                    <a:schemeClr val="hlink"/>
                  </a:solidFill>
                  <a:latin typeface="Times New Roman" charset="0"/>
                </a:rPr>
                <a:t>Solution</a:t>
              </a:r>
            </a:p>
            <a:p>
              <a:pPr algn="just" eaLnBrk="1" hangingPunct="1"/>
              <a:r>
                <a:rPr lang="en-US" altLang="en-US" sz="2000" dirty="0">
                  <a:latin typeface="Times New Roman" charset="0"/>
                </a:rPr>
                <a:t>The floor of </a:t>
              </a:r>
              <a:r>
                <a:rPr lang="en-US" altLang="en-US" sz="2000" dirty="0">
                  <a:latin typeface="Symbol" pitchFamily="18" charset="2"/>
                </a:rPr>
                <a:t>Ö</a:t>
              </a:r>
              <a:r>
                <a:rPr lang="en-US" altLang="en-US" sz="2000" dirty="0">
                  <a:latin typeface="Times New Roman" charset="0"/>
                </a:rPr>
                <a:t>301 = 17. We need to check 2, 3, 5, 7, 11, 13, and 17. The numbers 2, 3, and 5 do not divide 301, but 7 does. Therefore 301 is not a prime.</a:t>
              </a:r>
            </a:p>
          </p:txBody>
        </p:sp>
        <p:sp>
          <p:nvSpPr>
            <p:cNvPr id="12306" name="Line 19"/>
            <p:cNvSpPr>
              <a:spLocks noChangeShapeType="1"/>
            </p:cNvSpPr>
            <p:nvPr/>
          </p:nvSpPr>
          <p:spPr bwMode="auto">
            <a:xfrm>
              <a:off x="1248" y="18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2815045" y="287383"/>
            <a:ext cx="33241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b="1" dirty="0" smtClean="0">
                <a:solidFill>
                  <a:srgbClr val="0070C0"/>
                </a:solidFill>
                <a:latin typeface="Times New Roman" charset="0"/>
              </a:rPr>
              <a:t>Checking </a:t>
            </a:r>
            <a:r>
              <a:rPr lang="en-US" altLang="en-US" sz="2400" b="1" dirty="0">
                <a:solidFill>
                  <a:srgbClr val="0070C0"/>
                </a:solidFill>
                <a:latin typeface="Times New Roman" charset="0"/>
              </a:rPr>
              <a:t>for </a:t>
            </a:r>
            <a:r>
              <a:rPr lang="en-US" altLang="en-US" sz="2400" b="1" dirty="0" err="1">
                <a:solidFill>
                  <a:srgbClr val="0070C0"/>
                </a:solidFill>
                <a:latin typeface="Times New Roman" charset="0"/>
              </a:rPr>
              <a:t>Primeness</a:t>
            </a:r>
            <a:endParaRPr lang="en-US" altLang="en-US" sz="2400" b="1" dirty="0">
              <a:solidFill>
                <a:srgbClr val="0070C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2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2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2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2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2383" grpId="0"/>
      <p:bldP spid="10823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Sieve of Eratosthenes</a:t>
            </a:r>
            <a:endParaRPr lang="en-US" altLang="en-US" sz="2800" i="1">
              <a:latin typeface="Times New Roman" charset="0"/>
            </a:endParaRPr>
          </a:p>
        </p:txBody>
      </p:sp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891" y="1949488"/>
            <a:ext cx="6805750" cy="371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8"/>
          <p:cNvSpPr>
            <a:spLocks noChangeArrowheads="1"/>
          </p:cNvSpPr>
          <p:nvPr/>
        </p:nvSpPr>
        <p:spPr bwMode="gray">
          <a:xfrm>
            <a:off x="495165" y="89916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815045" y="287383"/>
            <a:ext cx="33241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b="1" dirty="0" smtClean="0">
                <a:solidFill>
                  <a:srgbClr val="0070C0"/>
                </a:solidFill>
                <a:latin typeface="Times New Roman" charset="0"/>
              </a:rPr>
              <a:t>Checking </a:t>
            </a:r>
            <a:r>
              <a:rPr lang="en-US" altLang="en-US" sz="2400" b="1" dirty="0">
                <a:solidFill>
                  <a:srgbClr val="0070C0"/>
                </a:solidFill>
                <a:latin typeface="Times New Roman" charset="0"/>
              </a:rPr>
              <a:t>for </a:t>
            </a:r>
            <a:r>
              <a:rPr lang="en-US" altLang="en-US" sz="2400" b="1" dirty="0" err="1">
                <a:solidFill>
                  <a:srgbClr val="0070C0"/>
                </a:solidFill>
                <a:latin typeface="Times New Roman" charset="0"/>
              </a:rPr>
              <a:t>Primeness</a:t>
            </a:r>
            <a:endParaRPr lang="en-US" altLang="en-US" sz="2400" b="1" dirty="0">
              <a:solidFill>
                <a:srgbClr val="0070C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2ACD7393-FD26-4623-8562-FA3A6336679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137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charset="0"/>
              </a:rPr>
              <a:t>Euler’s phi-function, </a:t>
            </a:r>
            <a:r>
              <a:rPr lang="en-US" altLang="en-US" sz="2800" i="1">
                <a:latin typeface="Symbol" pitchFamily="18" charset="2"/>
              </a:rPr>
              <a:t>f </a:t>
            </a:r>
            <a:r>
              <a:rPr lang="en-US" altLang="en-US" sz="2800" i="1">
                <a:latin typeface="Times New Roman" charset="0"/>
              </a:rPr>
              <a:t>(n), which is sometimes called the</a:t>
            </a:r>
          </a:p>
          <a:p>
            <a:pPr algn="just"/>
            <a:r>
              <a:rPr lang="en-US" altLang="en-US" sz="2800" i="1">
                <a:solidFill>
                  <a:schemeClr val="hlink"/>
                </a:solidFill>
                <a:latin typeface="Times New Roman" charset="0"/>
              </a:rPr>
              <a:t>Euler’s totient function</a:t>
            </a:r>
            <a:r>
              <a:rPr lang="en-US" altLang="en-US" sz="2800" i="1">
                <a:latin typeface="Times New Roman" charset="0"/>
              </a:rPr>
              <a:t> plays a very important role in cryptography. </a:t>
            </a:r>
          </a:p>
        </p:txBody>
      </p:sp>
      <p:sp>
        <p:nvSpPr>
          <p:cNvPr id="14347" name="Text Box 10"/>
          <p:cNvSpPr txBox="1">
            <a:spLocks noChangeArrowheads="1"/>
          </p:cNvSpPr>
          <p:nvPr/>
        </p:nvSpPr>
        <p:spPr bwMode="auto">
          <a:xfrm>
            <a:off x="1143000" y="0"/>
            <a:ext cx="4822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9.1.4  Euler’s Phi-Function</a:t>
            </a:r>
          </a:p>
        </p:txBody>
      </p:sp>
      <p:pic>
        <p:nvPicPr>
          <p:cNvPr id="14348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613150"/>
            <a:ext cx="4778375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9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713" y="4724400"/>
            <a:ext cx="895508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FCE377EE-9566-469A-9374-7862CC4E887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charset="0"/>
              </a:rPr>
              <a:t>We can combine the above four rules to find the value of </a:t>
            </a:r>
            <a:r>
              <a:rPr lang="en-US" altLang="en-US" sz="2800" i="1">
                <a:latin typeface="Symbol" pitchFamily="18" charset="2"/>
              </a:rPr>
              <a:t>f</a:t>
            </a:r>
            <a:r>
              <a:rPr lang="en-US" altLang="en-US" sz="2800" i="1">
                <a:latin typeface="Times New Roman" charset="0"/>
              </a:rPr>
              <a:t>(n). For example, if n can be factored as </a:t>
            </a:r>
          </a:p>
          <a:p>
            <a:pPr algn="just"/>
            <a:r>
              <a:rPr lang="en-US" altLang="en-US" sz="2800" i="1">
                <a:latin typeface="Times New Roman" charset="0"/>
              </a:rPr>
              <a:t>                         n = p</a:t>
            </a:r>
            <a:r>
              <a:rPr lang="en-US" altLang="en-US" sz="1800" i="1" baseline="-25000">
                <a:latin typeface="Times New Roman" charset="0"/>
              </a:rPr>
              <a:t>1</a:t>
            </a:r>
            <a:r>
              <a:rPr lang="en-US" altLang="en-US" sz="2800" i="1" baseline="30000">
                <a:latin typeface="Times New Roman" charset="0"/>
              </a:rPr>
              <a:t>e</a:t>
            </a:r>
            <a:r>
              <a:rPr lang="en-US" altLang="en-US" sz="1400" i="1" baseline="30000">
                <a:latin typeface="Times New Roman" charset="0"/>
              </a:rPr>
              <a:t>1</a:t>
            </a:r>
            <a:r>
              <a:rPr lang="en-US" altLang="en-US" sz="2800" i="1" baseline="30000">
                <a:latin typeface="Times New Roman" charset="0"/>
              </a:rPr>
              <a:t> </a:t>
            </a:r>
            <a:r>
              <a:rPr lang="en-US" altLang="en-US" sz="2800" i="1">
                <a:latin typeface="Times New Roman" charset="0"/>
              </a:rPr>
              <a:t>× p</a:t>
            </a:r>
            <a:r>
              <a:rPr lang="en-US" altLang="en-US" sz="2800" i="1" baseline="-25000">
                <a:latin typeface="Times New Roman" charset="0"/>
              </a:rPr>
              <a:t>2</a:t>
            </a:r>
            <a:r>
              <a:rPr lang="en-US" altLang="en-US" sz="2800" i="1" baseline="30000">
                <a:latin typeface="Times New Roman" charset="0"/>
              </a:rPr>
              <a:t>e</a:t>
            </a:r>
            <a:r>
              <a:rPr lang="en-US" altLang="en-US" sz="1600" i="1" baseline="30000">
                <a:latin typeface="Times New Roman" charset="0"/>
              </a:rPr>
              <a:t>2</a:t>
            </a:r>
            <a:r>
              <a:rPr lang="en-US" altLang="en-US" sz="2800" i="1">
                <a:latin typeface="Times New Roman" charset="0"/>
              </a:rPr>
              <a:t> × … × p</a:t>
            </a:r>
            <a:r>
              <a:rPr lang="en-US" altLang="en-US" sz="2800" i="1" baseline="-25000">
                <a:latin typeface="Times New Roman" charset="0"/>
              </a:rPr>
              <a:t>k</a:t>
            </a:r>
            <a:r>
              <a:rPr lang="en-US" altLang="en-US" sz="2800" i="1" baseline="30000">
                <a:latin typeface="Times New Roman" charset="0"/>
              </a:rPr>
              <a:t>e</a:t>
            </a:r>
            <a:r>
              <a:rPr lang="en-US" altLang="en-US" sz="1400" i="1" baseline="30000">
                <a:latin typeface="Times New Roman" charset="0"/>
              </a:rPr>
              <a:t>k </a:t>
            </a:r>
            <a:endParaRPr lang="en-US" altLang="en-US" sz="2800" i="1">
              <a:latin typeface="Times New Roman" charset="0"/>
            </a:endParaRPr>
          </a:p>
          <a:p>
            <a:pPr algn="just"/>
            <a:r>
              <a:rPr lang="en-US" altLang="en-US" sz="2800" i="1">
                <a:latin typeface="Times New Roman" charset="0"/>
              </a:rPr>
              <a:t>then we combine the third and the fourth rule to find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9.1.4  Continued</a:t>
            </a:r>
          </a:p>
        </p:txBody>
      </p:sp>
      <p:pic>
        <p:nvPicPr>
          <p:cNvPr id="14348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429000"/>
            <a:ext cx="7970838" cy="52546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14349" name="Line 12"/>
          <p:cNvSpPr>
            <a:spLocks noChangeShapeType="1"/>
          </p:cNvSpPr>
          <p:nvPr/>
        </p:nvSpPr>
        <p:spPr bwMode="auto">
          <a:xfrm>
            <a:off x="457200" y="4953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>
            <a:off x="458788" y="6096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95300" y="5045075"/>
            <a:ext cx="8077200" cy="94615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>
                <a:latin typeface="Times New Roman" charset="0"/>
              </a:rPr>
              <a:t>The difficulty of finding </a:t>
            </a:r>
            <a:r>
              <a:rPr lang="en-US" altLang="en-US" sz="2800">
                <a:latin typeface="Symbol" pitchFamily="18" charset="2"/>
              </a:rPr>
              <a:t>f</a:t>
            </a:r>
            <a:r>
              <a:rPr lang="en-US" altLang="en-US" sz="2800">
                <a:latin typeface="Times New Roman" charset="0"/>
              </a:rPr>
              <a:t>(n) depends on the difficulty of finding the factorization of </a:t>
            </a:r>
            <a:r>
              <a:rPr lang="en-US" altLang="en-US" sz="2800" i="1">
                <a:latin typeface="Times New Roman" charset="0"/>
              </a:rPr>
              <a:t>n</a:t>
            </a:r>
            <a:r>
              <a:rPr lang="en-US" altLang="en-US" sz="2800">
                <a:latin typeface="Times New Roman" charset="0"/>
              </a:rPr>
              <a:t>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57200" y="4343400"/>
            <a:ext cx="1143000" cy="566738"/>
            <a:chOff x="1200" y="1248"/>
            <a:chExt cx="720" cy="357"/>
          </a:xfrm>
        </p:grpSpPr>
        <p:pic>
          <p:nvPicPr>
            <p:cNvPr id="15377" name="Picture 1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78" name="Text Box 17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9" grpId="0" animBg="1"/>
      <p:bldP spid="14350" grpId="0" animBg="1"/>
      <p:bldP spid="143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A9FC0638-5F76-4EDB-A205-93A06FADDCF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1143000" y="0"/>
            <a:ext cx="326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9.1.4</a:t>
            </a:r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     </a:t>
            </a:r>
            <a:r>
              <a:rPr lang="en-US" altLang="en-US" i="1">
                <a:latin typeface="Times New Roman" charset="0"/>
              </a:rPr>
              <a:t>Continued</a:t>
            </a:r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152400" y="16764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What is the value of 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(13)?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152400" y="1143000"/>
            <a:ext cx="17922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9.7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96716" name="Rectangle 12"/>
          <p:cNvSpPr>
            <a:spLocks noChangeArrowheads="1"/>
          </p:cNvSpPr>
          <p:nvPr/>
        </p:nvSpPr>
        <p:spPr bwMode="auto">
          <a:xfrm>
            <a:off x="152400" y="2209800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Because 13 is a prime, 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(13) = (13 −1) = 12.</a:t>
            </a:r>
          </a:p>
        </p:txBody>
      </p:sp>
      <p:sp>
        <p:nvSpPr>
          <p:cNvPr id="1096718" name="Rectangle 14"/>
          <p:cNvSpPr>
            <a:spLocks noChangeArrowheads="1"/>
          </p:cNvSpPr>
          <p:nvPr/>
        </p:nvSpPr>
        <p:spPr bwMode="auto">
          <a:xfrm>
            <a:off x="152400" y="40544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What is the value of 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(10)?</a:t>
            </a:r>
          </a:p>
        </p:txBody>
      </p:sp>
      <p:sp>
        <p:nvSpPr>
          <p:cNvPr id="1096719" name="Text Box 15"/>
          <p:cNvSpPr txBox="1">
            <a:spLocks noChangeArrowheads="1"/>
          </p:cNvSpPr>
          <p:nvPr/>
        </p:nvSpPr>
        <p:spPr bwMode="auto">
          <a:xfrm>
            <a:off x="152400" y="3521075"/>
            <a:ext cx="17922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9.8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96720" name="Rectangle 16"/>
          <p:cNvSpPr>
            <a:spLocks noChangeArrowheads="1"/>
          </p:cNvSpPr>
          <p:nvPr/>
        </p:nvSpPr>
        <p:spPr bwMode="auto">
          <a:xfrm>
            <a:off x="152400" y="4756150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We can use the third rule: 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(10) = 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(2) × 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(5) = 1 × 4 = 4, because 2 and 5 are primes.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6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6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6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6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6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6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6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6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16" grpId="0"/>
      <p:bldP spid="1096718" grpId="0"/>
      <p:bldP spid="1096719" grpId="0" animBg="1"/>
      <p:bldP spid="10967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DE37A3C8-D37B-4C7C-B4A4-900158DCE15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1143000" y="0"/>
            <a:ext cx="326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9.1.4</a:t>
            </a:r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     </a:t>
            </a:r>
            <a:r>
              <a:rPr lang="en-US" altLang="en-US" i="1">
                <a:latin typeface="Times New Roman" charset="0"/>
              </a:rPr>
              <a:t>Continued</a:t>
            </a: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152400" y="15240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What is the value of 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(240)?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152400" y="990600"/>
            <a:ext cx="17922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9.9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98764" name="Rectangle 12"/>
          <p:cNvSpPr>
            <a:spLocks noChangeArrowheads="1"/>
          </p:cNvSpPr>
          <p:nvPr/>
        </p:nvSpPr>
        <p:spPr bwMode="auto">
          <a:xfrm>
            <a:off x="152400" y="2105025"/>
            <a:ext cx="8839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We can write 240 = 2</a:t>
            </a:r>
            <a:r>
              <a:rPr lang="en-US" altLang="en-US" sz="2400" baseline="30000">
                <a:latin typeface="Times New Roman" charset="0"/>
              </a:rPr>
              <a:t>4</a:t>
            </a:r>
            <a:r>
              <a:rPr lang="en-US" altLang="en-US" sz="2400">
                <a:latin typeface="Times New Roman" charset="0"/>
              </a:rPr>
              <a:t> × 3</a:t>
            </a:r>
            <a:r>
              <a:rPr lang="en-US" altLang="en-US" sz="2400" baseline="30000">
                <a:latin typeface="Times New Roman" charset="0"/>
              </a:rPr>
              <a:t>1</a:t>
            </a:r>
            <a:r>
              <a:rPr lang="en-US" altLang="en-US" sz="2400">
                <a:latin typeface="Times New Roman" charset="0"/>
              </a:rPr>
              <a:t> × 5</a:t>
            </a:r>
            <a:r>
              <a:rPr lang="en-US" altLang="en-US" sz="2400" baseline="30000">
                <a:latin typeface="Times New Roman" charset="0"/>
              </a:rPr>
              <a:t>1</a:t>
            </a:r>
            <a:r>
              <a:rPr lang="en-US" altLang="en-US" sz="2400">
                <a:latin typeface="Times New Roman" charset="0"/>
              </a:rPr>
              <a:t>. Then</a:t>
            </a:r>
          </a:p>
          <a:p>
            <a:pPr algn="just" eaLnBrk="1" hangingPunct="1"/>
            <a:endParaRPr lang="en-US" altLang="en-US" sz="2400">
              <a:latin typeface="Times New Roman" charset="0"/>
            </a:endParaRP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                 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(240) = (2</a:t>
            </a:r>
            <a:r>
              <a:rPr lang="en-US" altLang="en-US" sz="2400" baseline="30000">
                <a:latin typeface="Times New Roman" charset="0"/>
              </a:rPr>
              <a:t>4</a:t>
            </a:r>
            <a:r>
              <a:rPr lang="en-US" altLang="en-US" sz="2400">
                <a:latin typeface="Times New Roman" charset="0"/>
              </a:rPr>
              <a:t> −2</a:t>
            </a:r>
            <a:r>
              <a:rPr lang="en-US" altLang="en-US" sz="2400" baseline="30000">
                <a:latin typeface="Times New Roman" charset="0"/>
              </a:rPr>
              <a:t>3</a:t>
            </a:r>
            <a:r>
              <a:rPr lang="en-US" altLang="en-US" sz="2400">
                <a:latin typeface="Times New Roman" charset="0"/>
              </a:rPr>
              <a:t>) × (3</a:t>
            </a:r>
            <a:r>
              <a:rPr lang="en-US" altLang="en-US" sz="2400" baseline="30000">
                <a:latin typeface="Times New Roman" charset="0"/>
              </a:rPr>
              <a:t>1</a:t>
            </a:r>
            <a:r>
              <a:rPr lang="en-US" altLang="en-US" sz="2400">
                <a:latin typeface="Times New Roman" charset="0"/>
              </a:rPr>
              <a:t> − 3</a:t>
            </a:r>
            <a:r>
              <a:rPr lang="en-US" altLang="en-US" sz="2400" baseline="30000">
                <a:latin typeface="Times New Roman" charset="0"/>
              </a:rPr>
              <a:t>0</a:t>
            </a:r>
            <a:r>
              <a:rPr lang="en-US" altLang="en-US" sz="2400">
                <a:latin typeface="Times New Roman" charset="0"/>
              </a:rPr>
              <a:t>) × (5</a:t>
            </a:r>
            <a:r>
              <a:rPr lang="en-US" altLang="en-US" sz="2400" baseline="30000">
                <a:latin typeface="Times New Roman" charset="0"/>
              </a:rPr>
              <a:t>1</a:t>
            </a:r>
            <a:r>
              <a:rPr lang="en-US" altLang="en-US" sz="2400">
                <a:latin typeface="Times New Roman" charset="0"/>
              </a:rPr>
              <a:t> − 5</a:t>
            </a:r>
            <a:r>
              <a:rPr lang="en-US" altLang="en-US" sz="2400" baseline="30000">
                <a:latin typeface="Times New Roman" charset="0"/>
              </a:rPr>
              <a:t>0</a:t>
            </a:r>
            <a:r>
              <a:rPr lang="en-US" altLang="en-US" sz="2400">
                <a:latin typeface="Times New Roman" charset="0"/>
              </a:rPr>
              <a:t>) = 64</a:t>
            </a:r>
          </a:p>
        </p:txBody>
      </p:sp>
      <p:sp>
        <p:nvSpPr>
          <p:cNvPr id="1098765" name="Rectangle 13"/>
          <p:cNvSpPr>
            <a:spLocks noChangeArrowheads="1"/>
          </p:cNvSpPr>
          <p:nvPr/>
        </p:nvSpPr>
        <p:spPr bwMode="auto">
          <a:xfrm>
            <a:off x="152400" y="47402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Can we say that 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(49) = 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(7) × 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(7) = 6 × 6 = 36?</a:t>
            </a:r>
          </a:p>
        </p:txBody>
      </p:sp>
      <p:sp>
        <p:nvSpPr>
          <p:cNvPr id="1098766" name="Text Box 14"/>
          <p:cNvSpPr txBox="1">
            <a:spLocks noChangeArrowheads="1"/>
          </p:cNvSpPr>
          <p:nvPr/>
        </p:nvSpPr>
        <p:spPr bwMode="auto">
          <a:xfrm>
            <a:off x="152400" y="4206875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9.10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98767" name="Rectangle 15"/>
          <p:cNvSpPr>
            <a:spLocks noChangeArrowheads="1"/>
          </p:cNvSpPr>
          <p:nvPr/>
        </p:nvSpPr>
        <p:spPr bwMode="auto">
          <a:xfrm>
            <a:off x="152400" y="5181600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No. The third rule applies when </a:t>
            </a:r>
            <a:r>
              <a:rPr lang="en-US" altLang="en-US" sz="2400" i="1">
                <a:latin typeface="Times New Roman" charset="0"/>
              </a:rPr>
              <a:t>m</a:t>
            </a:r>
            <a:r>
              <a:rPr lang="en-US" altLang="en-US" sz="2400">
                <a:latin typeface="Times New Roman" charset="0"/>
              </a:rPr>
              <a:t> and </a:t>
            </a:r>
            <a:r>
              <a:rPr lang="en-US" altLang="en-US" sz="2400" i="1">
                <a:latin typeface="Times New Roman" charset="0"/>
              </a:rPr>
              <a:t>n</a:t>
            </a:r>
            <a:r>
              <a:rPr lang="en-US" altLang="en-US" sz="2400">
                <a:latin typeface="Times New Roman" charset="0"/>
              </a:rPr>
              <a:t> are relatively prime. Here 49 = 7</a:t>
            </a:r>
            <a:r>
              <a:rPr lang="en-US" altLang="en-US" sz="2400" baseline="30000">
                <a:latin typeface="Times New Roman" charset="0"/>
              </a:rPr>
              <a:t>2</a:t>
            </a:r>
            <a:r>
              <a:rPr lang="en-US" altLang="en-US" sz="2400">
                <a:latin typeface="Times New Roman" charset="0"/>
              </a:rPr>
              <a:t>. We need to use the fourth rule: 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(49) = 7</a:t>
            </a:r>
            <a:r>
              <a:rPr lang="en-US" altLang="en-US" sz="2400" baseline="30000">
                <a:latin typeface="Times New Roman" charset="0"/>
              </a:rPr>
              <a:t>2</a:t>
            </a:r>
            <a:r>
              <a:rPr lang="en-US" altLang="en-US" sz="2400">
                <a:latin typeface="Times New Roman" charset="0"/>
              </a:rPr>
              <a:t> − 7</a:t>
            </a:r>
            <a:r>
              <a:rPr lang="en-US" altLang="en-US" sz="2400" baseline="30000">
                <a:latin typeface="Times New Roman" charset="0"/>
              </a:rPr>
              <a:t>1</a:t>
            </a:r>
            <a:r>
              <a:rPr lang="en-US" altLang="en-US" sz="2400">
                <a:latin typeface="Times New Roman" charset="0"/>
              </a:rPr>
              <a:t> = 42.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8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8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8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8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8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8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64" grpId="0"/>
      <p:bldP spid="1098765" grpId="0"/>
      <p:bldP spid="1098766" grpId="0" animBg="1"/>
      <p:bldP spid="10987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384ADC68-D29B-473B-BDD9-AB271807506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1143000" y="0"/>
            <a:ext cx="326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9.1.4</a:t>
            </a:r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     </a:t>
            </a:r>
            <a:r>
              <a:rPr lang="en-US" altLang="en-US" i="1">
                <a:latin typeface="Times New Roman" charset="0"/>
              </a:rPr>
              <a:t>Continued</a:t>
            </a: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152400" y="15240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What is the number of elements in Z</a:t>
            </a:r>
            <a:r>
              <a:rPr lang="en-US" altLang="en-US" sz="2400" baseline="-25000">
                <a:latin typeface="Times New Roman" charset="0"/>
              </a:rPr>
              <a:t>14</a:t>
            </a:r>
            <a:r>
              <a:rPr lang="en-US" altLang="en-US" sz="2400">
                <a:latin typeface="Times New Roman" charset="0"/>
              </a:rPr>
              <a:t>*?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152400" y="9906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9.11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100812" name="Rectangle 12"/>
          <p:cNvSpPr>
            <a:spLocks noChangeArrowheads="1"/>
          </p:cNvSpPr>
          <p:nvPr/>
        </p:nvSpPr>
        <p:spPr bwMode="auto">
          <a:xfrm>
            <a:off x="152400" y="2287588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The answer is 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(14) = 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(7) × 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(2) = 6 × 1 = 6. The members are 1, 3, 5, 9, 11, and 13.</a:t>
            </a:r>
          </a:p>
        </p:txBody>
      </p:sp>
      <p:sp>
        <p:nvSpPr>
          <p:cNvPr id="18446" name="Line 16"/>
          <p:cNvSpPr>
            <a:spLocks noChangeShapeType="1"/>
          </p:cNvSpPr>
          <p:nvPr/>
        </p:nvSpPr>
        <p:spPr bwMode="auto">
          <a:xfrm>
            <a:off x="457200" y="4953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17"/>
          <p:cNvSpPr>
            <a:spLocks noChangeShapeType="1"/>
          </p:cNvSpPr>
          <p:nvPr/>
        </p:nvSpPr>
        <p:spPr bwMode="auto">
          <a:xfrm>
            <a:off x="458788" y="5638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0818" name="Rectangle 18"/>
          <p:cNvSpPr>
            <a:spLocks noChangeArrowheads="1"/>
          </p:cNvSpPr>
          <p:nvPr/>
        </p:nvSpPr>
        <p:spPr bwMode="auto">
          <a:xfrm>
            <a:off x="495300" y="5045075"/>
            <a:ext cx="8077200" cy="51911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>
                <a:latin typeface="Times New Roman" charset="0"/>
              </a:rPr>
              <a:t>Interesting point: If </a:t>
            </a:r>
            <a:r>
              <a:rPr lang="en-US" altLang="en-US" sz="2800" i="1">
                <a:latin typeface="Times New Roman" charset="0"/>
              </a:rPr>
              <a:t>n</a:t>
            </a:r>
            <a:r>
              <a:rPr lang="en-US" altLang="en-US" sz="2800">
                <a:latin typeface="Times New Roman" charset="0"/>
              </a:rPr>
              <a:t> &gt; 2, the value of </a:t>
            </a:r>
            <a:r>
              <a:rPr lang="en-US" altLang="en-US" sz="2800">
                <a:latin typeface="Symbol" pitchFamily="18" charset="2"/>
              </a:rPr>
              <a:t>f</a:t>
            </a:r>
            <a:r>
              <a:rPr lang="en-US" altLang="en-US" sz="2800">
                <a:latin typeface="Times New Roman" charset="0"/>
              </a:rPr>
              <a:t>(</a:t>
            </a:r>
            <a:r>
              <a:rPr lang="en-US" altLang="en-US" sz="2800" i="1">
                <a:latin typeface="Times New Roman" charset="0"/>
              </a:rPr>
              <a:t>n</a:t>
            </a:r>
            <a:r>
              <a:rPr lang="en-US" altLang="en-US" sz="2800">
                <a:latin typeface="Times New Roman" charset="0"/>
              </a:rPr>
              <a:t>) is even.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57200" y="4343400"/>
            <a:ext cx="1143000" cy="566738"/>
            <a:chOff x="1200" y="1248"/>
            <a:chExt cx="720" cy="357"/>
          </a:xfrm>
        </p:grpSpPr>
        <p:pic>
          <p:nvPicPr>
            <p:cNvPr id="18450" name="Picture 2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1" name="Text Box 21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0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0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0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0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12" grpId="0"/>
      <p:bldP spid="11008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Session Meta </a:t>
            </a:r>
            <a:r>
              <a:rPr lang="en-IN" dirty="0" smtClean="0"/>
              <a:t>Data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2330534"/>
              </p:ext>
            </p:extLst>
          </p:nvPr>
        </p:nvGraphicFramePr>
        <p:xfrm>
          <a:off x="966595" y="2171700"/>
          <a:ext cx="7720205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112702">
                  <a:extLst>
                    <a:ext uri="{9D8B030D-6E8A-4147-A177-3AD203B41FA5}">
                      <a16:colId xmlns="" xmlns:a16="http://schemas.microsoft.com/office/drawing/2014/main" val="3266605547"/>
                    </a:ext>
                  </a:extLst>
                </a:gridCol>
                <a:gridCol w="4607503">
                  <a:extLst>
                    <a:ext uri="{9D8B030D-6E8A-4147-A177-3AD203B41FA5}">
                      <a16:colId xmlns="" xmlns:a16="http://schemas.microsoft.com/office/drawing/2014/main" val="127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Sree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Sharmila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042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399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Number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49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 Date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June 2018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208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808943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7C66BAC7-B85B-4A8F-99C7-6064771EFF7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143000" y="0"/>
            <a:ext cx="53324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9.1.5  Fermat’s Little Theorem</a:t>
            </a:r>
          </a:p>
        </p:txBody>
      </p:sp>
      <p:sp>
        <p:nvSpPr>
          <p:cNvPr id="19467" name="Rectangle 12"/>
          <p:cNvSpPr>
            <a:spLocks noChangeArrowheads="1"/>
          </p:cNvSpPr>
          <p:nvPr/>
        </p:nvSpPr>
        <p:spPr bwMode="auto">
          <a:xfrm>
            <a:off x="152400" y="12192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First Version</a:t>
            </a:r>
            <a:endParaRPr lang="en-US" altLang="en-US" sz="2800" i="1">
              <a:latin typeface="Times New Roman" charset="0"/>
            </a:endParaRPr>
          </a:p>
        </p:txBody>
      </p:sp>
      <p:sp>
        <p:nvSpPr>
          <p:cNvPr id="19468" name="Rectangle 13"/>
          <p:cNvSpPr>
            <a:spLocks noChangeArrowheads="1"/>
          </p:cNvSpPr>
          <p:nvPr/>
        </p:nvSpPr>
        <p:spPr bwMode="auto">
          <a:xfrm>
            <a:off x="2667000" y="4419600"/>
            <a:ext cx="2971800" cy="758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4000" i="1">
                <a:latin typeface="Times New Roman" charset="0"/>
              </a:rPr>
              <a:t>a</a:t>
            </a:r>
            <a:r>
              <a:rPr lang="en-US" altLang="en-US" sz="4000" i="1" baseline="30000">
                <a:latin typeface="Times New Roman" charset="0"/>
              </a:rPr>
              <a:t>p</a:t>
            </a:r>
            <a:r>
              <a:rPr lang="en-US" altLang="en-US" sz="4000" i="1">
                <a:latin typeface="Times New Roman" charset="0"/>
              </a:rPr>
              <a:t> ≡ a mod p</a:t>
            </a:r>
          </a:p>
        </p:txBody>
      </p:sp>
      <p:sp>
        <p:nvSpPr>
          <p:cNvPr id="19469" name="Rectangle 14"/>
          <p:cNvSpPr>
            <a:spLocks noChangeArrowheads="1"/>
          </p:cNvSpPr>
          <p:nvPr/>
        </p:nvSpPr>
        <p:spPr bwMode="auto">
          <a:xfrm>
            <a:off x="2362200" y="1812925"/>
            <a:ext cx="4038600" cy="758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4000" i="1">
                <a:latin typeface="Times New Roman" charset="0"/>
              </a:rPr>
              <a:t>a</a:t>
            </a:r>
            <a:r>
              <a:rPr lang="en-US" altLang="en-US" sz="4000" i="1" baseline="30000">
                <a:latin typeface="Times New Roman" charset="0"/>
              </a:rPr>
              <a:t>p − 1</a:t>
            </a:r>
            <a:r>
              <a:rPr lang="en-US" altLang="en-US" sz="4000" i="1">
                <a:latin typeface="Times New Roman" charset="0"/>
              </a:rPr>
              <a:t> ≡ 1 mod p</a:t>
            </a:r>
          </a:p>
        </p:txBody>
      </p:sp>
      <p:sp>
        <p:nvSpPr>
          <p:cNvPr id="19470" name="Rectangle 15"/>
          <p:cNvSpPr>
            <a:spLocks noChangeArrowheads="1"/>
          </p:cNvSpPr>
          <p:nvPr/>
        </p:nvSpPr>
        <p:spPr bwMode="auto">
          <a:xfrm>
            <a:off x="152400" y="3748088"/>
            <a:ext cx="8686800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Second Version</a:t>
            </a:r>
            <a:endParaRPr lang="en-US" altLang="en-US" sz="2800" i="1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32BFC1DD-8854-48D6-B90A-FE4124E19CF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1143000" y="0"/>
            <a:ext cx="326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9.1.5</a:t>
            </a:r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     </a:t>
            </a:r>
            <a:r>
              <a:rPr lang="en-US" altLang="en-US" i="1">
                <a:latin typeface="Times New Roman" charset="0"/>
              </a:rPr>
              <a:t>Continued</a:t>
            </a: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152400" y="15240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Find the result of 6</a:t>
            </a:r>
            <a:r>
              <a:rPr lang="en-US" altLang="en-US" sz="2400" baseline="30000">
                <a:latin typeface="Times New Roman" charset="0"/>
              </a:rPr>
              <a:t>10</a:t>
            </a:r>
            <a:r>
              <a:rPr lang="en-US" altLang="en-US" sz="2400">
                <a:latin typeface="Times New Roman" charset="0"/>
              </a:rPr>
              <a:t> mod 11.</a:t>
            </a:r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152400" y="9906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9.12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102860" name="Rectangle 12"/>
          <p:cNvSpPr>
            <a:spLocks noChangeArrowheads="1"/>
          </p:cNvSpPr>
          <p:nvPr/>
        </p:nvSpPr>
        <p:spPr bwMode="auto">
          <a:xfrm>
            <a:off x="152400" y="1981200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We have 6</a:t>
            </a:r>
            <a:r>
              <a:rPr lang="en-US" altLang="en-US" sz="2400" baseline="30000">
                <a:latin typeface="Times New Roman" charset="0"/>
              </a:rPr>
              <a:t>10</a:t>
            </a:r>
            <a:r>
              <a:rPr lang="en-US" altLang="en-US" sz="2400">
                <a:latin typeface="Times New Roman" charset="0"/>
              </a:rPr>
              <a:t> mod 11 = 1. This is the first version of Fermat’s little theorem where </a:t>
            </a:r>
            <a:r>
              <a:rPr lang="en-US" altLang="en-US" sz="2400" i="1">
                <a:latin typeface="Times New Roman" charset="0"/>
              </a:rPr>
              <a:t>p</a:t>
            </a:r>
            <a:r>
              <a:rPr lang="en-US" altLang="en-US" sz="2400">
                <a:latin typeface="Times New Roman" charset="0"/>
              </a:rPr>
              <a:t> = 11.</a:t>
            </a:r>
          </a:p>
        </p:txBody>
      </p:sp>
      <p:sp>
        <p:nvSpPr>
          <p:cNvPr id="1102861" name="Rectangle 13"/>
          <p:cNvSpPr>
            <a:spLocks noChangeArrowheads="1"/>
          </p:cNvSpPr>
          <p:nvPr/>
        </p:nvSpPr>
        <p:spPr bwMode="auto">
          <a:xfrm>
            <a:off x="152400" y="37338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Find the result of 3</a:t>
            </a:r>
            <a:r>
              <a:rPr lang="en-US" altLang="en-US" sz="2400" baseline="30000">
                <a:latin typeface="Times New Roman" charset="0"/>
              </a:rPr>
              <a:t>12</a:t>
            </a:r>
            <a:r>
              <a:rPr lang="en-US" altLang="en-US" sz="2400">
                <a:latin typeface="Times New Roman" charset="0"/>
              </a:rPr>
              <a:t> mod 11.</a:t>
            </a:r>
          </a:p>
        </p:txBody>
      </p:sp>
      <p:sp>
        <p:nvSpPr>
          <p:cNvPr id="1102862" name="Text Box 14"/>
          <p:cNvSpPr txBox="1">
            <a:spLocks noChangeArrowheads="1"/>
          </p:cNvSpPr>
          <p:nvPr/>
        </p:nvSpPr>
        <p:spPr bwMode="auto">
          <a:xfrm>
            <a:off x="152400" y="32004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9.13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102863" name="Rectangle 15"/>
          <p:cNvSpPr>
            <a:spLocks noChangeArrowheads="1"/>
          </p:cNvSpPr>
          <p:nvPr/>
        </p:nvSpPr>
        <p:spPr bwMode="auto">
          <a:xfrm>
            <a:off x="152400" y="4267200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Here the exponent (12) and the modulus (11) are not the same. With substitution this can be solved using Fermat’s little theorem.</a:t>
            </a:r>
          </a:p>
        </p:txBody>
      </p:sp>
      <p:pic>
        <p:nvPicPr>
          <p:cNvPr id="1102864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5692775"/>
            <a:ext cx="8866188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2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2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2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2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2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2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2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2860" grpId="0"/>
      <p:bldP spid="1102861" grpId="0"/>
      <p:bldP spid="1102862" grpId="0" animBg="1"/>
      <p:bldP spid="11028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271353DD-38A9-4563-9F9A-D8045DF90D4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Multiplicative Inverses</a:t>
            </a:r>
            <a:r>
              <a:rPr lang="en-US" altLang="en-US" sz="2800" i="1">
                <a:latin typeface="Times New Roman" charset="0"/>
              </a:rPr>
              <a:t> </a:t>
            </a:r>
            <a:endParaRPr lang="en-US" altLang="en-US" sz="2800" i="1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9.1.5  Continued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1905000" y="1752600"/>
            <a:ext cx="5486400" cy="758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4000" i="1">
                <a:latin typeface="Times New Roman" charset="0"/>
              </a:rPr>
              <a:t>a</a:t>
            </a:r>
            <a:r>
              <a:rPr lang="en-US" altLang="en-US" sz="4000" i="1" baseline="30000">
                <a:latin typeface="Times New Roman" charset="0"/>
              </a:rPr>
              <a:t>−1</a:t>
            </a:r>
            <a:r>
              <a:rPr lang="en-US" altLang="en-US" sz="4000" i="1">
                <a:latin typeface="Times New Roman" charset="0"/>
              </a:rPr>
              <a:t> mod p = a </a:t>
            </a:r>
            <a:r>
              <a:rPr lang="en-US" altLang="en-US" sz="4000" i="1" baseline="30000">
                <a:latin typeface="Times New Roman" charset="0"/>
              </a:rPr>
              <a:t>p − 2</a:t>
            </a:r>
            <a:r>
              <a:rPr lang="en-US" altLang="en-US" sz="4000" i="1">
                <a:latin typeface="Times New Roman" charset="0"/>
              </a:rPr>
              <a:t> mod p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76200" y="3221038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The answers to multiplicative inverses modulo a prime can be found without using the extended Euclidean algorithm: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152400" y="2747963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9.14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pic>
        <p:nvPicPr>
          <p:cNvPr id="21519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" y="4271963"/>
            <a:ext cx="8547100" cy="182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306A9148-EC6C-4A12-BE6D-2A80E74F7DD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altLang="en-US" sz="2800" i="1">
              <a:latin typeface="Times New Roman" charset="0"/>
            </a:endParaRPr>
          </a:p>
        </p:txBody>
      </p:sp>
      <p:sp>
        <p:nvSpPr>
          <p:cNvPr id="22539" name="Text Box 10"/>
          <p:cNvSpPr txBox="1">
            <a:spLocks noChangeArrowheads="1"/>
          </p:cNvSpPr>
          <p:nvPr/>
        </p:nvSpPr>
        <p:spPr bwMode="auto">
          <a:xfrm>
            <a:off x="1143000" y="0"/>
            <a:ext cx="4057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9.1.6  Euler’s Theorem</a:t>
            </a:r>
          </a:p>
        </p:txBody>
      </p:sp>
      <p:sp>
        <p:nvSpPr>
          <p:cNvPr id="22540" name="Rectangle 11"/>
          <p:cNvSpPr>
            <a:spLocks noChangeArrowheads="1"/>
          </p:cNvSpPr>
          <p:nvPr/>
        </p:nvSpPr>
        <p:spPr bwMode="auto">
          <a:xfrm>
            <a:off x="152400" y="11430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First Version</a:t>
            </a:r>
            <a:endParaRPr lang="en-US" altLang="en-US" sz="2800" i="1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2514600" y="1752600"/>
            <a:ext cx="3962400" cy="758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4000" i="1">
                <a:latin typeface="Times New Roman" charset="0"/>
              </a:rPr>
              <a:t>a</a:t>
            </a:r>
            <a:r>
              <a:rPr lang="en-US" altLang="en-US" sz="4000" i="1" baseline="30000">
                <a:latin typeface="Symbol" pitchFamily="18" charset="2"/>
              </a:rPr>
              <a:t>f</a:t>
            </a:r>
            <a:r>
              <a:rPr lang="en-US" altLang="en-US" sz="4000" i="1" baseline="30000">
                <a:latin typeface="Times New Roman" charset="0"/>
              </a:rPr>
              <a:t>(n)</a:t>
            </a:r>
            <a:r>
              <a:rPr lang="en-US" altLang="en-US" sz="4000" i="1">
                <a:latin typeface="Times New Roman" charset="0"/>
              </a:rPr>
              <a:t> ≡ 1 (mod n)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228600" y="28194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Second Version</a:t>
            </a:r>
            <a:endParaRPr lang="en-US" altLang="en-US" sz="2800" i="1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1981200" y="3581400"/>
            <a:ext cx="5562600" cy="758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4000" i="1">
                <a:latin typeface="Times New Roman" charset="0"/>
              </a:rPr>
              <a:t>a </a:t>
            </a:r>
            <a:r>
              <a:rPr lang="en-US" altLang="en-US" sz="4000" i="1" baseline="30000">
                <a:latin typeface="Times New Roman" charset="0"/>
              </a:rPr>
              <a:t>k × </a:t>
            </a:r>
            <a:r>
              <a:rPr lang="en-US" altLang="en-US" sz="4000" i="1" baseline="30000">
                <a:latin typeface="Symbol" pitchFamily="18" charset="2"/>
              </a:rPr>
              <a:t>f</a:t>
            </a:r>
            <a:r>
              <a:rPr lang="en-US" altLang="en-US" sz="4000" i="1" baseline="30000">
                <a:latin typeface="Times New Roman" charset="0"/>
              </a:rPr>
              <a:t>(n) + 1</a:t>
            </a:r>
            <a:r>
              <a:rPr lang="en-US" altLang="en-US" sz="4000" i="1">
                <a:latin typeface="Times New Roman" charset="0"/>
              </a:rPr>
              <a:t> ≡  a (mod n)</a:t>
            </a: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457200" y="5257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458788" y="6400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495300" y="5349875"/>
            <a:ext cx="8077200" cy="94615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>
                <a:latin typeface="Times New Roman" charset="0"/>
              </a:rPr>
              <a:t>The second version of Euler’s theorem is used in the RSA cryptosystem in Chapter 10.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57200" y="4648200"/>
            <a:ext cx="1143000" cy="566738"/>
            <a:chOff x="1200" y="1248"/>
            <a:chExt cx="720" cy="357"/>
          </a:xfrm>
        </p:grpSpPr>
        <p:pic>
          <p:nvPicPr>
            <p:cNvPr id="22548" name="Picture 2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7E96FF96-5FB5-4880-A40D-D9344B62592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1143000" y="0"/>
            <a:ext cx="326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9.1.5</a:t>
            </a:r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     </a:t>
            </a:r>
            <a:r>
              <a:rPr lang="en-US" altLang="en-US" i="1">
                <a:latin typeface="Times New Roman" charset="0"/>
              </a:rPr>
              <a:t>Continued</a:t>
            </a:r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76200" y="187483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Find the result of 6</a:t>
            </a:r>
            <a:r>
              <a:rPr lang="en-US" altLang="en-US" sz="2400" baseline="30000">
                <a:latin typeface="Times New Roman" charset="0"/>
              </a:rPr>
              <a:t>24</a:t>
            </a:r>
            <a:r>
              <a:rPr lang="en-US" altLang="en-US" sz="2400">
                <a:latin typeface="Times New Roman" charset="0"/>
              </a:rPr>
              <a:t> mod 35.</a:t>
            </a:r>
          </a:p>
        </p:txBody>
      </p:sp>
      <p:sp>
        <p:nvSpPr>
          <p:cNvPr id="23564" name="Text Box 11"/>
          <p:cNvSpPr txBox="1">
            <a:spLocks noChangeArrowheads="1"/>
          </p:cNvSpPr>
          <p:nvPr/>
        </p:nvSpPr>
        <p:spPr bwMode="auto">
          <a:xfrm>
            <a:off x="152400" y="12192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9.15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111054" name="Rectangle 14"/>
          <p:cNvSpPr>
            <a:spLocks noChangeArrowheads="1"/>
          </p:cNvSpPr>
          <p:nvPr/>
        </p:nvSpPr>
        <p:spPr bwMode="auto">
          <a:xfrm>
            <a:off x="76200" y="2484438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We have 6</a:t>
            </a:r>
            <a:r>
              <a:rPr lang="en-US" altLang="en-US" sz="2400" baseline="30000">
                <a:latin typeface="Times New Roman" charset="0"/>
              </a:rPr>
              <a:t>24</a:t>
            </a:r>
            <a:r>
              <a:rPr lang="en-US" altLang="en-US" sz="2400">
                <a:latin typeface="Times New Roman" charset="0"/>
              </a:rPr>
              <a:t> mod 35 = 6</a:t>
            </a:r>
            <a:r>
              <a:rPr lang="en-US" altLang="en-US" sz="2400" baseline="30000">
                <a:latin typeface="Symbol" pitchFamily="18" charset="2"/>
              </a:rPr>
              <a:t>f</a:t>
            </a:r>
            <a:r>
              <a:rPr lang="en-US" altLang="en-US" sz="2400" baseline="30000">
                <a:latin typeface="Times New Roman" charset="0"/>
              </a:rPr>
              <a:t>(35)</a:t>
            </a:r>
            <a:r>
              <a:rPr lang="en-US" altLang="en-US" sz="2400">
                <a:latin typeface="Times New Roman" charset="0"/>
              </a:rPr>
              <a:t> mod 35 = 1.</a:t>
            </a:r>
          </a:p>
        </p:txBody>
      </p:sp>
      <p:sp>
        <p:nvSpPr>
          <p:cNvPr id="1111055" name="Rectangle 15"/>
          <p:cNvSpPr>
            <a:spLocks noChangeArrowheads="1"/>
          </p:cNvSpPr>
          <p:nvPr/>
        </p:nvSpPr>
        <p:spPr bwMode="auto">
          <a:xfrm>
            <a:off x="152400" y="43434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Find the result of 20</a:t>
            </a:r>
            <a:r>
              <a:rPr lang="en-US" altLang="en-US" sz="2400" baseline="30000">
                <a:latin typeface="Times New Roman" charset="0"/>
              </a:rPr>
              <a:t>62</a:t>
            </a:r>
            <a:r>
              <a:rPr lang="en-US" altLang="en-US" sz="2400">
                <a:latin typeface="Times New Roman" charset="0"/>
              </a:rPr>
              <a:t> mod 77.</a:t>
            </a:r>
          </a:p>
        </p:txBody>
      </p:sp>
      <p:sp>
        <p:nvSpPr>
          <p:cNvPr id="1111056" name="Text Box 16"/>
          <p:cNvSpPr txBox="1">
            <a:spLocks noChangeArrowheads="1"/>
          </p:cNvSpPr>
          <p:nvPr/>
        </p:nvSpPr>
        <p:spPr bwMode="auto">
          <a:xfrm>
            <a:off x="228600" y="3779838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9.16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111057" name="Rectangle 17"/>
          <p:cNvSpPr>
            <a:spLocks noChangeArrowheads="1"/>
          </p:cNvSpPr>
          <p:nvPr/>
        </p:nvSpPr>
        <p:spPr bwMode="auto">
          <a:xfrm>
            <a:off x="152400" y="4924425"/>
            <a:ext cx="8839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If we let </a:t>
            </a:r>
            <a:r>
              <a:rPr lang="en-US" altLang="en-US" sz="2400" i="1">
                <a:latin typeface="Times New Roman" charset="0"/>
              </a:rPr>
              <a:t>k</a:t>
            </a:r>
            <a:r>
              <a:rPr lang="en-US" altLang="en-US" sz="2400">
                <a:latin typeface="Times New Roman" charset="0"/>
              </a:rPr>
              <a:t> = 1 on the second version, we have 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          20</a:t>
            </a:r>
            <a:r>
              <a:rPr lang="en-US" altLang="en-US" sz="2400" baseline="30000">
                <a:latin typeface="Times New Roman" charset="0"/>
              </a:rPr>
              <a:t>62</a:t>
            </a:r>
            <a:r>
              <a:rPr lang="en-US" altLang="en-US" sz="2400">
                <a:latin typeface="Times New Roman" charset="0"/>
              </a:rPr>
              <a:t> mod 77 = (20 mod 77) (20</a:t>
            </a:r>
            <a:r>
              <a:rPr lang="en-US" altLang="en-US" sz="2400" baseline="30000">
                <a:latin typeface="Symbol" pitchFamily="18" charset="2"/>
              </a:rPr>
              <a:t>f</a:t>
            </a:r>
            <a:r>
              <a:rPr lang="en-US" altLang="en-US" sz="2400" baseline="30000">
                <a:latin typeface="Times New Roman" charset="0"/>
              </a:rPr>
              <a:t>(77)</a:t>
            </a:r>
            <a:r>
              <a:rPr lang="en-US" altLang="en-US" sz="2400">
                <a:latin typeface="Times New Roman" charset="0"/>
              </a:rPr>
              <a:t> </a:t>
            </a:r>
            <a:r>
              <a:rPr lang="en-US" altLang="en-US" sz="2400" baseline="30000">
                <a:latin typeface="Times New Roman" charset="0"/>
              </a:rPr>
              <a:t>+ 1</a:t>
            </a:r>
            <a:r>
              <a:rPr lang="en-US" altLang="en-US" sz="2400">
                <a:latin typeface="Times New Roman" charset="0"/>
              </a:rPr>
              <a:t> mod 77) mod 77 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                               = (20)(20) mod 77 = 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54" grpId="0"/>
      <p:bldP spid="1111055" grpId="0"/>
      <p:bldP spid="1111056" grpId="0" animBg="1"/>
      <p:bldP spid="11110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EC1EE39A-9675-4FB6-A40F-E1A2F8A30E8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137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Multiplicative Inverses </a:t>
            </a:r>
          </a:p>
          <a:p>
            <a:pPr algn="just"/>
            <a:r>
              <a:rPr lang="en-US" altLang="en-US" sz="2800" i="1">
                <a:latin typeface="Times New Roman" charset="0"/>
              </a:rPr>
              <a:t>Euler’s theorem can be used to find multiplicative inverses modulo a composite. </a:t>
            </a:r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9.1.6  Continued</a:t>
            </a:r>
          </a:p>
        </p:txBody>
      </p:sp>
      <p:sp>
        <p:nvSpPr>
          <p:cNvPr id="24588" name="Rectangle 19"/>
          <p:cNvSpPr>
            <a:spLocks noChangeArrowheads="1"/>
          </p:cNvSpPr>
          <p:nvPr/>
        </p:nvSpPr>
        <p:spPr bwMode="auto">
          <a:xfrm>
            <a:off x="1905000" y="2971800"/>
            <a:ext cx="5562600" cy="758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4000" i="1">
                <a:latin typeface="Times New Roman" charset="0"/>
              </a:rPr>
              <a:t>a</a:t>
            </a:r>
            <a:r>
              <a:rPr lang="en-US" altLang="en-US" sz="4000" i="1" baseline="30000">
                <a:latin typeface="Times New Roman" charset="0"/>
              </a:rPr>
              <a:t>−1</a:t>
            </a:r>
            <a:r>
              <a:rPr lang="en-US" altLang="en-US" sz="4000" i="1">
                <a:latin typeface="Times New Roman" charset="0"/>
              </a:rPr>
              <a:t> mod n = a</a:t>
            </a:r>
            <a:r>
              <a:rPr lang="en-US" altLang="en-US" sz="4000" i="1" baseline="30000">
                <a:latin typeface="Symbol" pitchFamily="18" charset="2"/>
              </a:rPr>
              <a:t>f</a:t>
            </a:r>
            <a:r>
              <a:rPr lang="en-US" altLang="en-US" sz="4000" i="1" baseline="30000">
                <a:latin typeface="Times New Roman" charset="0"/>
              </a:rPr>
              <a:t>(n)−1</a:t>
            </a:r>
            <a:r>
              <a:rPr lang="en-US" altLang="en-US" sz="4000" i="1">
                <a:latin typeface="Times New Roman" charset="0"/>
              </a:rPr>
              <a:t> mod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FB31237B-A0B7-4D50-AD4F-A31D15642E0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1143000" y="0"/>
            <a:ext cx="326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9.1.5</a:t>
            </a:r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     </a:t>
            </a:r>
            <a:r>
              <a:rPr lang="en-US" altLang="en-US" i="1">
                <a:latin typeface="Times New Roman" charset="0"/>
              </a:rPr>
              <a:t>Continued</a:t>
            </a:r>
          </a:p>
        </p:txBody>
      </p:sp>
      <p:sp>
        <p:nvSpPr>
          <p:cNvPr id="25611" name="Rectangle 10"/>
          <p:cNvSpPr>
            <a:spLocks noChangeArrowheads="1"/>
          </p:cNvSpPr>
          <p:nvPr/>
        </p:nvSpPr>
        <p:spPr bwMode="auto">
          <a:xfrm>
            <a:off x="76200" y="1752600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The answers to multiplicative inverses modulo a composite can be found without using the extended Euclidean algorithm if we know the factorization of the composite:</a:t>
            </a:r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152400" y="12192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9.17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pic>
        <p:nvPicPr>
          <p:cNvPr id="25613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141663"/>
            <a:ext cx="7851775" cy="158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703BF6C1-4FF7-4B1B-AA4D-EA0BDC924F6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altLang="en-US" sz="2800" i="1">
              <a:latin typeface="Times New Roman" charset="0"/>
            </a:endParaRP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1143000" y="0"/>
            <a:ext cx="43735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9.1.7  Generating Primes</a:t>
            </a: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228600" y="1066800"/>
            <a:ext cx="30480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Mersenne Primes</a:t>
            </a:r>
            <a:endParaRPr lang="en-US" altLang="en-US" sz="2800" i="1">
              <a:latin typeface="Times New Roman" charset="0"/>
            </a:endParaRPr>
          </a:p>
        </p:txBody>
      </p:sp>
      <p:pic>
        <p:nvPicPr>
          <p:cNvPr id="26637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990600"/>
            <a:ext cx="2797175" cy="769938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</p:pic>
      <p:pic>
        <p:nvPicPr>
          <p:cNvPr id="26638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133600"/>
            <a:ext cx="6297613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457200" y="5334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0" name="Line 15"/>
          <p:cNvSpPr>
            <a:spLocks noChangeShapeType="1"/>
          </p:cNvSpPr>
          <p:nvPr/>
        </p:nvSpPr>
        <p:spPr bwMode="auto">
          <a:xfrm>
            <a:off x="458788" y="647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1" name="Rectangle 16"/>
          <p:cNvSpPr>
            <a:spLocks noChangeArrowheads="1"/>
          </p:cNvSpPr>
          <p:nvPr/>
        </p:nvSpPr>
        <p:spPr bwMode="auto">
          <a:xfrm>
            <a:off x="495300" y="5426075"/>
            <a:ext cx="8077200" cy="94615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>
                <a:latin typeface="Times New Roman" charset="0"/>
              </a:rPr>
              <a:t>A number in the form M</a:t>
            </a:r>
            <a:r>
              <a:rPr lang="en-US" altLang="en-US" sz="2800" i="1" baseline="-25000">
                <a:latin typeface="Times New Roman" charset="0"/>
              </a:rPr>
              <a:t>p</a:t>
            </a:r>
            <a:r>
              <a:rPr lang="en-US" altLang="en-US" sz="2800">
                <a:latin typeface="Times New Roman" charset="0"/>
              </a:rPr>
              <a:t> = 2</a:t>
            </a:r>
            <a:r>
              <a:rPr lang="en-US" altLang="en-US" sz="2800" i="1" baseline="34000">
                <a:latin typeface="Times New Roman" charset="0"/>
              </a:rPr>
              <a:t>p</a:t>
            </a:r>
            <a:r>
              <a:rPr lang="en-US" altLang="en-US" sz="2800">
                <a:latin typeface="Times New Roman" charset="0"/>
              </a:rPr>
              <a:t> − 1 is called a Mersenne number and may or may not be a prime.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57200" y="4724400"/>
            <a:ext cx="1143000" cy="566738"/>
            <a:chOff x="1200" y="1248"/>
            <a:chExt cx="720" cy="357"/>
          </a:xfrm>
        </p:grpSpPr>
        <p:pic>
          <p:nvPicPr>
            <p:cNvPr id="26643" name="Picture 1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44" name="Text Box 19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427AD52F-56E1-4B30-AA32-AC0257A73F0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228600" y="1143000"/>
            <a:ext cx="2590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Fermat Primes</a:t>
            </a:r>
            <a:endParaRPr lang="en-US" altLang="en-US" sz="2800" i="1">
              <a:latin typeface="Times New Roman" charset="0"/>
            </a:endParaRP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9.1.7  Continued</a:t>
            </a:r>
          </a:p>
        </p:txBody>
      </p:sp>
      <p:pic>
        <p:nvPicPr>
          <p:cNvPr id="27660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066800"/>
            <a:ext cx="3171825" cy="7842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27661" name="Rectangle 12"/>
          <p:cNvSpPr>
            <a:spLocks noChangeArrowheads="1"/>
          </p:cNvSpPr>
          <p:nvPr/>
        </p:nvSpPr>
        <p:spPr bwMode="auto">
          <a:xfrm>
            <a:off x="152400" y="35814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altLang="en-US" sz="2800" i="1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27662" name="Rectangle 13"/>
          <p:cNvSpPr>
            <a:spLocks noChangeArrowheads="1"/>
          </p:cNvSpPr>
          <p:nvPr/>
        </p:nvSpPr>
        <p:spPr bwMode="auto">
          <a:xfrm>
            <a:off x="228600" y="2819400"/>
            <a:ext cx="8686800" cy="9461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charset="0"/>
              </a:rPr>
              <a:t>F</a:t>
            </a:r>
            <a:r>
              <a:rPr lang="en-US" altLang="en-US" sz="2800" i="1" baseline="-25000">
                <a:latin typeface="Times New Roman" charset="0"/>
              </a:rPr>
              <a:t>0</a:t>
            </a:r>
            <a:r>
              <a:rPr lang="en-US" altLang="en-US" sz="2800" i="1">
                <a:latin typeface="Times New Roman" charset="0"/>
              </a:rPr>
              <a:t> = 3    F</a:t>
            </a:r>
            <a:r>
              <a:rPr lang="en-US" altLang="en-US" sz="2800" i="1" baseline="-25000">
                <a:latin typeface="Times New Roman" charset="0"/>
              </a:rPr>
              <a:t>1</a:t>
            </a:r>
            <a:r>
              <a:rPr lang="en-US" altLang="en-US" sz="2800" i="1">
                <a:latin typeface="Times New Roman" charset="0"/>
              </a:rPr>
              <a:t> = 5     F</a:t>
            </a:r>
            <a:r>
              <a:rPr lang="en-US" altLang="en-US" sz="2800" i="1" baseline="-25000">
                <a:latin typeface="Times New Roman" charset="0"/>
              </a:rPr>
              <a:t>2</a:t>
            </a:r>
            <a:r>
              <a:rPr lang="en-US" altLang="en-US" sz="2800" i="1">
                <a:latin typeface="Times New Roman" charset="0"/>
              </a:rPr>
              <a:t> = 17     F</a:t>
            </a:r>
            <a:r>
              <a:rPr lang="en-US" altLang="en-US" sz="2800" i="1" baseline="-25000">
                <a:latin typeface="Times New Roman" charset="0"/>
              </a:rPr>
              <a:t>3</a:t>
            </a:r>
            <a:r>
              <a:rPr lang="en-US" altLang="en-US" sz="2800" i="1">
                <a:latin typeface="Times New Roman" charset="0"/>
              </a:rPr>
              <a:t> = 257    F</a:t>
            </a:r>
            <a:r>
              <a:rPr lang="en-US" altLang="en-US" sz="2800" i="1" baseline="-25000">
                <a:latin typeface="Times New Roman" charset="0"/>
              </a:rPr>
              <a:t>4</a:t>
            </a:r>
            <a:r>
              <a:rPr lang="en-US" altLang="en-US" sz="2800" i="1">
                <a:latin typeface="Times New Roman" charset="0"/>
              </a:rPr>
              <a:t> = 65537</a:t>
            </a:r>
          </a:p>
          <a:p>
            <a:pPr algn="just"/>
            <a:r>
              <a:rPr lang="en-US" altLang="en-US" sz="2800" i="1">
                <a:latin typeface="Times New Roman" charset="0"/>
              </a:rPr>
              <a:t>F</a:t>
            </a:r>
            <a:r>
              <a:rPr lang="en-US" altLang="en-US" sz="2800" i="1" baseline="-25000">
                <a:latin typeface="Times New Roman" charset="0"/>
              </a:rPr>
              <a:t>5</a:t>
            </a:r>
            <a:r>
              <a:rPr lang="en-US" altLang="en-US" sz="2800" i="1">
                <a:latin typeface="Times New Roman" charset="0"/>
              </a:rPr>
              <a:t> = 4294967297 = 641 × 6700417  </a:t>
            </a:r>
            <a:r>
              <a:rPr lang="en-US" altLang="en-US" sz="2800" i="1">
                <a:solidFill>
                  <a:schemeClr val="hlink"/>
                </a:solidFill>
                <a:latin typeface="Times New Roman" charset="0"/>
              </a:rPr>
              <a:t>Not a prime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BEE74B72-032D-4309-B276-E8F4762FE96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43106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943107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5313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9-2   PRIMALITY TESTING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en-US" sz="1800">
              <a:latin typeface="Times New Roman" charset="0"/>
            </a:endParaRPr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228600" y="1535113"/>
            <a:ext cx="8686800" cy="2227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charset="0"/>
              </a:rPr>
              <a:t>Finding an algorithm to correctly and efficiently test a very large integer and output a prime or a composite has always been a challenge in number theory, and consequently in cryptography. However, recent developments look very promising.</a:t>
            </a:r>
          </a:p>
        </p:txBody>
      </p:sp>
      <p:sp>
        <p:nvSpPr>
          <p:cNvPr id="943114" name="Text Box 10"/>
          <p:cNvSpPr txBox="1">
            <a:spLocks noChangeArrowheads="1"/>
          </p:cNvSpPr>
          <p:nvPr/>
        </p:nvSpPr>
        <p:spPr bwMode="auto">
          <a:xfrm>
            <a:off x="165100" y="4660900"/>
            <a:ext cx="4862513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  <p:sp>
        <p:nvSpPr>
          <p:cNvPr id="28680" name="Rectangle 11"/>
          <p:cNvSpPr>
            <a:spLocks noChangeArrowheads="1"/>
          </p:cNvSpPr>
          <p:nvPr/>
        </p:nvSpPr>
        <p:spPr bwMode="auto">
          <a:xfrm>
            <a:off x="152400" y="5137150"/>
            <a:ext cx="6705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9.2.1</a:t>
            </a:r>
            <a:r>
              <a:rPr lang="en-US" altLang="en-US" sz="2400">
                <a:solidFill>
                  <a:srgbClr val="0033CC"/>
                </a:solidFill>
                <a:latin typeface="Times New Roman" charset="0"/>
              </a:rPr>
              <a:t>	Deterministic Algorithms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9.2.2</a:t>
            </a:r>
            <a:r>
              <a:rPr lang="en-US" altLang="en-US" sz="2400">
                <a:solidFill>
                  <a:srgbClr val="0033CC"/>
                </a:solidFill>
                <a:latin typeface="Times New Roman" charset="0"/>
              </a:rPr>
              <a:t>	Probabilistic Algorithms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9.2.3</a:t>
            </a:r>
            <a:r>
              <a:rPr lang="en-US" altLang="en-US" sz="2400">
                <a:solidFill>
                  <a:srgbClr val="0033CC"/>
                </a:solidFill>
                <a:latin typeface="Times New Roman" charset="0"/>
              </a:rPr>
              <a:t>	Recommended Primality Test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Revision History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58408092"/>
              </p:ext>
            </p:extLst>
          </p:nvPr>
        </p:nvGraphicFramePr>
        <p:xfrm>
          <a:off x="1092201" y="1997990"/>
          <a:ext cx="7177775" cy="828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76459">
                  <a:extLst>
                    <a:ext uri="{9D8B030D-6E8A-4147-A177-3AD203B41FA5}">
                      <a16:colId xmlns="" xmlns:a16="http://schemas.microsoft.com/office/drawing/2014/main" val="2990177744"/>
                    </a:ext>
                  </a:extLst>
                </a:gridCol>
                <a:gridCol w="4689612">
                  <a:extLst>
                    <a:ext uri="{9D8B030D-6E8A-4147-A177-3AD203B41FA5}">
                      <a16:colId xmlns="" xmlns:a16="http://schemas.microsoft.com/office/drawing/2014/main" val="2858349207"/>
                    </a:ext>
                  </a:extLst>
                </a:gridCol>
                <a:gridCol w="911704">
                  <a:extLst>
                    <a:ext uri="{9D8B030D-6E8A-4147-A177-3AD203B41FA5}">
                      <a16:colId xmlns="" xmlns:a16="http://schemas.microsoft.com/office/drawing/2014/main" val="590217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Revision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Date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no. 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337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798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6958564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D7FC0C29-D3D8-4B87-A84D-5D9B6CAB7647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1143000" y="0"/>
            <a:ext cx="543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9.2.1  Deterministic Algorithms</a:t>
            </a:r>
          </a:p>
        </p:txBody>
      </p:sp>
      <p:pic>
        <p:nvPicPr>
          <p:cNvPr id="29707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8138"/>
            <a:ext cx="7943850" cy="304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8" name="Text Box 19"/>
          <p:cNvSpPr txBox="1">
            <a:spLocks noChangeArrowheads="1"/>
          </p:cNvSpPr>
          <p:nvPr/>
        </p:nvSpPr>
        <p:spPr bwMode="auto">
          <a:xfrm>
            <a:off x="533400" y="990600"/>
            <a:ext cx="38084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folHlink"/>
                </a:solidFill>
                <a:latin typeface="Times New Roman" charset="0"/>
              </a:rPr>
              <a:t>Divisibility Algorithm</a:t>
            </a:r>
          </a:p>
        </p:txBody>
      </p:sp>
      <p:sp>
        <p:nvSpPr>
          <p:cNvPr id="29709" name="Line 20"/>
          <p:cNvSpPr>
            <a:spLocks noChangeShapeType="1"/>
          </p:cNvSpPr>
          <p:nvPr/>
        </p:nvSpPr>
        <p:spPr bwMode="auto">
          <a:xfrm>
            <a:off x="457200" y="541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21"/>
          <p:cNvSpPr>
            <a:spLocks noChangeShapeType="1"/>
          </p:cNvSpPr>
          <p:nvPr/>
        </p:nvSpPr>
        <p:spPr bwMode="auto">
          <a:xfrm>
            <a:off x="458788" y="6553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Rectangle 22"/>
          <p:cNvSpPr>
            <a:spLocks noChangeArrowheads="1"/>
          </p:cNvSpPr>
          <p:nvPr/>
        </p:nvSpPr>
        <p:spPr bwMode="auto">
          <a:xfrm>
            <a:off x="495300" y="5502275"/>
            <a:ext cx="8077200" cy="94615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>
                <a:latin typeface="Times New Roman" charset="0"/>
              </a:rPr>
              <a:t>The bit-operation complexity of the divisibility test is exponential.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57200" y="4800600"/>
            <a:ext cx="1143000" cy="566738"/>
            <a:chOff x="1200" y="1248"/>
            <a:chExt cx="720" cy="357"/>
          </a:xfrm>
        </p:grpSpPr>
        <p:pic>
          <p:nvPicPr>
            <p:cNvPr id="29713" name="Picture 2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14" name="Text Box 25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charset="0"/>
                </a:rPr>
                <a:t>Note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5167329F-F5FD-4A3B-B7C2-9AA1E5F736C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0730" name="Text Box 9"/>
          <p:cNvSpPr txBox="1">
            <a:spLocks noChangeArrowheads="1"/>
          </p:cNvSpPr>
          <p:nvPr/>
        </p:nvSpPr>
        <p:spPr bwMode="auto">
          <a:xfrm>
            <a:off x="1143000" y="0"/>
            <a:ext cx="326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9.2.1</a:t>
            </a:r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     </a:t>
            </a:r>
            <a:r>
              <a:rPr lang="en-US" altLang="en-US" i="1">
                <a:latin typeface="Times New Roman" charset="0"/>
              </a:rPr>
              <a:t>Continued</a:t>
            </a:r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76200" y="1752600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Assume </a:t>
            </a:r>
            <a:r>
              <a:rPr lang="en-US" altLang="en-US" sz="2400" i="1">
                <a:latin typeface="Times New Roman" charset="0"/>
              </a:rPr>
              <a:t>n</a:t>
            </a:r>
            <a:r>
              <a:rPr lang="en-US" altLang="en-US" sz="2400">
                <a:latin typeface="Times New Roman" charset="0"/>
              </a:rPr>
              <a:t> has 200 bits. What is the number of bit operations needed to run the divisibility-test algorithm?</a:t>
            </a:r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152400" y="12192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9.18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76200" y="3568700"/>
            <a:ext cx="8839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The bit-operation complexity of this algorithm is 2</a:t>
            </a:r>
            <a:r>
              <a:rPr lang="en-US" altLang="en-US" sz="2400" i="1" baseline="30000">
                <a:latin typeface="Times New Roman" charset="0"/>
              </a:rPr>
              <a:t>n</a:t>
            </a:r>
            <a:r>
              <a:rPr lang="en-US" altLang="en-US" sz="1400" baseline="30000">
                <a:latin typeface="Times New Roman" charset="0"/>
              </a:rPr>
              <a:t>b</a:t>
            </a:r>
            <a:r>
              <a:rPr lang="en-US" altLang="en-US" sz="2400" baseline="30000">
                <a:latin typeface="Times New Roman" charset="0"/>
              </a:rPr>
              <a:t>/2</a:t>
            </a:r>
            <a:r>
              <a:rPr lang="en-US" altLang="en-US" sz="2400">
                <a:latin typeface="Times New Roman" charset="0"/>
              </a:rPr>
              <a:t>. This means that the algorithm needs 2</a:t>
            </a:r>
            <a:r>
              <a:rPr lang="en-US" altLang="en-US" sz="2400" baseline="30000">
                <a:latin typeface="Times New Roman" charset="0"/>
              </a:rPr>
              <a:t>100</a:t>
            </a:r>
            <a:r>
              <a:rPr lang="en-US" altLang="en-US" sz="2400">
                <a:latin typeface="Times New Roman" charset="0"/>
              </a:rPr>
              <a:t> bit operations. On a computer capable of doing 2</a:t>
            </a:r>
            <a:r>
              <a:rPr lang="en-US" altLang="en-US" sz="2400" baseline="30000">
                <a:latin typeface="Times New Roman" charset="0"/>
              </a:rPr>
              <a:t>30</a:t>
            </a:r>
            <a:r>
              <a:rPr lang="en-US" altLang="en-US" sz="2400">
                <a:latin typeface="Times New Roman" charset="0"/>
              </a:rPr>
              <a:t> bit operations per second, the algorithm needs 2</a:t>
            </a:r>
            <a:r>
              <a:rPr lang="en-US" altLang="en-US" sz="2400" baseline="30000">
                <a:latin typeface="Times New Roman" charset="0"/>
              </a:rPr>
              <a:t>70</a:t>
            </a:r>
            <a:r>
              <a:rPr lang="en-US" altLang="en-US" sz="2400">
                <a:latin typeface="Times New Roman" charset="0"/>
              </a:rPr>
              <a:t> seconds to do the testing (</a:t>
            </a:r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forever</a:t>
            </a:r>
            <a:r>
              <a:rPr lang="en-US" altLang="en-US" sz="2400">
                <a:latin typeface="Times New Roman" charset="0"/>
              </a:rPr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4459E038-A88A-4D0E-A892-7FF392CFE5B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9.2.1  Continued</a:t>
            </a:r>
          </a:p>
        </p:txBody>
      </p:sp>
      <p:sp>
        <p:nvSpPr>
          <p:cNvPr id="31755" name="Rectangle 9"/>
          <p:cNvSpPr>
            <a:spLocks noChangeArrowheads="1"/>
          </p:cNvSpPr>
          <p:nvPr/>
        </p:nvSpPr>
        <p:spPr bwMode="auto">
          <a:xfrm>
            <a:off x="152400" y="9144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AKS Algorithm</a:t>
            </a:r>
            <a:endParaRPr lang="en-US" altLang="en-US" sz="2800" i="1">
              <a:latin typeface="Times New Roman" charset="0"/>
            </a:endParaRPr>
          </a:p>
        </p:txBody>
      </p:sp>
      <p:pic>
        <p:nvPicPr>
          <p:cNvPr id="31756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524000"/>
            <a:ext cx="3062288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4648200" y="2971800"/>
            <a:ext cx="228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1758" name="Rectangle 15"/>
          <p:cNvSpPr>
            <a:spLocks noChangeArrowheads="1"/>
          </p:cNvSpPr>
          <p:nvPr/>
        </p:nvSpPr>
        <p:spPr bwMode="auto">
          <a:xfrm>
            <a:off x="4114800" y="1676400"/>
            <a:ext cx="228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1759" name="Rectangle 16"/>
          <p:cNvSpPr>
            <a:spLocks noChangeArrowheads="1"/>
          </p:cNvSpPr>
          <p:nvPr/>
        </p:nvSpPr>
        <p:spPr bwMode="auto">
          <a:xfrm>
            <a:off x="4495800" y="1447800"/>
            <a:ext cx="228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1760" name="Rectangle 17"/>
          <p:cNvSpPr>
            <a:spLocks noChangeArrowheads="1"/>
          </p:cNvSpPr>
          <p:nvPr/>
        </p:nvSpPr>
        <p:spPr bwMode="auto">
          <a:xfrm>
            <a:off x="76200" y="3857625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Assume </a:t>
            </a:r>
            <a:r>
              <a:rPr lang="en-US" altLang="en-US" sz="2400" i="1">
                <a:latin typeface="Times New Roman" charset="0"/>
              </a:rPr>
              <a:t>n</a:t>
            </a:r>
            <a:r>
              <a:rPr lang="en-US" altLang="en-US" sz="2400">
                <a:latin typeface="Times New Roman" charset="0"/>
              </a:rPr>
              <a:t> has 200 bits. What is the number of bit operations needed to run the AKS algorithm?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52400" y="3324225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9.19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31762" name="Rectangle 19"/>
          <p:cNvSpPr>
            <a:spLocks noChangeArrowheads="1"/>
          </p:cNvSpPr>
          <p:nvPr/>
        </p:nvSpPr>
        <p:spPr bwMode="auto">
          <a:xfrm>
            <a:off x="76200" y="4772025"/>
            <a:ext cx="8839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This algorithm needs only (log</a:t>
            </a:r>
            <a:r>
              <a:rPr lang="en-US" altLang="en-US" sz="2400" baseline="-25000">
                <a:latin typeface="Times New Roman" charset="0"/>
              </a:rPr>
              <a:t>2</a:t>
            </a:r>
            <a:r>
              <a:rPr lang="en-US" altLang="en-US" sz="2400">
                <a:latin typeface="Times New Roman" charset="0"/>
              </a:rPr>
              <a:t>200)</a:t>
            </a:r>
            <a:r>
              <a:rPr lang="en-US" altLang="en-US" sz="2400" baseline="30000">
                <a:latin typeface="Times New Roman" charset="0"/>
              </a:rPr>
              <a:t>12</a:t>
            </a:r>
            <a:r>
              <a:rPr lang="en-US" altLang="en-US" sz="2400">
                <a:latin typeface="Times New Roman" charset="0"/>
              </a:rPr>
              <a:t> = 39,547,615,483 bit operations. On a computer capable of doing 1 billion bit operations per second, the algorithm needs only 40 seconds.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7E3E42FC-F696-4A4E-8A3D-2C480405D51E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altLang="en-US" sz="2800" i="1">
              <a:latin typeface="Times New Roman" charset="0"/>
            </a:endParaRP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1143000" y="0"/>
            <a:ext cx="5299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9.2.2  Probabilistic Algorithms</a:t>
            </a:r>
          </a:p>
        </p:txBody>
      </p:sp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228600" y="9906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Fermat Test</a:t>
            </a:r>
            <a:endParaRPr lang="en-US" altLang="en-US" sz="2800" i="1">
              <a:latin typeface="Times New Roman" charset="0"/>
            </a:endParaRPr>
          </a:p>
        </p:txBody>
      </p:sp>
      <p:pic>
        <p:nvPicPr>
          <p:cNvPr id="32781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947738"/>
            <a:ext cx="5246688" cy="576262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32782" name="Rectangle 13"/>
          <p:cNvSpPr>
            <a:spLocks noChangeArrowheads="1"/>
          </p:cNvSpPr>
          <p:nvPr/>
        </p:nvSpPr>
        <p:spPr bwMode="auto">
          <a:xfrm>
            <a:off x="304800" y="1905000"/>
            <a:ext cx="8686800" cy="9461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charset="0"/>
              </a:rPr>
              <a:t>If n is a prime, a</a:t>
            </a:r>
            <a:r>
              <a:rPr lang="en-US" altLang="en-US" sz="2800" i="1" baseline="30000">
                <a:latin typeface="Times New Roman" charset="0"/>
              </a:rPr>
              <a:t>n−1</a:t>
            </a:r>
            <a:r>
              <a:rPr lang="en-US" altLang="en-US" sz="2800" i="1">
                <a:latin typeface="Times New Roman" charset="0"/>
              </a:rPr>
              <a:t> ≡ 1 mod n</a:t>
            </a:r>
          </a:p>
          <a:p>
            <a:pPr algn="just"/>
            <a:r>
              <a:rPr lang="en-US" altLang="en-US" sz="2800" i="1">
                <a:latin typeface="Times New Roman" charset="0"/>
              </a:rPr>
              <a:t>If n is a composite, it is possible that a</a:t>
            </a:r>
            <a:r>
              <a:rPr lang="en-US" altLang="en-US" sz="2800" i="1" baseline="30000">
                <a:latin typeface="Times New Roman" charset="0"/>
              </a:rPr>
              <a:t>n−1</a:t>
            </a:r>
            <a:r>
              <a:rPr lang="en-US" altLang="en-US" sz="2800" i="1">
                <a:latin typeface="Times New Roman" charset="0"/>
              </a:rPr>
              <a:t> ≡ 1 mod n</a:t>
            </a:r>
          </a:p>
        </p:txBody>
      </p:sp>
      <p:sp>
        <p:nvSpPr>
          <p:cNvPr id="32783" name="Rectangle 14"/>
          <p:cNvSpPr>
            <a:spLocks noChangeArrowheads="1"/>
          </p:cNvSpPr>
          <p:nvPr/>
        </p:nvSpPr>
        <p:spPr bwMode="auto">
          <a:xfrm>
            <a:off x="76200" y="377983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Does the number 561 pass the Fermat test?</a:t>
            </a:r>
          </a:p>
        </p:txBody>
      </p:sp>
      <p:sp>
        <p:nvSpPr>
          <p:cNvPr id="32784" name="Text Box 15"/>
          <p:cNvSpPr txBox="1">
            <a:spLocks noChangeArrowheads="1"/>
          </p:cNvSpPr>
          <p:nvPr/>
        </p:nvSpPr>
        <p:spPr bwMode="auto">
          <a:xfrm>
            <a:off x="152400" y="3246438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9.20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32785" name="Rectangle 16"/>
          <p:cNvSpPr>
            <a:spLocks noChangeArrowheads="1"/>
          </p:cNvSpPr>
          <p:nvPr/>
        </p:nvSpPr>
        <p:spPr bwMode="auto">
          <a:xfrm>
            <a:off x="76200" y="4343400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Use base 2</a:t>
            </a:r>
          </a:p>
        </p:txBody>
      </p:sp>
      <p:sp>
        <p:nvSpPr>
          <p:cNvPr id="32786" name="Rectangle 17"/>
          <p:cNvSpPr>
            <a:spLocks noChangeArrowheads="1"/>
          </p:cNvSpPr>
          <p:nvPr/>
        </p:nvSpPr>
        <p:spPr bwMode="auto">
          <a:xfrm>
            <a:off x="76200" y="5349875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The number passes the Fermat test, but it is not a prime, because 561 = 33 × 17.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21314F32-2593-4314-8B4E-BF0A6BEA51F3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1143000" y="0"/>
            <a:ext cx="326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9.2.2</a:t>
            </a:r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     </a:t>
            </a:r>
            <a:r>
              <a:rPr lang="en-US" altLang="en-US" i="1">
                <a:latin typeface="Times New Roman" charset="0"/>
              </a:rPr>
              <a:t>Continued</a:t>
            </a:r>
          </a:p>
        </p:txBody>
      </p:sp>
      <p:sp>
        <p:nvSpPr>
          <p:cNvPr id="33803" name="Rectangle 10"/>
          <p:cNvSpPr>
            <a:spLocks noChangeArrowheads="1"/>
          </p:cNvSpPr>
          <p:nvPr/>
        </p:nvSpPr>
        <p:spPr bwMode="auto">
          <a:xfrm>
            <a:off x="76200" y="17526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Does the number 561 pass the Fermat test?</a:t>
            </a:r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152400" y="12192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9.20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33805" name="Rectangle 12"/>
          <p:cNvSpPr>
            <a:spLocks noChangeArrowheads="1"/>
          </p:cNvSpPr>
          <p:nvPr/>
        </p:nvSpPr>
        <p:spPr bwMode="auto">
          <a:xfrm>
            <a:off x="76200" y="3048000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Use base 2</a:t>
            </a:r>
          </a:p>
        </p:txBody>
      </p:sp>
      <p:pic>
        <p:nvPicPr>
          <p:cNvPr id="3380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7850" y="3878263"/>
            <a:ext cx="2906713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7" name="Rectangle 14"/>
          <p:cNvSpPr>
            <a:spLocks noChangeArrowheads="1"/>
          </p:cNvSpPr>
          <p:nvPr/>
        </p:nvSpPr>
        <p:spPr bwMode="auto">
          <a:xfrm>
            <a:off x="76200" y="4770438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The number passes the Fermat test, but it is not a prime, because 561 = 33 × 17.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4D5C08DD-9993-4D94-ABFA-F7717EFB593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9.2.2  Continued</a:t>
            </a:r>
          </a:p>
        </p:txBody>
      </p:sp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228600" y="9906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Square Root Test</a:t>
            </a:r>
            <a:endParaRPr lang="en-US" altLang="en-US" sz="2800" i="1">
              <a:latin typeface="Times New Roman" charset="0"/>
            </a:endParaRPr>
          </a:p>
        </p:txBody>
      </p:sp>
      <p:pic>
        <p:nvPicPr>
          <p:cNvPr id="34828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8486775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9" name="Rectangle 12"/>
          <p:cNvSpPr>
            <a:spLocks noChangeArrowheads="1"/>
          </p:cNvSpPr>
          <p:nvPr/>
        </p:nvSpPr>
        <p:spPr bwMode="auto">
          <a:xfrm>
            <a:off x="76200" y="35052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What are the square roots of 1 mod </a:t>
            </a:r>
            <a:r>
              <a:rPr lang="en-US" altLang="en-US" sz="2400" i="1">
                <a:latin typeface="Times New Roman" charset="0"/>
              </a:rPr>
              <a:t>n</a:t>
            </a:r>
            <a:r>
              <a:rPr lang="en-US" altLang="en-US" sz="2400">
                <a:latin typeface="Times New Roman" charset="0"/>
              </a:rPr>
              <a:t> if </a:t>
            </a:r>
            <a:r>
              <a:rPr lang="en-US" altLang="en-US" sz="2400" i="1">
                <a:latin typeface="Times New Roman" charset="0"/>
              </a:rPr>
              <a:t>n</a:t>
            </a:r>
            <a:r>
              <a:rPr lang="en-US" altLang="en-US" sz="2400">
                <a:latin typeface="Times New Roman" charset="0"/>
              </a:rPr>
              <a:t> is 7 (a prime)?</a:t>
            </a:r>
          </a:p>
        </p:txBody>
      </p:sp>
      <p:sp>
        <p:nvSpPr>
          <p:cNvPr id="34830" name="Text Box 13"/>
          <p:cNvSpPr txBox="1">
            <a:spLocks noChangeArrowheads="1"/>
          </p:cNvSpPr>
          <p:nvPr/>
        </p:nvSpPr>
        <p:spPr bwMode="auto">
          <a:xfrm>
            <a:off x="152400" y="29718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9.21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34831" name="Rectangle 14"/>
          <p:cNvSpPr>
            <a:spLocks noChangeArrowheads="1"/>
          </p:cNvSpPr>
          <p:nvPr/>
        </p:nvSpPr>
        <p:spPr bwMode="auto">
          <a:xfrm>
            <a:off x="76200" y="4191000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The only square roots are 1 and −1. We can see that</a:t>
            </a:r>
          </a:p>
        </p:txBody>
      </p:sp>
      <p:pic>
        <p:nvPicPr>
          <p:cNvPr id="34832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5813" y="5181600"/>
            <a:ext cx="5030787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4EA2C551-FC89-4CB2-B42E-CD15188F0F0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1143000" y="0"/>
            <a:ext cx="326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9.2.2</a:t>
            </a:r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     </a:t>
            </a:r>
            <a:r>
              <a:rPr lang="en-US" altLang="en-US" i="1">
                <a:latin typeface="Times New Roman" charset="0"/>
              </a:rPr>
              <a:t>Continued</a:t>
            </a:r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76200" y="17526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What are the square roots of 1 mod </a:t>
            </a:r>
            <a:r>
              <a:rPr lang="en-US" altLang="en-US" sz="2400" i="1">
                <a:latin typeface="Times New Roman" charset="0"/>
              </a:rPr>
              <a:t>n</a:t>
            </a:r>
            <a:r>
              <a:rPr lang="en-US" altLang="en-US" sz="2400">
                <a:latin typeface="Times New Roman" charset="0"/>
              </a:rPr>
              <a:t> if </a:t>
            </a:r>
            <a:r>
              <a:rPr lang="en-US" altLang="en-US" sz="2400" i="1">
                <a:latin typeface="Times New Roman" charset="0"/>
              </a:rPr>
              <a:t>n</a:t>
            </a:r>
            <a:r>
              <a:rPr lang="en-US" altLang="en-US" sz="2400">
                <a:latin typeface="Times New Roman" charset="0"/>
              </a:rPr>
              <a:t> is 7 (a prime)?</a:t>
            </a:r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152400" y="12192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9.21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35853" name="Rectangle 12"/>
          <p:cNvSpPr>
            <a:spLocks noChangeArrowheads="1"/>
          </p:cNvSpPr>
          <p:nvPr/>
        </p:nvSpPr>
        <p:spPr bwMode="auto">
          <a:xfrm>
            <a:off x="76200" y="2590800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The only square roots are 1 and −1. We can see that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76200" y="5502275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Note that we don’t have to test 4, 5 and 6 because 4 = –3 mod 7, </a:t>
            </a:r>
            <a:br>
              <a:rPr lang="en-US" altLang="en-US" sz="2400">
                <a:latin typeface="Times New Roman" charset="0"/>
              </a:rPr>
            </a:br>
            <a:r>
              <a:rPr lang="en-US" altLang="en-US" sz="2400">
                <a:latin typeface="Times New Roman" charset="0"/>
              </a:rPr>
              <a:t>5 = –2 mod 7 and 6 = –1 mod 7.</a:t>
            </a:r>
          </a:p>
        </p:txBody>
      </p:sp>
      <p:pic>
        <p:nvPicPr>
          <p:cNvPr id="35855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5813" y="3584575"/>
            <a:ext cx="5030787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45BBE917-22E8-452B-AEF8-7EBE8660E18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1143000" y="0"/>
            <a:ext cx="326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9.2.2</a:t>
            </a:r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     </a:t>
            </a:r>
            <a:r>
              <a:rPr lang="en-US" altLang="en-US" i="1">
                <a:latin typeface="Times New Roman" charset="0"/>
              </a:rPr>
              <a:t>Continued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76200" y="17526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What are the square roots of 1 mod </a:t>
            </a:r>
            <a:r>
              <a:rPr lang="en-US" altLang="en-US" sz="2400" i="1">
                <a:latin typeface="Times New Roman" charset="0"/>
              </a:rPr>
              <a:t>n</a:t>
            </a:r>
            <a:r>
              <a:rPr lang="en-US" altLang="en-US" sz="2400">
                <a:latin typeface="Times New Roman" charset="0"/>
              </a:rPr>
              <a:t> if </a:t>
            </a:r>
            <a:r>
              <a:rPr lang="en-US" altLang="en-US" sz="2400" i="1">
                <a:latin typeface="Times New Roman" charset="0"/>
              </a:rPr>
              <a:t>n</a:t>
            </a:r>
            <a:r>
              <a:rPr lang="en-US" altLang="en-US" sz="2400">
                <a:latin typeface="Times New Roman" charset="0"/>
              </a:rPr>
              <a:t> is 8 (a composite)?</a:t>
            </a: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152400" y="12192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9.22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76200" y="2408238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There are four solutions: 1, 3, 5, and 7 (which is −1). We can see that</a:t>
            </a:r>
          </a:p>
        </p:txBody>
      </p:sp>
      <p:pic>
        <p:nvPicPr>
          <p:cNvPr id="36878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4375" y="3810000"/>
            <a:ext cx="5175250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22A8A8F7-2A05-4F4A-B738-B662E2751C73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1143000" y="0"/>
            <a:ext cx="326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9.2.2</a:t>
            </a:r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     </a:t>
            </a:r>
            <a:r>
              <a:rPr lang="en-US" altLang="en-US" i="1">
                <a:latin typeface="Times New Roman" charset="0"/>
              </a:rPr>
              <a:t>Continued</a:t>
            </a:r>
          </a:p>
        </p:txBody>
      </p:sp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76200" y="16160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What are the square roots of 1 mod </a:t>
            </a:r>
            <a:r>
              <a:rPr lang="en-US" altLang="en-US" sz="2400" i="1">
                <a:latin typeface="Times New Roman" charset="0"/>
              </a:rPr>
              <a:t>n</a:t>
            </a:r>
            <a:r>
              <a:rPr lang="en-US" altLang="en-US" sz="2400">
                <a:latin typeface="Times New Roman" charset="0"/>
              </a:rPr>
              <a:t> if </a:t>
            </a:r>
            <a:r>
              <a:rPr lang="en-US" altLang="en-US" sz="2400" i="1">
                <a:latin typeface="Times New Roman" charset="0"/>
              </a:rPr>
              <a:t>n</a:t>
            </a:r>
            <a:r>
              <a:rPr lang="en-US" altLang="en-US" sz="2400">
                <a:latin typeface="Times New Roman" charset="0"/>
              </a:rPr>
              <a:t> is 17 (a prime)?</a:t>
            </a:r>
          </a:p>
        </p:txBody>
      </p:sp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152400" y="10668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9.23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37901" name="Rectangle 12"/>
          <p:cNvSpPr>
            <a:spLocks noChangeArrowheads="1"/>
          </p:cNvSpPr>
          <p:nvPr/>
        </p:nvSpPr>
        <p:spPr bwMode="auto">
          <a:xfrm>
            <a:off x="76200" y="2133600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There are only two solutions: 1 and −1</a:t>
            </a:r>
          </a:p>
        </p:txBody>
      </p:sp>
      <p:pic>
        <p:nvPicPr>
          <p:cNvPr id="37902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035300"/>
            <a:ext cx="6075363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62048D58-652A-4B78-8E8D-4424729D0A62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1143000" y="0"/>
            <a:ext cx="326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9.2.2</a:t>
            </a:r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     </a:t>
            </a:r>
            <a:r>
              <a:rPr lang="en-US" altLang="en-US" i="1">
                <a:latin typeface="Times New Roman" charset="0"/>
              </a:rPr>
              <a:t>Continued</a:t>
            </a:r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76200" y="16160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What are the square roots of 1 mod </a:t>
            </a:r>
            <a:r>
              <a:rPr lang="en-US" altLang="en-US" sz="2400" i="1">
                <a:latin typeface="Times New Roman" charset="0"/>
              </a:rPr>
              <a:t>n</a:t>
            </a:r>
            <a:r>
              <a:rPr lang="en-US" altLang="en-US" sz="2400">
                <a:latin typeface="Times New Roman" charset="0"/>
              </a:rPr>
              <a:t> if </a:t>
            </a:r>
            <a:r>
              <a:rPr lang="en-US" altLang="en-US" sz="2400" i="1">
                <a:latin typeface="Times New Roman" charset="0"/>
              </a:rPr>
              <a:t>n</a:t>
            </a:r>
            <a:r>
              <a:rPr lang="en-US" altLang="en-US" sz="2400">
                <a:latin typeface="Times New Roman" charset="0"/>
              </a:rPr>
              <a:t> is 22 (a composite)?</a:t>
            </a:r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152400" y="10668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9.24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76200" y="2317750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Surprisingly, there are only two solutions, +1 and −1, although 22 is a composite.</a:t>
            </a:r>
          </a:p>
        </p:txBody>
      </p:sp>
      <p:pic>
        <p:nvPicPr>
          <p:cNvPr id="38926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595688"/>
            <a:ext cx="265430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01636"/>
            <a:ext cx="3853544" cy="4906963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Primes</a:t>
            </a:r>
          </a:p>
          <a:p>
            <a:pPr lvl="1">
              <a:buClr>
                <a:schemeClr val="tx1"/>
              </a:buClr>
              <a:buSzPct val="117000"/>
            </a:pPr>
            <a:r>
              <a:rPr lang="en-US" altLang="en-US" dirty="0" smtClean="0">
                <a:latin typeface="Times New Roman" charset="0"/>
              </a:rPr>
              <a:t>Definition</a:t>
            </a:r>
          </a:p>
          <a:p>
            <a:pPr lvl="1">
              <a:buClr>
                <a:schemeClr val="tx1"/>
              </a:buClr>
              <a:buSzPct val="117000"/>
            </a:pPr>
            <a:r>
              <a:rPr lang="en-US" altLang="en-US" dirty="0" smtClean="0">
                <a:latin typeface="Times New Roman" charset="0"/>
              </a:rPr>
              <a:t>Cardinality of Primes</a:t>
            </a:r>
          </a:p>
          <a:p>
            <a:pPr lvl="1">
              <a:buClr>
                <a:schemeClr val="tx1"/>
              </a:buClr>
              <a:buSzPct val="117000"/>
            </a:pPr>
            <a:r>
              <a:rPr lang="en-US" altLang="en-US" dirty="0" smtClean="0">
                <a:latin typeface="Times New Roman" charset="0"/>
              </a:rPr>
              <a:t>Checking for </a:t>
            </a:r>
            <a:r>
              <a:rPr lang="en-US" altLang="en-US" dirty="0" err="1" smtClean="0">
                <a:latin typeface="Times New Roman" charset="0"/>
              </a:rPr>
              <a:t>Primeness</a:t>
            </a:r>
            <a:endParaRPr lang="en-US" altLang="en-US" dirty="0" smtClean="0">
              <a:latin typeface="Times New Roman" charset="0"/>
            </a:endParaRPr>
          </a:p>
          <a:p>
            <a:pPr lvl="1">
              <a:buClr>
                <a:schemeClr val="tx1"/>
              </a:buClr>
              <a:buSzPct val="117000"/>
            </a:pPr>
            <a:r>
              <a:rPr lang="en-US" altLang="en-US" dirty="0" smtClean="0">
                <a:latin typeface="Times New Roman" charset="0"/>
              </a:rPr>
              <a:t>Euler’s Phi-Function</a:t>
            </a:r>
          </a:p>
          <a:p>
            <a:pPr lvl="1">
              <a:buClr>
                <a:schemeClr val="tx1"/>
              </a:buClr>
              <a:buSzPct val="117000"/>
            </a:pPr>
            <a:r>
              <a:rPr lang="en-US" altLang="en-US" dirty="0" smtClean="0">
                <a:latin typeface="Times New Roman" charset="0"/>
              </a:rPr>
              <a:t>Fermat’s Little Theorem</a:t>
            </a:r>
          </a:p>
          <a:p>
            <a:pPr lvl="1">
              <a:buClr>
                <a:schemeClr val="tx1"/>
              </a:buClr>
              <a:buSzPct val="117000"/>
            </a:pPr>
            <a:r>
              <a:rPr lang="en-US" altLang="en-US" dirty="0" smtClean="0">
                <a:latin typeface="Times New Roman" charset="0"/>
              </a:rPr>
              <a:t>Euler’s Theorem</a:t>
            </a:r>
          </a:p>
          <a:p>
            <a:pPr lvl="1">
              <a:buClr>
                <a:schemeClr val="tx1"/>
              </a:buClr>
              <a:buSzPct val="117000"/>
            </a:pPr>
            <a:r>
              <a:rPr lang="en-US" altLang="en-US" dirty="0" smtClean="0">
                <a:latin typeface="Times New Roman" charset="0"/>
              </a:rPr>
              <a:t>Generating Primes</a:t>
            </a:r>
            <a:endParaRPr lang="en-US" dirty="0" smtClean="0"/>
          </a:p>
          <a:p>
            <a:pPr algn="just"/>
            <a:r>
              <a:rPr lang="en-US" dirty="0" smtClean="0"/>
              <a:t>Modular arithmetic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55165" y="1115095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4463143" y="1084219"/>
            <a:ext cx="3853544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Groups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Rings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Fields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Finite field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Polynomial arithmetic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Summary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 your understanding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References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E4B127D2-D848-4A84-BFDC-3768F765E5F2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9.2.2  Continued</a:t>
            </a:r>
          </a:p>
        </p:txBody>
      </p:sp>
      <p:sp>
        <p:nvSpPr>
          <p:cNvPr id="39947" name="Rectangle 10"/>
          <p:cNvSpPr>
            <a:spLocks noChangeArrowheads="1"/>
          </p:cNvSpPr>
          <p:nvPr/>
        </p:nvSpPr>
        <p:spPr bwMode="auto">
          <a:xfrm>
            <a:off x="228600" y="9906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Miller-Rabin Test</a:t>
            </a:r>
            <a:endParaRPr lang="en-US" altLang="en-US" sz="2800" i="1">
              <a:latin typeface="Times New Roman" charset="0"/>
            </a:endParaRPr>
          </a:p>
        </p:txBody>
      </p:sp>
      <p:pic>
        <p:nvPicPr>
          <p:cNvPr id="39948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066800"/>
            <a:ext cx="24034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9" name="Text Box 12"/>
          <p:cNvSpPr txBox="1">
            <a:spLocks noChangeArrowheads="1"/>
          </p:cNvSpPr>
          <p:nvPr/>
        </p:nvSpPr>
        <p:spPr bwMode="auto">
          <a:xfrm>
            <a:off x="1676400" y="1828800"/>
            <a:ext cx="5160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charset="0"/>
              </a:rPr>
              <a:t>Figure 9.2  </a:t>
            </a:r>
            <a:r>
              <a:rPr lang="en-US" altLang="en-US" sz="2000" i="1">
                <a:latin typeface="Times New Roman" charset="0"/>
              </a:rPr>
              <a:t>Idea behind Fermat primality test</a:t>
            </a:r>
          </a:p>
        </p:txBody>
      </p:sp>
      <p:pic>
        <p:nvPicPr>
          <p:cNvPr id="39950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5450" y="2590800"/>
            <a:ext cx="5751513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51" name="Line 14"/>
          <p:cNvSpPr>
            <a:spLocks noChangeShapeType="1"/>
          </p:cNvSpPr>
          <p:nvPr/>
        </p:nvSpPr>
        <p:spPr bwMode="auto">
          <a:xfrm>
            <a:off x="457200" y="4829175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>
            <a:off x="458788" y="5943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Rectangle 16"/>
          <p:cNvSpPr>
            <a:spLocks noChangeArrowheads="1"/>
          </p:cNvSpPr>
          <p:nvPr/>
        </p:nvSpPr>
        <p:spPr bwMode="auto">
          <a:xfrm>
            <a:off x="495300" y="4921250"/>
            <a:ext cx="8077200" cy="94615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>
                <a:latin typeface="Times New Roman" charset="0"/>
              </a:rPr>
              <a:t>The Miller-Rabin test needs from step </a:t>
            </a:r>
            <a:br>
              <a:rPr lang="en-US" altLang="en-US" sz="2800">
                <a:latin typeface="Times New Roman" charset="0"/>
              </a:rPr>
            </a:br>
            <a:r>
              <a:rPr lang="en-US" altLang="en-US" sz="2800">
                <a:latin typeface="Times New Roman" charset="0"/>
              </a:rPr>
              <a:t>0 to step </a:t>
            </a:r>
            <a:r>
              <a:rPr lang="en-US" altLang="en-US" sz="2800" i="1">
                <a:latin typeface="Times New Roman" charset="0"/>
              </a:rPr>
              <a:t>k</a:t>
            </a:r>
            <a:r>
              <a:rPr lang="en-US" altLang="en-US" sz="2800">
                <a:latin typeface="Times New Roman" charset="0"/>
              </a:rPr>
              <a:t> − 1.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57200" y="4219575"/>
            <a:ext cx="1143000" cy="566738"/>
            <a:chOff x="1200" y="1248"/>
            <a:chExt cx="720" cy="357"/>
          </a:xfrm>
        </p:grpSpPr>
        <p:pic>
          <p:nvPicPr>
            <p:cNvPr id="39955" name="Picture 1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56" name="Text Box 19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charset="0"/>
                </a:rPr>
                <a:t>Note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E7934AC5-4924-493D-BAAE-C636632F0289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9.2.2  Continued</a:t>
            </a:r>
          </a:p>
        </p:txBody>
      </p:sp>
      <p:pic>
        <p:nvPicPr>
          <p:cNvPr id="40971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525" y="1411288"/>
            <a:ext cx="8931275" cy="447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C7E2ECA6-A660-4FA5-AD38-C0CCB79B86BB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1994" name="Text Box 9"/>
          <p:cNvSpPr txBox="1">
            <a:spLocks noChangeArrowheads="1"/>
          </p:cNvSpPr>
          <p:nvPr/>
        </p:nvSpPr>
        <p:spPr bwMode="auto">
          <a:xfrm>
            <a:off x="1143000" y="0"/>
            <a:ext cx="326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9.2.2</a:t>
            </a:r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     </a:t>
            </a:r>
            <a:r>
              <a:rPr lang="en-US" altLang="en-US" i="1">
                <a:latin typeface="Times New Roman" charset="0"/>
              </a:rPr>
              <a:t>Continued</a:t>
            </a: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76200" y="1616075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Does the number 561 pass the Miller-Rabin test?</a:t>
            </a:r>
          </a:p>
        </p:txBody>
      </p:sp>
      <p:sp>
        <p:nvSpPr>
          <p:cNvPr id="41996" name="Text Box 11"/>
          <p:cNvSpPr txBox="1">
            <a:spLocks noChangeArrowheads="1"/>
          </p:cNvSpPr>
          <p:nvPr/>
        </p:nvSpPr>
        <p:spPr bwMode="auto">
          <a:xfrm>
            <a:off x="152400" y="10668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9.25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41997" name="Rectangle 12"/>
          <p:cNvSpPr>
            <a:spLocks noChangeArrowheads="1"/>
          </p:cNvSpPr>
          <p:nvPr/>
        </p:nvSpPr>
        <p:spPr bwMode="auto">
          <a:xfrm>
            <a:off x="76200" y="2317750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Using base 2, let 561 − 1 = 35 × 2</a:t>
            </a:r>
            <a:r>
              <a:rPr lang="en-US" altLang="en-US" sz="2400" baseline="30000">
                <a:latin typeface="Times New Roman" charset="0"/>
              </a:rPr>
              <a:t>4</a:t>
            </a:r>
            <a:r>
              <a:rPr lang="en-US" altLang="en-US" sz="2400">
                <a:latin typeface="Times New Roman" charset="0"/>
              </a:rPr>
              <a:t>, which means </a:t>
            </a:r>
            <a:r>
              <a:rPr lang="en-US" altLang="en-US" sz="2400" i="1">
                <a:latin typeface="Times New Roman" charset="0"/>
              </a:rPr>
              <a:t>m</a:t>
            </a:r>
            <a:r>
              <a:rPr lang="en-US" altLang="en-US" sz="2400">
                <a:latin typeface="Times New Roman" charset="0"/>
              </a:rPr>
              <a:t> = 35, </a:t>
            </a:r>
            <a:r>
              <a:rPr lang="en-US" altLang="en-US" sz="2400" i="1">
                <a:latin typeface="Times New Roman" charset="0"/>
              </a:rPr>
              <a:t>k</a:t>
            </a:r>
            <a:r>
              <a:rPr lang="en-US" altLang="en-US" sz="2400">
                <a:latin typeface="Times New Roman" charset="0"/>
              </a:rPr>
              <a:t> = 4, and </a:t>
            </a:r>
            <a:r>
              <a:rPr lang="en-US" altLang="en-US" sz="2400" i="1">
                <a:latin typeface="Times New Roman" charset="0"/>
              </a:rPr>
              <a:t>a</a:t>
            </a:r>
            <a:r>
              <a:rPr lang="en-US" altLang="en-US" sz="2400">
                <a:latin typeface="Times New Roman" charset="0"/>
              </a:rPr>
              <a:t> = 2.</a:t>
            </a:r>
          </a:p>
        </p:txBody>
      </p:sp>
      <p:pic>
        <p:nvPicPr>
          <p:cNvPr id="41998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063" y="3810000"/>
            <a:ext cx="8135937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5B706459-6582-4720-B6B3-5FF23A30E2EC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3018" name="Text Box 9"/>
          <p:cNvSpPr txBox="1">
            <a:spLocks noChangeArrowheads="1"/>
          </p:cNvSpPr>
          <p:nvPr/>
        </p:nvSpPr>
        <p:spPr bwMode="auto">
          <a:xfrm>
            <a:off x="1143000" y="0"/>
            <a:ext cx="326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9.2.2</a:t>
            </a:r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     </a:t>
            </a:r>
            <a:r>
              <a:rPr lang="en-US" altLang="en-US" i="1">
                <a:latin typeface="Times New Roman" charset="0"/>
              </a:rPr>
              <a:t>Continued</a:t>
            </a:r>
          </a:p>
        </p:txBody>
      </p:sp>
      <p:sp>
        <p:nvSpPr>
          <p:cNvPr id="43019" name="Rectangle 10"/>
          <p:cNvSpPr>
            <a:spLocks noChangeArrowheads="1"/>
          </p:cNvSpPr>
          <p:nvPr/>
        </p:nvSpPr>
        <p:spPr bwMode="auto">
          <a:xfrm>
            <a:off x="76200" y="1539875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We already know that 27 is not a prime. Let us apply the Miller-Rabin test.</a:t>
            </a:r>
          </a:p>
        </p:txBody>
      </p:sp>
      <p:sp>
        <p:nvSpPr>
          <p:cNvPr id="43020" name="Text Box 11"/>
          <p:cNvSpPr txBox="1">
            <a:spLocks noChangeArrowheads="1"/>
          </p:cNvSpPr>
          <p:nvPr/>
        </p:nvSpPr>
        <p:spPr bwMode="auto">
          <a:xfrm>
            <a:off x="152400" y="10668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9.26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43021" name="Rectangle 12"/>
          <p:cNvSpPr>
            <a:spLocks noChangeArrowheads="1"/>
          </p:cNvSpPr>
          <p:nvPr/>
        </p:nvSpPr>
        <p:spPr bwMode="auto">
          <a:xfrm>
            <a:off x="76200" y="2822575"/>
            <a:ext cx="8839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With base 2, let 27 − 1 = 13 × 2</a:t>
            </a:r>
            <a:r>
              <a:rPr lang="en-US" altLang="en-US" sz="2400" baseline="30000">
                <a:latin typeface="Times New Roman" charset="0"/>
              </a:rPr>
              <a:t>1</a:t>
            </a:r>
            <a:r>
              <a:rPr lang="en-US" altLang="en-US" sz="2400">
                <a:latin typeface="Times New Roman" charset="0"/>
              </a:rPr>
              <a:t>, which means that </a:t>
            </a:r>
            <a:r>
              <a:rPr lang="en-US" altLang="en-US" sz="2400" i="1">
                <a:latin typeface="Times New Roman" charset="0"/>
              </a:rPr>
              <a:t>m</a:t>
            </a:r>
            <a:r>
              <a:rPr lang="en-US" altLang="en-US" sz="2400">
                <a:latin typeface="Times New Roman" charset="0"/>
              </a:rPr>
              <a:t> = 13, </a:t>
            </a:r>
            <a:r>
              <a:rPr lang="en-US" altLang="en-US" sz="2400" i="1">
                <a:latin typeface="Times New Roman" charset="0"/>
              </a:rPr>
              <a:t>k</a:t>
            </a:r>
            <a:r>
              <a:rPr lang="en-US" altLang="en-US" sz="2400">
                <a:latin typeface="Times New Roman" charset="0"/>
              </a:rPr>
              <a:t> = 1, and </a:t>
            </a:r>
            <a:r>
              <a:rPr lang="en-US" altLang="en-US" sz="2400" i="1">
                <a:latin typeface="Times New Roman" charset="0"/>
              </a:rPr>
              <a:t>a</a:t>
            </a:r>
            <a:r>
              <a:rPr lang="en-US" altLang="en-US" sz="2400">
                <a:latin typeface="Times New Roman" charset="0"/>
              </a:rPr>
              <a:t> = 2. In this case, because </a:t>
            </a:r>
            <a:r>
              <a:rPr lang="en-US" altLang="en-US" sz="2400" i="1">
                <a:latin typeface="Times New Roman" charset="0"/>
              </a:rPr>
              <a:t>k</a:t>
            </a:r>
            <a:r>
              <a:rPr lang="en-US" altLang="en-US" sz="2400">
                <a:latin typeface="Times New Roman" charset="0"/>
              </a:rPr>
              <a:t> − 1 = 0, we should do only the initialization step: T = 2</a:t>
            </a:r>
            <a:r>
              <a:rPr lang="en-US" altLang="en-US" sz="2400" baseline="30000">
                <a:latin typeface="Times New Roman" charset="0"/>
              </a:rPr>
              <a:t>13</a:t>
            </a:r>
            <a:r>
              <a:rPr lang="en-US" altLang="en-US" sz="2400">
                <a:latin typeface="Times New Roman" charset="0"/>
              </a:rPr>
              <a:t> mod 27 = 11 mod 27. However, because the algorithm never enters the loop, it returns a composite.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DBAF62CC-C9A3-4226-BD5D-F16236410B46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1143000" y="0"/>
            <a:ext cx="326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9.2.2</a:t>
            </a:r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     </a:t>
            </a:r>
            <a:r>
              <a:rPr lang="en-US" altLang="en-US" i="1">
                <a:latin typeface="Times New Roman" charset="0"/>
              </a:rPr>
              <a:t>Continued</a:t>
            </a:r>
          </a:p>
        </p:txBody>
      </p:sp>
      <p:sp>
        <p:nvSpPr>
          <p:cNvPr id="44043" name="Rectangle 10"/>
          <p:cNvSpPr>
            <a:spLocks noChangeArrowheads="1"/>
          </p:cNvSpPr>
          <p:nvPr/>
        </p:nvSpPr>
        <p:spPr bwMode="auto">
          <a:xfrm>
            <a:off x="76200" y="1539875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We know that 61 is a prime, let us see if it passes the Miller-Rabin test.</a:t>
            </a:r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152400" y="10668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9.27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44045" name="Rectangle 12"/>
          <p:cNvSpPr>
            <a:spLocks noChangeArrowheads="1"/>
          </p:cNvSpPr>
          <p:nvPr/>
        </p:nvSpPr>
        <p:spPr bwMode="auto">
          <a:xfrm>
            <a:off x="76200" y="3370263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We use base 2.</a:t>
            </a:r>
          </a:p>
        </p:txBody>
      </p:sp>
      <p:pic>
        <p:nvPicPr>
          <p:cNvPr id="4404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175" y="4516438"/>
            <a:ext cx="6216650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B72CE409-BF79-4458-958E-6548C0C15BF4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506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5066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137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charset="0"/>
              </a:rPr>
              <a:t>Today, one of the most popular primality test is a combination of the divisibility test and the Miller-Rabin test. </a:t>
            </a:r>
          </a:p>
        </p:txBody>
      </p:sp>
      <p:sp>
        <p:nvSpPr>
          <p:cNvPr id="45067" name="Text Box 10"/>
          <p:cNvSpPr txBox="1">
            <a:spLocks noChangeArrowheads="1"/>
          </p:cNvSpPr>
          <p:nvPr/>
        </p:nvSpPr>
        <p:spPr bwMode="auto">
          <a:xfrm>
            <a:off x="1143000" y="0"/>
            <a:ext cx="61229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9.2.3  Recommended Primality Test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06FAB26A-62E2-4ADD-A29F-B22DBFFFF331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6090" name="Text Box 9"/>
          <p:cNvSpPr txBox="1">
            <a:spLocks noChangeArrowheads="1"/>
          </p:cNvSpPr>
          <p:nvPr/>
        </p:nvSpPr>
        <p:spPr bwMode="auto">
          <a:xfrm>
            <a:off x="1143000" y="0"/>
            <a:ext cx="326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9.2.3</a:t>
            </a:r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     </a:t>
            </a:r>
            <a:r>
              <a:rPr lang="en-US" altLang="en-US" i="1">
                <a:latin typeface="Times New Roman" charset="0"/>
              </a:rPr>
              <a:t>Continued</a:t>
            </a:r>
          </a:p>
        </p:txBody>
      </p:sp>
      <p:sp>
        <p:nvSpPr>
          <p:cNvPr id="46091" name="Rectangle 10"/>
          <p:cNvSpPr>
            <a:spLocks noChangeArrowheads="1"/>
          </p:cNvSpPr>
          <p:nvPr/>
        </p:nvSpPr>
        <p:spPr bwMode="auto">
          <a:xfrm>
            <a:off x="76200" y="1539875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The number 4033 is a composite (37 × 109). Does it pass the recommended primality test?</a:t>
            </a:r>
          </a:p>
        </p:txBody>
      </p:sp>
      <p:sp>
        <p:nvSpPr>
          <p:cNvPr id="46092" name="Text Box 11"/>
          <p:cNvSpPr txBox="1">
            <a:spLocks noChangeArrowheads="1"/>
          </p:cNvSpPr>
          <p:nvPr/>
        </p:nvSpPr>
        <p:spPr bwMode="auto">
          <a:xfrm>
            <a:off x="152400" y="10668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9.28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46093" name="Rectangle 12"/>
          <p:cNvSpPr>
            <a:spLocks noChangeArrowheads="1"/>
          </p:cNvSpPr>
          <p:nvPr/>
        </p:nvSpPr>
        <p:spPr bwMode="auto">
          <a:xfrm>
            <a:off x="76200" y="2898775"/>
            <a:ext cx="8839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1.</a:t>
            </a:r>
            <a:r>
              <a:rPr lang="en-US" altLang="en-US" sz="2400">
                <a:latin typeface="Times New Roman" charset="0"/>
              </a:rPr>
              <a:t> Perform the divisibility tests first. The numbers 2, 3, 5, 7, 11, 17,</a:t>
            </a:r>
            <a:br>
              <a:rPr lang="en-US" altLang="en-US" sz="2400">
                <a:latin typeface="Times New Roman" charset="0"/>
              </a:rPr>
            </a:br>
            <a:r>
              <a:rPr lang="en-US" altLang="en-US" sz="2400">
                <a:latin typeface="Times New Roman" charset="0"/>
              </a:rPr>
              <a:t>    and 23 are not divisors of 4033.</a:t>
            </a:r>
          </a:p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2.</a:t>
            </a:r>
            <a:r>
              <a:rPr lang="en-US" altLang="en-US" sz="2400">
                <a:latin typeface="Times New Roman" charset="0"/>
              </a:rPr>
              <a:t> Perform the Miller-Rabin test with a base of 2, 4033 − 1 = 63 ×</a:t>
            </a:r>
            <a:br>
              <a:rPr lang="en-US" altLang="en-US" sz="2400">
                <a:latin typeface="Times New Roman" charset="0"/>
              </a:rPr>
            </a:br>
            <a:r>
              <a:rPr lang="en-US" altLang="en-US" sz="2400">
                <a:latin typeface="Times New Roman" charset="0"/>
              </a:rPr>
              <a:t>    26, which means </a:t>
            </a:r>
            <a:r>
              <a:rPr lang="en-US" altLang="en-US" sz="2400" i="1">
                <a:latin typeface="Times New Roman" charset="0"/>
              </a:rPr>
              <a:t>m</a:t>
            </a:r>
            <a:r>
              <a:rPr lang="en-US" altLang="en-US" sz="2400">
                <a:latin typeface="Times New Roman" charset="0"/>
              </a:rPr>
              <a:t> is 63 and </a:t>
            </a:r>
            <a:r>
              <a:rPr lang="en-US" altLang="en-US" sz="2400" i="1">
                <a:latin typeface="Times New Roman" charset="0"/>
              </a:rPr>
              <a:t>k</a:t>
            </a:r>
            <a:r>
              <a:rPr lang="en-US" altLang="en-US" sz="2400">
                <a:latin typeface="Times New Roman" charset="0"/>
              </a:rPr>
              <a:t> is 6.</a:t>
            </a:r>
          </a:p>
        </p:txBody>
      </p:sp>
      <p:pic>
        <p:nvPicPr>
          <p:cNvPr id="46094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8" y="5029200"/>
            <a:ext cx="80073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A780500F-9D1A-409F-AF5A-DB6BBD4D1932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711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7114" name="Text Box 9"/>
          <p:cNvSpPr txBox="1">
            <a:spLocks noChangeArrowheads="1"/>
          </p:cNvSpPr>
          <p:nvPr/>
        </p:nvSpPr>
        <p:spPr bwMode="auto">
          <a:xfrm>
            <a:off x="1143000" y="0"/>
            <a:ext cx="326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9.2.3</a:t>
            </a:r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     </a:t>
            </a:r>
            <a:r>
              <a:rPr lang="en-US" altLang="en-US" i="1">
                <a:latin typeface="Times New Roman" charset="0"/>
              </a:rPr>
              <a:t>Continued</a:t>
            </a:r>
          </a:p>
        </p:txBody>
      </p:sp>
      <p:sp>
        <p:nvSpPr>
          <p:cNvPr id="47115" name="Rectangle 10"/>
          <p:cNvSpPr>
            <a:spLocks noChangeArrowheads="1"/>
          </p:cNvSpPr>
          <p:nvPr/>
        </p:nvSpPr>
        <p:spPr bwMode="auto">
          <a:xfrm>
            <a:off x="2209800" y="1066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Continued</a:t>
            </a:r>
          </a:p>
        </p:txBody>
      </p:sp>
      <p:sp>
        <p:nvSpPr>
          <p:cNvPr id="47116" name="Text Box 11"/>
          <p:cNvSpPr txBox="1">
            <a:spLocks noChangeArrowheads="1"/>
          </p:cNvSpPr>
          <p:nvPr/>
        </p:nvSpPr>
        <p:spPr bwMode="auto">
          <a:xfrm>
            <a:off x="152400" y="10668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9.28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47117" name="Rectangle 12"/>
          <p:cNvSpPr>
            <a:spLocks noChangeArrowheads="1"/>
          </p:cNvSpPr>
          <p:nvPr/>
        </p:nvSpPr>
        <p:spPr bwMode="auto">
          <a:xfrm>
            <a:off x="76200" y="17526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3.</a:t>
            </a:r>
            <a:r>
              <a:rPr lang="en-US" altLang="en-US" sz="2400">
                <a:latin typeface="Times New Roman" charset="0"/>
              </a:rPr>
              <a:t> But we are not satisfied. We continue with another base, 3.</a:t>
            </a:r>
          </a:p>
        </p:txBody>
      </p:sp>
      <p:pic>
        <p:nvPicPr>
          <p:cNvPr id="47118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438400"/>
            <a:ext cx="8610600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86EE4153-46DD-4DEC-89F9-38AE3080E85E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945154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945155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4510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9-3   FACTORIZATION</a:t>
            </a:r>
          </a:p>
        </p:txBody>
      </p:sp>
      <p:sp>
        <p:nvSpPr>
          <p:cNvPr id="945157" name="Rectangle 5"/>
          <p:cNvSpPr>
            <a:spLocks noChangeArrowheads="1"/>
          </p:cNvSpPr>
          <p:nvPr/>
        </p:nvSpPr>
        <p:spPr bwMode="auto">
          <a:xfrm>
            <a:off x="304800" y="1430338"/>
            <a:ext cx="822960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Factorization has been the subject of continuous research in the past; such research is likely to continue in the future. Factorization plays a very important role in the security of several public-key cryptosystems (see Chapter 10).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81000" y="4270375"/>
            <a:ext cx="6705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9.3.1</a:t>
            </a:r>
            <a:r>
              <a:rPr lang="en-US" altLang="en-US" sz="2400">
                <a:solidFill>
                  <a:srgbClr val="0033CC"/>
                </a:solidFill>
                <a:latin typeface="Times New Roman" charset="0"/>
              </a:rPr>
              <a:t>	Fundamental Theorem of Arithmetic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9.3.2</a:t>
            </a:r>
            <a:r>
              <a:rPr lang="en-US" altLang="en-US" sz="2400">
                <a:solidFill>
                  <a:srgbClr val="0033CC"/>
                </a:solidFill>
                <a:latin typeface="Times New Roman" charset="0"/>
              </a:rPr>
              <a:t>	Factorization Methods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9.3.3</a:t>
            </a:r>
            <a:r>
              <a:rPr lang="en-US" altLang="en-US" sz="2400">
                <a:solidFill>
                  <a:srgbClr val="0033CC"/>
                </a:solidFill>
                <a:latin typeface="Times New Roman" charset="0"/>
              </a:rPr>
              <a:t>	Fermat Method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9.3.4</a:t>
            </a:r>
            <a:r>
              <a:rPr lang="en-US" altLang="en-US" sz="2400">
                <a:solidFill>
                  <a:srgbClr val="0033CC"/>
                </a:solidFill>
                <a:latin typeface="Times New Roman" charset="0"/>
              </a:rPr>
              <a:t>	Pollard </a:t>
            </a:r>
            <a:r>
              <a:rPr lang="en-US" altLang="en-US" sz="2400" i="1">
                <a:solidFill>
                  <a:srgbClr val="0033CC"/>
                </a:solidFill>
                <a:latin typeface="Times New Roman" charset="0"/>
              </a:rPr>
              <a:t>p</a:t>
            </a:r>
            <a:r>
              <a:rPr lang="en-US" altLang="en-US" sz="2400">
                <a:solidFill>
                  <a:srgbClr val="0033CC"/>
                </a:solidFill>
                <a:latin typeface="Times New Roman" charset="0"/>
              </a:rPr>
              <a:t> – 1 Method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9.3.5</a:t>
            </a:r>
            <a:r>
              <a:rPr lang="en-US" altLang="en-US" sz="2400">
                <a:solidFill>
                  <a:srgbClr val="0033CC"/>
                </a:solidFill>
                <a:latin typeface="Times New Roman" charset="0"/>
              </a:rPr>
              <a:t>	Pollard rho Method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9.3.6</a:t>
            </a:r>
            <a:r>
              <a:rPr lang="en-US" altLang="en-US" sz="2400">
                <a:solidFill>
                  <a:srgbClr val="0033CC"/>
                </a:solidFill>
                <a:latin typeface="Times New Roman" charset="0"/>
              </a:rPr>
              <a:t>	More Efficient Methods</a:t>
            </a:r>
          </a:p>
        </p:txBody>
      </p:sp>
      <p:sp>
        <p:nvSpPr>
          <p:cNvPr id="945159" name="Text Box 7"/>
          <p:cNvSpPr txBox="1">
            <a:spLocks noChangeArrowheads="1"/>
          </p:cNvSpPr>
          <p:nvPr/>
        </p:nvSpPr>
        <p:spPr bwMode="auto">
          <a:xfrm>
            <a:off x="393700" y="3827463"/>
            <a:ext cx="4862513" cy="51911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50B465FB-CC83-44BA-AA79-38494B19B769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916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49162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altLang="en-US" sz="2800" i="1">
              <a:latin typeface="Times New Roman" charset="0"/>
            </a:endParaRP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1143000" y="0"/>
            <a:ext cx="7419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9.3.1  Fundamental Theorem of Arithmetic</a:t>
            </a:r>
          </a:p>
        </p:txBody>
      </p:sp>
      <p:pic>
        <p:nvPicPr>
          <p:cNvPr id="4916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762000"/>
            <a:ext cx="6143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228600" y="16764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Greatest Common Divisor</a:t>
            </a:r>
            <a:endParaRPr lang="en-US" altLang="en-US" sz="2800" i="1">
              <a:latin typeface="Times New Roman" charset="0"/>
            </a:endParaRPr>
          </a:p>
        </p:txBody>
      </p:sp>
      <p:pic>
        <p:nvPicPr>
          <p:cNvPr id="49166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2263" y="2209800"/>
            <a:ext cx="8364537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228600" y="33528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Least Common Multiplier</a:t>
            </a:r>
            <a:endParaRPr lang="en-US" altLang="en-US" sz="2800" i="1">
              <a:latin typeface="Times New Roman" charset="0"/>
            </a:endParaRPr>
          </a:p>
        </p:txBody>
      </p:sp>
      <p:pic>
        <p:nvPicPr>
          <p:cNvPr id="49168" name="Picture 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810000"/>
            <a:ext cx="810895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9" name="Picture 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28800" y="9105900"/>
            <a:ext cx="4346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0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0425" y="5105400"/>
            <a:ext cx="4346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3690256" y="0"/>
            <a:ext cx="2209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rgbClr val="0070C0"/>
                </a:solidFill>
                <a:latin typeface="Times New Roman" charset="0"/>
              </a:rPr>
              <a:t>Introduction</a:t>
            </a:r>
            <a:endParaRPr lang="en-US" altLang="en-US" sz="3200" dirty="0">
              <a:solidFill>
                <a:srgbClr val="0070C0"/>
              </a:solidFill>
              <a:latin typeface="Times New Roman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352697" y="650966"/>
            <a:ext cx="8601891" cy="48013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ct val="35000"/>
              </a:spcAft>
            </a:pPr>
            <a:r>
              <a:rPr lang="en-US" altLang="en-US" sz="2400" dirty="0">
                <a:latin typeface="Times New Roman" charset="0"/>
              </a:rPr>
              <a:t>❏  To introduce prime numbers and their applications</a:t>
            </a:r>
            <a:br>
              <a:rPr lang="en-US" altLang="en-US" sz="2400" dirty="0">
                <a:latin typeface="Times New Roman" charset="0"/>
              </a:rPr>
            </a:br>
            <a:r>
              <a:rPr lang="en-US" altLang="en-US" sz="2400" dirty="0">
                <a:latin typeface="Times New Roman" charset="0"/>
              </a:rPr>
              <a:t>      in cryptography.</a:t>
            </a:r>
          </a:p>
          <a:p>
            <a:pPr algn="just">
              <a:spcAft>
                <a:spcPct val="35000"/>
              </a:spcAft>
            </a:pPr>
            <a:r>
              <a:rPr lang="en-US" altLang="en-US" sz="2400" dirty="0">
                <a:latin typeface="Times New Roman" charset="0"/>
              </a:rPr>
              <a:t>❏  To discuss some </a:t>
            </a:r>
            <a:r>
              <a:rPr lang="en-US" altLang="en-US" sz="2400" dirty="0" err="1">
                <a:latin typeface="Times New Roman" charset="0"/>
              </a:rPr>
              <a:t>primality</a:t>
            </a:r>
            <a:r>
              <a:rPr lang="en-US" altLang="en-US" sz="2400" dirty="0">
                <a:latin typeface="Times New Roman" charset="0"/>
              </a:rPr>
              <a:t> test algorithms and their</a:t>
            </a:r>
            <a:br>
              <a:rPr lang="en-US" altLang="en-US" sz="2400" dirty="0">
                <a:latin typeface="Times New Roman" charset="0"/>
              </a:rPr>
            </a:br>
            <a:r>
              <a:rPr lang="en-US" altLang="en-US" sz="2400" dirty="0">
                <a:latin typeface="Times New Roman" charset="0"/>
              </a:rPr>
              <a:t>      efficiencies.</a:t>
            </a:r>
          </a:p>
          <a:p>
            <a:pPr algn="just">
              <a:spcAft>
                <a:spcPct val="35000"/>
              </a:spcAft>
            </a:pPr>
            <a:r>
              <a:rPr lang="en-US" altLang="en-US" sz="2400" dirty="0">
                <a:latin typeface="Times New Roman" charset="0"/>
              </a:rPr>
              <a:t>❏  To discuss factorization algorithms and their</a:t>
            </a:r>
            <a:br>
              <a:rPr lang="en-US" altLang="en-US" sz="2400" dirty="0">
                <a:latin typeface="Times New Roman" charset="0"/>
              </a:rPr>
            </a:br>
            <a:r>
              <a:rPr lang="en-US" altLang="en-US" sz="2400" dirty="0">
                <a:latin typeface="Times New Roman" charset="0"/>
              </a:rPr>
              <a:t>      applications in cryptography.</a:t>
            </a:r>
          </a:p>
          <a:p>
            <a:pPr algn="just">
              <a:spcAft>
                <a:spcPct val="35000"/>
              </a:spcAft>
            </a:pPr>
            <a:r>
              <a:rPr lang="en-US" altLang="en-US" sz="2400" dirty="0">
                <a:latin typeface="Times New Roman" charset="0"/>
              </a:rPr>
              <a:t>❏  To describe the Chinese remainder theorem and its</a:t>
            </a:r>
            <a:br>
              <a:rPr lang="en-US" altLang="en-US" sz="2400" dirty="0">
                <a:latin typeface="Times New Roman" charset="0"/>
              </a:rPr>
            </a:br>
            <a:r>
              <a:rPr lang="en-US" altLang="en-US" sz="2400" dirty="0">
                <a:latin typeface="Times New Roman" charset="0"/>
              </a:rPr>
              <a:t>     application.</a:t>
            </a:r>
          </a:p>
          <a:p>
            <a:pPr algn="just">
              <a:spcAft>
                <a:spcPct val="35000"/>
              </a:spcAft>
            </a:pPr>
            <a:r>
              <a:rPr lang="en-US" altLang="en-US" sz="2400" dirty="0">
                <a:latin typeface="Times New Roman" charset="0"/>
              </a:rPr>
              <a:t>❏  To introduce quadratic congruence.</a:t>
            </a:r>
          </a:p>
          <a:p>
            <a:pPr algn="just">
              <a:spcAft>
                <a:spcPct val="35000"/>
              </a:spcAft>
            </a:pPr>
            <a:r>
              <a:rPr lang="en-US" altLang="en-US" sz="2400" dirty="0">
                <a:latin typeface="Times New Roman" charset="0"/>
              </a:rPr>
              <a:t>❏  To introduce modular exponentiation and</a:t>
            </a:r>
            <a:br>
              <a:rPr lang="en-US" altLang="en-US" sz="2400" dirty="0">
                <a:latin typeface="Times New Roman" charset="0"/>
              </a:rPr>
            </a:br>
            <a:r>
              <a:rPr lang="en-US" altLang="en-US" sz="2400" dirty="0">
                <a:latin typeface="Times New Roman" charset="0"/>
              </a:rPr>
              <a:t>      logarithm.</a:t>
            </a:r>
          </a:p>
        </p:txBody>
      </p:sp>
      <p:sp>
        <p:nvSpPr>
          <p:cNvPr id="4108" name="Rectangle 11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4BD25970-ADEF-472B-AFA4-C77F0A7C1236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018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018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0186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altLang="en-US" sz="2800" i="1">
              <a:latin typeface="Times New Roman" charset="0"/>
            </a:endParaRPr>
          </a:p>
        </p:txBody>
      </p:sp>
      <p:sp>
        <p:nvSpPr>
          <p:cNvPr id="50187" name="Text Box 10"/>
          <p:cNvSpPr txBox="1">
            <a:spLocks noChangeArrowheads="1"/>
          </p:cNvSpPr>
          <p:nvPr/>
        </p:nvSpPr>
        <p:spPr bwMode="auto">
          <a:xfrm>
            <a:off x="1143000" y="0"/>
            <a:ext cx="500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9.3.2  Factorization Methods</a:t>
            </a:r>
          </a:p>
        </p:txBody>
      </p:sp>
      <p:sp>
        <p:nvSpPr>
          <p:cNvPr id="1018894" name="Rectangle 14"/>
          <p:cNvSpPr>
            <a:spLocks noChangeArrowheads="1"/>
          </p:cNvSpPr>
          <p:nvPr/>
        </p:nvSpPr>
        <p:spPr bwMode="auto">
          <a:xfrm>
            <a:off x="228600" y="1143000"/>
            <a:ext cx="3910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Trial Division Method</a:t>
            </a:r>
          </a:p>
        </p:txBody>
      </p:sp>
      <p:pic>
        <p:nvPicPr>
          <p:cNvPr id="50189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888" y="1716088"/>
            <a:ext cx="8875712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FFF1D4A1-9877-47CA-A0C7-555587C6EAFA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120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1210" name="Text Box 9"/>
          <p:cNvSpPr txBox="1">
            <a:spLocks noChangeArrowheads="1"/>
          </p:cNvSpPr>
          <p:nvPr/>
        </p:nvSpPr>
        <p:spPr bwMode="auto">
          <a:xfrm>
            <a:off x="1143000" y="0"/>
            <a:ext cx="326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9.3.2</a:t>
            </a:r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     </a:t>
            </a:r>
            <a:r>
              <a:rPr lang="en-US" altLang="en-US" i="1">
                <a:latin typeface="Times New Roman" charset="0"/>
              </a:rPr>
              <a:t>Continued</a:t>
            </a:r>
          </a:p>
        </p:txBody>
      </p:sp>
      <p:sp>
        <p:nvSpPr>
          <p:cNvPr id="51211" name="Rectangle 10"/>
          <p:cNvSpPr>
            <a:spLocks noChangeArrowheads="1"/>
          </p:cNvSpPr>
          <p:nvPr/>
        </p:nvSpPr>
        <p:spPr bwMode="auto">
          <a:xfrm>
            <a:off x="76200" y="15240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Use the trial division algorithm to find the factors of 1233.</a:t>
            </a:r>
          </a:p>
        </p:txBody>
      </p:sp>
      <p:sp>
        <p:nvSpPr>
          <p:cNvPr id="51212" name="Text Box 11"/>
          <p:cNvSpPr txBox="1">
            <a:spLocks noChangeArrowheads="1"/>
          </p:cNvSpPr>
          <p:nvPr/>
        </p:nvSpPr>
        <p:spPr bwMode="auto">
          <a:xfrm>
            <a:off x="152400" y="10668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9.29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51213" name="Rectangle 12"/>
          <p:cNvSpPr>
            <a:spLocks noChangeArrowheads="1"/>
          </p:cNvSpPr>
          <p:nvPr/>
        </p:nvSpPr>
        <p:spPr bwMode="auto">
          <a:xfrm>
            <a:off x="76200" y="1936750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We run a program based on the algorithm and get the following result.</a:t>
            </a:r>
          </a:p>
        </p:txBody>
      </p:sp>
      <p:pic>
        <p:nvPicPr>
          <p:cNvPr id="51214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895600"/>
            <a:ext cx="23304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76200" y="44196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Use the trial division algorithm to find the factors of 1523357784.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76200" y="5016500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We run a program based on the algorithm and get the following result.</a:t>
            </a:r>
          </a:p>
        </p:txBody>
      </p:sp>
      <p:pic>
        <p:nvPicPr>
          <p:cNvPr id="51217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9425" y="6313488"/>
            <a:ext cx="5643563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152400" y="39624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9.30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E03A7423-EC34-41FE-942D-7144E2F28F28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223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223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2234" name="Rectangle 9"/>
          <p:cNvSpPr>
            <a:spLocks noChangeArrowheads="1"/>
          </p:cNvSpPr>
          <p:nvPr/>
        </p:nvSpPr>
        <p:spPr bwMode="auto">
          <a:xfrm>
            <a:off x="228600" y="9144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altLang="en-US" sz="2800" i="1">
              <a:latin typeface="Times New Roman" charset="0"/>
            </a:endParaRPr>
          </a:p>
        </p:txBody>
      </p:sp>
      <p:sp>
        <p:nvSpPr>
          <p:cNvPr id="52235" name="Text Box 10"/>
          <p:cNvSpPr txBox="1">
            <a:spLocks noChangeArrowheads="1"/>
          </p:cNvSpPr>
          <p:nvPr/>
        </p:nvSpPr>
        <p:spPr bwMode="auto">
          <a:xfrm>
            <a:off x="1143000" y="0"/>
            <a:ext cx="3832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9.3.3  Fermat Method</a:t>
            </a:r>
          </a:p>
        </p:txBody>
      </p:sp>
      <p:pic>
        <p:nvPicPr>
          <p:cNvPr id="5223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511425"/>
            <a:ext cx="8510588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325" y="1371600"/>
            <a:ext cx="7407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8772A7AD-888D-4981-B94B-E6B70DF485BF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325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325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3258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altLang="en-US" sz="2800" i="1">
              <a:latin typeface="Times New Roman" charset="0"/>
            </a:endParaRPr>
          </a:p>
        </p:txBody>
      </p:sp>
      <p:sp>
        <p:nvSpPr>
          <p:cNvPr id="53259" name="Text Box 10"/>
          <p:cNvSpPr txBox="1">
            <a:spLocks noChangeArrowheads="1"/>
          </p:cNvSpPr>
          <p:nvPr/>
        </p:nvSpPr>
        <p:spPr bwMode="auto">
          <a:xfrm>
            <a:off x="1143000" y="0"/>
            <a:ext cx="4745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9.3.4  Pollard p – 1 Method</a:t>
            </a:r>
          </a:p>
        </p:txBody>
      </p:sp>
      <p:pic>
        <p:nvPicPr>
          <p:cNvPr id="53260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0388" y="838200"/>
            <a:ext cx="2943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6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889125"/>
            <a:ext cx="8491538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68D91956-FB80-43AE-8F70-3C2528946385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428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4282" name="Text Box 9"/>
          <p:cNvSpPr txBox="1">
            <a:spLocks noChangeArrowheads="1"/>
          </p:cNvSpPr>
          <p:nvPr/>
        </p:nvSpPr>
        <p:spPr bwMode="auto">
          <a:xfrm>
            <a:off x="1143000" y="0"/>
            <a:ext cx="326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9.3.4</a:t>
            </a:r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     </a:t>
            </a:r>
            <a:r>
              <a:rPr lang="en-US" altLang="en-US" i="1">
                <a:latin typeface="Times New Roman" charset="0"/>
              </a:rPr>
              <a:t>Continued</a:t>
            </a:r>
          </a:p>
        </p:txBody>
      </p:sp>
      <p:sp>
        <p:nvSpPr>
          <p:cNvPr id="54283" name="Rectangle 10"/>
          <p:cNvSpPr>
            <a:spLocks noChangeArrowheads="1"/>
          </p:cNvSpPr>
          <p:nvPr/>
        </p:nvSpPr>
        <p:spPr bwMode="auto">
          <a:xfrm>
            <a:off x="76200" y="1539875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Use the Pollard </a:t>
            </a:r>
            <a:r>
              <a:rPr lang="en-US" altLang="en-US" sz="2400" i="1">
                <a:latin typeface="Times New Roman" charset="0"/>
              </a:rPr>
              <a:t>p</a:t>
            </a:r>
            <a:r>
              <a:rPr lang="en-US" altLang="en-US" sz="2400">
                <a:latin typeface="Times New Roman" charset="0"/>
              </a:rPr>
              <a:t> − 1 method to find a factor of 57247159 with the bound B = 8.</a:t>
            </a:r>
          </a:p>
        </p:txBody>
      </p:sp>
      <p:sp>
        <p:nvSpPr>
          <p:cNvPr id="54284" name="Text Box 11"/>
          <p:cNvSpPr txBox="1">
            <a:spLocks noChangeArrowheads="1"/>
          </p:cNvSpPr>
          <p:nvPr/>
        </p:nvSpPr>
        <p:spPr bwMode="auto">
          <a:xfrm>
            <a:off x="152400" y="10668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9.31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54285" name="Rectangle 12"/>
          <p:cNvSpPr>
            <a:spLocks noChangeArrowheads="1"/>
          </p:cNvSpPr>
          <p:nvPr/>
        </p:nvSpPr>
        <p:spPr bwMode="auto">
          <a:xfrm>
            <a:off x="76200" y="2716213"/>
            <a:ext cx="8839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We run a program based on the algorithm and find that </a:t>
            </a:r>
            <a:r>
              <a:rPr lang="en-US" altLang="en-US" sz="2400" i="1">
                <a:latin typeface="Times New Roman" charset="0"/>
              </a:rPr>
              <a:t>p</a:t>
            </a:r>
            <a:r>
              <a:rPr lang="en-US" altLang="en-US" sz="2400">
                <a:latin typeface="Times New Roman" charset="0"/>
              </a:rPr>
              <a:t> = 421. As a matter of fact 57247159 = 421 × 135979. Note that 421 is a prime and </a:t>
            </a:r>
            <a:r>
              <a:rPr lang="en-US" altLang="en-US" sz="2400" i="1">
                <a:latin typeface="Times New Roman" charset="0"/>
              </a:rPr>
              <a:t>p</a:t>
            </a:r>
            <a:r>
              <a:rPr lang="en-US" altLang="en-US" sz="2400">
                <a:latin typeface="Times New Roman" charset="0"/>
              </a:rPr>
              <a:t> − 1 has no factor greater than 8 </a:t>
            </a:r>
          </a:p>
          <a:p>
            <a:pPr algn="just" eaLnBrk="1" hangingPunct="1"/>
            <a:endParaRPr lang="en-US" altLang="en-US" sz="2400">
              <a:latin typeface="Times New Roman" charset="0"/>
            </a:endParaRP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                                421 − 1 = 2</a:t>
            </a:r>
            <a:r>
              <a:rPr lang="en-US" altLang="en-US" sz="2400" baseline="30000">
                <a:latin typeface="Times New Roman" charset="0"/>
              </a:rPr>
              <a:t>2</a:t>
            </a:r>
            <a:r>
              <a:rPr lang="en-US" altLang="en-US" sz="2400">
                <a:latin typeface="Times New Roman" charset="0"/>
              </a:rPr>
              <a:t> × 3 × 5 × 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17E885B3-9200-42D8-A9B1-6A9735646416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530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530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143000" y="0"/>
            <a:ext cx="4519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9.3.5  Pollard rho Method</a:t>
            </a:r>
          </a:p>
        </p:txBody>
      </p:sp>
      <p:sp>
        <p:nvSpPr>
          <p:cNvPr id="55307" name="Text Box 12"/>
          <p:cNvSpPr txBox="1">
            <a:spLocks noChangeArrowheads="1"/>
          </p:cNvSpPr>
          <p:nvPr/>
        </p:nvSpPr>
        <p:spPr bwMode="auto">
          <a:xfrm>
            <a:off x="1981200" y="1066800"/>
            <a:ext cx="4973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charset="0"/>
              </a:rPr>
              <a:t>Figure 9.3  </a:t>
            </a:r>
            <a:r>
              <a:rPr lang="en-US" altLang="en-US" sz="2000" i="1">
                <a:latin typeface="Times New Roman" charset="0"/>
              </a:rPr>
              <a:t>Pollard rho successive numbers</a:t>
            </a:r>
          </a:p>
        </p:txBody>
      </p:sp>
      <p:pic>
        <p:nvPicPr>
          <p:cNvPr id="5530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3538" y="2165350"/>
            <a:ext cx="3573462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491B2B3B-2C15-4AF5-AAE3-7EE287059C5B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632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632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632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9.3.5  Continued</a:t>
            </a:r>
          </a:p>
        </p:txBody>
      </p:sp>
      <p:pic>
        <p:nvPicPr>
          <p:cNvPr id="56331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425" y="1292225"/>
            <a:ext cx="8537575" cy="46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22424F8E-C73A-443C-8D20-117DD567401C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735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7354" name="Text Box 9"/>
          <p:cNvSpPr txBox="1">
            <a:spLocks noChangeArrowheads="1"/>
          </p:cNvSpPr>
          <p:nvPr/>
        </p:nvSpPr>
        <p:spPr bwMode="auto">
          <a:xfrm>
            <a:off x="1143000" y="0"/>
            <a:ext cx="326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9.3.5</a:t>
            </a:r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     </a:t>
            </a:r>
            <a:r>
              <a:rPr lang="en-US" altLang="en-US" i="1">
                <a:latin typeface="Times New Roman" charset="0"/>
              </a:rPr>
              <a:t>Continued</a:t>
            </a:r>
          </a:p>
        </p:txBody>
      </p:sp>
      <p:sp>
        <p:nvSpPr>
          <p:cNvPr id="57355" name="Rectangle 10"/>
          <p:cNvSpPr>
            <a:spLocks noChangeArrowheads="1"/>
          </p:cNvSpPr>
          <p:nvPr/>
        </p:nvSpPr>
        <p:spPr bwMode="auto">
          <a:xfrm>
            <a:off x="76200" y="1846263"/>
            <a:ext cx="8839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Assume that there is a computer that can perform 2</a:t>
            </a:r>
            <a:r>
              <a:rPr lang="en-US" altLang="en-US" sz="2400" baseline="30000">
                <a:latin typeface="Times New Roman" charset="0"/>
              </a:rPr>
              <a:t>30</a:t>
            </a:r>
            <a:r>
              <a:rPr lang="en-US" altLang="en-US" sz="2400">
                <a:latin typeface="Times New Roman" charset="0"/>
              </a:rPr>
              <a:t> (almost 1 billion) bit operations per second. What is the approximation time required to factor an integer of size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a. 60 decimal digits?   b. 100 decimal digits?</a:t>
            </a:r>
          </a:p>
        </p:txBody>
      </p:sp>
      <p:sp>
        <p:nvSpPr>
          <p:cNvPr id="57356" name="Text Box 11"/>
          <p:cNvSpPr txBox="1">
            <a:spLocks noChangeArrowheads="1"/>
          </p:cNvSpPr>
          <p:nvPr/>
        </p:nvSpPr>
        <p:spPr bwMode="auto">
          <a:xfrm>
            <a:off x="152400" y="10668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9.32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57357" name="Rectangle 12"/>
          <p:cNvSpPr>
            <a:spLocks noChangeArrowheads="1"/>
          </p:cNvSpPr>
          <p:nvPr/>
        </p:nvSpPr>
        <p:spPr bwMode="auto">
          <a:xfrm>
            <a:off x="76200" y="3448050"/>
            <a:ext cx="88392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marL="457200" indent="-457200" algn="just" eaLnBrk="1" hangingPunct="1">
              <a:buFontTx/>
              <a:buAutoNum type="alphaLcPeriod"/>
            </a:pPr>
            <a:r>
              <a:rPr lang="en-US" altLang="en-US" sz="2400">
                <a:latin typeface="Times New Roman" charset="0"/>
              </a:rPr>
              <a:t>A number of 60 decimal digits has almost 200 bits. The complexity is then or 2</a:t>
            </a:r>
            <a:r>
              <a:rPr lang="en-US" altLang="en-US" sz="2400" baseline="30000">
                <a:latin typeface="Times New Roman" charset="0"/>
              </a:rPr>
              <a:t>50</a:t>
            </a:r>
            <a:r>
              <a:rPr lang="en-US" altLang="en-US" sz="2400">
                <a:latin typeface="Times New Roman" charset="0"/>
              </a:rPr>
              <a:t>. With 2</a:t>
            </a:r>
            <a:r>
              <a:rPr lang="en-US" altLang="en-US" sz="2400" baseline="30000">
                <a:latin typeface="Times New Roman" charset="0"/>
              </a:rPr>
              <a:t>30</a:t>
            </a:r>
            <a:r>
              <a:rPr lang="en-US" altLang="en-US" sz="2400">
                <a:latin typeface="Times New Roman" charset="0"/>
              </a:rPr>
              <a:t> operations per second, the algorithm can be computed in 2</a:t>
            </a:r>
            <a:r>
              <a:rPr lang="en-US" altLang="en-US" sz="2400" baseline="30000">
                <a:latin typeface="Times New Roman" charset="0"/>
              </a:rPr>
              <a:t>20</a:t>
            </a:r>
            <a:r>
              <a:rPr lang="en-US" altLang="en-US" sz="2400">
                <a:latin typeface="Times New Roman" charset="0"/>
              </a:rPr>
              <a:t> seconds, or almost 12 days.</a:t>
            </a:r>
          </a:p>
          <a:p>
            <a:pPr marL="457200" indent="-457200" algn="just" eaLnBrk="1" hangingPunct="1">
              <a:buFontTx/>
              <a:buAutoNum type="alphaLcPeriod"/>
            </a:pPr>
            <a:endParaRPr lang="en-US" altLang="en-US" sz="2400">
              <a:latin typeface="Times New Roman" charset="0"/>
            </a:endParaRPr>
          </a:p>
          <a:p>
            <a:pPr marL="457200" indent="-457200" algn="just" eaLnBrk="1" hangingPunct="1"/>
            <a:r>
              <a:rPr lang="en-US" altLang="en-US" sz="2400">
                <a:latin typeface="Times New Roman" charset="0"/>
              </a:rPr>
              <a:t>b. A number of 100 decimal digits has almost 300 bits. The complexity is 2</a:t>
            </a:r>
            <a:r>
              <a:rPr lang="en-US" altLang="en-US" sz="2400" baseline="30000">
                <a:latin typeface="Times New Roman" charset="0"/>
              </a:rPr>
              <a:t>75</a:t>
            </a:r>
            <a:r>
              <a:rPr lang="en-US" altLang="en-US" sz="2400">
                <a:latin typeface="Times New Roman" charset="0"/>
              </a:rPr>
              <a:t>. With 2</a:t>
            </a:r>
            <a:r>
              <a:rPr lang="en-US" altLang="en-US" sz="2400" baseline="30000">
                <a:latin typeface="Times New Roman" charset="0"/>
              </a:rPr>
              <a:t>30</a:t>
            </a:r>
            <a:r>
              <a:rPr lang="en-US" altLang="en-US" sz="2400">
                <a:latin typeface="Times New Roman" charset="0"/>
              </a:rPr>
              <a:t> operations per second, the algorithm can be computed in 2</a:t>
            </a:r>
            <a:r>
              <a:rPr lang="en-US" altLang="en-US" sz="2400" baseline="30000">
                <a:latin typeface="Times New Roman" charset="0"/>
              </a:rPr>
              <a:t>45</a:t>
            </a:r>
            <a:r>
              <a:rPr lang="en-US" altLang="en-US" sz="2400">
                <a:latin typeface="Times New Roman" charset="0"/>
              </a:rPr>
              <a:t> seconds, many years.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09F7D714-D61C-4B06-A81F-7CD7414AB8A4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837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837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8378" name="Text Box 9"/>
          <p:cNvSpPr txBox="1">
            <a:spLocks noChangeArrowheads="1"/>
          </p:cNvSpPr>
          <p:nvPr/>
        </p:nvSpPr>
        <p:spPr bwMode="auto">
          <a:xfrm>
            <a:off x="1143000" y="0"/>
            <a:ext cx="326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9.3.5</a:t>
            </a:r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     </a:t>
            </a:r>
            <a:r>
              <a:rPr lang="en-US" altLang="en-US" i="1">
                <a:latin typeface="Times New Roman" charset="0"/>
              </a:rPr>
              <a:t>Continued</a:t>
            </a:r>
          </a:p>
        </p:txBody>
      </p:sp>
      <p:sp>
        <p:nvSpPr>
          <p:cNvPr id="58379" name="Rectangle 10"/>
          <p:cNvSpPr>
            <a:spLocks noChangeArrowheads="1"/>
          </p:cNvSpPr>
          <p:nvPr/>
        </p:nvSpPr>
        <p:spPr bwMode="auto">
          <a:xfrm>
            <a:off x="76200" y="1600200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We have written a program to calculate the factors of 434617. The result is 709 (434617 = 709 × 613). </a:t>
            </a:r>
          </a:p>
        </p:txBody>
      </p:sp>
      <p:sp>
        <p:nvSpPr>
          <p:cNvPr id="58380" name="Text Box 11"/>
          <p:cNvSpPr txBox="1">
            <a:spLocks noChangeArrowheads="1"/>
          </p:cNvSpPr>
          <p:nvPr/>
        </p:nvSpPr>
        <p:spPr bwMode="auto">
          <a:xfrm>
            <a:off x="152400" y="10668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9.33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pic>
        <p:nvPicPr>
          <p:cNvPr id="5838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449513"/>
            <a:ext cx="5119688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7986EB94-65F0-419A-9C31-55FB6DA7687B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940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940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59402" name="Rectangle 9"/>
          <p:cNvSpPr>
            <a:spLocks noChangeArrowheads="1"/>
          </p:cNvSpPr>
          <p:nvPr/>
        </p:nvSpPr>
        <p:spPr bwMode="auto">
          <a:xfrm>
            <a:off x="228600" y="10668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altLang="en-US" sz="2800" i="1">
              <a:latin typeface="Times New Roman" charset="0"/>
            </a:endParaRPr>
          </a:p>
        </p:txBody>
      </p:sp>
      <p:sp>
        <p:nvSpPr>
          <p:cNvPr id="59403" name="Text Box 10"/>
          <p:cNvSpPr txBox="1">
            <a:spLocks noChangeArrowheads="1"/>
          </p:cNvSpPr>
          <p:nvPr/>
        </p:nvSpPr>
        <p:spPr bwMode="auto">
          <a:xfrm>
            <a:off x="1143000" y="0"/>
            <a:ext cx="5221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9.3.6  More Efficient Methods</a:t>
            </a:r>
          </a:p>
        </p:txBody>
      </p:sp>
      <p:sp>
        <p:nvSpPr>
          <p:cNvPr id="59404" name="Rectangle 11"/>
          <p:cNvSpPr>
            <a:spLocks noChangeArrowheads="1"/>
          </p:cNvSpPr>
          <p:nvPr/>
        </p:nvSpPr>
        <p:spPr bwMode="auto">
          <a:xfrm>
            <a:off x="228600" y="1143000"/>
            <a:ext cx="8686800" cy="137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Quadratic Sieve</a:t>
            </a:r>
          </a:p>
          <a:p>
            <a:pPr algn="just"/>
            <a:r>
              <a:rPr lang="en-US" altLang="en-US" sz="2800" i="1">
                <a:latin typeface="Times New Roman" charset="0"/>
              </a:rPr>
              <a:t>The method uses a sieving procedure to find the value of x</a:t>
            </a:r>
            <a:r>
              <a:rPr lang="en-US" altLang="en-US" sz="2800" i="1" baseline="30000">
                <a:latin typeface="Times New Roman" charset="0"/>
              </a:rPr>
              <a:t>2</a:t>
            </a:r>
            <a:r>
              <a:rPr lang="en-US" altLang="en-US" sz="2800" i="1">
                <a:latin typeface="Times New Roman" charset="0"/>
              </a:rPr>
              <a:t> mod n. </a:t>
            </a:r>
          </a:p>
        </p:txBody>
      </p:sp>
      <p:sp>
        <p:nvSpPr>
          <p:cNvPr id="59405" name="Rectangle 12"/>
          <p:cNvSpPr>
            <a:spLocks noChangeArrowheads="1"/>
          </p:cNvSpPr>
          <p:nvPr/>
        </p:nvSpPr>
        <p:spPr bwMode="auto">
          <a:xfrm>
            <a:off x="1371600" y="2667000"/>
            <a:ext cx="7086600" cy="758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4000" i="1">
                <a:latin typeface="Times New Roman" charset="0"/>
              </a:rPr>
              <a:t>O(e</a:t>
            </a:r>
            <a:r>
              <a:rPr lang="en-US" altLang="en-US" sz="4000" i="1" baseline="30000">
                <a:latin typeface="Times New Roman" charset="0"/>
              </a:rPr>
              <a:t>C</a:t>
            </a:r>
            <a:r>
              <a:rPr lang="en-US" altLang="en-US" sz="4000" i="1">
                <a:latin typeface="Times New Roman" charset="0"/>
              </a:rPr>
              <a:t>), where C ≈ (ln n lnln n)</a:t>
            </a:r>
            <a:r>
              <a:rPr lang="en-US" altLang="en-US" sz="4000" i="1" baseline="30000">
                <a:latin typeface="Times New Roman" charset="0"/>
              </a:rPr>
              <a:t>1/2</a:t>
            </a:r>
            <a:endParaRPr lang="en-US" altLang="en-US" sz="4000" i="1">
              <a:latin typeface="Times New Roman" charset="0"/>
            </a:endParaRPr>
          </a:p>
        </p:txBody>
      </p:sp>
      <p:sp>
        <p:nvSpPr>
          <p:cNvPr id="59406" name="Rectangle 13"/>
          <p:cNvSpPr>
            <a:spLocks noChangeArrowheads="1"/>
          </p:cNvSpPr>
          <p:nvPr/>
        </p:nvSpPr>
        <p:spPr bwMode="auto">
          <a:xfrm>
            <a:off x="457200" y="5794375"/>
            <a:ext cx="8077200" cy="758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4000" i="1">
                <a:latin typeface="Times New Roman" charset="0"/>
              </a:rPr>
              <a:t>O(e</a:t>
            </a:r>
            <a:r>
              <a:rPr lang="en-US" altLang="en-US" sz="4000" i="1" baseline="30000">
                <a:latin typeface="Times New Roman" charset="0"/>
              </a:rPr>
              <a:t>C</a:t>
            </a:r>
            <a:r>
              <a:rPr lang="en-US" altLang="en-US" sz="4000" i="1">
                <a:latin typeface="Times New Roman" charset="0"/>
              </a:rPr>
              <a:t>) where  C ≈ 2 (ln n)</a:t>
            </a:r>
            <a:r>
              <a:rPr lang="en-US" altLang="en-US" sz="4000" i="1" baseline="30000">
                <a:latin typeface="Times New Roman" charset="0"/>
              </a:rPr>
              <a:t>1/3 </a:t>
            </a:r>
            <a:r>
              <a:rPr lang="en-US" altLang="en-US" sz="4000" i="1">
                <a:latin typeface="Times New Roman" charset="0"/>
              </a:rPr>
              <a:t>(lnln n)</a:t>
            </a:r>
            <a:r>
              <a:rPr lang="en-US" altLang="en-US" sz="4000" i="1" baseline="30000">
                <a:latin typeface="Times New Roman" charset="0"/>
              </a:rPr>
              <a:t>2/3</a:t>
            </a:r>
            <a:endParaRPr lang="en-US" altLang="en-US" sz="4000" i="1">
              <a:latin typeface="Times New Roman" charset="0"/>
            </a:endParaRPr>
          </a:p>
        </p:txBody>
      </p:sp>
      <p:sp>
        <p:nvSpPr>
          <p:cNvPr id="59407" name="Rectangle 14"/>
          <p:cNvSpPr>
            <a:spLocks noChangeArrowheads="1"/>
          </p:cNvSpPr>
          <p:nvPr/>
        </p:nvSpPr>
        <p:spPr bwMode="auto">
          <a:xfrm>
            <a:off x="228600" y="3889375"/>
            <a:ext cx="8686800" cy="137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Number Field Sieve</a:t>
            </a:r>
          </a:p>
          <a:p>
            <a:pPr algn="just"/>
            <a:r>
              <a:rPr lang="en-US" altLang="en-US" sz="2800" i="1">
                <a:latin typeface="Times New Roman" charset="0"/>
              </a:rPr>
              <a:t>The method uses a sieving procedure in an algebraic ring structure to find x</a:t>
            </a:r>
            <a:r>
              <a:rPr lang="en-US" altLang="en-US" sz="2800" i="1" baseline="30000">
                <a:latin typeface="Times New Roman" charset="0"/>
              </a:rPr>
              <a:t>2</a:t>
            </a:r>
            <a:r>
              <a:rPr lang="en-US" altLang="en-US" sz="2800" i="1">
                <a:latin typeface="Times New Roman" charset="0"/>
              </a:rPr>
              <a:t> ≡ y</a:t>
            </a:r>
            <a:r>
              <a:rPr lang="en-US" altLang="en-US" sz="2800" i="1" baseline="30000">
                <a:latin typeface="Times New Roman" charset="0"/>
              </a:rPr>
              <a:t>2</a:t>
            </a:r>
            <a:r>
              <a:rPr lang="en-US" altLang="en-US" sz="2800" i="1">
                <a:latin typeface="Times New Roman" charset="0"/>
              </a:rPr>
              <a:t> mod n.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3977640" y="236584"/>
            <a:ext cx="14830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PRIMES</a:t>
            </a:r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en-US" sz="1800">
              <a:latin typeface="Times New Roman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304800" y="1476375"/>
            <a:ext cx="8229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dirty="0">
                <a:latin typeface="Times New Roman" pitchFamily="18" charset="0"/>
              </a:rPr>
              <a:t>Asymmetric-key cryptography uses primes extensively. The topic of primes is a large part of any book on number theory.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416788" y="82078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9F4F4C33-D86D-459A-AE6A-6A9CB426C5BE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6042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60426" name="Text Box 9"/>
          <p:cNvSpPr txBox="1">
            <a:spLocks noChangeArrowheads="1"/>
          </p:cNvSpPr>
          <p:nvPr/>
        </p:nvSpPr>
        <p:spPr bwMode="auto">
          <a:xfrm>
            <a:off x="1143000" y="0"/>
            <a:ext cx="326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9.3.6</a:t>
            </a:r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     </a:t>
            </a:r>
            <a:r>
              <a:rPr lang="en-US" altLang="en-US" i="1">
                <a:latin typeface="Times New Roman" charset="0"/>
              </a:rPr>
              <a:t>Continued</a:t>
            </a:r>
          </a:p>
        </p:txBody>
      </p:sp>
      <p:sp>
        <p:nvSpPr>
          <p:cNvPr id="60427" name="Rectangle 10"/>
          <p:cNvSpPr>
            <a:spLocks noChangeArrowheads="1"/>
          </p:cNvSpPr>
          <p:nvPr/>
        </p:nvSpPr>
        <p:spPr bwMode="auto">
          <a:xfrm>
            <a:off x="76200" y="1524000"/>
            <a:ext cx="8839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Assume that there is a computer that can perform 230 (almost 1 billion) bit operations per second. What is the approximate time required for this computer to factor an integer of 100 decimal digits using one of the following methods?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    a. Quadratic sieve method       b. Number field sieve method</a:t>
            </a:r>
          </a:p>
        </p:txBody>
      </p:sp>
      <p:sp>
        <p:nvSpPr>
          <p:cNvPr id="60428" name="Text Box 11"/>
          <p:cNvSpPr txBox="1">
            <a:spLocks noChangeArrowheads="1"/>
          </p:cNvSpPr>
          <p:nvPr/>
        </p:nvSpPr>
        <p:spPr bwMode="auto">
          <a:xfrm>
            <a:off x="152400" y="10668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9.34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228600" y="3581400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A number with 100 decimal digits has almost 300 bits (n = 2</a:t>
            </a:r>
            <a:r>
              <a:rPr lang="en-US" altLang="en-US" sz="2400" baseline="30000">
                <a:latin typeface="Times New Roman" charset="0"/>
              </a:rPr>
              <a:t>300</a:t>
            </a:r>
            <a:r>
              <a:rPr lang="en-US" altLang="en-US" sz="2400">
                <a:latin typeface="Times New Roman" charset="0"/>
              </a:rPr>
              <a:t>). ln(2</a:t>
            </a:r>
            <a:r>
              <a:rPr lang="en-US" altLang="en-US" sz="2400" baseline="30000">
                <a:latin typeface="Times New Roman" charset="0"/>
              </a:rPr>
              <a:t>300</a:t>
            </a:r>
            <a:r>
              <a:rPr lang="en-US" altLang="en-US" sz="2400">
                <a:latin typeface="Times New Roman" charset="0"/>
              </a:rPr>
              <a:t>) = 207 and lnln (2</a:t>
            </a:r>
            <a:r>
              <a:rPr lang="en-US" altLang="en-US" sz="2400" baseline="30000">
                <a:latin typeface="Times New Roman" charset="0"/>
              </a:rPr>
              <a:t>300</a:t>
            </a:r>
            <a:r>
              <a:rPr lang="en-US" altLang="en-US" sz="2400">
                <a:latin typeface="Times New Roman" charset="0"/>
              </a:rPr>
              <a:t>) = 5.</a:t>
            </a:r>
          </a:p>
        </p:txBody>
      </p:sp>
      <p:sp>
        <p:nvSpPr>
          <p:cNvPr id="60430" name="Rectangle 16"/>
          <p:cNvSpPr>
            <a:spLocks noChangeArrowheads="1"/>
          </p:cNvSpPr>
          <p:nvPr/>
        </p:nvSpPr>
        <p:spPr bwMode="auto">
          <a:xfrm>
            <a:off x="228600" y="5010150"/>
            <a:ext cx="8839200" cy="495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a. (207)</a:t>
            </a:r>
            <a:r>
              <a:rPr lang="en-US" altLang="en-US" sz="2400" baseline="30000">
                <a:latin typeface="Times New Roman" charset="0"/>
              </a:rPr>
              <a:t>1/2</a:t>
            </a:r>
            <a:r>
              <a:rPr lang="en-US" altLang="en-US" sz="2400">
                <a:latin typeface="Times New Roman" charset="0"/>
              </a:rPr>
              <a:t> × (5)</a:t>
            </a:r>
            <a:r>
              <a:rPr lang="en-US" altLang="en-US" sz="2400" baseline="30000">
                <a:latin typeface="Times New Roman" charset="0"/>
              </a:rPr>
              <a:t>1/2</a:t>
            </a:r>
            <a:r>
              <a:rPr lang="en-US" altLang="en-US" sz="2400">
                <a:latin typeface="Times New Roman" charset="0"/>
              </a:rPr>
              <a:t> = 14 × 2.23 ≈ 32   e</a:t>
            </a:r>
            <a:r>
              <a:rPr lang="en-US" altLang="en-US" sz="2400" baseline="30000">
                <a:latin typeface="Times New Roman" charset="0"/>
              </a:rPr>
              <a:t>32</a:t>
            </a:r>
            <a:r>
              <a:rPr lang="en-US" altLang="en-US" sz="2400">
                <a:latin typeface="Times New Roman" charset="0"/>
              </a:rPr>
              <a:t>      (e</a:t>
            </a:r>
            <a:r>
              <a:rPr lang="en-US" altLang="en-US" sz="2400" baseline="30000">
                <a:latin typeface="Times New Roman" charset="0"/>
              </a:rPr>
              <a:t>32</a:t>
            </a:r>
            <a:r>
              <a:rPr lang="en-US" altLang="en-US" sz="2400">
                <a:latin typeface="Times New Roman" charset="0"/>
              </a:rPr>
              <a:t>) / (2</a:t>
            </a:r>
            <a:r>
              <a:rPr lang="en-US" altLang="en-US" sz="2400" baseline="30000">
                <a:latin typeface="Times New Roman" charset="0"/>
              </a:rPr>
              <a:t>30</a:t>
            </a:r>
            <a:r>
              <a:rPr lang="en-US" altLang="en-US" sz="2400">
                <a:latin typeface="Times New Roman" charset="0"/>
              </a:rPr>
              <a:t>) ≈ 20 hours.</a:t>
            </a:r>
          </a:p>
        </p:txBody>
      </p:sp>
      <p:sp>
        <p:nvSpPr>
          <p:cNvPr id="60431" name="Rectangle 17"/>
          <p:cNvSpPr>
            <a:spLocks noChangeArrowheads="1"/>
          </p:cNvSpPr>
          <p:nvPr/>
        </p:nvSpPr>
        <p:spPr bwMode="auto">
          <a:xfrm>
            <a:off x="228600" y="6019800"/>
            <a:ext cx="8839200" cy="495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b. (207)</a:t>
            </a:r>
            <a:r>
              <a:rPr lang="en-US" altLang="en-US" sz="2400" baseline="30000">
                <a:latin typeface="Times New Roman" charset="0"/>
              </a:rPr>
              <a:t>1/3</a:t>
            </a:r>
            <a:r>
              <a:rPr lang="en-US" altLang="en-US" sz="2400">
                <a:latin typeface="Times New Roman" charset="0"/>
              </a:rPr>
              <a:t>× (5)</a:t>
            </a:r>
            <a:r>
              <a:rPr lang="en-US" altLang="en-US" sz="2400" baseline="30000">
                <a:latin typeface="Times New Roman" charset="0"/>
              </a:rPr>
              <a:t>2/2</a:t>
            </a:r>
            <a:r>
              <a:rPr lang="en-US" altLang="en-US" sz="2400">
                <a:latin typeface="Times New Roman" charset="0"/>
              </a:rPr>
              <a:t> = 6 × 3 ≈ 18.         e</a:t>
            </a:r>
            <a:r>
              <a:rPr lang="en-US" altLang="en-US" sz="2400" baseline="30000">
                <a:latin typeface="Times New Roman" charset="0"/>
              </a:rPr>
              <a:t>18</a:t>
            </a:r>
            <a:r>
              <a:rPr lang="en-US" altLang="en-US" sz="2400">
                <a:latin typeface="Times New Roman" charset="0"/>
              </a:rPr>
              <a:t>       (e</a:t>
            </a:r>
            <a:r>
              <a:rPr lang="en-US" altLang="en-US" sz="2400" baseline="30000">
                <a:latin typeface="Times New Roman" charset="0"/>
              </a:rPr>
              <a:t>18</a:t>
            </a:r>
            <a:r>
              <a:rPr lang="en-US" altLang="en-US" sz="2400">
                <a:latin typeface="Times New Roman" charset="0"/>
              </a:rPr>
              <a:t>) / (2</a:t>
            </a:r>
            <a:r>
              <a:rPr lang="en-US" altLang="en-US" sz="2400" baseline="30000">
                <a:latin typeface="Times New Roman" charset="0"/>
              </a:rPr>
              <a:t>30</a:t>
            </a:r>
            <a:r>
              <a:rPr lang="en-US" altLang="en-US" sz="2400">
                <a:latin typeface="Times New Roman" charset="0"/>
              </a:rPr>
              <a:t>) ≈ 6 seconds.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E62BF5AE-99A0-4316-9E3C-1C6A660CD4BF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947202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947203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7742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9-4   CHINESE REMAINDER THEOREM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en-US" sz="1800">
              <a:latin typeface="Times New Roman" charset="0"/>
            </a:endParaRPr>
          </a:p>
        </p:txBody>
      </p:sp>
      <p:sp>
        <p:nvSpPr>
          <p:cNvPr id="947205" name="Rectangle 5"/>
          <p:cNvSpPr>
            <a:spLocks noChangeArrowheads="1"/>
          </p:cNvSpPr>
          <p:nvPr/>
        </p:nvSpPr>
        <p:spPr bwMode="auto">
          <a:xfrm>
            <a:off x="304800" y="1524000"/>
            <a:ext cx="822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Chinese remainder theorem (CRT) is used to solve a set of congruent equations with one variable but different moduli, which are relatively prime, as shown</a:t>
            </a:r>
          </a:p>
          <a:p>
            <a:pPr algn="just" eaLnBrk="1" hangingPunct="1"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below:</a:t>
            </a:r>
          </a:p>
        </p:txBody>
      </p:sp>
      <p:pic>
        <p:nvPicPr>
          <p:cNvPr id="6144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497263"/>
            <a:ext cx="4095750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6959F578-F070-439F-859C-BBC731DF53B0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254402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254403" name="Text Box 3"/>
          <p:cNvSpPr txBox="1">
            <a:spLocks noChangeArrowheads="1"/>
          </p:cNvSpPr>
          <p:nvPr/>
        </p:nvSpPr>
        <p:spPr bwMode="auto">
          <a:xfrm>
            <a:off x="228600" y="152400"/>
            <a:ext cx="2857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9-4   Continued</a:t>
            </a: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en-US" sz="1800">
              <a:latin typeface="Times New Roman" charset="0"/>
            </a:endParaRPr>
          </a:p>
        </p:txBody>
      </p:sp>
      <p:sp>
        <p:nvSpPr>
          <p:cNvPr id="62470" name="Rectangle 8"/>
          <p:cNvSpPr>
            <a:spLocks noChangeArrowheads="1"/>
          </p:cNvSpPr>
          <p:nvPr/>
        </p:nvSpPr>
        <p:spPr bwMode="auto">
          <a:xfrm>
            <a:off x="76200" y="1676400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The following is an example of a set of equations with different moduli:</a:t>
            </a:r>
          </a:p>
        </p:txBody>
      </p:sp>
      <p:sp>
        <p:nvSpPr>
          <p:cNvPr id="62471" name="Text Box 9"/>
          <p:cNvSpPr txBox="1">
            <a:spLocks noChangeArrowheads="1"/>
          </p:cNvSpPr>
          <p:nvPr/>
        </p:nvSpPr>
        <p:spPr bwMode="auto">
          <a:xfrm>
            <a:off x="152400" y="10668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9.35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62472" name="Rectangle 10"/>
          <p:cNvSpPr>
            <a:spLocks noChangeArrowheads="1"/>
          </p:cNvSpPr>
          <p:nvPr/>
        </p:nvSpPr>
        <p:spPr bwMode="auto">
          <a:xfrm>
            <a:off x="228600" y="4314825"/>
            <a:ext cx="8839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The solution to this set of equations is given in the next section; for the moment, note that the answer to this set of equations is x = 23. This value satisfies all equations: 23 ≡ 2 (mod 3), 23 ≡ 3 (mod 5), and 23 ≡ 2 (mod 7).</a:t>
            </a:r>
          </a:p>
        </p:txBody>
      </p:sp>
      <p:pic>
        <p:nvPicPr>
          <p:cNvPr id="6247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8463" y="2514600"/>
            <a:ext cx="32670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46D52142-265A-4363-BB58-978D6CB4840F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256450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256451" name="Text Box 3"/>
          <p:cNvSpPr txBox="1">
            <a:spLocks noChangeArrowheads="1"/>
          </p:cNvSpPr>
          <p:nvPr/>
        </p:nvSpPr>
        <p:spPr bwMode="auto">
          <a:xfrm>
            <a:off x="228600" y="152400"/>
            <a:ext cx="2857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9-4   Continued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en-US" sz="1800">
              <a:latin typeface="Times New Roman" charset="0"/>
            </a:endParaRPr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76200" y="1600200"/>
            <a:ext cx="88392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folHlink"/>
                </a:solidFill>
                <a:latin typeface="Times New Roman" charset="0"/>
              </a:rPr>
              <a:t>Solution To Chinese Remainder Theorem</a:t>
            </a:r>
          </a:p>
          <a:p>
            <a:pPr algn="just" eaLnBrk="1" hangingPunct="1"/>
            <a:endParaRPr lang="en-US" altLang="en-US" sz="2400">
              <a:latin typeface="Times New Roman" charset="0"/>
            </a:endParaRP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       1. Find M = m</a:t>
            </a:r>
            <a:r>
              <a:rPr lang="en-US" altLang="en-US" sz="2400" baseline="-25000">
                <a:latin typeface="Times New Roman" charset="0"/>
              </a:rPr>
              <a:t>1</a:t>
            </a:r>
            <a:r>
              <a:rPr lang="en-US" altLang="en-US" sz="2400">
                <a:latin typeface="Times New Roman" charset="0"/>
              </a:rPr>
              <a:t> × m</a:t>
            </a:r>
            <a:r>
              <a:rPr lang="en-US" altLang="en-US" sz="2400" baseline="-25000">
                <a:latin typeface="Times New Roman" charset="0"/>
              </a:rPr>
              <a:t>2</a:t>
            </a:r>
            <a:r>
              <a:rPr lang="en-US" altLang="en-US" sz="2400">
                <a:latin typeface="Times New Roman" charset="0"/>
              </a:rPr>
              <a:t> × … × m</a:t>
            </a:r>
            <a:r>
              <a:rPr lang="en-US" altLang="en-US" sz="2400" baseline="-25000">
                <a:latin typeface="Times New Roman" charset="0"/>
              </a:rPr>
              <a:t>k</a:t>
            </a:r>
            <a:r>
              <a:rPr lang="en-US" altLang="en-US" sz="2400">
                <a:latin typeface="Times New Roman" charset="0"/>
              </a:rPr>
              <a:t>. This is the common modulus.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       2. Find M</a:t>
            </a:r>
            <a:r>
              <a:rPr lang="en-US" altLang="en-US" sz="2400" baseline="-25000">
                <a:latin typeface="Times New Roman" charset="0"/>
              </a:rPr>
              <a:t>1</a:t>
            </a:r>
            <a:r>
              <a:rPr lang="en-US" altLang="en-US" sz="2400">
                <a:latin typeface="Times New Roman" charset="0"/>
              </a:rPr>
              <a:t> = M/m</a:t>
            </a:r>
            <a:r>
              <a:rPr lang="en-US" altLang="en-US" sz="2400" baseline="-25000">
                <a:latin typeface="Times New Roman" charset="0"/>
              </a:rPr>
              <a:t>1</a:t>
            </a:r>
            <a:r>
              <a:rPr lang="en-US" altLang="en-US" sz="2400">
                <a:latin typeface="Times New Roman" charset="0"/>
              </a:rPr>
              <a:t>, M</a:t>
            </a:r>
            <a:r>
              <a:rPr lang="en-US" altLang="en-US" sz="2400" baseline="-25000">
                <a:latin typeface="Times New Roman" charset="0"/>
              </a:rPr>
              <a:t>2</a:t>
            </a:r>
            <a:r>
              <a:rPr lang="en-US" altLang="en-US" sz="2400">
                <a:latin typeface="Times New Roman" charset="0"/>
              </a:rPr>
              <a:t> = M/m</a:t>
            </a:r>
            <a:r>
              <a:rPr lang="en-US" altLang="en-US" sz="2400" baseline="-25000">
                <a:latin typeface="Times New Roman" charset="0"/>
              </a:rPr>
              <a:t>2</a:t>
            </a:r>
            <a:r>
              <a:rPr lang="en-US" altLang="en-US" sz="2400">
                <a:latin typeface="Times New Roman" charset="0"/>
              </a:rPr>
              <a:t>, …, M</a:t>
            </a:r>
            <a:r>
              <a:rPr lang="en-US" altLang="en-US" sz="2400" baseline="-25000">
                <a:latin typeface="Times New Roman" charset="0"/>
              </a:rPr>
              <a:t>k</a:t>
            </a:r>
            <a:r>
              <a:rPr lang="en-US" altLang="en-US" sz="2400">
                <a:latin typeface="Times New Roman" charset="0"/>
              </a:rPr>
              <a:t> = M/m</a:t>
            </a:r>
            <a:r>
              <a:rPr lang="en-US" altLang="en-US" sz="2400" baseline="-25000">
                <a:latin typeface="Times New Roman" charset="0"/>
              </a:rPr>
              <a:t>k</a:t>
            </a:r>
            <a:r>
              <a:rPr lang="en-US" altLang="en-US" sz="2400">
                <a:latin typeface="Times New Roman" charset="0"/>
              </a:rPr>
              <a:t>.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       3. Find the multiplicative inverse of M</a:t>
            </a:r>
            <a:r>
              <a:rPr lang="en-US" altLang="en-US" sz="2400" baseline="-25000">
                <a:latin typeface="Times New Roman" charset="0"/>
              </a:rPr>
              <a:t>1</a:t>
            </a:r>
            <a:r>
              <a:rPr lang="en-US" altLang="en-US" sz="2400">
                <a:latin typeface="Times New Roman" charset="0"/>
              </a:rPr>
              <a:t>, M</a:t>
            </a:r>
            <a:r>
              <a:rPr lang="en-US" altLang="en-US" sz="2400" baseline="-25000">
                <a:latin typeface="Times New Roman" charset="0"/>
              </a:rPr>
              <a:t>2</a:t>
            </a:r>
            <a:r>
              <a:rPr lang="en-US" altLang="en-US" sz="2400">
                <a:latin typeface="Times New Roman" charset="0"/>
              </a:rPr>
              <a:t>, …, M</a:t>
            </a:r>
            <a:r>
              <a:rPr lang="en-US" altLang="en-US" sz="2400" baseline="-25000">
                <a:latin typeface="Times New Roman" charset="0"/>
              </a:rPr>
              <a:t>k</a:t>
            </a:r>
            <a:r>
              <a:rPr lang="en-US" altLang="en-US" sz="2400">
                <a:latin typeface="Times New Roman" charset="0"/>
              </a:rPr>
              <a:t> using the</a:t>
            </a:r>
            <a:br>
              <a:rPr lang="en-US" altLang="en-US" sz="2400">
                <a:latin typeface="Times New Roman" charset="0"/>
              </a:rPr>
            </a:br>
            <a:r>
              <a:rPr lang="en-US" altLang="en-US" sz="2400">
                <a:latin typeface="Times New Roman" charset="0"/>
              </a:rPr>
              <a:t>           corresponding moduli (m</a:t>
            </a:r>
            <a:r>
              <a:rPr lang="en-US" altLang="en-US" sz="2400" baseline="-25000">
                <a:latin typeface="Times New Roman" charset="0"/>
              </a:rPr>
              <a:t>1</a:t>
            </a:r>
            <a:r>
              <a:rPr lang="en-US" altLang="en-US" sz="2400">
                <a:latin typeface="Times New Roman" charset="0"/>
              </a:rPr>
              <a:t>, m</a:t>
            </a:r>
            <a:r>
              <a:rPr lang="en-US" altLang="en-US" sz="2400" baseline="-25000">
                <a:latin typeface="Times New Roman" charset="0"/>
              </a:rPr>
              <a:t>2</a:t>
            </a:r>
            <a:r>
              <a:rPr lang="en-US" altLang="en-US" sz="2400">
                <a:latin typeface="Times New Roman" charset="0"/>
              </a:rPr>
              <a:t>, …, m</a:t>
            </a:r>
            <a:r>
              <a:rPr lang="en-US" altLang="en-US" sz="2400" baseline="-25000">
                <a:latin typeface="Times New Roman" charset="0"/>
              </a:rPr>
              <a:t>k</a:t>
            </a:r>
            <a:r>
              <a:rPr lang="en-US" altLang="en-US" sz="2400">
                <a:latin typeface="Times New Roman" charset="0"/>
              </a:rPr>
              <a:t>). Call the inverses</a:t>
            </a:r>
            <a:br>
              <a:rPr lang="en-US" altLang="en-US" sz="2400">
                <a:latin typeface="Times New Roman" charset="0"/>
              </a:rPr>
            </a:br>
            <a:r>
              <a:rPr lang="en-US" altLang="en-US" sz="2400">
                <a:latin typeface="Times New Roman" charset="0"/>
              </a:rPr>
              <a:t>          M</a:t>
            </a:r>
            <a:r>
              <a:rPr lang="en-US" altLang="en-US" sz="2400" baseline="-25000">
                <a:latin typeface="Times New Roman" charset="0"/>
              </a:rPr>
              <a:t>1</a:t>
            </a:r>
            <a:r>
              <a:rPr lang="en-US" altLang="en-US" sz="2400" baseline="30000">
                <a:latin typeface="Times New Roman" charset="0"/>
              </a:rPr>
              <a:t>−1</a:t>
            </a:r>
            <a:r>
              <a:rPr lang="en-US" altLang="en-US" sz="2400">
                <a:latin typeface="Times New Roman" charset="0"/>
              </a:rPr>
              <a:t>, M</a:t>
            </a:r>
            <a:r>
              <a:rPr lang="en-US" altLang="en-US" sz="2400" baseline="-25000">
                <a:latin typeface="Times New Roman" charset="0"/>
              </a:rPr>
              <a:t>2</a:t>
            </a:r>
            <a:r>
              <a:rPr lang="en-US" altLang="en-US" sz="2400" baseline="30000">
                <a:latin typeface="Times New Roman" charset="0"/>
              </a:rPr>
              <a:t>−1</a:t>
            </a:r>
            <a:r>
              <a:rPr lang="en-US" altLang="en-US" sz="2400">
                <a:latin typeface="Times New Roman" charset="0"/>
              </a:rPr>
              <a:t>, …, M</a:t>
            </a:r>
            <a:r>
              <a:rPr lang="en-US" altLang="en-US" sz="2400" baseline="-25000">
                <a:latin typeface="Times New Roman" charset="0"/>
              </a:rPr>
              <a:t>k</a:t>
            </a:r>
            <a:r>
              <a:rPr lang="en-US" altLang="en-US" sz="2400">
                <a:latin typeface="Times New Roman" charset="0"/>
              </a:rPr>
              <a:t> </a:t>
            </a:r>
            <a:r>
              <a:rPr lang="en-US" altLang="en-US" sz="2400" baseline="30000">
                <a:latin typeface="Times New Roman" charset="0"/>
              </a:rPr>
              <a:t>−1</a:t>
            </a:r>
            <a:r>
              <a:rPr lang="en-US" altLang="en-US" sz="2400">
                <a:latin typeface="Times New Roman" charset="0"/>
              </a:rPr>
              <a:t>.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       4. The solution to the simultaneous equations is</a:t>
            </a:r>
          </a:p>
        </p:txBody>
      </p:sp>
      <p:pic>
        <p:nvPicPr>
          <p:cNvPr id="63495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2488" y="5486400"/>
            <a:ext cx="7605712" cy="5064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C27AF8A0-A963-406C-B7D8-3CC809A01ACD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264642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264643" name="Text Box 3"/>
          <p:cNvSpPr txBox="1">
            <a:spLocks noChangeArrowheads="1"/>
          </p:cNvSpPr>
          <p:nvPr/>
        </p:nvSpPr>
        <p:spPr bwMode="auto">
          <a:xfrm>
            <a:off x="228600" y="152400"/>
            <a:ext cx="2857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9-4   Continued</a:t>
            </a: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en-US" sz="1800">
              <a:latin typeface="Times New Roman" charset="0"/>
            </a:endParaRP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76200" y="16764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Find the solution to the simultaneous equations:</a:t>
            </a:r>
          </a:p>
        </p:txBody>
      </p:sp>
      <p:sp>
        <p:nvSpPr>
          <p:cNvPr id="64519" name="Text Box 6"/>
          <p:cNvSpPr txBox="1">
            <a:spLocks noChangeArrowheads="1"/>
          </p:cNvSpPr>
          <p:nvPr/>
        </p:nvSpPr>
        <p:spPr bwMode="auto">
          <a:xfrm>
            <a:off x="152400" y="10668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9.36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228600" y="2408238"/>
            <a:ext cx="88392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  <a:r>
              <a:rPr lang="en-US" altLang="en-US" sz="2400">
                <a:latin typeface="Times New Roman" charset="0"/>
              </a:rPr>
              <a:t/>
            </a:r>
            <a:br>
              <a:rPr lang="en-US" altLang="en-US" sz="2400">
                <a:latin typeface="Times New Roman" charset="0"/>
              </a:rPr>
            </a:br>
            <a:r>
              <a:rPr lang="en-US" altLang="en-US" sz="2400">
                <a:latin typeface="Times New Roman" charset="0"/>
              </a:rPr>
              <a:t>We follow the four steps.</a:t>
            </a:r>
          </a:p>
          <a:p>
            <a:pPr algn="just" eaLnBrk="1" hangingPunct="1"/>
            <a:endParaRPr lang="en-US" altLang="en-US" sz="2400">
              <a:latin typeface="Times New Roman" charset="0"/>
            </a:endParaRP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   1. M = 3 × 5 × 7 = 105</a:t>
            </a:r>
          </a:p>
          <a:p>
            <a:pPr algn="just" eaLnBrk="1" hangingPunct="1"/>
            <a:endParaRPr lang="en-US" altLang="en-US" sz="2400">
              <a:latin typeface="Times New Roman" charset="0"/>
            </a:endParaRP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   2. M</a:t>
            </a:r>
            <a:r>
              <a:rPr lang="en-US" altLang="en-US" sz="2400" baseline="-25000">
                <a:latin typeface="Times New Roman" charset="0"/>
              </a:rPr>
              <a:t>1</a:t>
            </a:r>
            <a:r>
              <a:rPr lang="en-US" altLang="en-US" sz="2400">
                <a:latin typeface="Times New Roman" charset="0"/>
              </a:rPr>
              <a:t> = 105 / 3 = 35, M</a:t>
            </a:r>
            <a:r>
              <a:rPr lang="en-US" altLang="en-US" sz="2400" baseline="-25000">
                <a:latin typeface="Times New Roman" charset="0"/>
              </a:rPr>
              <a:t>2</a:t>
            </a:r>
            <a:r>
              <a:rPr lang="en-US" altLang="en-US" sz="2400">
                <a:latin typeface="Times New Roman" charset="0"/>
              </a:rPr>
              <a:t> = 105 / 5 = 21, M</a:t>
            </a:r>
            <a:r>
              <a:rPr lang="en-US" altLang="en-US" sz="2400" baseline="-25000">
                <a:latin typeface="Times New Roman" charset="0"/>
              </a:rPr>
              <a:t>3</a:t>
            </a:r>
            <a:r>
              <a:rPr lang="en-US" altLang="en-US" sz="2400">
                <a:latin typeface="Times New Roman" charset="0"/>
              </a:rPr>
              <a:t> = 105 / 7 = 15</a:t>
            </a:r>
          </a:p>
          <a:p>
            <a:pPr algn="just" eaLnBrk="1" hangingPunct="1"/>
            <a:endParaRPr lang="en-US" altLang="en-US" sz="2400">
              <a:latin typeface="Times New Roman" charset="0"/>
            </a:endParaRP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   3. The inverses are M</a:t>
            </a:r>
            <a:r>
              <a:rPr lang="en-US" altLang="en-US" sz="2400" baseline="-25000">
                <a:latin typeface="Times New Roman" charset="0"/>
              </a:rPr>
              <a:t>1</a:t>
            </a:r>
            <a:r>
              <a:rPr lang="en-US" altLang="en-US" sz="2400" baseline="30000">
                <a:latin typeface="Times New Roman" charset="0"/>
              </a:rPr>
              <a:t>−1</a:t>
            </a:r>
            <a:r>
              <a:rPr lang="en-US" altLang="en-US" sz="2400">
                <a:latin typeface="Times New Roman" charset="0"/>
              </a:rPr>
              <a:t> = 2, M</a:t>
            </a:r>
            <a:r>
              <a:rPr lang="en-US" altLang="en-US" sz="2400" baseline="-25000">
                <a:latin typeface="Times New Roman" charset="0"/>
              </a:rPr>
              <a:t>2</a:t>
            </a:r>
            <a:r>
              <a:rPr lang="en-US" altLang="en-US" sz="2400" baseline="30000">
                <a:latin typeface="Times New Roman" charset="0"/>
              </a:rPr>
              <a:t>−1</a:t>
            </a:r>
            <a:r>
              <a:rPr lang="en-US" altLang="en-US" sz="2400">
                <a:latin typeface="Times New Roman" charset="0"/>
              </a:rPr>
              <a:t> = 1, M</a:t>
            </a:r>
            <a:r>
              <a:rPr lang="en-US" altLang="en-US" sz="2400" baseline="-25000">
                <a:latin typeface="Times New Roman" charset="0"/>
              </a:rPr>
              <a:t>3</a:t>
            </a:r>
            <a:r>
              <a:rPr lang="en-US" altLang="en-US" sz="2400">
                <a:latin typeface="Times New Roman" charset="0"/>
              </a:rPr>
              <a:t> </a:t>
            </a:r>
            <a:r>
              <a:rPr lang="en-US" altLang="en-US" sz="2400" baseline="30000">
                <a:latin typeface="Times New Roman" charset="0"/>
              </a:rPr>
              <a:t>−1</a:t>
            </a:r>
            <a:r>
              <a:rPr lang="en-US" altLang="en-US" sz="2400">
                <a:latin typeface="Times New Roman" charset="0"/>
              </a:rPr>
              <a:t> = 1</a:t>
            </a:r>
          </a:p>
          <a:p>
            <a:pPr algn="just" eaLnBrk="1" hangingPunct="1"/>
            <a:endParaRPr lang="en-US" altLang="en-US" sz="2400">
              <a:latin typeface="Times New Roman" charset="0"/>
            </a:endParaRP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   4. x = (2 × 35 × 2 + 3 × 21 × 1 + 2 × 15 × 1) mod 105 = 23 mod 105</a:t>
            </a:r>
          </a:p>
        </p:txBody>
      </p:sp>
      <p:pic>
        <p:nvPicPr>
          <p:cNvPr id="6452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447800"/>
            <a:ext cx="2614613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37B00530-9FB0-479B-85BE-C6360DDF9541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266690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266691" name="Text Box 3"/>
          <p:cNvSpPr txBox="1">
            <a:spLocks noChangeArrowheads="1"/>
          </p:cNvSpPr>
          <p:nvPr/>
        </p:nvSpPr>
        <p:spPr bwMode="auto">
          <a:xfrm>
            <a:off x="228600" y="152400"/>
            <a:ext cx="2857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9-4   Continued</a:t>
            </a:r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en-US" sz="1800">
              <a:latin typeface="Times New Roman" charset="0"/>
            </a:endParaRPr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76200" y="1493838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Find an integer that has a remainder of 3 when divided by 7 and 13, but is divisible by 12.</a:t>
            </a: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152400" y="10668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9.37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64520" name="Rectangle 7"/>
          <p:cNvSpPr>
            <a:spLocks noChangeArrowheads="1"/>
          </p:cNvSpPr>
          <p:nvPr/>
        </p:nvSpPr>
        <p:spPr bwMode="auto">
          <a:xfrm>
            <a:off x="228600" y="2438400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  <a:r>
              <a:rPr lang="en-US" altLang="en-US" sz="2400">
                <a:latin typeface="Times New Roman" charset="0"/>
              </a:rPr>
              <a:t/>
            </a:r>
            <a:br>
              <a:rPr lang="en-US" altLang="en-US" sz="2400">
                <a:latin typeface="Times New Roman" charset="0"/>
              </a:rPr>
            </a:br>
            <a:r>
              <a:rPr lang="en-US" altLang="en-US" sz="2400">
                <a:latin typeface="Times New Roman" charset="0"/>
              </a:rPr>
              <a:t>This is a CRT problem. We can form three equations and solve them to find the value of x.</a:t>
            </a:r>
          </a:p>
        </p:txBody>
      </p:sp>
      <p:pic>
        <p:nvPicPr>
          <p:cNvPr id="645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5188" y="3729038"/>
            <a:ext cx="2332037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228600" y="5319713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If we follow the four steps, we find x = 276. We can check that </a:t>
            </a:r>
            <a:br>
              <a:rPr lang="en-US" altLang="en-US" sz="2400">
                <a:latin typeface="Times New Roman" charset="0"/>
              </a:rPr>
            </a:br>
            <a:r>
              <a:rPr lang="en-US" altLang="en-US" sz="2400">
                <a:latin typeface="Times New Roman" charset="0"/>
              </a:rPr>
              <a:t>276 = 3 mod 7, 276 = 3 mod 13 and 276 is divisible by 12 (the quotient is 23 and the remainder is zero).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0" grpId="0"/>
      <p:bldP spid="6452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C676599F-98A4-48B4-8F60-6619C124CDFF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268738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268739" name="Text Box 3"/>
          <p:cNvSpPr txBox="1">
            <a:spLocks noChangeArrowheads="1"/>
          </p:cNvSpPr>
          <p:nvPr/>
        </p:nvSpPr>
        <p:spPr bwMode="auto">
          <a:xfrm>
            <a:off x="228600" y="152400"/>
            <a:ext cx="2857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9-4   Continued</a:t>
            </a: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en-US" sz="1800">
              <a:latin typeface="Times New Roman" charset="0"/>
            </a:endParaRP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76200" y="1489075"/>
            <a:ext cx="88392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Assume we need to calculate </a:t>
            </a:r>
            <a:r>
              <a:rPr lang="en-US" altLang="en-US" sz="2400" i="1">
                <a:latin typeface="Times New Roman" charset="0"/>
              </a:rPr>
              <a:t>z</a:t>
            </a:r>
            <a:r>
              <a:rPr lang="en-US" altLang="en-US" sz="2400">
                <a:latin typeface="Times New Roman" charset="0"/>
              </a:rPr>
              <a:t> = </a:t>
            </a:r>
            <a:r>
              <a:rPr lang="en-US" altLang="en-US" sz="2400" i="1">
                <a:latin typeface="Times New Roman" charset="0"/>
              </a:rPr>
              <a:t>x</a:t>
            </a:r>
            <a:r>
              <a:rPr lang="en-US" altLang="en-US" sz="2400">
                <a:latin typeface="Times New Roman" charset="0"/>
              </a:rPr>
              <a:t> + </a:t>
            </a:r>
            <a:r>
              <a:rPr lang="en-US" altLang="en-US" sz="2400" i="1">
                <a:latin typeface="Times New Roman" charset="0"/>
              </a:rPr>
              <a:t>y</a:t>
            </a:r>
            <a:r>
              <a:rPr lang="en-US" altLang="en-US" sz="2400">
                <a:latin typeface="Times New Roman" charset="0"/>
              </a:rPr>
              <a:t> where </a:t>
            </a:r>
            <a:r>
              <a:rPr lang="en-US" altLang="en-US" sz="2400" i="1">
                <a:latin typeface="Times New Roman" charset="0"/>
              </a:rPr>
              <a:t>x</a:t>
            </a:r>
            <a:r>
              <a:rPr lang="en-US" altLang="en-US" sz="2400">
                <a:latin typeface="Times New Roman" charset="0"/>
              </a:rPr>
              <a:t> = 123 and </a:t>
            </a:r>
            <a:r>
              <a:rPr lang="en-US" altLang="en-US" sz="2400" i="1">
                <a:latin typeface="Times New Roman" charset="0"/>
              </a:rPr>
              <a:t>y</a:t>
            </a:r>
            <a:r>
              <a:rPr lang="en-US" altLang="en-US" sz="2400">
                <a:latin typeface="Times New Roman" charset="0"/>
              </a:rPr>
              <a:t> = 334, but our system accepts only numbers less than 100. </a:t>
            </a:r>
          </a:p>
        </p:txBody>
      </p:sp>
      <p:sp>
        <p:nvSpPr>
          <p:cNvPr id="66567" name="Text Box 6"/>
          <p:cNvSpPr txBox="1">
            <a:spLocks noChangeArrowheads="1"/>
          </p:cNvSpPr>
          <p:nvPr/>
        </p:nvSpPr>
        <p:spPr bwMode="auto">
          <a:xfrm>
            <a:off x="152400" y="9144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9.38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65544" name="Rectangle 9"/>
          <p:cNvSpPr>
            <a:spLocks noChangeArrowheads="1"/>
          </p:cNvSpPr>
          <p:nvPr/>
        </p:nvSpPr>
        <p:spPr bwMode="auto">
          <a:xfrm>
            <a:off x="228600" y="3733800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Adding each congruence in </a:t>
            </a:r>
            <a:r>
              <a:rPr lang="en-US" altLang="en-US" sz="2400" i="1">
                <a:latin typeface="Times New Roman" charset="0"/>
              </a:rPr>
              <a:t>x</a:t>
            </a:r>
            <a:r>
              <a:rPr lang="en-US" altLang="en-US" sz="2400">
                <a:latin typeface="Times New Roman" charset="0"/>
              </a:rPr>
              <a:t> with the corresponding congruence in </a:t>
            </a:r>
            <a:r>
              <a:rPr lang="en-US" altLang="en-US" sz="2400" i="1">
                <a:latin typeface="Times New Roman" charset="0"/>
              </a:rPr>
              <a:t>y</a:t>
            </a:r>
            <a:r>
              <a:rPr lang="en-US" altLang="en-US" sz="2400">
                <a:latin typeface="Times New Roman" charset="0"/>
              </a:rPr>
              <a:t> gives</a:t>
            </a:r>
          </a:p>
        </p:txBody>
      </p:sp>
      <p:pic>
        <p:nvPicPr>
          <p:cNvPr id="65545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7763" y="2606675"/>
            <a:ext cx="4287837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6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4419600"/>
            <a:ext cx="59674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7" name="Rectangle 12"/>
          <p:cNvSpPr>
            <a:spLocks noChangeArrowheads="1"/>
          </p:cNvSpPr>
          <p:nvPr/>
        </p:nvSpPr>
        <p:spPr bwMode="auto">
          <a:xfrm>
            <a:off x="228600" y="5715000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Now three equations can be solved using the Chinese remainder theorem to find z. One of the acceptable answers is </a:t>
            </a:r>
            <a:r>
              <a:rPr lang="en-US" altLang="en-US" sz="2400" i="1">
                <a:latin typeface="Times New Roman" charset="0"/>
              </a:rPr>
              <a:t>z</a:t>
            </a:r>
            <a:r>
              <a:rPr lang="en-US" altLang="en-US" sz="2400">
                <a:latin typeface="Times New Roman" charset="0"/>
              </a:rPr>
              <a:t> = 457.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4" grpId="0"/>
      <p:bldP spid="6554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71AD2FDF-CD06-4DF7-92EC-9EBA8A6CB27F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94925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949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6577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9-5   QUADRATIC CONGRUENCE</a:t>
            </a: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en-US" sz="1800">
              <a:latin typeface="Times New Roman" charset="0"/>
            </a:endParaRPr>
          </a:p>
        </p:txBody>
      </p:sp>
      <p:sp>
        <p:nvSpPr>
          <p:cNvPr id="949253" name="Rectangle 5"/>
          <p:cNvSpPr>
            <a:spLocks noChangeArrowheads="1"/>
          </p:cNvSpPr>
          <p:nvPr/>
        </p:nvSpPr>
        <p:spPr bwMode="auto">
          <a:xfrm>
            <a:off x="304800" y="1524000"/>
            <a:ext cx="822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Cable companies are now competing with telephone companies for the residential customer who wants high-speed data transfer. In this section, we briefly discuss this technology.</a:t>
            </a:r>
          </a:p>
        </p:txBody>
      </p:sp>
      <p:sp>
        <p:nvSpPr>
          <p:cNvPr id="67591" name="Rectangle 6"/>
          <p:cNvSpPr>
            <a:spLocks noChangeArrowheads="1"/>
          </p:cNvSpPr>
          <p:nvPr/>
        </p:nvSpPr>
        <p:spPr bwMode="auto">
          <a:xfrm>
            <a:off x="152400" y="5581650"/>
            <a:ext cx="784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9.5.1</a:t>
            </a:r>
            <a:r>
              <a:rPr lang="en-US" altLang="en-US" sz="2400">
                <a:solidFill>
                  <a:srgbClr val="0033CC"/>
                </a:solidFill>
                <a:latin typeface="Times New Roman" charset="0"/>
              </a:rPr>
              <a:t>	Quadratic Congruence Modulo a Prime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9.5.2</a:t>
            </a:r>
            <a:r>
              <a:rPr lang="en-US" altLang="en-US" sz="2400">
                <a:solidFill>
                  <a:srgbClr val="0033CC"/>
                </a:solidFill>
                <a:latin typeface="Times New Roman" charset="0"/>
              </a:rPr>
              <a:t>	Quadratic Congruence Modulo a Composite</a:t>
            </a:r>
            <a:endParaRPr lang="fr-FR" altLang="en-US" sz="2400">
              <a:solidFill>
                <a:srgbClr val="0033CC"/>
              </a:solidFill>
              <a:latin typeface="Times New Roman" charset="0"/>
            </a:endParaRPr>
          </a:p>
        </p:txBody>
      </p:sp>
      <p:sp>
        <p:nvSpPr>
          <p:cNvPr id="949255" name="Text Box 7"/>
          <p:cNvSpPr txBox="1">
            <a:spLocks noChangeArrowheads="1"/>
          </p:cNvSpPr>
          <p:nvPr/>
        </p:nvSpPr>
        <p:spPr bwMode="auto">
          <a:xfrm>
            <a:off x="165100" y="5105400"/>
            <a:ext cx="4862513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  <p:sp>
        <p:nvSpPr>
          <p:cNvPr id="67593" name="Rectangle 8"/>
          <p:cNvSpPr>
            <a:spLocks noChangeArrowheads="1"/>
          </p:cNvSpPr>
          <p:nvPr/>
        </p:nvSpPr>
        <p:spPr bwMode="auto">
          <a:xfrm>
            <a:off x="228600" y="1371600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charset="0"/>
              </a:rPr>
              <a:t>In cryptography, we also need to discuss quadratic congruence</a:t>
            </a:r>
            <a:r>
              <a:rPr lang="en-US" altLang="en-US" sz="2800" i="1">
                <a:latin typeface="Symbol" pitchFamily="18" charset="2"/>
              </a:rPr>
              <a:t>¾</a:t>
            </a:r>
            <a:r>
              <a:rPr lang="en-US" altLang="en-US" sz="2800" i="1">
                <a:latin typeface="Times New Roman" charset="0"/>
              </a:rPr>
              <a:t>that is, equations of the form </a:t>
            </a:r>
            <a:br>
              <a:rPr lang="en-US" altLang="en-US" sz="2800" i="1">
                <a:latin typeface="Times New Roman" charset="0"/>
              </a:rPr>
            </a:br>
            <a:r>
              <a:rPr lang="en-US" altLang="en-US" sz="2800" i="1">
                <a:latin typeface="Times New Roman" charset="0"/>
              </a:rPr>
              <a:t> a</a:t>
            </a:r>
            <a:r>
              <a:rPr lang="en-US" altLang="en-US" sz="2800" i="1" baseline="-25000">
                <a:latin typeface="Times New Roman" charset="0"/>
              </a:rPr>
              <a:t>2</a:t>
            </a:r>
            <a:r>
              <a:rPr lang="en-US" altLang="en-US" sz="2800" i="1">
                <a:latin typeface="Times New Roman" charset="0"/>
              </a:rPr>
              <a:t>x</a:t>
            </a:r>
            <a:r>
              <a:rPr lang="en-US" altLang="en-US" sz="2800" i="1" baseline="30000">
                <a:latin typeface="Times New Roman" charset="0"/>
              </a:rPr>
              <a:t>2</a:t>
            </a:r>
            <a:r>
              <a:rPr lang="en-US" altLang="en-US" sz="2800" i="1">
                <a:latin typeface="Times New Roman" charset="0"/>
              </a:rPr>
              <a:t> + a</a:t>
            </a:r>
            <a:r>
              <a:rPr lang="en-US" altLang="en-US" sz="2800" i="1" baseline="-25000">
                <a:latin typeface="Times New Roman" charset="0"/>
              </a:rPr>
              <a:t>1</a:t>
            </a:r>
            <a:r>
              <a:rPr lang="en-US" altLang="en-US" sz="2800" i="1">
                <a:latin typeface="Times New Roman" charset="0"/>
              </a:rPr>
              <a:t>x + a</a:t>
            </a:r>
            <a:r>
              <a:rPr lang="en-US" altLang="en-US" sz="2800" i="1" baseline="-25000">
                <a:latin typeface="Times New Roman" charset="0"/>
              </a:rPr>
              <a:t>0</a:t>
            </a:r>
            <a:r>
              <a:rPr lang="en-US" altLang="en-US" sz="2800" i="1">
                <a:latin typeface="Times New Roman" charset="0"/>
              </a:rPr>
              <a:t> ≡ 0 (mod n). We limit our discussion to quadratic equations in which a</a:t>
            </a:r>
            <a:r>
              <a:rPr lang="en-US" altLang="en-US" sz="2800" i="1" baseline="-25000">
                <a:latin typeface="Times New Roman" charset="0"/>
              </a:rPr>
              <a:t>2</a:t>
            </a:r>
            <a:r>
              <a:rPr lang="en-US" altLang="en-US" sz="2800" i="1">
                <a:latin typeface="Times New Roman" charset="0"/>
              </a:rPr>
              <a:t> = 1 and a</a:t>
            </a:r>
            <a:r>
              <a:rPr lang="en-US" altLang="en-US" sz="2800" i="1" baseline="-25000">
                <a:latin typeface="Times New Roman" charset="0"/>
              </a:rPr>
              <a:t>1</a:t>
            </a:r>
            <a:r>
              <a:rPr lang="en-US" altLang="en-US" sz="2800" i="1">
                <a:latin typeface="Times New Roman" charset="0"/>
              </a:rPr>
              <a:t> = 0, that is equations of the form</a:t>
            </a:r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2438400" y="3962400"/>
            <a:ext cx="3581400" cy="730250"/>
          </a:xfrm>
          <a:prstGeom prst="rect">
            <a:avLst/>
          </a:prstGeom>
          <a:solidFill>
            <a:srgbClr val="DDDDDD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4000" i="1">
                <a:latin typeface="Times New Roman" charset="0"/>
              </a:rPr>
              <a:t>x</a:t>
            </a:r>
            <a:r>
              <a:rPr lang="en-US" altLang="en-US" sz="4000" i="1" baseline="30000">
                <a:latin typeface="Times New Roman" charset="0"/>
              </a:rPr>
              <a:t>2</a:t>
            </a:r>
            <a:r>
              <a:rPr lang="en-US" altLang="en-US" sz="4000" i="1">
                <a:latin typeface="Times New Roman" charset="0"/>
              </a:rPr>
              <a:t> ≡ a (mod n).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F8F5EDB7-DBA7-4F6D-A5CB-6612C744D509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6861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6861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6861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charset="0"/>
              </a:rPr>
              <a:t>We first consider the case in which the modulus is a prime. </a:t>
            </a:r>
          </a:p>
        </p:txBody>
      </p:sp>
      <p:sp>
        <p:nvSpPr>
          <p:cNvPr id="68619" name="Text Box 10"/>
          <p:cNvSpPr txBox="1">
            <a:spLocks noChangeArrowheads="1"/>
          </p:cNvSpPr>
          <p:nvPr/>
        </p:nvSpPr>
        <p:spPr bwMode="auto">
          <a:xfrm>
            <a:off x="1143000" y="0"/>
            <a:ext cx="78851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9.5.1  Quadratic Congruence Modulo a Prime</a:t>
            </a:r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76200" y="2819400"/>
            <a:ext cx="8839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The equation </a:t>
            </a:r>
            <a:r>
              <a:rPr lang="en-US" altLang="en-US" sz="2400" i="1">
                <a:latin typeface="Times New Roman" charset="0"/>
              </a:rPr>
              <a:t>x</a:t>
            </a:r>
            <a:r>
              <a:rPr lang="en-US" altLang="en-US" sz="2400" baseline="30000">
                <a:latin typeface="Times New Roman" charset="0"/>
              </a:rPr>
              <a:t>2</a:t>
            </a:r>
            <a:r>
              <a:rPr lang="en-US" altLang="en-US" sz="2400">
                <a:latin typeface="Times New Roman" charset="0"/>
              </a:rPr>
              <a:t> ≡ 3 (mod 11) has two solutions, </a:t>
            </a:r>
            <a:r>
              <a:rPr lang="en-US" altLang="en-US" sz="2400" i="1">
                <a:latin typeface="Times New Roman" charset="0"/>
              </a:rPr>
              <a:t>x</a:t>
            </a:r>
            <a:r>
              <a:rPr lang="en-US" altLang="en-US" sz="2400">
                <a:latin typeface="Times New Roman" charset="0"/>
              </a:rPr>
              <a:t> ≡ 5 (mod 11) and </a:t>
            </a:r>
            <a:r>
              <a:rPr lang="en-US" altLang="en-US" sz="2400" i="1">
                <a:latin typeface="Times New Roman" charset="0"/>
              </a:rPr>
              <a:t>x</a:t>
            </a:r>
            <a:r>
              <a:rPr lang="en-US" altLang="en-US" sz="2400">
                <a:latin typeface="Times New Roman" charset="0"/>
              </a:rPr>
              <a:t> ≡ −5 (mod 11). But note that −5 ≡ 6 (mod 11), so the solutions are actually 5 and 6. Also note that these two solutions are incongruent.</a:t>
            </a:r>
          </a:p>
        </p:txBody>
      </p:sp>
      <p:sp>
        <p:nvSpPr>
          <p:cNvPr id="68621" name="Text Box 12"/>
          <p:cNvSpPr txBox="1">
            <a:spLocks noChangeArrowheads="1"/>
          </p:cNvSpPr>
          <p:nvPr/>
        </p:nvSpPr>
        <p:spPr bwMode="auto">
          <a:xfrm>
            <a:off x="152400" y="22098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9.39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68622" name="Rectangle 13"/>
          <p:cNvSpPr>
            <a:spLocks noChangeArrowheads="1"/>
          </p:cNvSpPr>
          <p:nvPr/>
        </p:nvSpPr>
        <p:spPr bwMode="auto">
          <a:xfrm>
            <a:off x="76200" y="5578475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The equation </a:t>
            </a:r>
            <a:r>
              <a:rPr lang="en-US" altLang="en-US" sz="2400" i="1">
                <a:latin typeface="Times New Roman" charset="0"/>
              </a:rPr>
              <a:t>x</a:t>
            </a:r>
            <a:r>
              <a:rPr lang="en-US" altLang="en-US" sz="2400" baseline="30000">
                <a:latin typeface="Times New Roman" charset="0"/>
              </a:rPr>
              <a:t>2</a:t>
            </a:r>
            <a:r>
              <a:rPr lang="en-US" altLang="en-US" sz="2400">
                <a:latin typeface="Times New Roman" charset="0"/>
              </a:rPr>
              <a:t> ≡ 2 (mod 11) has no solution. No integer </a:t>
            </a:r>
            <a:r>
              <a:rPr lang="en-US" altLang="en-US" sz="2400" i="1">
                <a:latin typeface="Times New Roman" charset="0"/>
              </a:rPr>
              <a:t>x</a:t>
            </a:r>
            <a:r>
              <a:rPr lang="en-US" altLang="en-US" sz="2400">
                <a:latin typeface="Times New Roman" charset="0"/>
              </a:rPr>
              <a:t> can be found such that its square is 2 mod 11.</a:t>
            </a:r>
          </a:p>
        </p:txBody>
      </p:sp>
      <p:sp>
        <p:nvSpPr>
          <p:cNvPr id="68623" name="Text Box 14"/>
          <p:cNvSpPr txBox="1">
            <a:spLocks noChangeArrowheads="1"/>
          </p:cNvSpPr>
          <p:nvPr/>
        </p:nvSpPr>
        <p:spPr bwMode="auto">
          <a:xfrm>
            <a:off x="152400" y="50292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9.40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9F80B086-5F46-411E-87B3-968C2395E5BA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6963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6964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6964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69642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Quadratic Residues and Nonresidue</a:t>
            </a:r>
          </a:p>
          <a:p>
            <a:pPr algn="just"/>
            <a:r>
              <a:rPr lang="en-US" altLang="en-US" sz="2800" i="1">
                <a:latin typeface="Times New Roman" charset="0"/>
              </a:rPr>
              <a:t>In the equation x</a:t>
            </a:r>
            <a:r>
              <a:rPr lang="en-US" altLang="en-US" sz="2800" i="1" baseline="30000">
                <a:latin typeface="Times New Roman" charset="0"/>
              </a:rPr>
              <a:t>2</a:t>
            </a:r>
            <a:r>
              <a:rPr lang="en-US" altLang="en-US" sz="2800" i="1">
                <a:latin typeface="Times New Roman" charset="0"/>
              </a:rPr>
              <a:t> ≡ a (mod p), a is called a quadratic residue (QR) if the equation has two solutions; a is called quadratic nonresidue (QNR) if the equation has no solutions. </a:t>
            </a:r>
          </a:p>
        </p:txBody>
      </p:sp>
      <p:sp>
        <p:nvSpPr>
          <p:cNvPr id="69643" name="Text Box 10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9.5.1  Continued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3481252" y="13063"/>
            <a:ext cx="19383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 dirty="0" smtClean="0">
                <a:solidFill>
                  <a:srgbClr val="0070C0"/>
                </a:solidFill>
                <a:latin typeface="Times New Roman" charset="0"/>
              </a:rPr>
              <a:t>Definition</a:t>
            </a:r>
            <a:endParaRPr lang="en-US" altLang="en-US" sz="3200" b="1" dirty="0">
              <a:solidFill>
                <a:srgbClr val="0070C0"/>
              </a:solidFill>
              <a:latin typeface="Times New Roman" charset="0"/>
            </a:endParaRPr>
          </a:p>
        </p:txBody>
      </p:sp>
      <p:sp>
        <p:nvSpPr>
          <p:cNvPr id="6155" name="Text Box 12"/>
          <p:cNvSpPr txBox="1">
            <a:spLocks noChangeArrowheads="1"/>
          </p:cNvSpPr>
          <p:nvPr/>
        </p:nvSpPr>
        <p:spPr bwMode="auto">
          <a:xfrm>
            <a:off x="2612572" y="968829"/>
            <a:ext cx="35496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latin typeface="Times New Roman" charset="0"/>
              </a:rPr>
              <a:t>Three </a:t>
            </a:r>
            <a:r>
              <a:rPr lang="en-US" altLang="en-US" sz="2000" i="1" dirty="0">
                <a:latin typeface="Times New Roman" charset="0"/>
              </a:rPr>
              <a:t>groups of positive integers</a:t>
            </a:r>
          </a:p>
        </p:txBody>
      </p:sp>
      <p:pic>
        <p:nvPicPr>
          <p:cNvPr id="615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5" y="1752600"/>
            <a:ext cx="7705725" cy="248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7" name="Line 14"/>
          <p:cNvSpPr>
            <a:spLocks noChangeShapeType="1"/>
          </p:cNvSpPr>
          <p:nvPr/>
        </p:nvSpPr>
        <p:spPr bwMode="auto">
          <a:xfrm>
            <a:off x="457200" y="5257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8" name="Line 15"/>
          <p:cNvSpPr>
            <a:spLocks noChangeShapeType="1"/>
          </p:cNvSpPr>
          <p:nvPr/>
        </p:nvSpPr>
        <p:spPr bwMode="auto">
          <a:xfrm>
            <a:off x="458788" y="5943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9" name="Rectangle 16"/>
          <p:cNvSpPr>
            <a:spLocks noChangeArrowheads="1"/>
          </p:cNvSpPr>
          <p:nvPr/>
        </p:nvSpPr>
        <p:spPr bwMode="auto">
          <a:xfrm>
            <a:off x="495300" y="5349875"/>
            <a:ext cx="8077200" cy="51911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 dirty="0">
                <a:latin typeface="Times New Roman" charset="0"/>
              </a:rPr>
              <a:t>A prime is divisible only by itself and 1.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57200" y="4648200"/>
            <a:ext cx="1143000" cy="566738"/>
            <a:chOff x="1200" y="1248"/>
            <a:chExt cx="720" cy="357"/>
          </a:xfrm>
        </p:grpSpPr>
        <p:pic>
          <p:nvPicPr>
            <p:cNvPr id="6161" name="Picture 1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2" name="Text Box 19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4BCD5ACB-0C80-4B38-BD8E-E23918A31FB5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066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066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066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066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0666" name="Text Box 9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9.5.1  Continued</a:t>
            </a:r>
          </a:p>
        </p:txBody>
      </p:sp>
      <p:sp>
        <p:nvSpPr>
          <p:cNvPr id="70667" name="Rectangle 10"/>
          <p:cNvSpPr>
            <a:spLocks noChangeArrowheads="1"/>
          </p:cNvSpPr>
          <p:nvPr/>
        </p:nvSpPr>
        <p:spPr bwMode="auto">
          <a:xfrm>
            <a:off x="76200" y="1828800"/>
            <a:ext cx="8839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There are 10 elements in Z</a:t>
            </a:r>
            <a:r>
              <a:rPr lang="en-US" altLang="en-US" sz="2400" baseline="-25000">
                <a:latin typeface="Times New Roman" charset="0"/>
              </a:rPr>
              <a:t>11</a:t>
            </a:r>
            <a:r>
              <a:rPr lang="en-US" altLang="en-US" sz="2400">
                <a:latin typeface="Times New Roman" charset="0"/>
              </a:rPr>
              <a:t>*. Exactly five of them are quadratic residues and five of them are nonresidues. In other words, Z</a:t>
            </a:r>
            <a:r>
              <a:rPr lang="en-US" altLang="en-US" sz="2400" baseline="-25000">
                <a:latin typeface="Times New Roman" charset="0"/>
              </a:rPr>
              <a:t>11</a:t>
            </a:r>
            <a:r>
              <a:rPr lang="en-US" altLang="en-US" sz="2400">
                <a:latin typeface="Times New Roman" charset="0"/>
              </a:rPr>
              <a:t>* is divided into two separate sets, QR and QNR, as shown in Figure 9.4.</a:t>
            </a:r>
          </a:p>
        </p:txBody>
      </p:sp>
      <p:sp>
        <p:nvSpPr>
          <p:cNvPr id="70668" name="Text Box 11"/>
          <p:cNvSpPr txBox="1">
            <a:spLocks noChangeArrowheads="1"/>
          </p:cNvSpPr>
          <p:nvPr/>
        </p:nvSpPr>
        <p:spPr bwMode="auto">
          <a:xfrm>
            <a:off x="152400" y="10668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9.41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70669" name="Text Box 14"/>
          <p:cNvSpPr txBox="1">
            <a:spLocks noChangeArrowheads="1"/>
          </p:cNvSpPr>
          <p:nvPr/>
        </p:nvSpPr>
        <p:spPr bwMode="auto">
          <a:xfrm>
            <a:off x="1219200" y="3505200"/>
            <a:ext cx="6438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charset="0"/>
              </a:rPr>
              <a:t>Figure 9.4  </a:t>
            </a:r>
            <a:r>
              <a:rPr lang="en-US" altLang="en-US" sz="2000" i="1">
                <a:latin typeface="Times New Roman" charset="0"/>
              </a:rPr>
              <a:t>Division of Z</a:t>
            </a:r>
            <a:r>
              <a:rPr lang="en-US" altLang="en-US" sz="2000" i="1" baseline="-25000">
                <a:latin typeface="Times New Roman" charset="0"/>
              </a:rPr>
              <a:t>11</a:t>
            </a:r>
            <a:r>
              <a:rPr lang="en-US" altLang="en-US" sz="2000" i="1">
                <a:latin typeface="Times New Roman" charset="0"/>
              </a:rPr>
              <a:t>* elements into QRs and QNRs</a:t>
            </a:r>
          </a:p>
        </p:txBody>
      </p:sp>
      <p:pic>
        <p:nvPicPr>
          <p:cNvPr id="70670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9963" y="4267200"/>
            <a:ext cx="6937375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A0442428-A933-4163-BE34-6FCCC14A61E2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168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168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168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168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1690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Euler’s Criterion</a:t>
            </a:r>
            <a:endParaRPr lang="en-US" altLang="en-US" sz="2800" i="1">
              <a:latin typeface="Times New Roman" charset="0"/>
            </a:endParaRPr>
          </a:p>
          <a:p>
            <a:pPr marL="457200" indent="-457200" algn="just"/>
            <a:r>
              <a:rPr lang="en-US" altLang="en-US" sz="2800" i="1">
                <a:solidFill>
                  <a:schemeClr val="hlink"/>
                </a:solidFill>
                <a:latin typeface="Times New Roman" charset="0"/>
              </a:rPr>
              <a:t>a.</a:t>
            </a:r>
            <a:r>
              <a:rPr lang="en-US" altLang="en-US" sz="2800" i="1">
                <a:latin typeface="Times New Roman" charset="0"/>
              </a:rPr>
              <a:t> If a</a:t>
            </a:r>
            <a:r>
              <a:rPr lang="en-US" altLang="en-US" sz="2800" i="1" baseline="30000">
                <a:latin typeface="Times New Roman" charset="0"/>
              </a:rPr>
              <a:t>(p−1)/2</a:t>
            </a:r>
            <a:r>
              <a:rPr lang="en-US" altLang="en-US" sz="2800" i="1">
                <a:latin typeface="Times New Roman" charset="0"/>
              </a:rPr>
              <a:t> ≡ 1 (mod p), a is a quadratic residue </a:t>
            </a:r>
            <a:br>
              <a:rPr lang="en-US" altLang="en-US" sz="2800" i="1">
                <a:latin typeface="Times New Roman" charset="0"/>
              </a:rPr>
            </a:br>
            <a:r>
              <a:rPr lang="en-US" altLang="en-US" sz="2800" i="1">
                <a:latin typeface="Times New Roman" charset="0"/>
              </a:rPr>
              <a:t>modulo p.</a:t>
            </a:r>
          </a:p>
          <a:p>
            <a:pPr marL="457200" indent="-457200" algn="just"/>
            <a:r>
              <a:rPr lang="en-US" altLang="en-US" sz="2800" i="1">
                <a:solidFill>
                  <a:schemeClr val="hlink"/>
                </a:solidFill>
                <a:latin typeface="Times New Roman" charset="0"/>
              </a:rPr>
              <a:t>b.</a:t>
            </a:r>
            <a:r>
              <a:rPr lang="en-US" altLang="en-US" sz="2800" i="1">
                <a:latin typeface="Times New Roman" charset="0"/>
              </a:rPr>
              <a:t> If a</a:t>
            </a:r>
            <a:r>
              <a:rPr lang="en-US" altLang="en-US" sz="2800" i="1" baseline="30000">
                <a:latin typeface="Times New Roman" charset="0"/>
              </a:rPr>
              <a:t>(p−1)/2</a:t>
            </a:r>
            <a:r>
              <a:rPr lang="en-US" altLang="en-US" sz="2800" i="1">
                <a:latin typeface="Times New Roman" charset="0"/>
              </a:rPr>
              <a:t> ≡ −1 (mod p), a is a quadratic nonresidue modulo p.</a:t>
            </a:r>
          </a:p>
        </p:txBody>
      </p:sp>
      <p:sp>
        <p:nvSpPr>
          <p:cNvPr id="71691" name="Text Box 10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9.5.1  Continued</a:t>
            </a:r>
          </a:p>
        </p:txBody>
      </p:sp>
      <p:sp>
        <p:nvSpPr>
          <p:cNvPr id="71692" name="Rectangle 11"/>
          <p:cNvSpPr>
            <a:spLocks noChangeArrowheads="1"/>
          </p:cNvSpPr>
          <p:nvPr/>
        </p:nvSpPr>
        <p:spPr bwMode="auto">
          <a:xfrm>
            <a:off x="76200" y="422275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To find out if 14 or 16 is a QR in Z</a:t>
            </a:r>
            <a:r>
              <a:rPr lang="en-US" altLang="en-US" sz="2400" baseline="-25000">
                <a:latin typeface="Times New Roman" charset="0"/>
              </a:rPr>
              <a:t>23</a:t>
            </a:r>
            <a:r>
              <a:rPr lang="en-US" altLang="en-US" sz="2400">
                <a:latin typeface="Times New Roman" charset="0"/>
              </a:rPr>
              <a:t>*, we calculate:</a:t>
            </a:r>
          </a:p>
        </p:txBody>
      </p:sp>
      <p:sp>
        <p:nvSpPr>
          <p:cNvPr id="71693" name="Text Box 12"/>
          <p:cNvSpPr txBox="1">
            <a:spLocks noChangeArrowheads="1"/>
          </p:cNvSpPr>
          <p:nvPr/>
        </p:nvSpPr>
        <p:spPr bwMode="auto">
          <a:xfrm>
            <a:off x="152400" y="361315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9.42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71694" name="Rectangle 13"/>
          <p:cNvSpPr>
            <a:spLocks noChangeArrowheads="1"/>
          </p:cNvSpPr>
          <p:nvPr/>
        </p:nvSpPr>
        <p:spPr bwMode="auto">
          <a:xfrm>
            <a:off x="381000" y="5137150"/>
            <a:ext cx="7543800" cy="11874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da-DK" altLang="en-US" sz="2400">
                <a:latin typeface="Times New Roman" charset="0"/>
              </a:rPr>
              <a:t>14 </a:t>
            </a:r>
            <a:r>
              <a:rPr lang="da-DK" altLang="en-US" sz="2400" baseline="30000">
                <a:latin typeface="Times New Roman" charset="0"/>
              </a:rPr>
              <a:t>(23−1)/2</a:t>
            </a:r>
            <a:r>
              <a:rPr lang="da-DK" altLang="en-US" sz="2400">
                <a:latin typeface="Times New Roman" charset="0"/>
              </a:rPr>
              <a:t> mod 23 → 22 mod 23 → −1 mod 23 </a:t>
            </a:r>
            <a:r>
              <a:rPr lang="da-DK" altLang="en-US" sz="2400">
                <a:solidFill>
                  <a:schemeClr val="hlink"/>
                </a:solidFill>
                <a:latin typeface="Times New Roman" charset="0"/>
              </a:rPr>
              <a:t>nonresidue</a:t>
            </a:r>
          </a:p>
          <a:p>
            <a:pPr algn="just" eaLnBrk="1" hangingPunct="1"/>
            <a:endParaRPr lang="da-DK" altLang="en-US" sz="2400">
              <a:latin typeface="Times New Roman" charset="0"/>
            </a:endParaRPr>
          </a:p>
          <a:p>
            <a:pPr algn="just" eaLnBrk="1" hangingPunct="1"/>
            <a:r>
              <a:rPr lang="da-DK" altLang="en-US" sz="2400">
                <a:latin typeface="Times New Roman" charset="0"/>
              </a:rPr>
              <a:t>16 </a:t>
            </a:r>
            <a:r>
              <a:rPr lang="da-DK" altLang="en-US" sz="2400" baseline="30000">
                <a:latin typeface="Times New Roman" charset="0"/>
              </a:rPr>
              <a:t>(23−1)/2 </a:t>
            </a:r>
            <a:r>
              <a:rPr lang="da-DK" altLang="en-US" sz="2400">
                <a:latin typeface="Times New Roman" charset="0"/>
              </a:rPr>
              <a:t>mod 23 → 16</a:t>
            </a:r>
            <a:r>
              <a:rPr lang="da-DK" altLang="en-US" sz="2400" baseline="30000">
                <a:latin typeface="Times New Roman" charset="0"/>
              </a:rPr>
              <a:t>11</a:t>
            </a:r>
            <a:r>
              <a:rPr lang="da-DK" altLang="en-US" sz="2400">
                <a:latin typeface="Times New Roman" charset="0"/>
              </a:rPr>
              <a:t> mod 23→ 1 mod 23 </a:t>
            </a:r>
            <a:r>
              <a:rPr lang="da-DK" altLang="en-US" sz="2400">
                <a:solidFill>
                  <a:schemeClr val="hlink"/>
                </a:solidFill>
                <a:latin typeface="Times New Roman" charset="0"/>
              </a:rPr>
              <a:t>residue</a:t>
            </a:r>
            <a:endParaRPr lang="en-US" altLang="en-US" sz="2400">
              <a:solidFill>
                <a:schemeClr val="hlink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8150243F-4675-4C4C-8AC6-123170C3E1EF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271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271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271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2714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Solving Quadratic Equation Modulo a Prime</a:t>
            </a:r>
            <a:endParaRPr lang="en-US" altLang="en-US" sz="2800" i="1">
              <a:latin typeface="Times New Roman" charset="0"/>
            </a:endParaRPr>
          </a:p>
        </p:txBody>
      </p:sp>
      <p:sp>
        <p:nvSpPr>
          <p:cNvPr id="72715" name="Text Box 10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9.5.1  Continued</a:t>
            </a:r>
          </a:p>
        </p:txBody>
      </p:sp>
      <p:sp>
        <p:nvSpPr>
          <p:cNvPr id="72716" name="Rectangle 11"/>
          <p:cNvSpPr>
            <a:spLocks noChangeArrowheads="1"/>
          </p:cNvSpPr>
          <p:nvPr/>
        </p:nvSpPr>
        <p:spPr bwMode="auto">
          <a:xfrm>
            <a:off x="228600" y="19050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hlink"/>
                </a:solidFill>
                <a:latin typeface="Times New Roman" charset="0"/>
              </a:rPr>
              <a:t>Special Case:</a:t>
            </a:r>
            <a:r>
              <a:rPr lang="en-US" altLang="en-US" sz="2800" i="1">
                <a:latin typeface="Times New Roman" charset="0"/>
              </a:rPr>
              <a:t> </a:t>
            </a:r>
            <a:r>
              <a:rPr lang="en-US" altLang="en-US" sz="2800" i="1">
                <a:solidFill>
                  <a:schemeClr val="hlink"/>
                </a:solidFill>
                <a:latin typeface="Times New Roman" charset="0"/>
              </a:rPr>
              <a:t>p = 4k + 3</a:t>
            </a:r>
            <a:r>
              <a:rPr lang="en-US" altLang="en-US" sz="2800" i="1">
                <a:latin typeface="Times New Roman" charset="0"/>
              </a:rPr>
              <a:t> </a:t>
            </a:r>
          </a:p>
        </p:txBody>
      </p:sp>
      <p:pic>
        <p:nvPicPr>
          <p:cNvPr id="72717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" y="2667000"/>
            <a:ext cx="8056563" cy="48577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7ABB9AB9-A573-486D-847F-B3D8CEEBA008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373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373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373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373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9.5.1  Continued</a:t>
            </a:r>
          </a:p>
        </p:txBody>
      </p:sp>
      <p:sp>
        <p:nvSpPr>
          <p:cNvPr id="73739" name="Rectangle 10"/>
          <p:cNvSpPr>
            <a:spLocks noChangeArrowheads="1"/>
          </p:cNvSpPr>
          <p:nvPr/>
        </p:nvSpPr>
        <p:spPr bwMode="auto">
          <a:xfrm>
            <a:off x="76200" y="16764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Solve the following quadratic equations:</a:t>
            </a:r>
          </a:p>
        </p:txBody>
      </p:sp>
      <p:sp>
        <p:nvSpPr>
          <p:cNvPr id="73740" name="Text Box 11"/>
          <p:cNvSpPr txBox="1">
            <a:spLocks noChangeArrowheads="1"/>
          </p:cNvSpPr>
          <p:nvPr/>
        </p:nvSpPr>
        <p:spPr bwMode="auto">
          <a:xfrm>
            <a:off x="152400" y="10668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9.43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73741" name="Rectangle 15"/>
          <p:cNvSpPr>
            <a:spLocks noChangeArrowheads="1"/>
          </p:cNvSpPr>
          <p:nvPr/>
        </p:nvSpPr>
        <p:spPr bwMode="auto">
          <a:xfrm>
            <a:off x="152400" y="2894013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Solutions</a:t>
            </a:r>
          </a:p>
        </p:txBody>
      </p:sp>
      <p:pic>
        <p:nvPicPr>
          <p:cNvPr id="73742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4188" y="1146175"/>
            <a:ext cx="3122612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43" name="Rectangle 24"/>
          <p:cNvSpPr>
            <a:spLocks noChangeArrowheads="1"/>
          </p:cNvSpPr>
          <p:nvPr/>
        </p:nvSpPr>
        <p:spPr bwMode="auto">
          <a:xfrm>
            <a:off x="76200" y="3505200"/>
            <a:ext cx="8839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 algn="just" eaLnBrk="1" hangingPunct="1">
              <a:buFontTx/>
              <a:buAutoNum type="alphaLcPeriod"/>
            </a:pPr>
            <a:r>
              <a:rPr lang="en-US" altLang="en-US" sz="2400">
                <a:latin typeface="Times New Roman" charset="0"/>
              </a:rPr>
              <a:t>x ≡ ± 16 (mod 23)    √3 ≡ ± 16 (mod 23).</a:t>
            </a:r>
          </a:p>
          <a:p>
            <a:pPr marL="457200" indent="-457200" algn="just" eaLnBrk="1" hangingPunct="1"/>
            <a:endParaRPr lang="en-US" altLang="en-US" sz="2400">
              <a:latin typeface="Times New Roman" charset="0"/>
            </a:endParaRPr>
          </a:p>
          <a:p>
            <a:pPr marL="457200" indent="-457200" algn="just" eaLnBrk="1" hangingPunct="1"/>
            <a:r>
              <a:rPr lang="en-US" altLang="en-US" sz="2400">
                <a:latin typeface="Times New Roman" charset="0"/>
              </a:rPr>
              <a:t>b. There is no solution for √2 in Z11.</a:t>
            </a:r>
          </a:p>
          <a:p>
            <a:pPr marL="457200" indent="-457200" algn="just" eaLnBrk="1" hangingPunct="1"/>
            <a:endParaRPr lang="en-US" altLang="en-US" sz="2400">
              <a:latin typeface="Times New Roman" charset="0"/>
            </a:endParaRPr>
          </a:p>
          <a:p>
            <a:pPr marL="457200" indent="-457200" algn="just" eaLnBrk="1" hangingPunct="1"/>
            <a:r>
              <a:rPr lang="en-US" altLang="en-US" sz="2400">
                <a:latin typeface="Times New Roman" charset="0"/>
              </a:rPr>
              <a:t>c. x ≡ ± 11 (mod 19).   √7 ≡ ± 11 (mod 19).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260A2FB2-AEDD-4FCF-950E-77F35C40E480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475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476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476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4762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altLang="en-US" sz="2800" i="1">
              <a:latin typeface="Times New Roman" charset="0"/>
            </a:endParaRPr>
          </a:p>
        </p:txBody>
      </p:sp>
      <p:sp>
        <p:nvSpPr>
          <p:cNvPr id="74763" name="Text Box 10"/>
          <p:cNvSpPr txBox="1">
            <a:spLocks noChangeArrowheads="1"/>
          </p:cNvSpPr>
          <p:nvPr/>
        </p:nvSpPr>
        <p:spPr bwMode="auto">
          <a:xfrm>
            <a:off x="914400" y="47625"/>
            <a:ext cx="756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 i="1">
                <a:solidFill>
                  <a:schemeClr val="hlink"/>
                </a:solidFill>
                <a:latin typeface="Times New Roman" charset="0"/>
              </a:rPr>
              <a:t>9.5.2  Quadratic Congruence Modulo a Composite</a:t>
            </a:r>
          </a:p>
        </p:txBody>
      </p:sp>
      <p:pic>
        <p:nvPicPr>
          <p:cNvPr id="7476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847850"/>
            <a:ext cx="7980363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5" name="Text Box 12"/>
          <p:cNvSpPr txBox="1">
            <a:spLocks noChangeArrowheads="1"/>
          </p:cNvSpPr>
          <p:nvPr/>
        </p:nvSpPr>
        <p:spPr bwMode="auto">
          <a:xfrm>
            <a:off x="1143000" y="1143000"/>
            <a:ext cx="693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charset="0"/>
              </a:rPr>
              <a:t>Figure 9.5  </a:t>
            </a:r>
            <a:r>
              <a:rPr lang="en-US" altLang="en-US" sz="2000" i="1">
                <a:latin typeface="Times New Roman" charset="0"/>
              </a:rPr>
              <a:t>Decomposition of congruence modulo a composite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F1E7D9E1-5896-4764-A182-65E52AFDB765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578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578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578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578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5786" name="Text Box 9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9.5.2  Continued</a:t>
            </a:r>
          </a:p>
        </p:txBody>
      </p:sp>
      <p:sp>
        <p:nvSpPr>
          <p:cNvPr id="75787" name="Rectangle 10"/>
          <p:cNvSpPr>
            <a:spLocks noChangeArrowheads="1"/>
          </p:cNvSpPr>
          <p:nvPr/>
        </p:nvSpPr>
        <p:spPr bwMode="auto">
          <a:xfrm>
            <a:off x="76200" y="1493838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Assume that x</a:t>
            </a:r>
            <a:r>
              <a:rPr lang="en-US" altLang="en-US" sz="2400" baseline="30000">
                <a:latin typeface="Times New Roman" charset="0"/>
              </a:rPr>
              <a:t>2</a:t>
            </a:r>
            <a:r>
              <a:rPr lang="en-US" altLang="en-US" sz="2400">
                <a:latin typeface="Times New Roman" charset="0"/>
              </a:rPr>
              <a:t> ≡ 36 (mod 77). We know that 77 = 7 × 11. We can write</a:t>
            </a:r>
          </a:p>
        </p:txBody>
      </p:sp>
      <p:sp>
        <p:nvSpPr>
          <p:cNvPr id="75788" name="Text Box 11"/>
          <p:cNvSpPr txBox="1">
            <a:spLocks noChangeArrowheads="1"/>
          </p:cNvSpPr>
          <p:nvPr/>
        </p:nvSpPr>
        <p:spPr bwMode="auto">
          <a:xfrm>
            <a:off x="152400" y="10668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9.44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pic>
        <p:nvPicPr>
          <p:cNvPr id="75789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688" y="2286000"/>
            <a:ext cx="7605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90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7675" y="3886200"/>
            <a:ext cx="48355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91" name="Rectangle 19"/>
          <p:cNvSpPr>
            <a:spLocks noChangeArrowheads="1"/>
          </p:cNvSpPr>
          <p:nvPr/>
        </p:nvSpPr>
        <p:spPr bwMode="auto">
          <a:xfrm>
            <a:off x="228600" y="2819400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The answers are x ≡ +1 (mod 7), x ≡ − 1 (mod 7), x ≡ + 5 (mod 11), and x ≡ − 5 (mod 11). Now we can make four sets of equations out of these:</a:t>
            </a:r>
          </a:p>
        </p:txBody>
      </p:sp>
      <p:sp>
        <p:nvSpPr>
          <p:cNvPr id="75792" name="Rectangle 21"/>
          <p:cNvSpPr>
            <a:spLocks noChangeArrowheads="1"/>
          </p:cNvSpPr>
          <p:nvPr/>
        </p:nvSpPr>
        <p:spPr bwMode="auto">
          <a:xfrm>
            <a:off x="381000" y="55626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The answers are x = ± 6 and ± 27.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74B5DA97-94AD-4B5D-A5E7-9B6B4AB2B964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680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680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680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6810" name="Text Box 9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9.5.2  Continued</a:t>
            </a:r>
          </a:p>
        </p:txBody>
      </p:sp>
      <p:sp>
        <p:nvSpPr>
          <p:cNvPr id="76811" name="Rectangle 10"/>
          <p:cNvSpPr>
            <a:spLocks noChangeArrowheads="1"/>
          </p:cNvSpPr>
          <p:nvPr/>
        </p:nvSpPr>
        <p:spPr bwMode="auto">
          <a:xfrm>
            <a:off x="76200" y="1069975"/>
            <a:ext cx="8839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Complexity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How hard is it to solve a quadratic congruence modulo a composite? The main task is the factorization of the modulus. In other words, the complexity of solving a quadratic congruence modulo a composite is the same as factorizing a composite integer. As we have seen, if </a:t>
            </a:r>
            <a:r>
              <a:rPr lang="en-US" altLang="en-US" sz="2400" i="1">
                <a:latin typeface="Times New Roman" charset="0"/>
              </a:rPr>
              <a:t>n</a:t>
            </a:r>
            <a:r>
              <a:rPr lang="en-US" altLang="en-US" sz="2400">
                <a:latin typeface="Times New Roman" charset="0"/>
              </a:rPr>
              <a:t> is very large, factorization is infeasible.</a:t>
            </a:r>
          </a:p>
        </p:txBody>
      </p:sp>
      <p:sp>
        <p:nvSpPr>
          <p:cNvPr id="76812" name="Line 16"/>
          <p:cNvSpPr>
            <a:spLocks noChangeShapeType="1"/>
          </p:cNvSpPr>
          <p:nvPr/>
        </p:nvSpPr>
        <p:spPr bwMode="auto">
          <a:xfrm>
            <a:off x="457200" y="4267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3" name="Line 17"/>
          <p:cNvSpPr>
            <a:spLocks noChangeShapeType="1"/>
          </p:cNvSpPr>
          <p:nvPr/>
        </p:nvSpPr>
        <p:spPr bwMode="auto">
          <a:xfrm>
            <a:off x="458788" y="5838825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4" name="Rectangle 18"/>
          <p:cNvSpPr>
            <a:spLocks noChangeArrowheads="1"/>
          </p:cNvSpPr>
          <p:nvPr/>
        </p:nvSpPr>
        <p:spPr bwMode="auto">
          <a:xfrm>
            <a:off x="495300" y="4359275"/>
            <a:ext cx="8077200" cy="1373188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>
                <a:latin typeface="Times New Roman" charset="0"/>
              </a:rPr>
              <a:t>Solving a quadratic congruence modulo a composite is as hard as factorization</a:t>
            </a:r>
          </a:p>
          <a:p>
            <a:pPr algn="ctr"/>
            <a:r>
              <a:rPr lang="en-US" altLang="en-US" sz="2800">
                <a:latin typeface="Times New Roman" charset="0"/>
              </a:rPr>
              <a:t>of the modulus.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57200" y="3657600"/>
            <a:ext cx="1143000" cy="566738"/>
            <a:chOff x="1200" y="1248"/>
            <a:chExt cx="720" cy="357"/>
          </a:xfrm>
        </p:grpSpPr>
        <p:pic>
          <p:nvPicPr>
            <p:cNvPr id="76816" name="Picture 2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17" name="Text Box 21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charset="0"/>
                </a:rPr>
                <a:t>Note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AB7AD4EA-678E-4FDD-89B2-CBF90C1033B8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951298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951299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8486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9-6   EXPONENTIATION AND LOGARITHM</a:t>
            </a: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en-US" sz="1800">
              <a:latin typeface="Times New Roman" charset="0"/>
            </a:endParaRP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381000" y="5197475"/>
            <a:ext cx="6705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9.6.1</a:t>
            </a:r>
            <a:r>
              <a:rPr lang="en-US" altLang="en-US" sz="2400">
                <a:solidFill>
                  <a:srgbClr val="0033CC"/>
                </a:solidFill>
                <a:latin typeface="Times New Roman" charset="0"/>
              </a:rPr>
              <a:t>	Exponentiation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9.6.2</a:t>
            </a:r>
            <a:r>
              <a:rPr lang="en-US" altLang="en-US" sz="2400">
                <a:solidFill>
                  <a:srgbClr val="0033CC"/>
                </a:solidFill>
                <a:latin typeface="Times New Roman" charset="0"/>
              </a:rPr>
              <a:t>	Logarithm</a:t>
            </a:r>
            <a:endParaRPr lang="fr-FR" altLang="en-US" sz="2400">
              <a:solidFill>
                <a:srgbClr val="0033CC"/>
              </a:solidFill>
              <a:latin typeface="Times New Roman" charset="0"/>
            </a:endParaRPr>
          </a:p>
        </p:txBody>
      </p:sp>
      <p:sp>
        <p:nvSpPr>
          <p:cNvPr id="951303" name="Text Box 7"/>
          <p:cNvSpPr txBox="1">
            <a:spLocks noChangeArrowheads="1"/>
          </p:cNvSpPr>
          <p:nvPr/>
        </p:nvSpPr>
        <p:spPr bwMode="auto">
          <a:xfrm>
            <a:off x="393700" y="4721225"/>
            <a:ext cx="4862513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  <p:pic>
        <p:nvPicPr>
          <p:cNvPr id="778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590800"/>
            <a:ext cx="7983538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E730BA80-43C1-4730-B92A-3CFD311E630A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885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885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885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1143000" y="0"/>
            <a:ext cx="3795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9.6.1  Exponentiation</a:t>
            </a:r>
          </a:p>
        </p:txBody>
      </p:sp>
      <p:sp>
        <p:nvSpPr>
          <p:cNvPr id="78859" name="Rectangle 13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Fast Exponentiation</a:t>
            </a:r>
          </a:p>
          <a:p>
            <a:pPr algn="just"/>
            <a:endParaRPr lang="en-US" altLang="en-US" sz="2800" i="1">
              <a:latin typeface="Times New Roman" charset="0"/>
            </a:endParaRPr>
          </a:p>
        </p:txBody>
      </p:sp>
      <p:sp>
        <p:nvSpPr>
          <p:cNvPr id="78860" name="Text Box 14"/>
          <p:cNvSpPr txBox="1">
            <a:spLocks noChangeArrowheads="1"/>
          </p:cNvSpPr>
          <p:nvPr/>
        </p:nvSpPr>
        <p:spPr bwMode="auto">
          <a:xfrm>
            <a:off x="857250" y="2057400"/>
            <a:ext cx="676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charset="0"/>
              </a:rPr>
              <a:t>Figure 9.6  </a:t>
            </a:r>
            <a:r>
              <a:rPr lang="en-US" altLang="en-US" sz="2000" i="1">
                <a:latin typeface="Times New Roman" charset="0"/>
              </a:rPr>
              <a:t>The idea behind the square-and-multiply method</a:t>
            </a:r>
          </a:p>
        </p:txBody>
      </p:sp>
      <p:pic>
        <p:nvPicPr>
          <p:cNvPr id="78861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2968625"/>
            <a:ext cx="8299450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5E263DCC-7EA7-4DAB-A439-38CCAD823039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987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988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988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9.6.1  Continued</a:t>
            </a:r>
          </a:p>
        </p:txBody>
      </p:sp>
      <p:pic>
        <p:nvPicPr>
          <p:cNvPr id="7988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25" y="1227138"/>
            <a:ext cx="8766175" cy="364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152400" y="16002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What is the smallest prime?</a:t>
            </a:r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228600" y="1143000"/>
            <a:ext cx="1507144" cy="46166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Times New Roman" charset="0"/>
              </a:rPr>
              <a:t>Example </a:t>
            </a:r>
            <a:r>
              <a:rPr lang="en-US" altLang="en-US" sz="2400" dirty="0" smtClean="0">
                <a:solidFill>
                  <a:schemeClr val="bg1"/>
                </a:solidFill>
                <a:latin typeface="Times New Roman" charset="0"/>
              </a:rPr>
              <a:t>1</a:t>
            </a:r>
            <a:endParaRPr lang="en-US" altLang="en-US" sz="2000" i="1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59853" name="Rectangle 13"/>
          <p:cNvSpPr>
            <a:spLocks noChangeArrowheads="1"/>
          </p:cNvSpPr>
          <p:nvPr/>
        </p:nvSpPr>
        <p:spPr bwMode="auto">
          <a:xfrm>
            <a:off x="152400" y="2149475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The smallest prime is 2, which is divisible by 2 (itself) and 1. </a:t>
            </a:r>
          </a:p>
        </p:txBody>
      </p:sp>
      <p:sp>
        <p:nvSpPr>
          <p:cNvPr id="1059854" name="Rectangle 14"/>
          <p:cNvSpPr>
            <a:spLocks noChangeArrowheads="1"/>
          </p:cNvSpPr>
          <p:nvPr/>
        </p:nvSpPr>
        <p:spPr bwMode="auto">
          <a:xfrm>
            <a:off x="152400" y="361473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List the primes smaller than 10.</a:t>
            </a:r>
          </a:p>
        </p:txBody>
      </p:sp>
      <p:sp>
        <p:nvSpPr>
          <p:cNvPr id="1059855" name="Text Box 15"/>
          <p:cNvSpPr txBox="1">
            <a:spLocks noChangeArrowheads="1"/>
          </p:cNvSpPr>
          <p:nvPr/>
        </p:nvSpPr>
        <p:spPr bwMode="auto">
          <a:xfrm>
            <a:off x="228600" y="3157538"/>
            <a:ext cx="1507144" cy="46166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Times New Roman" charset="0"/>
              </a:rPr>
              <a:t>Example </a:t>
            </a:r>
            <a:r>
              <a:rPr lang="en-US" altLang="en-US" sz="2400" dirty="0" smtClean="0">
                <a:solidFill>
                  <a:schemeClr val="bg1"/>
                </a:solidFill>
                <a:latin typeface="Times New Roman" charset="0"/>
              </a:rPr>
              <a:t>2</a:t>
            </a:r>
            <a:endParaRPr lang="en-US" altLang="en-US" sz="2000" i="1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59856" name="Rectangle 16"/>
          <p:cNvSpPr>
            <a:spLocks noChangeArrowheads="1"/>
          </p:cNvSpPr>
          <p:nvPr/>
        </p:nvSpPr>
        <p:spPr bwMode="auto">
          <a:xfrm>
            <a:off x="152400" y="4162425"/>
            <a:ext cx="8839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There are four primes less than 10: 2, 3, 5, and 7. It is interesting to note that the percentage of primes in the range 1 to 10 is 40%. The percentage decreases as the range increases.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481252" y="0"/>
            <a:ext cx="17219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 b="1" dirty="0" smtClean="0">
                <a:solidFill>
                  <a:srgbClr val="0070C0"/>
                </a:solidFill>
                <a:latin typeface="Times New Roman" charset="0"/>
              </a:rPr>
              <a:t>Definition</a:t>
            </a:r>
            <a:endParaRPr lang="en-US" altLang="en-US" sz="2800" b="1" dirty="0">
              <a:solidFill>
                <a:srgbClr val="0070C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9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9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9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9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9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9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9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9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53" grpId="0"/>
      <p:bldP spid="1059854" grpId="0"/>
      <p:bldP spid="1059855" grpId="0" animBg="1"/>
      <p:bldP spid="105985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9B524094-F069-4F94-AD03-446E8F9FC5C2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090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090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090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0906" name="Text Box 9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9.6.1  Continued</a:t>
            </a:r>
          </a:p>
        </p:txBody>
      </p:sp>
      <p:sp>
        <p:nvSpPr>
          <p:cNvPr id="80907" name="Rectangle 10"/>
          <p:cNvSpPr>
            <a:spLocks noChangeArrowheads="1"/>
          </p:cNvSpPr>
          <p:nvPr/>
        </p:nvSpPr>
        <p:spPr bwMode="auto">
          <a:xfrm>
            <a:off x="76200" y="1631950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Figure 9.7 shows the process for calculating </a:t>
            </a:r>
            <a:r>
              <a:rPr lang="en-US" altLang="en-US" sz="2400" i="1">
                <a:latin typeface="Times New Roman" charset="0"/>
              </a:rPr>
              <a:t>y</a:t>
            </a:r>
            <a:r>
              <a:rPr lang="en-US" altLang="en-US" sz="2400">
                <a:latin typeface="Times New Roman" charset="0"/>
              </a:rPr>
              <a:t> = </a:t>
            </a:r>
            <a:r>
              <a:rPr lang="en-US" altLang="en-US" sz="2400" i="1">
                <a:latin typeface="Times New Roman" charset="0"/>
              </a:rPr>
              <a:t>a</a:t>
            </a:r>
            <a:r>
              <a:rPr lang="en-US" altLang="en-US" sz="2400" i="1" baseline="30000">
                <a:latin typeface="Times New Roman" charset="0"/>
              </a:rPr>
              <a:t>x</a:t>
            </a:r>
            <a:r>
              <a:rPr lang="en-US" altLang="en-US" sz="2400">
                <a:latin typeface="Times New Roman" charset="0"/>
              </a:rPr>
              <a:t> using the Algorithm 9.7 (for simplicity, the modulus is not shown). In this case, </a:t>
            </a:r>
            <a:r>
              <a:rPr lang="en-US" altLang="en-US" sz="2400" i="1">
                <a:latin typeface="Times New Roman" charset="0"/>
              </a:rPr>
              <a:t>x</a:t>
            </a:r>
            <a:r>
              <a:rPr lang="en-US" altLang="en-US" sz="2400">
                <a:latin typeface="Times New Roman" charset="0"/>
              </a:rPr>
              <a:t> = 22 = (10110)2 in binary. The exponent has five bits.</a:t>
            </a:r>
          </a:p>
        </p:txBody>
      </p:sp>
      <p:sp>
        <p:nvSpPr>
          <p:cNvPr id="80908" name="Text Box 11"/>
          <p:cNvSpPr txBox="1">
            <a:spLocks noChangeArrowheads="1"/>
          </p:cNvSpPr>
          <p:nvPr/>
        </p:nvSpPr>
        <p:spPr bwMode="auto">
          <a:xfrm>
            <a:off x="152400" y="10668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9.45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80909" name="Text Box 16"/>
          <p:cNvSpPr txBox="1">
            <a:spLocks noChangeArrowheads="1"/>
          </p:cNvSpPr>
          <p:nvPr/>
        </p:nvSpPr>
        <p:spPr bwMode="auto">
          <a:xfrm>
            <a:off x="42863" y="3429000"/>
            <a:ext cx="9024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charset="0"/>
              </a:rPr>
              <a:t>Figure 9.7  </a:t>
            </a:r>
            <a:r>
              <a:rPr lang="en-US" altLang="en-US" sz="2000" i="1">
                <a:latin typeface="Times New Roman" charset="0"/>
              </a:rPr>
              <a:t>Demonstration of calculation of a</a:t>
            </a:r>
            <a:r>
              <a:rPr lang="en-US" altLang="en-US" sz="2000" i="1" baseline="30000">
                <a:latin typeface="Times New Roman" charset="0"/>
              </a:rPr>
              <a:t>22</a:t>
            </a:r>
            <a:r>
              <a:rPr lang="en-US" altLang="en-US" sz="2000" i="1">
                <a:latin typeface="Times New Roman" charset="0"/>
              </a:rPr>
              <a:t> using square-and-multiply method</a:t>
            </a:r>
          </a:p>
        </p:txBody>
      </p:sp>
      <p:pic>
        <p:nvPicPr>
          <p:cNvPr id="80910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4483100"/>
            <a:ext cx="8629650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B2DA3614-7478-4EF1-97B0-8D56F8B5B879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192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192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192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9.6.1  Continued</a:t>
            </a:r>
          </a:p>
        </p:txBody>
      </p:sp>
      <p:pic>
        <p:nvPicPr>
          <p:cNvPr id="81931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750" y="990600"/>
            <a:ext cx="8756650" cy="309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457200" y="5105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458788" y="6248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495300" y="5197475"/>
            <a:ext cx="8077200" cy="523875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>
                <a:latin typeface="Times New Roman" charset="0"/>
              </a:rPr>
              <a:t>How about 21</a:t>
            </a:r>
            <a:r>
              <a:rPr lang="en-US" altLang="en-US" sz="2800" baseline="30000">
                <a:latin typeface="Times New Roman" charset="0"/>
              </a:rPr>
              <a:t>24</a:t>
            </a:r>
            <a:r>
              <a:rPr lang="en-US" altLang="en-US" sz="2800">
                <a:latin typeface="Times New Roman" charset="0"/>
              </a:rPr>
              <a:t> mod 8?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2B99F341-DF45-4256-B954-0ACADF1ECDC2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294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295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295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295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2954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charset="0"/>
              </a:rPr>
              <a:t>In cryptography, we also need to discuss modular logarithm. </a:t>
            </a:r>
          </a:p>
        </p:txBody>
      </p:sp>
      <p:sp>
        <p:nvSpPr>
          <p:cNvPr id="82955" name="Text Box 10"/>
          <p:cNvSpPr txBox="1">
            <a:spLocks noChangeArrowheads="1"/>
          </p:cNvSpPr>
          <p:nvPr/>
        </p:nvSpPr>
        <p:spPr bwMode="auto">
          <a:xfrm>
            <a:off x="1143000" y="0"/>
            <a:ext cx="2982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charset="0"/>
              </a:rPr>
              <a:t>9.6.2  Logarithm</a:t>
            </a:r>
          </a:p>
        </p:txBody>
      </p:sp>
      <p:sp>
        <p:nvSpPr>
          <p:cNvPr id="82956" name="Rectangle 11"/>
          <p:cNvSpPr>
            <a:spLocks noChangeArrowheads="1"/>
          </p:cNvSpPr>
          <p:nvPr/>
        </p:nvSpPr>
        <p:spPr bwMode="auto">
          <a:xfrm>
            <a:off x="152400" y="21336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Exhaustive Search</a:t>
            </a:r>
            <a:endParaRPr lang="en-US" altLang="en-US" sz="2800" i="1">
              <a:latin typeface="Times New Roman" charset="0"/>
            </a:endParaRPr>
          </a:p>
        </p:txBody>
      </p:sp>
      <p:pic>
        <p:nvPicPr>
          <p:cNvPr id="82957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859088"/>
            <a:ext cx="8931275" cy="293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3939A3EA-C68B-4136-8DB3-E4C183D337E9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499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499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500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500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5002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Order of the Group</a:t>
            </a:r>
            <a:r>
              <a:rPr lang="en-US" altLang="en-US" sz="2800" i="1">
                <a:latin typeface="Times New Roman" charset="0"/>
              </a:rPr>
              <a:t>.</a:t>
            </a:r>
          </a:p>
        </p:txBody>
      </p:sp>
      <p:sp>
        <p:nvSpPr>
          <p:cNvPr id="85003" name="Text Box 10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9.6.2  Continued</a:t>
            </a:r>
          </a:p>
        </p:txBody>
      </p:sp>
      <p:sp>
        <p:nvSpPr>
          <p:cNvPr id="85004" name="Rectangle 11"/>
          <p:cNvSpPr>
            <a:spLocks noChangeArrowheads="1"/>
          </p:cNvSpPr>
          <p:nvPr/>
        </p:nvSpPr>
        <p:spPr bwMode="auto">
          <a:xfrm>
            <a:off x="76200" y="2514600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What is the order of group G = &lt;Z</a:t>
            </a:r>
            <a:r>
              <a:rPr lang="en-US" altLang="en-US" sz="2400" baseline="-25000">
                <a:latin typeface="Times New Roman" charset="0"/>
              </a:rPr>
              <a:t>21</a:t>
            </a:r>
            <a:r>
              <a:rPr lang="en-US" altLang="en-US" sz="2400">
                <a:latin typeface="Times New Roman" charset="0"/>
              </a:rPr>
              <a:t>∗, ×&gt;? |G| = 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(21) = 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(3) × 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(7) = 2 × 6 =12. There are 12 elements in this group: 1, 2, 4, 5, 8, 10, 11, 13, 16, 17, 19, and 20. All are relatively prime with 21.</a:t>
            </a:r>
          </a:p>
        </p:txBody>
      </p:sp>
      <p:sp>
        <p:nvSpPr>
          <p:cNvPr id="85005" name="Text Box 12"/>
          <p:cNvSpPr txBox="1">
            <a:spLocks noChangeArrowheads="1"/>
          </p:cNvSpPr>
          <p:nvPr/>
        </p:nvSpPr>
        <p:spPr bwMode="auto">
          <a:xfrm>
            <a:off x="152400" y="19050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9.46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20FF5D50-8CDE-41BA-9FF8-3FC91583301E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602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602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602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6026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Order of an Element</a:t>
            </a:r>
            <a:endParaRPr lang="en-US" altLang="en-US" sz="2800" i="1">
              <a:latin typeface="Times New Roman" charset="0"/>
            </a:endParaRPr>
          </a:p>
        </p:txBody>
      </p:sp>
      <p:sp>
        <p:nvSpPr>
          <p:cNvPr id="86027" name="Text Box 10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9.6.2  Continued</a:t>
            </a:r>
          </a:p>
        </p:txBody>
      </p:sp>
      <p:sp>
        <p:nvSpPr>
          <p:cNvPr id="86028" name="Rectangle 13"/>
          <p:cNvSpPr>
            <a:spLocks noChangeArrowheads="1"/>
          </p:cNvSpPr>
          <p:nvPr/>
        </p:nvSpPr>
        <p:spPr bwMode="auto">
          <a:xfrm>
            <a:off x="76200" y="22860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Find the order of all elements in G = &lt;Z</a:t>
            </a:r>
            <a:r>
              <a:rPr lang="en-US" altLang="en-US" sz="2400" baseline="-25000">
                <a:latin typeface="Times New Roman" charset="0"/>
              </a:rPr>
              <a:t>10</a:t>
            </a:r>
            <a:r>
              <a:rPr lang="en-US" altLang="en-US" sz="2400">
                <a:latin typeface="Times New Roman" charset="0"/>
              </a:rPr>
              <a:t>∗, ×&gt;.</a:t>
            </a:r>
          </a:p>
        </p:txBody>
      </p:sp>
      <p:sp>
        <p:nvSpPr>
          <p:cNvPr id="86029" name="Text Box 14"/>
          <p:cNvSpPr txBox="1">
            <a:spLocks noChangeArrowheads="1"/>
          </p:cNvSpPr>
          <p:nvPr/>
        </p:nvSpPr>
        <p:spPr bwMode="auto">
          <a:xfrm>
            <a:off x="152400" y="17526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9.47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83982" name="Rectangle 15"/>
          <p:cNvSpPr>
            <a:spLocks noChangeArrowheads="1"/>
          </p:cNvSpPr>
          <p:nvPr/>
        </p:nvSpPr>
        <p:spPr bwMode="auto">
          <a:xfrm>
            <a:off x="76200" y="2851150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 eaLnBrk="1" hangingPunct="1"/>
            <a:r>
              <a:rPr lang="en-US" altLang="en-US" sz="2400">
                <a:latin typeface="Times New Roman" charset="0"/>
              </a:rPr>
              <a:t>This group has only 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(10) = 4 elements: 1, 3, 7, 9. We can find the order of each element by trial and error. </a:t>
            </a:r>
          </a:p>
        </p:txBody>
      </p:sp>
      <p:sp>
        <p:nvSpPr>
          <p:cNvPr id="83983" name="Rectangle 16"/>
          <p:cNvSpPr>
            <a:spLocks noChangeArrowheads="1"/>
          </p:cNvSpPr>
          <p:nvPr/>
        </p:nvSpPr>
        <p:spPr bwMode="auto">
          <a:xfrm>
            <a:off x="152400" y="4421188"/>
            <a:ext cx="89154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0"/>
              <a:t>a. 1</a:t>
            </a:r>
            <a:r>
              <a:rPr lang="en-US" altLang="en-US" b="0" baseline="30000"/>
              <a:t>1</a:t>
            </a:r>
            <a:r>
              <a:rPr lang="en-US" altLang="en-US" b="0"/>
              <a:t> ≡ 1 mod (10) → ord(1) = 1.</a:t>
            </a:r>
          </a:p>
          <a:p>
            <a:r>
              <a:rPr lang="en-US" altLang="en-US" b="0"/>
              <a:t>b. 3</a:t>
            </a:r>
            <a:r>
              <a:rPr lang="en-US" altLang="en-US" b="0" baseline="30000"/>
              <a:t>4</a:t>
            </a:r>
            <a:r>
              <a:rPr lang="en-US" altLang="en-US" b="0"/>
              <a:t> ≡ 1 mod (10) → ord(3) = 4.</a:t>
            </a:r>
          </a:p>
          <a:p>
            <a:r>
              <a:rPr lang="en-US" altLang="en-US" b="0"/>
              <a:t>c. 7</a:t>
            </a:r>
            <a:r>
              <a:rPr lang="en-US" altLang="en-US" b="0" baseline="30000"/>
              <a:t>4</a:t>
            </a:r>
            <a:r>
              <a:rPr lang="en-US" altLang="en-US" b="0"/>
              <a:t> ≡ 1 mod (10) → ord(7) = 4.</a:t>
            </a:r>
          </a:p>
          <a:p>
            <a:r>
              <a:rPr lang="en-US" altLang="en-US" b="0"/>
              <a:t>d. 9</a:t>
            </a:r>
            <a:r>
              <a:rPr lang="en-US" altLang="en-US" b="0" baseline="30000"/>
              <a:t>2</a:t>
            </a:r>
            <a:r>
              <a:rPr lang="en-US" altLang="en-US" b="0"/>
              <a:t> ≡ 1 mod (10) → ord(9) =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2" grpId="0"/>
      <p:bldP spid="8398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F4CDA61D-2CEC-4EB9-98AD-98FA2EBC4127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704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704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704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704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7050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Euler’s Theorem</a:t>
            </a:r>
            <a:endParaRPr lang="en-US" altLang="en-US" sz="2800" i="1">
              <a:latin typeface="Times New Roman" charset="0"/>
            </a:endParaRPr>
          </a:p>
        </p:txBody>
      </p:sp>
      <p:sp>
        <p:nvSpPr>
          <p:cNvPr id="87051" name="Text Box 10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9.6.2  Continued</a:t>
            </a:r>
          </a:p>
        </p:txBody>
      </p:sp>
      <p:sp>
        <p:nvSpPr>
          <p:cNvPr id="87052" name="Text Box 11"/>
          <p:cNvSpPr txBox="1">
            <a:spLocks noChangeArrowheads="1"/>
          </p:cNvSpPr>
          <p:nvPr/>
        </p:nvSpPr>
        <p:spPr bwMode="auto">
          <a:xfrm>
            <a:off x="304800" y="22860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9.48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pic>
        <p:nvPicPr>
          <p:cNvPr id="8705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846388"/>
            <a:ext cx="8181975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86AB4ACB-EEC2-4DA9-8782-E54015498E08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807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807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807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807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8074" name="Rectangle 9"/>
          <p:cNvSpPr>
            <a:spLocks noChangeArrowheads="1"/>
          </p:cNvSpPr>
          <p:nvPr/>
        </p:nvSpPr>
        <p:spPr bwMode="auto">
          <a:xfrm>
            <a:off x="228600" y="914400"/>
            <a:ext cx="8686800" cy="137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Primitive Roots</a:t>
            </a:r>
            <a:r>
              <a:rPr lang="en-US" altLang="en-US" sz="2800" i="1">
                <a:latin typeface="Times New Roman" charset="0"/>
              </a:rPr>
              <a:t> In the group G = &lt;Z</a:t>
            </a:r>
            <a:r>
              <a:rPr lang="en-US" altLang="en-US" sz="2800" i="1" baseline="-25000">
                <a:latin typeface="Times New Roman" charset="0"/>
              </a:rPr>
              <a:t>n</a:t>
            </a:r>
            <a:r>
              <a:rPr lang="en-US" altLang="en-US" sz="2800" i="1">
                <a:latin typeface="Times New Roman" charset="0"/>
              </a:rPr>
              <a:t>∗, ×&gt;, when the order of an element is the same as </a:t>
            </a:r>
            <a:r>
              <a:rPr lang="en-US" altLang="en-US" sz="2800" i="1">
                <a:latin typeface="Symbol" pitchFamily="18" charset="2"/>
              </a:rPr>
              <a:t>f</a:t>
            </a:r>
            <a:r>
              <a:rPr lang="en-US" altLang="en-US" sz="2800" i="1">
                <a:latin typeface="Times New Roman" charset="0"/>
              </a:rPr>
              <a:t>(n), that element is called the primitive root of the group.</a:t>
            </a:r>
          </a:p>
        </p:txBody>
      </p:sp>
      <p:sp>
        <p:nvSpPr>
          <p:cNvPr id="88075" name="Text Box 10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9.6.2  Continued</a:t>
            </a:r>
          </a:p>
        </p:txBody>
      </p:sp>
      <p:sp>
        <p:nvSpPr>
          <p:cNvPr id="88076" name="Text Box 11"/>
          <p:cNvSpPr txBox="1">
            <a:spLocks noChangeArrowheads="1"/>
          </p:cNvSpPr>
          <p:nvPr/>
        </p:nvSpPr>
        <p:spPr bwMode="auto">
          <a:xfrm>
            <a:off x="304800" y="414655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9.49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88077" name="Rectangle 12"/>
          <p:cNvSpPr>
            <a:spLocks noChangeArrowheads="1"/>
          </p:cNvSpPr>
          <p:nvPr/>
        </p:nvSpPr>
        <p:spPr bwMode="auto">
          <a:xfrm>
            <a:off x="152400" y="4756150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Table 9.4 shows that there are no primitive roots in G = &lt;Z</a:t>
            </a:r>
            <a:r>
              <a:rPr lang="en-US" altLang="en-US" sz="2400" baseline="-25000">
                <a:latin typeface="Times New Roman" charset="0"/>
              </a:rPr>
              <a:t>8</a:t>
            </a:r>
            <a:r>
              <a:rPr lang="en-US" altLang="en-US" sz="2400">
                <a:latin typeface="Times New Roman" charset="0"/>
              </a:rPr>
              <a:t>∗, ×&gt; because no element has the order equal to 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(8) = 4. The order of elements are all smaller than 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AFF6F207-9165-42F1-9C7C-D335E3E33535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8909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909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909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909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909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9098" name="Text Box 9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9.6.2  Continued</a:t>
            </a:r>
          </a:p>
        </p:txBody>
      </p:sp>
      <p:sp>
        <p:nvSpPr>
          <p:cNvPr id="89099" name="Text Box 10"/>
          <p:cNvSpPr txBox="1">
            <a:spLocks noChangeArrowheads="1"/>
          </p:cNvSpPr>
          <p:nvPr/>
        </p:nvSpPr>
        <p:spPr bwMode="auto">
          <a:xfrm>
            <a:off x="1143000" y="6096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9.50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152400" y="1219200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Table 9.5 shows the result of </a:t>
            </a:r>
            <a:r>
              <a:rPr lang="en-US" altLang="en-US" sz="2400" i="1">
                <a:latin typeface="Times New Roman" charset="0"/>
              </a:rPr>
              <a:t>a</a:t>
            </a:r>
            <a:r>
              <a:rPr lang="en-US" altLang="en-US" sz="2400" i="1" baseline="30000">
                <a:latin typeface="Times New Roman" charset="0"/>
              </a:rPr>
              <a:t>i</a:t>
            </a:r>
            <a:r>
              <a:rPr lang="en-US" altLang="en-US" sz="2400">
                <a:latin typeface="Times New Roman" charset="0"/>
              </a:rPr>
              <a:t> ≡ </a:t>
            </a:r>
            <a:r>
              <a:rPr lang="en-US" altLang="en-US" sz="2400" i="1">
                <a:latin typeface="Times New Roman" charset="0"/>
              </a:rPr>
              <a:t>x</a:t>
            </a:r>
            <a:r>
              <a:rPr lang="en-US" altLang="en-US" sz="2400">
                <a:latin typeface="Times New Roman" charset="0"/>
              </a:rPr>
              <a:t> (mod 7) for the group </a:t>
            </a:r>
            <a:br>
              <a:rPr lang="en-US" altLang="en-US" sz="2400">
                <a:latin typeface="Times New Roman" charset="0"/>
              </a:rPr>
            </a:br>
            <a:r>
              <a:rPr lang="en-US" altLang="en-US" sz="2400">
                <a:latin typeface="Times New Roman" charset="0"/>
              </a:rPr>
              <a:t>G = &lt;Z</a:t>
            </a:r>
            <a:r>
              <a:rPr lang="en-US" altLang="en-US" sz="2400" baseline="-25000">
                <a:latin typeface="Times New Roman" charset="0"/>
              </a:rPr>
              <a:t>7</a:t>
            </a:r>
            <a:r>
              <a:rPr lang="en-US" altLang="en-US" sz="2400">
                <a:latin typeface="Times New Roman" charset="0"/>
              </a:rPr>
              <a:t>∗, ×&gt;. In this group, 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(7) = 6.</a:t>
            </a:r>
          </a:p>
        </p:txBody>
      </p:sp>
      <p:pic>
        <p:nvPicPr>
          <p:cNvPr id="8910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70200"/>
            <a:ext cx="8948738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3747E7E3-9F1B-4F3D-9616-095713CA2657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011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011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012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012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0122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altLang="en-US" sz="2800" i="1">
              <a:latin typeface="Times New Roman" charset="0"/>
            </a:endParaRPr>
          </a:p>
        </p:txBody>
      </p:sp>
      <p:sp>
        <p:nvSpPr>
          <p:cNvPr id="90123" name="Text Box 10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9.6.2  Continued</a:t>
            </a:r>
          </a:p>
        </p:txBody>
      </p:sp>
      <p:sp>
        <p:nvSpPr>
          <p:cNvPr id="90124" name="Line 11"/>
          <p:cNvSpPr>
            <a:spLocks noChangeShapeType="1"/>
          </p:cNvSpPr>
          <p:nvPr/>
        </p:nvSpPr>
        <p:spPr bwMode="auto">
          <a:xfrm>
            <a:off x="457200" y="1676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5" name="Line 12"/>
          <p:cNvSpPr>
            <a:spLocks noChangeShapeType="1"/>
          </p:cNvSpPr>
          <p:nvPr/>
        </p:nvSpPr>
        <p:spPr bwMode="auto">
          <a:xfrm>
            <a:off x="458788" y="2819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6" name="Rectangle 13"/>
          <p:cNvSpPr>
            <a:spLocks noChangeArrowheads="1"/>
          </p:cNvSpPr>
          <p:nvPr/>
        </p:nvSpPr>
        <p:spPr bwMode="auto">
          <a:xfrm>
            <a:off x="495300" y="1768475"/>
            <a:ext cx="8077200" cy="94615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>
                <a:latin typeface="Times New Roman" charset="0"/>
              </a:rPr>
              <a:t>The group G = &lt;Z</a:t>
            </a:r>
            <a:r>
              <a:rPr lang="en-US" altLang="en-US" sz="2800" i="1" baseline="-25000">
                <a:latin typeface="Times New Roman" charset="0"/>
              </a:rPr>
              <a:t>n</a:t>
            </a:r>
            <a:r>
              <a:rPr lang="en-US" altLang="en-US" sz="2800">
                <a:latin typeface="Times New Roman" charset="0"/>
              </a:rPr>
              <a:t>*, ×&gt; has primitive roots only if </a:t>
            </a:r>
            <a:r>
              <a:rPr lang="en-US" altLang="en-US" sz="2800" i="1">
                <a:latin typeface="Times New Roman" charset="0"/>
              </a:rPr>
              <a:t>n</a:t>
            </a:r>
            <a:r>
              <a:rPr lang="en-US" altLang="en-US" sz="2800">
                <a:latin typeface="Times New Roman" charset="0"/>
              </a:rPr>
              <a:t> is 2, 4, </a:t>
            </a:r>
            <a:r>
              <a:rPr lang="en-US" altLang="en-US" sz="2800" i="1">
                <a:latin typeface="Times New Roman" charset="0"/>
              </a:rPr>
              <a:t>p</a:t>
            </a:r>
            <a:r>
              <a:rPr lang="en-US" altLang="en-US" sz="2800" baseline="30000">
                <a:latin typeface="Times New Roman" charset="0"/>
              </a:rPr>
              <a:t>t</a:t>
            </a:r>
            <a:r>
              <a:rPr lang="en-US" altLang="en-US" sz="2800">
                <a:latin typeface="Times New Roman" charset="0"/>
              </a:rPr>
              <a:t>, or 2</a:t>
            </a:r>
            <a:r>
              <a:rPr lang="en-US" altLang="en-US" sz="2800" i="1">
                <a:latin typeface="Times New Roman" charset="0"/>
              </a:rPr>
              <a:t>p</a:t>
            </a:r>
            <a:r>
              <a:rPr lang="en-US" altLang="en-US" sz="2800" baseline="30000">
                <a:latin typeface="Times New Roman" charset="0"/>
              </a:rPr>
              <a:t>t</a:t>
            </a:r>
            <a:r>
              <a:rPr lang="en-US" altLang="en-US" sz="2800">
                <a:latin typeface="Times New Roman" charset="0"/>
              </a:rPr>
              <a:t>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57200" y="1066800"/>
            <a:ext cx="1143000" cy="566738"/>
            <a:chOff x="1200" y="1248"/>
            <a:chExt cx="720" cy="357"/>
          </a:xfrm>
        </p:grpSpPr>
        <p:pic>
          <p:nvPicPr>
            <p:cNvPr id="90131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132" name="Text Box 16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charset="0"/>
                </a:rPr>
                <a:t>Note</a:t>
              </a:r>
            </a:p>
          </p:txBody>
        </p:sp>
      </p:grpSp>
      <p:sp>
        <p:nvSpPr>
          <p:cNvPr id="90128" name="Text Box 17"/>
          <p:cNvSpPr txBox="1">
            <a:spLocks noChangeArrowheads="1"/>
          </p:cNvSpPr>
          <p:nvPr/>
        </p:nvSpPr>
        <p:spPr bwMode="auto">
          <a:xfrm>
            <a:off x="304800" y="30480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9.51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90129" name="Rectangle 18"/>
          <p:cNvSpPr>
            <a:spLocks noChangeArrowheads="1"/>
          </p:cNvSpPr>
          <p:nvPr/>
        </p:nvSpPr>
        <p:spPr bwMode="auto">
          <a:xfrm>
            <a:off x="152400" y="3581400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For which value of </a:t>
            </a:r>
            <a:r>
              <a:rPr lang="en-US" altLang="en-US" sz="2400" i="1">
                <a:latin typeface="Times New Roman" charset="0"/>
              </a:rPr>
              <a:t>n</a:t>
            </a:r>
            <a:r>
              <a:rPr lang="en-US" altLang="en-US" sz="2400">
                <a:latin typeface="Times New Roman" charset="0"/>
              </a:rPr>
              <a:t>, does the group G = &lt;Z</a:t>
            </a:r>
            <a:r>
              <a:rPr lang="en-US" altLang="en-US" sz="2400" i="1" baseline="-25000">
                <a:latin typeface="Times New Roman" charset="0"/>
              </a:rPr>
              <a:t>n</a:t>
            </a:r>
            <a:r>
              <a:rPr lang="en-US" altLang="en-US" sz="2400">
                <a:latin typeface="Times New Roman" charset="0"/>
              </a:rPr>
              <a:t>∗, ×&gt; have primitive roots: 17, 20, 38, and 50?</a:t>
            </a:r>
          </a:p>
        </p:txBody>
      </p:sp>
      <p:sp>
        <p:nvSpPr>
          <p:cNvPr id="88082" name="Rectangle 19"/>
          <p:cNvSpPr>
            <a:spLocks noChangeArrowheads="1"/>
          </p:cNvSpPr>
          <p:nvPr/>
        </p:nvSpPr>
        <p:spPr bwMode="auto">
          <a:xfrm>
            <a:off x="152400" y="4559300"/>
            <a:ext cx="8839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 algn="just" eaLnBrk="1" hangingPunct="1"/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marL="457200" indent="-457200" algn="just" eaLnBrk="1" hangingPunct="1">
              <a:buFontTx/>
              <a:buAutoNum type="alphaLcPeriod"/>
            </a:pPr>
            <a:r>
              <a:rPr lang="en-US" altLang="en-US" sz="2400">
                <a:latin typeface="Times New Roman" charset="0"/>
              </a:rPr>
              <a:t>G = &lt;Z</a:t>
            </a:r>
            <a:r>
              <a:rPr lang="en-US" altLang="en-US" sz="2400" baseline="-25000">
                <a:latin typeface="Times New Roman" charset="0"/>
              </a:rPr>
              <a:t>17</a:t>
            </a:r>
            <a:r>
              <a:rPr lang="en-US" altLang="en-US" sz="2400">
                <a:latin typeface="Times New Roman" charset="0"/>
              </a:rPr>
              <a:t>∗, ×&gt; has primitive roots,  17 is a prime.</a:t>
            </a:r>
          </a:p>
          <a:p>
            <a:pPr marL="457200" indent="-457200" algn="just" eaLnBrk="1" hangingPunct="1"/>
            <a:r>
              <a:rPr lang="en-US" altLang="en-US" sz="2400">
                <a:latin typeface="Times New Roman" charset="0"/>
              </a:rPr>
              <a:t>b.   G = &lt;Z</a:t>
            </a:r>
            <a:r>
              <a:rPr lang="en-US" altLang="en-US" sz="2400" baseline="-25000">
                <a:latin typeface="Times New Roman" charset="0"/>
              </a:rPr>
              <a:t>20</a:t>
            </a:r>
            <a:r>
              <a:rPr lang="en-US" altLang="en-US" sz="2400">
                <a:latin typeface="Times New Roman" charset="0"/>
              </a:rPr>
              <a:t>∗, ×&gt; has no primitive roots.</a:t>
            </a:r>
          </a:p>
          <a:p>
            <a:pPr marL="457200" indent="-457200" algn="just" eaLnBrk="1" hangingPunct="1"/>
            <a:r>
              <a:rPr lang="en-US" altLang="en-US" sz="2400">
                <a:latin typeface="Times New Roman" charset="0"/>
              </a:rPr>
              <a:t>c.   G = &lt;Z</a:t>
            </a:r>
            <a:r>
              <a:rPr lang="en-US" altLang="en-US" sz="2400" baseline="-25000">
                <a:latin typeface="Times New Roman" charset="0"/>
              </a:rPr>
              <a:t>38</a:t>
            </a:r>
            <a:r>
              <a:rPr lang="en-US" altLang="en-US" sz="2400">
                <a:latin typeface="Times New Roman" charset="0"/>
              </a:rPr>
              <a:t>∗, ×&gt; has primitive roots, 38 = 2 × 19 prime.</a:t>
            </a:r>
          </a:p>
          <a:p>
            <a:pPr marL="457200" indent="-457200" algn="just" eaLnBrk="1" hangingPunct="1"/>
            <a:r>
              <a:rPr lang="en-US" altLang="en-US" sz="2400">
                <a:latin typeface="Times New Roman" charset="0"/>
              </a:rPr>
              <a:t>d.   G = &lt;Z</a:t>
            </a:r>
            <a:r>
              <a:rPr lang="en-US" altLang="en-US" sz="2400" baseline="-25000">
                <a:latin typeface="Times New Roman" charset="0"/>
              </a:rPr>
              <a:t>50</a:t>
            </a:r>
            <a:r>
              <a:rPr lang="en-US" altLang="en-US" sz="2400">
                <a:latin typeface="Times New Roman" charset="0"/>
              </a:rPr>
              <a:t>∗, ×&gt; has primitive roots, 50 = 2 × 5</a:t>
            </a:r>
            <a:r>
              <a:rPr lang="en-US" altLang="en-US" sz="2400" baseline="30000">
                <a:latin typeface="Times New Roman" charset="0"/>
              </a:rPr>
              <a:t>2</a:t>
            </a:r>
            <a:r>
              <a:rPr lang="en-US" altLang="en-US" sz="2400">
                <a:latin typeface="Times New Roman" charset="0"/>
              </a:rPr>
              <a:t> and 5 is a prime.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063240" y="0"/>
            <a:ext cx="30380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b="1" dirty="0" smtClean="0">
                <a:solidFill>
                  <a:srgbClr val="0070C0"/>
                </a:solidFill>
                <a:latin typeface="Times New Roman" charset="0"/>
              </a:rPr>
              <a:t>Cardinality </a:t>
            </a:r>
            <a:r>
              <a:rPr lang="en-US" altLang="en-US" sz="2400" b="1" dirty="0">
                <a:solidFill>
                  <a:srgbClr val="0070C0"/>
                </a:solidFill>
                <a:latin typeface="Times New Roman" charset="0"/>
              </a:rPr>
              <a:t>of Primes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228600" y="11430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Infinite Number of Primes</a:t>
            </a:r>
            <a:endParaRPr lang="en-US" altLang="en-US" sz="2800" i="1">
              <a:latin typeface="Times New Roman" charset="0"/>
            </a:endParaRP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457200" y="2438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458788" y="3124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495300" y="2530475"/>
            <a:ext cx="8077200" cy="51911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>
                <a:latin typeface="Times New Roman" charset="0"/>
              </a:rPr>
              <a:t>There is an infinite number of primes.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210" name="Picture 1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11" name="Text Box 17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charset="0"/>
                </a:rPr>
                <a:t>Note</a:t>
              </a:r>
            </a:p>
          </p:txBody>
        </p:sp>
      </p:grpSp>
      <p:sp>
        <p:nvSpPr>
          <p:cNvPr id="8208" name="Rectangle 18"/>
          <p:cNvSpPr>
            <a:spLocks noChangeArrowheads="1"/>
          </p:cNvSpPr>
          <p:nvPr/>
        </p:nvSpPr>
        <p:spPr bwMode="auto">
          <a:xfrm>
            <a:off x="228600" y="4081463"/>
            <a:ext cx="8686800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Number of Primes</a:t>
            </a:r>
            <a:endParaRPr lang="en-US" altLang="en-US" sz="2800" i="1">
              <a:latin typeface="Times New Roman" charset="0"/>
            </a:endParaRPr>
          </a:p>
        </p:txBody>
      </p:sp>
      <p:pic>
        <p:nvPicPr>
          <p:cNvPr id="8209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1817" y="4717188"/>
            <a:ext cx="7010400" cy="56673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AE7A2AAD-5FE9-4260-9B86-32453E7F1A76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9113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114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114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114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114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1146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altLang="en-US" sz="2800" i="1">
              <a:latin typeface="Times New Roman" charset="0"/>
            </a:endParaRPr>
          </a:p>
        </p:txBody>
      </p:sp>
      <p:sp>
        <p:nvSpPr>
          <p:cNvPr id="91147" name="Text Box 10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9.6.2  Continued</a:t>
            </a:r>
          </a:p>
        </p:txBody>
      </p:sp>
      <p:sp>
        <p:nvSpPr>
          <p:cNvPr id="91148" name="Line 11"/>
          <p:cNvSpPr>
            <a:spLocks noChangeShapeType="1"/>
          </p:cNvSpPr>
          <p:nvPr/>
        </p:nvSpPr>
        <p:spPr bwMode="auto">
          <a:xfrm>
            <a:off x="457200" y="1752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49" name="Line 12"/>
          <p:cNvSpPr>
            <a:spLocks noChangeShapeType="1"/>
          </p:cNvSpPr>
          <p:nvPr/>
        </p:nvSpPr>
        <p:spPr bwMode="auto">
          <a:xfrm>
            <a:off x="458788" y="2895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50" name="Rectangle 13"/>
          <p:cNvSpPr>
            <a:spLocks noChangeArrowheads="1"/>
          </p:cNvSpPr>
          <p:nvPr/>
        </p:nvSpPr>
        <p:spPr bwMode="auto">
          <a:xfrm>
            <a:off x="495300" y="1844675"/>
            <a:ext cx="8077200" cy="94615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>
                <a:latin typeface="Times New Roman" charset="0"/>
              </a:rPr>
              <a:t>If the group G = &lt;Z</a:t>
            </a:r>
            <a:r>
              <a:rPr lang="en-US" altLang="en-US" sz="2800" i="1" baseline="-25000">
                <a:latin typeface="Times New Roman" charset="0"/>
              </a:rPr>
              <a:t>n</a:t>
            </a:r>
            <a:r>
              <a:rPr lang="en-US" altLang="en-US" sz="2800">
                <a:latin typeface="Times New Roman" charset="0"/>
              </a:rPr>
              <a:t>*, ×&gt; has any primitive root, the number of primitive roots is </a:t>
            </a:r>
            <a:r>
              <a:rPr lang="en-US" altLang="en-US" sz="2800">
                <a:latin typeface="Symbol" pitchFamily="18" charset="2"/>
              </a:rPr>
              <a:t>f</a:t>
            </a:r>
            <a:r>
              <a:rPr lang="en-US" altLang="en-US" sz="2800">
                <a:latin typeface="Times New Roman" charset="0"/>
              </a:rPr>
              <a:t>(</a:t>
            </a:r>
            <a:r>
              <a:rPr lang="en-US" altLang="en-US" sz="2800">
                <a:latin typeface="Symbol" pitchFamily="18" charset="2"/>
              </a:rPr>
              <a:t>f</a:t>
            </a:r>
            <a:r>
              <a:rPr lang="en-US" altLang="en-US" sz="2800">
                <a:latin typeface="Times New Roman" charset="0"/>
              </a:rPr>
              <a:t>(</a:t>
            </a:r>
            <a:r>
              <a:rPr lang="en-US" altLang="en-US" sz="2800" i="1">
                <a:latin typeface="Times New Roman" charset="0"/>
              </a:rPr>
              <a:t>n</a:t>
            </a:r>
            <a:r>
              <a:rPr lang="en-US" altLang="en-US" sz="2800">
                <a:latin typeface="Times New Roman" charset="0"/>
              </a:rPr>
              <a:t>)).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57200" y="1143000"/>
            <a:ext cx="1143000" cy="566738"/>
            <a:chOff x="1200" y="1248"/>
            <a:chExt cx="720" cy="357"/>
          </a:xfrm>
        </p:grpSpPr>
        <p:pic>
          <p:nvPicPr>
            <p:cNvPr id="91152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153" name="Text Box 16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5371F8C3-371E-4F25-B904-046B9E4D5D90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9216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216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216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216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216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2170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Cyclic Group</a:t>
            </a:r>
            <a:r>
              <a:rPr lang="en-US" altLang="en-US" sz="2800" i="1">
                <a:latin typeface="Times New Roman" charset="0"/>
              </a:rPr>
              <a:t>   If g is a primitive root in the group, we can generate the set Z</a:t>
            </a:r>
            <a:r>
              <a:rPr lang="en-US" altLang="en-US" sz="2800" i="1" baseline="-25000">
                <a:latin typeface="Times New Roman" charset="0"/>
              </a:rPr>
              <a:t>n</a:t>
            </a:r>
            <a:r>
              <a:rPr lang="en-US" altLang="en-US" sz="2800" i="1">
                <a:latin typeface="Times New Roman" charset="0"/>
              </a:rPr>
              <a:t>* as  Z</a:t>
            </a:r>
            <a:r>
              <a:rPr lang="en-US" altLang="en-US" sz="2800" i="1" baseline="-25000">
                <a:latin typeface="Times New Roman" charset="0"/>
              </a:rPr>
              <a:t>n</a:t>
            </a:r>
            <a:r>
              <a:rPr lang="en-US" altLang="en-US" sz="2800" i="1">
                <a:latin typeface="Times New Roman" charset="0"/>
              </a:rPr>
              <a:t>∗ = {g</a:t>
            </a:r>
            <a:r>
              <a:rPr lang="en-US" altLang="en-US" sz="2800" i="1" baseline="30000">
                <a:latin typeface="Times New Roman" charset="0"/>
              </a:rPr>
              <a:t>1</a:t>
            </a:r>
            <a:r>
              <a:rPr lang="en-US" altLang="en-US" sz="2800" i="1">
                <a:latin typeface="Times New Roman" charset="0"/>
              </a:rPr>
              <a:t>, g</a:t>
            </a:r>
            <a:r>
              <a:rPr lang="en-US" altLang="en-US" sz="2800" i="1" baseline="30000">
                <a:latin typeface="Times New Roman" charset="0"/>
              </a:rPr>
              <a:t>2</a:t>
            </a:r>
            <a:r>
              <a:rPr lang="en-US" altLang="en-US" sz="2800" i="1">
                <a:latin typeface="Times New Roman" charset="0"/>
              </a:rPr>
              <a:t>, g</a:t>
            </a:r>
            <a:r>
              <a:rPr lang="en-US" altLang="en-US" sz="2800" i="1" baseline="30000">
                <a:latin typeface="Times New Roman" charset="0"/>
              </a:rPr>
              <a:t>3</a:t>
            </a:r>
            <a:r>
              <a:rPr lang="en-US" altLang="en-US" sz="2800" i="1">
                <a:latin typeface="Times New Roman" charset="0"/>
              </a:rPr>
              <a:t>, …, g</a:t>
            </a:r>
            <a:r>
              <a:rPr lang="en-US" altLang="en-US" sz="2800" i="1" baseline="30000">
                <a:latin typeface="Symbol" pitchFamily="18" charset="2"/>
              </a:rPr>
              <a:t>f</a:t>
            </a:r>
            <a:r>
              <a:rPr lang="en-US" altLang="en-US" sz="2800" i="1" baseline="30000">
                <a:latin typeface="Times New Roman" charset="0"/>
              </a:rPr>
              <a:t>(n)</a:t>
            </a:r>
            <a:r>
              <a:rPr lang="en-US" altLang="en-US" sz="2800" i="1">
                <a:latin typeface="Times New Roman" charset="0"/>
              </a:rPr>
              <a:t>}</a:t>
            </a:r>
          </a:p>
        </p:txBody>
      </p:sp>
      <p:sp>
        <p:nvSpPr>
          <p:cNvPr id="92171" name="Text Box 10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9.6.2  Continued</a:t>
            </a:r>
          </a:p>
        </p:txBody>
      </p:sp>
      <p:sp>
        <p:nvSpPr>
          <p:cNvPr id="92172" name="Text Box 11"/>
          <p:cNvSpPr txBox="1">
            <a:spLocks noChangeArrowheads="1"/>
          </p:cNvSpPr>
          <p:nvPr/>
        </p:nvSpPr>
        <p:spPr bwMode="auto">
          <a:xfrm>
            <a:off x="304800" y="22098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9.52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92173" name="Rectangle 12"/>
          <p:cNvSpPr>
            <a:spLocks noChangeArrowheads="1"/>
          </p:cNvSpPr>
          <p:nvPr/>
        </p:nvSpPr>
        <p:spPr bwMode="auto">
          <a:xfrm>
            <a:off x="152400" y="2655888"/>
            <a:ext cx="8839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The group G = &lt;Z</a:t>
            </a:r>
            <a:r>
              <a:rPr lang="en-US" altLang="en-US" sz="2400" baseline="-25000">
                <a:latin typeface="Times New Roman" charset="0"/>
              </a:rPr>
              <a:t>10</a:t>
            </a:r>
            <a:r>
              <a:rPr lang="en-US" altLang="en-US" sz="2400">
                <a:latin typeface="Times New Roman" charset="0"/>
              </a:rPr>
              <a:t>*, ×&gt; has two primitive roots because 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(10) = 4 and 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>
                <a:latin typeface="Times New Roman" charset="0"/>
              </a:rPr>
              <a:t>(10)) = 2. It can be found that the primitive roots are 3 and 7. The following shows how we can create the whole set Z</a:t>
            </a:r>
            <a:r>
              <a:rPr lang="en-US" altLang="en-US" sz="2400" baseline="-25000">
                <a:latin typeface="Times New Roman" charset="0"/>
              </a:rPr>
              <a:t>10</a:t>
            </a:r>
            <a:r>
              <a:rPr lang="en-US" altLang="en-US" sz="2400">
                <a:latin typeface="Times New Roman" charset="0"/>
              </a:rPr>
              <a:t>* using each primitive root.</a:t>
            </a:r>
          </a:p>
        </p:txBody>
      </p:sp>
      <p:pic>
        <p:nvPicPr>
          <p:cNvPr id="9217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425" y="4513263"/>
            <a:ext cx="83089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5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663" y="5446713"/>
            <a:ext cx="8955087" cy="954087"/>
          </a:xfrm>
          <a:prstGeom prst="rect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89B0E85E-B712-432E-8AF4-DFF44A4AAC4E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9318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319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319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319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319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3194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3935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The idea of Discrete Logarithm</a:t>
            </a:r>
            <a:r>
              <a:rPr lang="en-US" altLang="en-US" sz="2800" i="1">
                <a:latin typeface="Times New Roman" charset="0"/>
              </a:rPr>
              <a:t> </a:t>
            </a:r>
          </a:p>
          <a:p>
            <a:pPr marL="457200" indent="-457200" algn="just"/>
            <a:r>
              <a:rPr lang="en-US" altLang="en-US" sz="2800" i="1">
                <a:latin typeface="Times New Roman" charset="0"/>
              </a:rPr>
              <a:t>Properties of G = &lt;Z</a:t>
            </a:r>
            <a:r>
              <a:rPr lang="en-US" altLang="en-US" sz="2800" i="1" baseline="-25000">
                <a:latin typeface="Times New Roman" charset="0"/>
              </a:rPr>
              <a:t>p</a:t>
            </a:r>
            <a:r>
              <a:rPr lang="en-US" altLang="en-US" sz="2800" i="1">
                <a:latin typeface="Times New Roman" charset="0"/>
              </a:rPr>
              <a:t>*, ×&gt; :</a:t>
            </a:r>
          </a:p>
          <a:p>
            <a:pPr marL="457200" indent="-457200" algn="just"/>
            <a:endParaRPr lang="en-US" altLang="en-US" sz="2800" i="1">
              <a:latin typeface="Times New Roman" charset="0"/>
            </a:endParaRPr>
          </a:p>
          <a:p>
            <a:pPr marL="457200" indent="-457200" algn="just"/>
            <a:r>
              <a:rPr lang="en-US" altLang="en-US" sz="2800" i="1">
                <a:solidFill>
                  <a:schemeClr val="hlink"/>
                </a:solidFill>
                <a:latin typeface="Times New Roman" charset="0"/>
              </a:rPr>
              <a:t>1.</a:t>
            </a:r>
            <a:r>
              <a:rPr lang="en-US" altLang="en-US" sz="2800" i="1">
                <a:latin typeface="Times New Roman" charset="0"/>
              </a:rPr>
              <a:t> Its elements include all integers from 1 to p − 1.</a:t>
            </a:r>
          </a:p>
          <a:p>
            <a:pPr marL="457200" indent="-457200" algn="just">
              <a:buFontTx/>
              <a:buChar char="•"/>
            </a:pPr>
            <a:endParaRPr lang="en-US" altLang="en-US" sz="2800" i="1">
              <a:latin typeface="Times New Roman" charset="0"/>
            </a:endParaRPr>
          </a:p>
          <a:p>
            <a:pPr marL="457200" indent="-457200" algn="just"/>
            <a:r>
              <a:rPr lang="en-US" altLang="en-US" sz="2800" i="1">
                <a:solidFill>
                  <a:schemeClr val="hlink"/>
                </a:solidFill>
                <a:latin typeface="Times New Roman" charset="0"/>
              </a:rPr>
              <a:t>2.</a:t>
            </a:r>
            <a:r>
              <a:rPr lang="en-US" altLang="en-US" sz="2800" i="1">
                <a:latin typeface="Times New Roman" charset="0"/>
              </a:rPr>
              <a:t> It always has primitive roots.</a:t>
            </a:r>
          </a:p>
          <a:p>
            <a:pPr marL="457200" indent="-457200" algn="just"/>
            <a:endParaRPr lang="en-US" altLang="en-US" sz="2800" i="1">
              <a:latin typeface="Times New Roman" charset="0"/>
            </a:endParaRPr>
          </a:p>
          <a:p>
            <a:pPr marL="457200" indent="-457200" algn="just"/>
            <a:r>
              <a:rPr lang="en-US" altLang="en-US" sz="2800" i="1">
                <a:solidFill>
                  <a:schemeClr val="hlink"/>
                </a:solidFill>
                <a:latin typeface="Times New Roman" charset="0"/>
              </a:rPr>
              <a:t>3.</a:t>
            </a:r>
            <a:r>
              <a:rPr lang="en-US" altLang="en-US" sz="2800" i="1">
                <a:latin typeface="Times New Roman" charset="0"/>
              </a:rPr>
              <a:t> It is cyclic. The elements can be created using g</a:t>
            </a:r>
            <a:r>
              <a:rPr lang="en-US" altLang="en-US" sz="2800" i="1" baseline="30000">
                <a:latin typeface="Times New Roman" charset="0"/>
              </a:rPr>
              <a:t>x</a:t>
            </a:r>
            <a:r>
              <a:rPr lang="en-US" altLang="en-US" sz="2800" i="1">
                <a:latin typeface="Times New Roman" charset="0"/>
              </a:rPr>
              <a:t> where</a:t>
            </a:r>
            <a:br>
              <a:rPr lang="en-US" altLang="en-US" sz="2800" i="1">
                <a:latin typeface="Times New Roman" charset="0"/>
              </a:rPr>
            </a:br>
            <a:r>
              <a:rPr lang="en-US" altLang="en-US" sz="2800" i="1">
                <a:latin typeface="Times New Roman" charset="0"/>
              </a:rPr>
              <a:t>x is an integer from 1 to </a:t>
            </a:r>
            <a:r>
              <a:rPr lang="en-US" altLang="en-US" sz="2800" i="1">
                <a:latin typeface="Symbol" pitchFamily="18" charset="2"/>
              </a:rPr>
              <a:t>f</a:t>
            </a:r>
            <a:r>
              <a:rPr lang="en-US" altLang="en-US" sz="2800" i="1">
                <a:latin typeface="Times New Roman" charset="0"/>
              </a:rPr>
              <a:t>(n) = p − 1.</a:t>
            </a:r>
          </a:p>
        </p:txBody>
      </p:sp>
      <p:sp>
        <p:nvSpPr>
          <p:cNvPr id="93195" name="Text Box 10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9.6.2  Continued</a:t>
            </a:r>
          </a:p>
        </p:txBody>
      </p:sp>
      <p:sp>
        <p:nvSpPr>
          <p:cNvPr id="93196" name="Rectangle 13"/>
          <p:cNvSpPr>
            <a:spLocks noChangeArrowheads="1"/>
          </p:cNvSpPr>
          <p:nvPr/>
        </p:nvSpPr>
        <p:spPr bwMode="auto">
          <a:xfrm>
            <a:off x="228600" y="537845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/>
            <a:r>
              <a:rPr lang="en-US" altLang="en-US" sz="2800" i="1">
                <a:solidFill>
                  <a:schemeClr val="hlink"/>
                </a:solidFill>
                <a:latin typeface="Times New Roman" charset="0"/>
              </a:rPr>
              <a:t>4.</a:t>
            </a:r>
            <a:r>
              <a:rPr lang="en-US" altLang="en-US" sz="2800" i="1">
                <a:latin typeface="Times New Roman" charset="0"/>
              </a:rPr>
              <a:t> The primitive roots can be thought as the base of logarithm.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5E69F30B-4712-4AF9-A8EB-372A6EC536B7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421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421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421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4218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Solution to Modular Logarithm Using Discrete Logs</a:t>
            </a:r>
          </a:p>
          <a:p>
            <a:pPr algn="just"/>
            <a:endParaRPr lang="en-US" altLang="en-US" sz="2800" i="1">
              <a:latin typeface="Times New Roman" charset="0"/>
            </a:endParaRPr>
          </a:p>
        </p:txBody>
      </p:sp>
      <p:sp>
        <p:nvSpPr>
          <p:cNvPr id="94219" name="Text Box 10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9.6.2  Continued</a:t>
            </a:r>
          </a:p>
        </p:txBody>
      </p:sp>
      <p:sp>
        <p:nvSpPr>
          <p:cNvPr id="94220" name="Rectangle 11"/>
          <p:cNvSpPr>
            <a:spLocks noChangeArrowheads="1"/>
          </p:cNvSpPr>
          <p:nvPr/>
        </p:nvSpPr>
        <p:spPr bwMode="auto">
          <a:xfrm>
            <a:off x="1447800" y="1752600"/>
            <a:ext cx="58674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hlink"/>
                </a:solidFill>
                <a:latin typeface="Times New Roman" charset="0"/>
              </a:rPr>
              <a:t>Tabulation of Discrete Logarithms</a:t>
            </a:r>
          </a:p>
        </p:txBody>
      </p:sp>
      <p:pic>
        <p:nvPicPr>
          <p:cNvPr id="94221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2667000"/>
            <a:ext cx="6900862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5B721B24-344A-4FCF-8EB1-278E200ACE8C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523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523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524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524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5242" name="Text Box 9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9.6.2  Continued</a:t>
            </a:r>
          </a:p>
        </p:txBody>
      </p:sp>
      <p:sp>
        <p:nvSpPr>
          <p:cNvPr id="95243" name="Text Box 10"/>
          <p:cNvSpPr txBox="1">
            <a:spLocks noChangeArrowheads="1"/>
          </p:cNvSpPr>
          <p:nvPr/>
        </p:nvSpPr>
        <p:spPr bwMode="auto">
          <a:xfrm>
            <a:off x="1143000" y="6096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Example 9.53</a:t>
            </a:r>
            <a:endParaRPr lang="en-US" altLang="en-US" sz="2000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95244" name="Rectangle 11"/>
          <p:cNvSpPr>
            <a:spLocks noChangeArrowheads="1"/>
          </p:cNvSpPr>
          <p:nvPr/>
        </p:nvSpPr>
        <p:spPr bwMode="auto">
          <a:xfrm>
            <a:off x="152400" y="1266825"/>
            <a:ext cx="8839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400">
                <a:latin typeface="Times New Roman" charset="0"/>
              </a:rPr>
              <a:t>Find x in each of the following cases: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a.</a:t>
            </a:r>
            <a:r>
              <a:rPr lang="en-US" altLang="en-US" sz="2400">
                <a:latin typeface="Times New Roman" charset="0"/>
              </a:rPr>
              <a:t> 4 ≡ 3</a:t>
            </a:r>
            <a:r>
              <a:rPr lang="en-US" altLang="en-US" sz="2400" i="1" baseline="30000">
                <a:latin typeface="Times New Roman" charset="0"/>
              </a:rPr>
              <a:t>x</a:t>
            </a:r>
            <a:r>
              <a:rPr lang="en-US" altLang="en-US" sz="2400">
                <a:latin typeface="Times New Roman" charset="0"/>
              </a:rPr>
              <a:t> (mod 7).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b.</a:t>
            </a:r>
            <a:r>
              <a:rPr lang="en-US" altLang="en-US" sz="2400">
                <a:latin typeface="Times New Roman" charset="0"/>
              </a:rPr>
              <a:t> 6 ≡ 5</a:t>
            </a:r>
            <a:r>
              <a:rPr lang="en-US" altLang="en-US" sz="2400" i="1" baseline="30000">
                <a:latin typeface="Times New Roman" charset="0"/>
              </a:rPr>
              <a:t>x</a:t>
            </a:r>
            <a:r>
              <a:rPr lang="en-US" altLang="en-US" sz="2400">
                <a:latin typeface="Times New Roman" charset="0"/>
              </a:rPr>
              <a:t> (mod 7).</a:t>
            </a:r>
          </a:p>
        </p:txBody>
      </p:sp>
      <p:sp>
        <p:nvSpPr>
          <p:cNvPr id="95245" name="Rectangle 15"/>
          <p:cNvSpPr>
            <a:spLocks noChangeArrowheads="1"/>
          </p:cNvSpPr>
          <p:nvPr/>
        </p:nvSpPr>
        <p:spPr bwMode="auto">
          <a:xfrm>
            <a:off x="228600" y="3595688"/>
            <a:ext cx="8686800" cy="23447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pPr algn="just"/>
            <a:r>
              <a:rPr lang="en-US" altLang="en-US" sz="2400">
                <a:latin typeface="Times New Roman" charset="0"/>
              </a:rPr>
              <a:t>We can easily use the tabulation of the discrete logarithm in Table 9.6.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a.</a:t>
            </a:r>
            <a:r>
              <a:rPr lang="en-US" altLang="en-US" sz="2400">
                <a:latin typeface="Times New Roman" charset="0"/>
              </a:rPr>
              <a:t> 4 ≡ 3</a:t>
            </a:r>
            <a:r>
              <a:rPr lang="en-US" altLang="en-US" sz="2400" baseline="30000">
                <a:latin typeface="Times New Roman" charset="0"/>
              </a:rPr>
              <a:t>x</a:t>
            </a:r>
            <a:r>
              <a:rPr lang="en-US" altLang="en-US" sz="2400">
                <a:latin typeface="Times New Roman" charset="0"/>
              </a:rPr>
              <a:t> mod 7 → x = L</a:t>
            </a:r>
            <a:r>
              <a:rPr lang="en-US" altLang="en-US" sz="2400" baseline="-25000">
                <a:latin typeface="Times New Roman" charset="0"/>
              </a:rPr>
              <a:t>3</a:t>
            </a:r>
            <a:r>
              <a:rPr lang="en-US" altLang="en-US" sz="2400">
                <a:latin typeface="Times New Roman" charset="0"/>
              </a:rPr>
              <a:t>4 mod 7 = 4 mod 7</a:t>
            </a:r>
          </a:p>
          <a:p>
            <a:pPr algn="just">
              <a:lnSpc>
                <a:spcPct val="150000"/>
              </a:lnSpc>
            </a:pPr>
            <a:r>
              <a:rPr lang="en-US" altLang="en-US" sz="2400">
                <a:solidFill>
                  <a:schemeClr val="hlink"/>
                </a:solidFill>
                <a:latin typeface="Times New Roman" charset="0"/>
              </a:rPr>
              <a:t>b.</a:t>
            </a:r>
            <a:r>
              <a:rPr lang="en-US" altLang="en-US" sz="2400">
                <a:latin typeface="Times New Roman" charset="0"/>
              </a:rPr>
              <a:t> 6 ≡ 5</a:t>
            </a:r>
            <a:r>
              <a:rPr lang="en-US" altLang="en-US" sz="2400" baseline="30000">
                <a:latin typeface="Times New Roman" charset="0"/>
              </a:rPr>
              <a:t>x</a:t>
            </a:r>
            <a:r>
              <a:rPr lang="en-US" altLang="en-US" sz="2400">
                <a:latin typeface="Times New Roman" charset="0"/>
              </a:rPr>
              <a:t> mod 7 → x = L</a:t>
            </a:r>
            <a:r>
              <a:rPr lang="en-US" altLang="en-US" sz="2400" baseline="-25000">
                <a:latin typeface="Times New Roman" charset="0"/>
              </a:rPr>
              <a:t>5</a:t>
            </a:r>
            <a:r>
              <a:rPr lang="en-US" altLang="en-US" sz="2400">
                <a:latin typeface="Times New Roman" charset="0"/>
              </a:rPr>
              <a:t>6 mod 7 = 3 mod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/>
              <a:t>9.</a:t>
            </a:r>
            <a:fld id="{3643D401-F406-4ABD-A71E-4C85BCD55F3E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626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626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626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626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itchFamily="34" charset="0"/>
            </a:endParaRPr>
          </a:p>
        </p:txBody>
      </p:sp>
      <p:sp>
        <p:nvSpPr>
          <p:cNvPr id="96266" name="Rectangle 9"/>
          <p:cNvSpPr>
            <a:spLocks noChangeArrowheads="1"/>
          </p:cNvSpPr>
          <p:nvPr/>
        </p:nvSpPr>
        <p:spPr bwMode="auto">
          <a:xfrm>
            <a:off x="990600" y="1143000"/>
            <a:ext cx="6400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hlink"/>
                </a:solidFill>
                <a:latin typeface="Times New Roman" charset="0"/>
              </a:rPr>
              <a:t>Using Properties of Discrete Logarithms</a:t>
            </a:r>
            <a:endParaRPr lang="en-US" altLang="en-US" sz="2800" i="1">
              <a:latin typeface="Times New Roman" charset="0"/>
            </a:endParaRPr>
          </a:p>
        </p:txBody>
      </p:sp>
      <p:sp>
        <p:nvSpPr>
          <p:cNvPr id="96267" name="Text Box 10"/>
          <p:cNvSpPr txBox="1">
            <a:spLocks noChangeArrowheads="1"/>
          </p:cNvSpPr>
          <p:nvPr/>
        </p:nvSpPr>
        <p:spPr bwMode="auto">
          <a:xfrm>
            <a:off x="1143000" y="0"/>
            <a:ext cx="2960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charset="0"/>
              </a:rPr>
              <a:t>9.6.2  Continued</a:t>
            </a:r>
          </a:p>
        </p:txBody>
      </p:sp>
      <p:pic>
        <p:nvPicPr>
          <p:cNvPr id="96268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825" y="1630363"/>
            <a:ext cx="8308975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9" name="Line 12"/>
          <p:cNvSpPr>
            <a:spLocks noChangeShapeType="1"/>
          </p:cNvSpPr>
          <p:nvPr/>
        </p:nvSpPr>
        <p:spPr bwMode="auto">
          <a:xfrm>
            <a:off x="457200" y="5029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70" name="Line 13"/>
          <p:cNvSpPr>
            <a:spLocks noChangeShapeType="1"/>
          </p:cNvSpPr>
          <p:nvPr/>
        </p:nvSpPr>
        <p:spPr bwMode="auto">
          <a:xfrm>
            <a:off x="458788" y="6172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71" name="Rectangle 14"/>
          <p:cNvSpPr>
            <a:spLocks noChangeArrowheads="1"/>
          </p:cNvSpPr>
          <p:nvPr/>
        </p:nvSpPr>
        <p:spPr bwMode="auto">
          <a:xfrm>
            <a:off x="495300" y="5121275"/>
            <a:ext cx="8077200" cy="94615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>
                <a:latin typeface="Times New Roman" charset="0"/>
              </a:rPr>
              <a:t>The discrete logarithm problem has the same complexity as the factorization problem.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57200" y="4419600"/>
            <a:ext cx="1143000" cy="566738"/>
            <a:chOff x="1200" y="1248"/>
            <a:chExt cx="720" cy="357"/>
          </a:xfrm>
        </p:grpSpPr>
        <p:pic>
          <p:nvPicPr>
            <p:cNvPr id="96274" name="Picture 1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275" name="Text Box 17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charset="0"/>
                </a:rPr>
                <a:t>Note</a:t>
              </a:r>
            </a:p>
          </p:txBody>
        </p:sp>
      </p:grpSp>
      <p:sp>
        <p:nvSpPr>
          <p:cNvPr id="96273" name="Rectangle 18"/>
          <p:cNvSpPr>
            <a:spLocks noChangeArrowheads="1"/>
          </p:cNvSpPr>
          <p:nvPr/>
        </p:nvSpPr>
        <p:spPr bwMode="auto">
          <a:xfrm>
            <a:off x="1905000" y="3900488"/>
            <a:ext cx="5562600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folHlink"/>
                </a:solidFill>
                <a:latin typeface="Times New Roman" charset="0"/>
              </a:rPr>
              <a:t>Using Algorithms Based on Discrete</a:t>
            </a:r>
            <a:r>
              <a:rPr lang="en-US" altLang="en-US" sz="2800" i="1">
                <a:latin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457200" y="277814"/>
            <a:ext cx="8229600" cy="4928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 anchorCtr="1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Summary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39633" y="957943"/>
            <a:ext cx="8229600" cy="4700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741363" lvl="1" indent="-284163" algn="just">
              <a:spcBef>
                <a:spcPts val="700"/>
              </a:spcBef>
              <a:buClr>
                <a:srgbClr val="D9D9FF"/>
              </a:buClr>
              <a:buSzPct val="5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1. Euclid’s tabular method allows finding </a:t>
            </a:r>
            <a:r>
              <a:rPr lang="en-US" sz="2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gcd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and inverses </a:t>
            </a:r>
          </a:p>
          <a:p>
            <a:pPr marL="741363" lvl="1" indent="-284163" algn="just">
              <a:spcBef>
                <a:spcPts val="700"/>
              </a:spcBef>
              <a:buClr>
                <a:srgbClr val="D9D9FF"/>
              </a:buClr>
              <a:buSzPct val="5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2. Group is a set of element and an operation that satisfies closure, </a:t>
            </a:r>
            <a:r>
              <a:rPr lang="en-US" sz="2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associativity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identity, and inverses </a:t>
            </a:r>
          </a:p>
          <a:p>
            <a:pPr marL="741363" lvl="1" indent="-284163" algn="just">
              <a:spcBef>
                <a:spcPts val="700"/>
              </a:spcBef>
              <a:buClr>
                <a:srgbClr val="D9D9FF"/>
              </a:buClr>
              <a:buSzPct val="5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2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Abelian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group: Operation is commutative </a:t>
            </a:r>
          </a:p>
          <a:p>
            <a:pPr marL="741363" lvl="1" indent="-284163" algn="just">
              <a:spcBef>
                <a:spcPts val="700"/>
              </a:spcBef>
              <a:buClr>
                <a:srgbClr val="D9D9FF"/>
              </a:buClr>
              <a:buSzPct val="5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4. Rings have two operations: addition and multiplication </a:t>
            </a:r>
          </a:p>
          <a:p>
            <a:pPr marL="741363" lvl="1" indent="-284163" algn="just">
              <a:spcBef>
                <a:spcPts val="700"/>
              </a:spcBef>
              <a:buClr>
                <a:srgbClr val="D9D9FF"/>
              </a:buClr>
              <a:buSzPct val="5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5. Fields: Commutative rings that have multiplicative identity and inverses </a:t>
            </a:r>
          </a:p>
          <a:p>
            <a:pPr marL="741363" lvl="1" indent="-284163" algn="just">
              <a:spcBef>
                <a:spcPts val="700"/>
              </a:spcBef>
              <a:buClr>
                <a:srgbClr val="D9D9FF"/>
              </a:buClr>
              <a:buSzPct val="5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6. Finite Fields or Galois Fields have      elements where p is prime</a:t>
            </a:r>
          </a:p>
          <a:p>
            <a:pPr marL="741363" lvl="1" indent="-284163" algn="just">
              <a:spcBef>
                <a:spcPts val="700"/>
              </a:spcBef>
              <a:buClr>
                <a:srgbClr val="D9D9FF"/>
              </a:buClr>
              <a:buSzPct val="5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7. Polynomials with coefficients in GF(2n) also form a field. </a:t>
            </a:r>
          </a:p>
          <a:p>
            <a:pPr marL="741363" lvl="1" indent="-284163" algn="just">
              <a:spcBef>
                <a:spcPts val="700"/>
              </a:spcBef>
              <a:buClr>
                <a:srgbClr val="D9D9FF"/>
              </a:buClr>
              <a:buSzPct val="5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5922" y="4785905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Briefly define a group.</a:t>
            </a:r>
          </a:p>
          <a:p>
            <a:pPr algn="just"/>
            <a:r>
              <a:rPr lang="en-US" dirty="0" smtClean="0"/>
              <a:t>Briefly define a ring.</a:t>
            </a:r>
          </a:p>
          <a:p>
            <a:pPr algn="just"/>
            <a:r>
              <a:rPr lang="en-US" dirty="0" smtClean="0"/>
              <a:t>Briefly define a field.</a:t>
            </a:r>
          </a:p>
          <a:p>
            <a:pPr algn="just"/>
            <a:r>
              <a:rPr lang="en-US" dirty="0" smtClean="0"/>
              <a:t>What does it mean to say that b is a divisor of a?</a:t>
            </a:r>
          </a:p>
          <a:p>
            <a:pPr algn="just"/>
            <a:r>
              <a:rPr lang="en-US" dirty="0" smtClean="0"/>
              <a:t>What is the difference between modular arithmetic and ordinary arithmetic?</a:t>
            </a:r>
          </a:p>
          <a:p>
            <a:pPr algn="just"/>
            <a:r>
              <a:rPr lang="en-US" dirty="0" smtClean="0"/>
              <a:t>List three classes of polynomial arithmetic</a:t>
            </a:r>
            <a:r>
              <a:rPr lang="en-US" b="1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None/>
            </a:pPr>
            <a:r>
              <a:rPr lang="en-US" sz="1800" dirty="0" smtClean="0"/>
              <a:t>1. William Stallings, Cryptography and Network Security, 6th Edition, Pearson Education, March 2013. </a:t>
            </a:r>
          </a:p>
          <a:p>
            <a:pPr lvl="0" algn="just">
              <a:buNone/>
            </a:pPr>
            <a:r>
              <a:rPr lang="en-US" sz="1800" dirty="0" smtClean="0"/>
              <a:t>2. Charlie Kaufman, </a:t>
            </a:r>
            <a:r>
              <a:rPr lang="en-US" sz="1800" dirty="0" err="1" smtClean="0"/>
              <a:t>Radia</a:t>
            </a:r>
            <a:r>
              <a:rPr lang="en-US" sz="1800" dirty="0" smtClean="0"/>
              <a:t> Perlman and Mike </a:t>
            </a:r>
            <a:r>
              <a:rPr lang="en-US" sz="1800" dirty="0" err="1" smtClean="0"/>
              <a:t>Speciner</a:t>
            </a:r>
            <a:r>
              <a:rPr lang="en-US" sz="1800" dirty="0" smtClean="0"/>
              <a:t>, “Network Security”, Prentice Hall of India, 2002. </a:t>
            </a:r>
          </a:p>
          <a:p>
            <a:endParaRPr lang="en-US" sz="1800" dirty="0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2863</TotalTime>
  <Words>4631</Words>
  <Application>Microsoft Office PowerPoint</Application>
  <PresentationFormat>On-screen Show (4:3)</PresentationFormat>
  <Paragraphs>704</Paragraphs>
  <Slides>98</Slides>
  <Notes>94</Notes>
  <HiddenSlides>42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99" baseType="lpstr">
      <vt:lpstr>SASEPresentation</vt:lpstr>
      <vt:lpstr>Cryptography and Network Security </vt:lpstr>
      <vt:lpstr>Session Meta Data</vt:lpstr>
      <vt:lpstr>Revision History</vt:lpstr>
      <vt:lpstr>Agenda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Test your understanding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 management</dc:title>
  <dc:creator>S Sivakumar</dc:creator>
  <cp:lastModifiedBy>ssn</cp:lastModifiedBy>
  <cp:revision>193</cp:revision>
  <dcterms:created xsi:type="dcterms:W3CDTF">2016-10-24T07:42:03Z</dcterms:created>
  <dcterms:modified xsi:type="dcterms:W3CDTF">2018-08-02T10:51:08Z</dcterms:modified>
</cp:coreProperties>
</file>